
<file path=[Content_Types].xml><?xml version="1.0" encoding="utf-8"?>
<Types xmlns="http://schemas.openxmlformats.org/package/2006/content-types">
  <Default Extension="png" ContentType="image/png"/>
  <Default Extension="jpeg" ContentType="image/jpeg"/>
  <Default Extension="jpe"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70" r:id="rId13"/>
    <p:sldId id="268" r:id="rId14"/>
    <p:sldId id="269" r:id="rId15"/>
    <p:sldId id="272" r:id="rId16"/>
    <p:sldId id="282" r:id="rId17"/>
    <p:sldId id="273" r:id="rId18"/>
    <p:sldId id="274" r:id="rId19"/>
    <p:sldId id="275" r:id="rId20"/>
    <p:sldId id="276" r:id="rId21"/>
    <p:sldId id="283" r:id="rId22"/>
    <p:sldId id="284" r:id="rId23"/>
    <p:sldId id="285" r:id="rId24"/>
    <p:sldId id="277" r:id="rId25"/>
    <p:sldId id="280" r:id="rId26"/>
    <p:sldId id="281" r:id="rId27"/>
    <p:sldId id="278" r:id="rId28"/>
    <p:sldId id="279" r:id="rId29"/>
    <p:sldId id="27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460A48-1365-4832-9180-9E277E505F5F}">
          <p14:sldIdLst>
            <p14:sldId id="256"/>
            <p14:sldId id="257"/>
            <p14:sldId id="258"/>
            <p14:sldId id="259"/>
            <p14:sldId id="260"/>
            <p14:sldId id="261"/>
            <p14:sldId id="263"/>
            <p14:sldId id="264"/>
            <p14:sldId id="265"/>
            <p14:sldId id="266"/>
            <p14:sldId id="267"/>
            <p14:sldId id="270"/>
            <p14:sldId id="268"/>
            <p14:sldId id="269"/>
            <p14:sldId id="272"/>
            <p14:sldId id="282"/>
            <p14:sldId id="273"/>
            <p14:sldId id="274"/>
            <p14:sldId id="275"/>
            <p14:sldId id="276"/>
            <p14:sldId id="283"/>
            <p14:sldId id="284"/>
            <p14:sldId id="285"/>
            <p14:sldId id="277"/>
            <p14:sldId id="280"/>
            <p14:sldId id="281"/>
            <p14:sldId id="278"/>
            <p14:sldId id="279"/>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12/20/2016</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12/20/2016</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12/20/2016</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12/20/2016</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dissolve/>
  </p:transition>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vi.wikipedia.org/wiki/Strategy_pattern" TargetMode="External"/><Relationship Id="rId2" Type="http://schemas.openxmlformats.org/officeDocument/2006/relationships/hyperlink" Target="http://www.bogotobogo.com/DesignPatterns/strategy.php" TargetMode="External"/><Relationship Id="rId1" Type="http://schemas.openxmlformats.org/officeDocument/2006/relationships/slideLayout" Target="../slideLayouts/slideLayout2.xml"/><Relationship Id="rId6" Type="http://schemas.openxmlformats.org/officeDocument/2006/relationships/hyperlink" Target="http://www.java67.com/2014/12/strategy-pattern-in-java-with-example.html#ixzz4Sj93o0qz" TargetMode="External"/><Relationship Id="rId5" Type="http://schemas.openxmlformats.org/officeDocument/2006/relationships/hyperlink" Target="https://prathapgivantha.wordpress.com/2012/09/14/strategy-pattern/" TargetMode="External"/><Relationship Id="rId4" Type="http://schemas.openxmlformats.org/officeDocument/2006/relationships/hyperlink" Target="https://www.codeproject.com/articles/1018930/strategy-design-pattern-explained-with-a-real-wor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Strategy pattern</a:t>
            </a:r>
          </a:p>
        </p:txBody>
      </p:sp>
      <p:sp>
        <p:nvSpPr>
          <p:cNvPr id="3" name="Subtitle 2"/>
          <p:cNvSpPr>
            <a:spLocks noGrp="1"/>
          </p:cNvSpPr>
          <p:nvPr>
            <p:ph type="subTitle" idx="1"/>
          </p:nvPr>
        </p:nvSpPr>
        <p:spPr/>
        <p:txBody>
          <a:bodyPr>
            <a:normAutofit/>
          </a:bodyPr>
          <a:lstStyle/>
          <a:p>
            <a:r>
              <a:rPr lang="en-US" sz="4000" b="1" dirty="0"/>
              <a:t>Group 4</a:t>
            </a:r>
          </a:p>
        </p:txBody>
      </p:sp>
    </p:spTree>
    <p:extLst>
      <p:ext uri="{BB962C8B-B14F-4D97-AF65-F5344CB8AC3E}">
        <p14:creationId xmlns:p14="http://schemas.microsoft.com/office/powerpoint/2010/main" val="1351034789"/>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327" y="0"/>
            <a:ext cx="10058400" cy="1609344"/>
          </a:xfrm>
        </p:spPr>
        <p:txBody>
          <a:bodyPr/>
          <a:lstStyle/>
          <a:p>
            <a:r>
              <a:rPr lang="en-US" dirty="0"/>
              <a:t>The strategy pattern</a:t>
            </a:r>
          </a:p>
        </p:txBody>
      </p:sp>
      <p:sp>
        <p:nvSpPr>
          <p:cNvPr id="3" name="Content Placeholder 2"/>
          <p:cNvSpPr>
            <a:spLocks noGrp="1"/>
          </p:cNvSpPr>
          <p:nvPr>
            <p:ph idx="1"/>
          </p:nvPr>
        </p:nvSpPr>
        <p:spPr>
          <a:xfrm>
            <a:off x="937327" y="1311965"/>
            <a:ext cx="10486048" cy="5221357"/>
          </a:xfrm>
        </p:spPr>
        <p:txBody>
          <a:bodyPr>
            <a:normAutofit/>
          </a:bodyPr>
          <a:lstStyle/>
          <a:p>
            <a:pPr>
              <a:lnSpc>
                <a:spcPct val="100000"/>
              </a:lnSpc>
              <a:spcBef>
                <a:spcPts val="1800"/>
              </a:spcBef>
            </a:pPr>
            <a:r>
              <a:rPr lang="en-US" sz="2500" dirty="0"/>
              <a:t>We ‘ve seen that using inheritance hasn’t worked out very well. The </a:t>
            </a:r>
            <a:r>
              <a:rPr lang="en-US" sz="2500" dirty="0" err="1"/>
              <a:t>FrontCameraAble</a:t>
            </a:r>
            <a:r>
              <a:rPr lang="en-US" sz="2500" dirty="0"/>
              <a:t> and </a:t>
            </a:r>
            <a:r>
              <a:rPr lang="en-US" sz="2500" dirty="0" err="1"/>
              <a:t>RearCameraAble</a:t>
            </a:r>
            <a:r>
              <a:rPr lang="en-US" sz="2500" dirty="0"/>
              <a:t>  interface sounded promising at first, but whenever we need to modify a behavior, we are forced to track down and change it in all different subclasses where that behavior is defined. </a:t>
            </a:r>
          </a:p>
          <a:p>
            <a:pPr>
              <a:lnSpc>
                <a:spcPct val="100000"/>
              </a:lnSpc>
              <a:spcBef>
                <a:spcPts val="1800"/>
              </a:spcBef>
            </a:pPr>
            <a:r>
              <a:rPr lang="en-US" sz="2500" dirty="0"/>
              <a:t>Let’s implement the strategy pattern.</a:t>
            </a:r>
          </a:p>
          <a:p>
            <a:pPr>
              <a:lnSpc>
                <a:spcPct val="100000"/>
              </a:lnSpc>
              <a:spcBef>
                <a:spcPts val="1800"/>
              </a:spcBef>
            </a:pPr>
            <a:r>
              <a:rPr lang="en-US" sz="2500" dirty="0"/>
              <a:t>We ‘ll pull both methods out of the </a:t>
            </a:r>
            <a:r>
              <a:rPr lang="en-US" sz="2500" dirty="0" err="1"/>
              <a:t>MobilePhone</a:t>
            </a:r>
            <a:r>
              <a:rPr lang="en-US" sz="2500" dirty="0"/>
              <a:t> class and create a new set of classes to represent each behavior.</a:t>
            </a:r>
          </a:p>
        </p:txBody>
      </p:sp>
    </p:spTree>
    <p:extLst>
      <p:ext uri="{BB962C8B-B14F-4D97-AF65-F5344CB8AC3E}">
        <p14:creationId xmlns:p14="http://schemas.microsoft.com/office/powerpoint/2010/main" val="1087675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5347953" y="847807"/>
            <a:ext cx="5914415" cy="5283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 name="Content Placeholder 5"/>
          <p:cNvPicPr>
            <a:picLocks noGrp="1" noChangeAspect="1"/>
          </p:cNvPicPr>
          <p:nvPr>
            <p:ph idx="1"/>
          </p:nvPr>
        </p:nvPicPr>
        <p:blipFill>
          <a:blip r:embed="rId2"/>
          <a:stretch>
            <a:fillRect/>
          </a:stretch>
        </p:blipFill>
        <p:spPr>
          <a:xfrm>
            <a:off x="6357802" y="1763043"/>
            <a:ext cx="1584089" cy="1522933"/>
          </a:xfrm>
        </p:spPr>
      </p:pic>
      <p:pic>
        <p:nvPicPr>
          <p:cNvPr id="5" name="Content Placeholder 5"/>
          <p:cNvPicPr>
            <a:picLocks noChangeAspect="1"/>
          </p:cNvPicPr>
          <p:nvPr/>
        </p:nvPicPr>
        <p:blipFill>
          <a:blip r:embed="rId2"/>
          <a:stretch>
            <a:fillRect/>
          </a:stretch>
        </p:blipFill>
        <p:spPr>
          <a:xfrm>
            <a:off x="6852830" y="1652716"/>
            <a:ext cx="1584089" cy="1522933"/>
          </a:xfrm>
          <a:prstGeom prst="rect">
            <a:avLst/>
          </a:prstGeom>
        </p:spPr>
      </p:pic>
      <p:pic>
        <p:nvPicPr>
          <p:cNvPr id="6" name="Content Placeholder 5"/>
          <p:cNvPicPr>
            <a:picLocks noChangeAspect="1"/>
          </p:cNvPicPr>
          <p:nvPr/>
        </p:nvPicPr>
        <p:blipFill>
          <a:blip r:embed="rId2"/>
          <a:stretch>
            <a:fillRect/>
          </a:stretch>
        </p:blipFill>
        <p:spPr>
          <a:xfrm>
            <a:off x="7321737" y="1542389"/>
            <a:ext cx="1584089" cy="1522933"/>
          </a:xfrm>
          <a:prstGeom prst="rect">
            <a:avLst/>
          </a:prstGeom>
        </p:spPr>
      </p:pic>
      <p:pic>
        <p:nvPicPr>
          <p:cNvPr id="7" name="Content Placeholder 5"/>
          <p:cNvPicPr>
            <a:picLocks noChangeAspect="1"/>
          </p:cNvPicPr>
          <p:nvPr/>
        </p:nvPicPr>
        <p:blipFill>
          <a:blip r:embed="rId2"/>
          <a:stretch>
            <a:fillRect/>
          </a:stretch>
        </p:blipFill>
        <p:spPr>
          <a:xfrm>
            <a:off x="7941891" y="1330291"/>
            <a:ext cx="1584089" cy="1522933"/>
          </a:xfrm>
          <a:prstGeom prst="rect">
            <a:avLst/>
          </a:prstGeom>
        </p:spPr>
      </p:pic>
      <p:pic>
        <p:nvPicPr>
          <p:cNvPr id="8" name="Content Placeholder 5"/>
          <p:cNvPicPr>
            <a:picLocks noChangeAspect="1"/>
          </p:cNvPicPr>
          <p:nvPr/>
        </p:nvPicPr>
        <p:blipFill>
          <a:blip r:embed="rId2"/>
          <a:stretch>
            <a:fillRect/>
          </a:stretch>
        </p:blipFill>
        <p:spPr>
          <a:xfrm>
            <a:off x="7513117" y="3710172"/>
            <a:ext cx="1584089" cy="1522933"/>
          </a:xfrm>
          <a:prstGeom prst="rect">
            <a:avLst/>
          </a:prstGeom>
        </p:spPr>
      </p:pic>
      <p:pic>
        <p:nvPicPr>
          <p:cNvPr id="10" name="Content Placeholder 5"/>
          <p:cNvPicPr>
            <a:picLocks noChangeAspect="1"/>
          </p:cNvPicPr>
          <p:nvPr/>
        </p:nvPicPr>
        <p:blipFill>
          <a:blip r:embed="rId2"/>
          <a:stretch>
            <a:fillRect/>
          </a:stretch>
        </p:blipFill>
        <p:spPr>
          <a:xfrm>
            <a:off x="7953520" y="3591289"/>
            <a:ext cx="1584089" cy="1522933"/>
          </a:xfrm>
          <a:prstGeom prst="rect">
            <a:avLst/>
          </a:prstGeom>
        </p:spPr>
      </p:pic>
      <p:pic>
        <p:nvPicPr>
          <p:cNvPr id="12" name="Content Placeholder 5"/>
          <p:cNvPicPr>
            <a:picLocks noChangeAspect="1"/>
          </p:cNvPicPr>
          <p:nvPr/>
        </p:nvPicPr>
        <p:blipFill>
          <a:blip r:embed="rId2"/>
          <a:stretch>
            <a:fillRect/>
          </a:stretch>
        </p:blipFill>
        <p:spPr>
          <a:xfrm>
            <a:off x="1066957" y="2981974"/>
            <a:ext cx="1584089" cy="1522933"/>
          </a:xfrm>
          <a:prstGeom prst="rect">
            <a:avLst/>
          </a:prstGeom>
        </p:spPr>
      </p:pic>
      <p:pic>
        <p:nvPicPr>
          <p:cNvPr id="14" name="Content Placeholder 5"/>
          <p:cNvPicPr>
            <a:picLocks noChangeAspect="1"/>
          </p:cNvPicPr>
          <p:nvPr/>
        </p:nvPicPr>
        <p:blipFill>
          <a:blip r:embed="rId2"/>
          <a:stretch>
            <a:fillRect/>
          </a:stretch>
        </p:blipFill>
        <p:spPr>
          <a:xfrm>
            <a:off x="8506266" y="3489518"/>
            <a:ext cx="1584089" cy="1522933"/>
          </a:xfrm>
          <a:prstGeom prst="rect">
            <a:avLst/>
          </a:prstGeom>
        </p:spPr>
      </p:pic>
      <p:pic>
        <p:nvPicPr>
          <p:cNvPr id="15" name="Content Placeholder 5"/>
          <p:cNvPicPr>
            <a:picLocks noChangeAspect="1"/>
          </p:cNvPicPr>
          <p:nvPr/>
        </p:nvPicPr>
        <p:blipFill>
          <a:blip r:embed="rId2"/>
          <a:stretch>
            <a:fillRect/>
          </a:stretch>
        </p:blipFill>
        <p:spPr>
          <a:xfrm>
            <a:off x="8922221" y="3379191"/>
            <a:ext cx="1584089" cy="1522933"/>
          </a:xfrm>
          <a:prstGeom prst="rect">
            <a:avLst/>
          </a:prstGeom>
        </p:spPr>
      </p:pic>
      <p:pic>
        <p:nvPicPr>
          <p:cNvPr id="16" name="Picture 15"/>
          <p:cNvPicPr>
            <a:picLocks noChangeAspect="1"/>
          </p:cNvPicPr>
          <p:nvPr/>
        </p:nvPicPr>
        <p:blipFill>
          <a:blip r:embed="rId3"/>
          <a:stretch>
            <a:fillRect/>
          </a:stretch>
        </p:blipFill>
        <p:spPr>
          <a:xfrm>
            <a:off x="2493313" y="2922203"/>
            <a:ext cx="2928545" cy="563144"/>
          </a:xfrm>
          <a:prstGeom prst="rect">
            <a:avLst/>
          </a:prstGeom>
        </p:spPr>
      </p:pic>
      <p:sp>
        <p:nvSpPr>
          <p:cNvPr id="17" name="Content Placeholder 2"/>
          <p:cNvSpPr txBox="1">
            <a:spLocks/>
          </p:cNvSpPr>
          <p:nvPr/>
        </p:nvSpPr>
        <p:spPr>
          <a:xfrm>
            <a:off x="2705644" y="3527197"/>
            <a:ext cx="2642309" cy="74000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Pull out what varies</a:t>
            </a:r>
          </a:p>
        </p:txBody>
      </p:sp>
      <p:sp>
        <p:nvSpPr>
          <p:cNvPr id="18" name="Content Placeholder 2"/>
          <p:cNvSpPr txBox="1">
            <a:spLocks/>
          </p:cNvSpPr>
          <p:nvPr/>
        </p:nvSpPr>
        <p:spPr>
          <a:xfrm>
            <a:off x="803956" y="4502144"/>
            <a:ext cx="2642309" cy="74000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err="1"/>
              <a:t>MobilePhone</a:t>
            </a:r>
            <a:r>
              <a:rPr lang="en-US" dirty="0"/>
              <a:t> Class</a:t>
            </a:r>
          </a:p>
        </p:txBody>
      </p:sp>
      <p:sp>
        <p:nvSpPr>
          <p:cNvPr id="19" name="Content Placeholder 2"/>
          <p:cNvSpPr txBox="1">
            <a:spLocks/>
          </p:cNvSpPr>
          <p:nvPr/>
        </p:nvSpPr>
        <p:spPr>
          <a:xfrm rot="20734523">
            <a:off x="7139624" y="2958304"/>
            <a:ext cx="2959908" cy="74000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err="1"/>
              <a:t>FrontCamera</a:t>
            </a:r>
            <a:r>
              <a:rPr lang="en-US" dirty="0"/>
              <a:t> Behaviors</a:t>
            </a:r>
          </a:p>
        </p:txBody>
      </p:sp>
      <p:sp>
        <p:nvSpPr>
          <p:cNvPr id="20" name="Content Placeholder 2"/>
          <p:cNvSpPr txBox="1">
            <a:spLocks/>
          </p:cNvSpPr>
          <p:nvPr/>
        </p:nvSpPr>
        <p:spPr>
          <a:xfrm rot="20688895">
            <a:off x="8101230" y="5028863"/>
            <a:ext cx="2949194" cy="74000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err="1"/>
              <a:t>RearCamera</a:t>
            </a:r>
            <a:r>
              <a:rPr lang="en-US" dirty="0"/>
              <a:t> Behaviors</a:t>
            </a:r>
          </a:p>
        </p:txBody>
      </p:sp>
      <p:sp>
        <p:nvSpPr>
          <p:cNvPr id="22" name="Content Placeholder 2"/>
          <p:cNvSpPr txBox="1">
            <a:spLocks/>
          </p:cNvSpPr>
          <p:nvPr/>
        </p:nvSpPr>
        <p:spPr>
          <a:xfrm rot="2291336">
            <a:off x="5214742" y="4669470"/>
            <a:ext cx="2992261" cy="74000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err="1"/>
              <a:t>MobilePhone</a:t>
            </a:r>
            <a:r>
              <a:rPr lang="en-US" dirty="0"/>
              <a:t> Behaviors</a:t>
            </a:r>
          </a:p>
        </p:txBody>
      </p:sp>
    </p:spTree>
    <p:extLst>
      <p:ext uri="{BB962C8B-B14F-4D97-AF65-F5344CB8AC3E}">
        <p14:creationId xmlns:p14="http://schemas.microsoft.com/office/powerpoint/2010/main" val="309487977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500"/>
                                        <p:tgtEl>
                                          <p:spTgt spid="7"/>
                                        </p:tgtEl>
                                      </p:cBhvr>
                                    </p:animEffect>
                                  </p:childTnLst>
                                </p:cTn>
                              </p:par>
                              <p:par>
                                <p:cTn id="8" presetID="6"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500"/>
                                        <p:tgtEl>
                                          <p:spTgt spid="6"/>
                                        </p:tgtEl>
                                      </p:cBhvr>
                                    </p:animEffect>
                                  </p:childTnLst>
                                </p:cTn>
                              </p:par>
                              <p:par>
                                <p:cTn id="11" presetID="6" presetClass="entr" presetSubtype="1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500"/>
                                        <p:tgtEl>
                                          <p:spTgt spid="5"/>
                                        </p:tgtEl>
                                      </p:cBhvr>
                                    </p:animEffect>
                                  </p:childTnLst>
                                </p:cTn>
                              </p:par>
                              <p:par>
                                <p:cTn id="14" presetID="6" presetClass="entr" presetSubtype="16"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ircle(in)">
                                      <p:cBhvr>
                                        <p:cTn id="21" dur="500"/>
                                        <p:tgtEl>
                                          <p:spTgt spid="15"/>
                                        </p:tgtEl>
                                      </p:cBhvr>
                                    </p:animEffect>
                                  </p:childTnLst>
                                </p:cTn>
                              </p:par>
                              <p:par>
                                <p:cTn id="22" presetID="6" presetClass="entr" presetSubtype="16"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ircle(in)">
                                      <p:cBhvr>
                                        <p:cTn id="24" dur="500"/>
                                        <p:tgtEl>
                                          <p:spTgt spid="14"/>
                                        </p:tgtEl>
                                      </p:cBhvr>
                                    </p:animEffect>
                                  </p:childTnLst>
                                </p:cTn>
                              </p:par>
                              <p:par>
                                <p:cTn id="25" presetID="6" presetClass="entr" presetSubtype="16"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ircle(in)">
                                      <p:cBhvr>
                                        <p:cTn id="27" dur="500"/>
                                        <p:tgtEl>
                                          <p:spTgt spid="10"/>
                                        </p:tgtEl>
                                      </p:cBhvr>
                                    </p:animEffect>
                                  </p:childTnLst>
                                </p:cTn>
                              </p:par>
                              <p:par>
                                <p:cTn id="28" presetID="6" presetClass="entr" presetSubtype="16"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ircle(in)">
                                      <p:cBhvr>
                                        <p:cTn id="35" dur="500"/>
                                        <p:tgtEl>
                                          <p:spTgt spid="12"/>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500"/>
                                        <p:tgtEl>
                                          <p:spTgt spid="18"/>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down)">
                                      <p:cBhvr>
                                        <p:cTn id="50" dur="500"/>
                                        <p:tgtEl>
                                          <p:spTgt spid="20"/>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485" y="0"/>
            <a:ext cx="10058400" cy="1609344"/>
          </a:xfrm>
        </p:spPr>
        <p:txBody>
          <a:bodyPr/>
          <a:lstStyle/>
          <a:p>
            <a:r>
              <a:rPr lang="en-US" dirty="0"/>
              <a:t>Strategy pattern definition</a:t>
            </a:r>
          </a:p>
        </p:txBody>
      </p:sp>
      <p:sp>
        <p:nvSpPr>
          <p:cNvPr id="3" name="Content Placeholder 2"/>
          <p:cNvSpPr>
            <a:spLocks noGrp="1"/>
          </p:cNvSpPr>
          <p:nvPr>
            <p:ph idx="1"/>
          </p:nvPr>
        </p:nvSpPr>
        <p:spPr>
          <a:xfrm>
            <a:off x="939116" y="1417983"/>
            <a:ext cx="10313769" cy="5168347"/>
          </a:xfrm>
        </p:spPr>
        <p:txBody>
          <a:bodyPr>
            <a:normAutofit/>
          </a:bodyPr>
          <a:lstStyle/>
          <a:p>
            <a:r>
              <a:rPr lang="en-US" sz="3000" dirty="0"/>
              <a:t>The strategy pattern defines a family of algorithms, encapsulates each one, and make them interchangeable. </a:t>
            </a:r>
          </a:p>
          <a:p>
            <a:r>
              <a:rPr lang="en-US" sz="3000" dirty="0"/>
              <a:t>Strategy lets the algorithm vary independently from clients that use it.</a:t>
            </a:r>
          </a:p>
          <a:p>
            <a:r>
              <a:rPr lang="en-US" sz="3000" dirty="0"/>
              <a:t>Encapsulated separately from the validating objects, it  may be used by other validating objects in different areas of the system without code duplication.</a:t>
            </a:r>
          </a:p>
          <a:p>
            <a:endParaRPr lang="en-US" sz="3000" dirty="0"/>
          </a:p>
          <a:p>
            <a:r>
              <a:rPr lang="en-US" sz="3000" i="1" dirty="0"/>
              <a:t>Let’s take a look at the class diagram…</a:t>
            </a:r>
          </a:p>
        </p:txBody>
      </p:sp>
    </p:spTree>
    <p:extLst>
      <p:ext uri="{BB962C8B-B14F-4D97-AF65-F5344CB8AC3E}">
        <p14:creationId xmlns:p14="http://schemas.microsoft.com/office/powerpoint/2010/main" val="263959651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460" y="126102"/>
            <a:ext cx="8084452" cy="5572334"/>
          </a:xfrm>
          <a:prstGeom prst="rect">
            <a:avLst/>
          </a:prstGeom>
        </p:spPr>
      </p:pic>
      <p:pic>
        <p:nvPicPr>
          <p:cNvPr id="5" name="Picture 4"/>
          <p:cNvPicPr>
            <a:picLocks noChangeAspect="1"/>
          </p:cNvPicPr>
          <p:nvPr/>
        </p:nvPicPr>
        <p:blipFill>
          <a:blip r:embed="rId3"/>
          <a:stretch>
            <a:fillRect/>
          </a:stretch>
        </p:blipFill>
        <p:spPr>
          <a:xfrm rot="20742157">
            <a:off x="1217033" y="1483731"/>
            <a:ext cx="1358302" cy="430301"/>
          </a:xfrm>
          <a:prstGeom prst="rect">
            <a:avLst/>
          </a:prstGeom>
        </p:spPr>
      </p:pic>
      <p:pic>
        <p:nvPicPr>
          <p:cNvPr id="6" name="Picture 5"/>
          <p:cNvPicPr>
            <a:picLocks noChangeAspect="1"/>
          </p:cNvPicPr>
          <p:nvPr/>
        </p:nvPicPr>
        <p:blipFill>
          <a:blip r:embed="rId3"/>
          <a:stretch>
            <a:fillRect/>
          </a:stretch>
        </p:blipFill>
        <p:spPr>
          <a:xfrm rot="19255078">
            <a:off x="4735484" y="5067322"/>
            <a:ext cx="1358302" cy="430301"/>
          </a:xfrm>
          <a:prstGeom prst="rect">
            <a:avLst/>
          </a:prstGeom>
        </p:spPr>
      </p:pic>
      <p:pic>
        <p:nvPicPr>
          <p:cNvPr id="7" name="Picture 6"/>
          <p:cNvPicPr>
            <a:picLocks noChangeAspect="1"/>
          </p:cNvPicPr>
          <p:nvPr/>
        </p:nvPicPr>
        <p:blipFill>
          <a:blip r:embed="rId3"/>
          <a:stretch>
            <a:fillRect/>
          </a:stretch>
        </p:blipFill>
        <p:spPr>
          <a:xfrm rot="9039351">
            <a:off x="8081657" y="2154445"/>
            <a:ext cx="1358302" cy="430301"/>
          </a:xfrm>
          <a:prstGeom prst="rect">
            <a:avLst/>
          </a:prstGeom>
        </p:spPr>
      </p:pic>
      <p:sp>
        <p:nvSpPr>
          <p:cNvPr id="8" name="Content Placeholder 2"/>
          <p:cNvSpPr txBox="1">
            <a:spLocks/>
          </p:cNvSpPr>
          <p:nvPr/>
        </p:nvSpPr>
        <p:spPr>
          <a:xfrm>
            <a:off x="154599" y="1849229"/>
            <a:ext cx="4178862" cy="890369"/>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Context make use of an encapsulated family of algorithms for strategy</a:t>
            </a:r>
          </a:p>
        </p:txBody>
      </p:sp>
      <p:sp>
        <p:nvSpPr>
          <p:cNvPr id="9" name="Content Placeholder 2"/>
          <p:cNvSpPr txBox="1">
            <a:spLocks/>
          </p:cNvSpPr>
          <p:nvPr/>
        </p:nvSpPr>
        <p:spPr>
          <a:xfrm>
            <a:off x="8561902" y="1012156"/>
            <a:ext cx="3114535" cy="106293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Think of each set behaviors as a family of algorithms</a:t>
            </a:r>
          </a:p>
        </p:txBody>
      </p:sp>
      <p:sp>
        <p:nvSpPr>
          <p:cNvPr id="10" name="Content Placeholder 2"/>
          <p:cNvSpPr txBox="1">
            <a:spLocks/>
          </p:cNvSpPr>
          <p:nvPr/>
        </p:nvSpPr>
        <p:spPr>
          <a:xfrm>
            <a:off x="4081670" y="5693524"/>
            <a:ext cx="3114535" cy="106293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These algorithms are interchangeable</a:t>
            </a:r>
          </a:p>
        </p:txBody>
      </p:sp>
    </p:spTree>
    <p:extLst>
      <p:ext uri="{BB962C8B-B14F-4D97-AF65-F5344CB8AC3E}">
        <p14:creationId xmlns:p14="http://schemas.microsoft.com/office/powerpoint/2010/main" val="5352985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a:off x="9604362" y="4153590"/>
            <a:ext cx="1032160" cy="67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65554" y="3166745"/>
            <a:ext cx="531835" cy="2155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796979" y="3183054"/>
            <a:ext cx="1342500" cy="2153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3442703" y="3225245"/>
            <a:ext cx="199119" cy="87114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681554667"/>
              </p:ext>
            </p:extLst>
          </p:nvPr>
        </p:nvGraphicFramePr>
        <p:xfrm>
          <a:off x="2373754" y="556101"/>
          <a:ext cx="2840583" cy="2575560"/>
        </p:xfrm>
        <a:graphic>
          <a:graphicData uri="http://schemas.openxmlformats.org/drawingml/2006/table">
            <a:tbl>
              <a:tblPr firstRow="1" bandRow="1">
                <a:tableStyleId>{3B4B98B0-60AC-42C2-AFA5-B58CD77FA1E5}</a:tableStyleId>
              </a:tblPr>
              <a:tblGrid>
                <a:gridCol w="2840583">
                  <a:extLst>
                    <a:ext uri="{9D8B030D-6E8A-4147-A177-3AD203B41FA5}">
                      <a16:colId xmlns:a16="http://schemas.microsoft.com/office/drawing/2014/main" val="431893200"/>
                    </a:ext>
                  </a:extLst>
                </a:gridCol>
              </a:tblGrid>
              <a:tr h="370840">
                <a:tc>
                  <a:txBody>
                    <a:bodyPr/>
                    <a:lstStyle/>
                    <a:p>
                      <a:pPr algn="ctr"/>
                      <a:r>
                        <a:rPr lang="en-US" i="1" dirty="0" err="1"/>
                        <a:t>MobilePhone</a:t>
                      </a:r>
                      <a:endParaRPr lang="en-US"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91490746"/>
                  </a:ext>
                </a:extLst>
              </a:tr>
              <a:tr h="741680">
                <a:tc>
                  <a:txBody>
                    <a:bodyPr/>
                    <a:lstStyle/>
                    <a:p>
                      <a:r>
                        <a:rPr lang="en-US" dirty="0"/>
                        <a:t>-</a:t>
                      </a:r>
                      <a:r>
                        <a:rPr lang="en-US" baseline="0" dirty="0"/>
                        <a:t> </a:t>
                      </a:r>
                      <a:r>
                        <a:rPr lang="en-US" baseline="0" dirty="0" err="1"/>
                        <a:t>RearCameraBehavior</a:t>
                      </a:r>
                      <a:r>
                        <a:rPr lang="en-US" baseline="0" dirty="0"/>
                        <a:t> </a:t>
                      </a:r>
                    </a:p>
                    <a:p>
                      <a:r>
                        <a:rPr lang="en-US" baseline="0" dirty="0"/>
                        <a:t>- </a:t>
                      </a:r>
                      <a:r>
                        <a:rPr lang="en-US" baseline="0" dirty="0" err="1"/>
                        <a:t>FrontCameraBehavior</a:t>
                      </a:r>
                      <a:r>
                        <a:rPr lang="en-US" baseline="0" dirty="0"/>
                        <a:t> </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3748036338"/>
                  </a:ext>
                </a:extLst>
              </a:tr>
              <a:tr h="741680">
                <a:tc>
                  <a:txBody>
                    <a:bodyPr/>
                    <a:lstStyle/>
                    <a:p>
                      <a:r>
                        <a:rPr lang="en-US" dirty="0"/>
                        <a:t>+ </a:t>
                      </a:r>
                      <a:r>
                        <a:rPr lang="en-US" i="1" dirty="0"/>
                        <a:t>display()</a:t>
                      </a:r>
                    </a:p>
                    <a:p>
                      <a:r>
                        <a:rPr lang="en-US" i="0" dirty="0"/>
                        <a:t>+ Call()</a:t>
                      </a:r>
                    </a:p>
                    <a:p>
                      <a:r>
                        <a:rPr lang="en-US" dirty="0"/>
                        <a:t>+ SMS()</a:t>
                      </a:r>
                    </a:p>
                    <a:p>
                      <a:r>
                        <a:rPr lang="en-US" dirty="0"/>
                        <a:t>+</a:t>
                      </a:r>
                      <a:r>
                        <a:rPr lang="en-US" baseline="0" dirty="0"/>
                        <a:t> </a:t>
                      </a:r>
                      <a:r>
                        <a:rPr lang="en-US" baseline="0" dirty="0" err="1"/>
                        <a:t>takeRearCamera</a:t>
                      </a:r>
                      <a:r>
                        <a:rPr lang="en-US" baseline="0" dirty="0"/>
                        <a:t>()</a:t>
                      </a:r>
                    </a:p>
                    <a:p>
                      <a:r>
                        <a:rPr lang="en-US" baseline="0" dirty="0"/>
                        <a:t>+ </a:t>
                      </a:r>
                      <a:r>
                        <a:rPr lang="en-US" baseline="0" dirty="0" err="1"/>
                        <a:t>takeFrontCamera</a:t>
                      </a:r>
                      <a:r>
                        <a:rPr lang="en-US" baseline="0" dirty="0"/>
                        <a: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296557048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33488025"/>
              </p:ext>
            </p:extLst>
          </p:nvPr>
        </p:nvGraphicFramePr>
        <p:xfrm>
          <a:off x="501472" y="4100189"/>
          <a:ext cx="1751730" cy="741680"/>
        </p:xfrm>
        <a:graphic>
          <a:graphicData uri="http://schemas.openxmlformats.org/drawingml/2006/table">
            <a:tbl>
              <a:tblPr firstRow="1" bandRow="1">
                <a:tableStyleId>{5C22544A-7EE6-4342-B048-85BDC9FD1C3A}</a:tableStyleId>
              </a:tblPr>
              <a:tblGrid>
                <a:gridCol w="1751730">
                  <a:extLst>
                    <a:ext uri="{9D8B030D-6E8A-4147-A177-3AD203B41FA5}">
                      <a16:colId xmlns:a16="http://schemas.microsoft.com/office/drawing/2014/main" val="3033543185"/>
                    </a:ext>
                  </a:extLst>
                </a:gridCol>
              </a:tblGrid>
              <a:tr h="370840">
                <a:tc>
                  <a:txBody>
                    <a:bodyPr/>
                    <a:lstStyle/>
                    <a:p>
                      <a:pPr algn="ctr"/>
                      <a:r>
                        <a:rPr lang="en-US" dirty="0">
                          <a:solidFill>
                            <a:schemeClr val="tx1"/>
                          </a:solidFill>
                        </a:rPr>
                        <a:t>Iphone7</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3082731"/>
                  </a:ext>
                </a:extLst>
              </a:tr>
              <a:tr h="370840">
                <a:tc>
                  <a:txBody>
                    <a:bodyPr/>
                    <a:lstStyle/>
                    <a:p>
                      <a:r>
                        <a:rPr lang="en-US" dirty="0"/>
                        <a:t>+ display()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76955237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38011272"/>
              </p:ext>
            </p:extLst>
          </p:nvPr>
        </p:nvGraphicFramePr>
        <p:xfrm>
          <a:off x="2644582" y="4123051"/>
          <a:ext cx="2350363" cy="741680"/>
        </p:xfrm>
        <a:graphic>
          <a:graphicData uri="http://schemas.openxmlformats.org/drawingml/2006/table">
            <a:tbl>
              <a:tblPr firstRow="1" bandRow="1">
                <a:tableStyleId>{5C22544A-7EE6-4342-B048-85BDC9FD1C3A}</a:tableStyleId>
              </a:tblPr>
              <a:tblGrid>
                <a:gridCol w="2350363">
                  <a:extLst>
                    <a:ext uri="{9D8B030D-6E8A-4147-A177-3AD203B41FA5}">
                      <a16:colId xmlns:a16="http://schemas.microsoft.com/office/drawing/2014/main" val="2953652940"/>
                    </a:ext>
                  </a:extLst>
                </a:gridCol>
              </a:tblGrid>
              <a:tr h="370840">
                <a:tc>
                  <a:txBody>
                    <a:bodyPr/>
                    <a:lstStyle/>
                    <a:p>
                      <a:pPr algn="ctr"/>
                      <a:r>
                        <a:rPr lang="en-US" sz="1800" b="1" i="0" kern="1200" dirty="0">
                          <a:solidFill>
                            <a:schemeClr val="tx1"/>
                          </a:solidFill>
                          <a:effectLst/>
                          <a:latin typeface="+mn-lt"/>
                          <a:ea typeface="+mn-ea"/>
                          <a:cs typeface="+mn-cs"/>
                        </a:rPr>
                        <a:t>SamsungGalaxyS7</a:t>
                      </a:r>
                      <a:endParaRPr lang="en-US"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73732724"/>
                  </a:ext>
                </a:extLst>
              </a:tr>
              <a:tr h="370840">
                <a:tc>
                  <a:txBody>
                    <a:bodyPr/>
                    <a:lstStyle/>
                    <a:p>
                      <a:r>
                        <a:rPr lang="en-US" dirty="0"/>
                        <a:t>+</a:t>
                      </a:r>
                      <a:r>
                        <a:rPr lang="en-US" baseline="0" dirty="0"/>
                        <a:t> display()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122128801"/>
                  </a:ext>
                </a:extLst>
              </a:tr>
            </a:tbl>
          </a:graphicData>
        </a:graphic>
      </p:graphicFrame>
      <p:cxnSp>
        <p:nvCxnSpPr>
          <p:cNvPr id="9" name="Straight Connector 8"/>
          <p:cNvCxnSpPr>
            <a:endCxn id="37" idx="0"/>
          </p:cNvCxnSpPr>
          <p:nvPr/>
        </p:nvCxnSpPr>
        <p:spPr>
          <a:xfrm flipH="1">
            <a:off x="7046894" y="1300675"/>
            <a:ext cx="1302189" cy="62440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602037570"/>
              </p:ext>
            </p:extLst>
          </p:nvPr>
        </p:nvGraphicFramePr>
        <p:xfrm>
          <a:off x="4165554" y="5368832"/>
          <a:ext cx="1714302" cy="1005840"/>
        </p:xfrm>
        <a:graphic>
          <a:graphicData uri="http://schemas.openxmlformats.org/drawingml/2006/table">
            <a:tbl>
              <a:tblPr firstRow="1" bandRow="1">
                <a:tableStyleId>{5C22544A-7EE6-4342-B048-85BDC9FD1C3A}</a:tableStyleId>
              </a:tblPr>
              <a:tblGrid>
                <a:gridCol w="1714302">
                  <a:extLst>
                    <a:ext uri="{9D8B030D-6E8A-4147-A177-3AD203B41FA5}">
                      <a16:colId xmlns:a16="http://schemas.microsoft.com/office/drawing/2014/main" val="3033543185"/>
                    </a:ext>
                  </a:extLst>
                </a:gridCol>
              </a:tblGrid>
              <a:tr h="269701">
                <a:tc>
                  <a:txBody>
                    <a:bodyPr/>
                    <a:lstStyle/>
                    <a:p>
                      <a:pPr algn="ctr"/>
                      <a:r>
                        <a:rPr lang="en-US" dirty="0">
                          <a:solidFill>
                            <a:schemeClr val="tx1"/>
                          </a:solidFill>
                        </a:rPr>
                        <a:t>Iphone3G</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3082731"/>
                  </a:ext>
                </a:extLst>
              </a:tr>
              <a:tr h="471978">
                <a:tc>
                  <a:txBody>
                    <a:bodyPr/>
                    <a:lstStyle/>
                    <a:p>
                      <a:r>
                        <a:rPr lang="en-US" dirty="0"/>
                        <a:t>+ display()</a:t>
                      </a:r>
                    </a:p>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769552374"/>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10040327"/>
              </p:ext>
            </p:extLst>
          </p:nvPr>
        </p:nvGraphicFramePr>
        <p:xfrm>
          <a:off x="7839338" y="3416990"/>
          <a:ext cx="2656384" cy="736600"/>
        </p:xfrm>
        <a:graphic>
          <a:graphicData uri="http://schemas.openxmlformats.org/drawingml/2006/table">
            <a:tbl>
              <a:tblPr firstRow="1" bandRow="1">
                <a:tableStyleId>{5C22544A-7EE6-4342-B048-85BDC9FD1C3A}</a:tableStyleId>
              </a:tblPr>
              <a:tblGrid>
                <a:gridCol w="2656384">
                  <a:extLst>
                    <a:ext uri="{9D8B030D-6E8A-4147-A177-3AD203B41FA5}">
                      <a16:colId xmlns:a16="http://schemas.microsoft.com/office/drawing/2014/main" val="3033543185"/>
                    </a:ext>
                  </a:extLst>
                </a:gridCol>
              </a:tblGrid>
              <a:tr h="306557">
                <a:tc>
                  <a:txBody>
                    <a:bodyPr/>
                    <a:lstStyle/>
                    <a:p>
                      <a:pPr algn="ctr"/>
                      <a:r>
                        <a:rPr lang="en-US" i="1" dirty="0" err="1">
                          <a:solidFill>
                            <a:schemeClr val="tx1"/>
                          </a:solidFill>
                        </a:rPr>
                        <a:t>FrontCameraBehavior</a:t>
                      </a:r>
                      <a:endParaRPr lang="en-US" i="1"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3082731"/>
                  </a:ext>
                </a:extLst>
              </a:tr>
              <a:tr h="370840">
                <a:tc>
                  <a:txBody>
                    <a:bodyPr/>
                    <a:lstStyle/>
                    <a:p>
                      <a:r>
                        <a:rPr lang="en-US" dirty="0"/>
                        <a:t>+ </a:t>
                      </a:r>
                      <a:r>
                        <a:rPr lang="en-US" i="1" dirty="0" err="1"/>
                        <a:t>useFrontCamera</a:t>
                      </a:r>
                      <a:r>
                        <a:rPr lang="en-US" i="1" dirty="0"/>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76955237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29636215"/>
              </p:ext>
            </p:extLst>
          </p:nvPr>
        </p:nvGraphicFramePr>
        <p:xfrm>
          <a:off x="1288162" y="5371005"/>
          <a:ext cx="2276783" cy="1052612"/>
        </p:xfrm>
        <a:graphic>
          <a:graphicData uri="http://schemas.openxmlformats.org/drawingml/2006/table">
            <a:tbl>
              <a:tblPr firstRow="1" bandRow="1">
                <a:tableStyleId>{5C22544A-7EE6-4342-B048-85BDC9FD1C3A}</a:tableStyleId>
              </a:tblPr>
              <a:tblGrid>
                <a:gridCol w="2276783">
                  <a:extLst>
                    <a:ext uri="{9D8B030D-6E8A-4147-A177-3AD203B41FA5}">
                      <a16:colId xmlns:a16="http://schemas.microsoft.com/office/drawing/2014/main" val="65315720"/>
                    </a:ext>
                  </a:extLst>
                </a:gridCol>
              </a:tblGrid>
              <a:tr h="318989">
                <a:tc>
                  <a:txBody>
                    <a:bodyPr/>
                    <a:lstStyle/>
                    <a:p>
                      <a:pPr algn="ctr"/>
                      <a:r>
                        <a:rPr lang="en-US" dirty="0" err="1">
                          <a:solidFill>
                            <a:schemeClr val="tx1"/>
                          </a:solidFill>
                        </a:rPr>
                        <a:t>SamSungKeyStone</a:t>
                      </a:r>
                      <a:endParaRPr lang="en-US"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62432901"/>
                  </a:ext>
                </a:extLst>
              </a:tr>
              <a:tr h="686852">
                <a:tc>
                  <a:txBody>
                    <a:bodyPr/>
                    <a:lstStyle/>
                    <a:p>
                      <a:r>
                        <a:rPr lang="en-US" dirty="0"/>
                        <a:t>+ display()</a:t>
                      </a:r>
                    </a:p>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260332572"/>
                  </a:ext>
                </a:extLst>
              </a:tr>
            </a:tbl>
          </a:graphicData>
        </a:graphic>
      </p:graphicFrame>
      <p:cxnSp>
        <p:nvCxnSpPr>
          <p:cNvPr id="16" name="Straight Connector 15"/>
          <p:cNvCxnSpPr>
            <a:endCxn id="36" idx="0"/>
          </p:cNvCxnSpPr>
          <p:nvPr/>
        </p:nvCxnSpPr>
        <p:spPr>
          <a:xfrm>
            <a:off x="9154091" y="1300675"/>
            <a:ext cx="1098652" cy="5770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rot="18301011">
            <a:off x="9601289" y="4083381"/>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flipH="1">
            <a:off x="1224748" y="3183942"/>
            <a:ext cx="1441781" cy="904025"/>
          </a:xfrm>
          <a:prstGeom prst="line">
            <a:avLst/>
          </a:prstGeom>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rot="2802205">
            <a:off x="2575538" y="3088723"/>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Isosceles Triangle 20"/>
          <p:cNvSpPr/>
          <p:nvPr/>
        </p:nvSpPr>
        <p:spPr>
          <a:xfrm rot="801814">
            <a:off x="3588457" y="3115864"/>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 name="Straight Connector 23"/>
          <p:cNvCxnSpPr/>
          <p:nvPr/>
        </p:nvCxnSpPr>
        <p:spPr>
          <a:xfrm flipH="1">
            <a:off x="5214337" y="719388"/>
            <a:ext cx="2260270" cy="450996"/>
          </a:xfrm>
          <a:prstGeom prst="line">
            <a:avLst/>
          </a:prstGeom>
        </p:spPr>
        <p:style>
          <a:lnRef idx="1">
            <a:schemeClr val="accent1"/>
          </a:lnRef>
          <a:fillRef idx="0">
            <a:schemeClr val="accent1"/>
          </a:fillRef>
          <a:effectRef idx="0">
            <a:schemeClr val="accent1"/>
          </a:effectRef>
          <a:fontRef idx="minor">
            <a:schemeClr val="tx1"/>
          </a:fontRef>
        </p:style>
      </p:cxnSp>
      <p:sp>
        <p:nvSpPr>
          <p:cNvPr id="25" name="Isosceles Triangle 24"/>
          <p:cNvSpPr/>
          <p:nvPr/>
        </p:nvSpPr>
        <p:spPr>
          <a:xfrm rot="1632267">
            <a:off x="3037021" y="3114403"/>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Connector 25"/>
          <p:cNvCxnSpPr>
            <a:endCxn id="14" idx="1"/>
          </p:cNvCxnSpPr>
          <p:nvPr/>
        </p:nvCxnSpPr>
        <p:spPr>
          <a:xfrm>
            <a:off x="5207133" y="1424034"/>
            <a:ext cx="2632205" cy="2361256"/>
          </a:xfrm>
          <a:prstGeom prst="line">
            <a:avLst/>
          </a:prstGeom>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rot="21019263">
            <a:off x="4120266" y="3142121"/>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28" name="Table 27"/>
          <p:cNvGraphicFramePr>
            <a:graphicFrameLocks noGrp="1"/>
          </p:cNvGraphicFramePr>
          <p:nvPr>
            <p:extLst>
              <p:ext uri="{D42A27DB-BD31-4B8C-83A1-F6EECF244321}">
                <p14:modId xmlns:p14="http://schemas.microsoft.com/office/powerpoint/2010/main" val="3942674189"/>
              </p:ext>
            </p:extLst>
          </p:nvPr>
        </p:nvGraphicFramePr>
        <p:xfrm>
          <a:off x="7474605" y="535303"/>
          <a:ext cx="2580027" cy="741680"/>
        </p:xfrm>
        <a:graphic>
          <a:graphicData uri="http://schemas.openxmlformats.org/drawingml/2006/table">
            <a:tbl>
              <a:tblPr firstRow="1" bandRow="1">
                <a:tableStyleId>{5C22544A-7EE6-4342-B048-85BDC9FD1C3A}</a:tableStyleId>
              </a:tblPr>
              <a:tblGrid>
                <a:gridCol w="2580027">
                  <a:extLst>
                    <a:ext uri="{9D8B030D-6E8A-4147-A177-3AD203B41FA5}">
                      <a16:colId xmlns:a16="http://schemas.microsoft.com/office/drawing/2014/main" val="3033543185"/>
                    </a:ext>
                  </a:extLst>
                </a:gridCol>
              </a:tblGrid>
              <a:tr h="370840">
                <a:tc>
                  <a:txBody>
                    <a:bodyPr/>
                    <a:lstStyle/>
                    <a:p>
                      <a:pPr algn="ctr"/>
                      <a:r>
                        <a:rPr lang="en-US" i="1" dirty="0" err="1">
                          <a:solidFill>
                            <a:schemeClr val="tx1"/>
                          </a:solidFill>
                        </a:rPr>
                        <a:t>RearCameraBehavior</a:t>
                      </a:r>
                      <a:endParaRPr lang="en-US" i="1"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3082731"/>
                  </a:ext>
                </a:extLst>
              </a:tr>
              <a:tr h="370840">
                <a:tc>
                  <a:txBody>
                    <a:bodyPr/>
                    <a:lstStyle/>
                    <a:p>
                      <a:r>
                        <a:rPr lang="en-US" dirty="0"/>
                        <a:t>+ </a:t>
                      </a:r>
                      <a:r>
                        <a:rPr lang="en-US" i="1" dirty="0" err="1"/>
                        <a:t>useRearCamera</a:t>
                      </a:r>
                      <a:r>
                        <a:rPr lang="en-US" i="1" dirty="0"/>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769552374"/>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3396954694"/>
              </p:ext>
            </p:extLst>
          </p:nvPr>
        </p:nvGraphicFramePr>
        <p:xfrm>
          <a:off x="8879451" y="1877693"/>
          <a:ext cx="2746585" cy="1355837"/>
        </p:xfrm>
        <a:graphic>
          <a:graphicData uri="http://schemas.openxmlformats.org/drawingml/2006/table">
            <a:tbl>
              <a:tblPr firstRow="1" bandRow="1">
                <a:tableStyleId>{5C22544A-7EE6-4342-B048-85BDC9FD1C3A}</a:tableStyleId>
              </a:tblPr>
              <a:tblGrid>
                <a:gridCol w="2746585">
                  <a:extLst>
                    <a:ext uri="{9D8B030D-6E8A-4147-A177-3AD203B41FA5}">
                      <a16:colId xmlns:a16="http://schemas.microsoft.com/office/drawing/2014/main" val="2953652940"/>
                    </a:ext>
                  </a:extLst>
                </a:gridCol>
              </a:tblGrid>
              <a:tr h="441437">
                <a:tc>
                  <a:txBody>
                    <a:bodyPr/>
                    <a:lstStyle/>
                    <a:p>
                      <a:pPr algn="ctr"/>
                      <a:r>
                        <a:rPr lang="en-US" dirty="0" err="1">
                          <a:solidFill>
                            <a:schemeClr val="tx1"/>
                          </a:solidFill>
                        </a:rPr>
                        <a:t>RearNoWay</a:t>
                      </a:r>
                      <a:endParaRPr lang="en-US"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73732724"/>
                  </a:ext>
                </a:extLst>
              </a:tr>
              <a:tr h="816183">
                <a:tc>
                  <a:txBody>
                    <a:bodyPr/>
                    <a:lstStyle/>
                    <a:p>
                      <a:r>
                        <a:rPr lang="en-US" dirty="0"/>
                        <a:t>+</a:t>
                      </a:r>
                      <a:r>
                        <a:rPr lang="en-US" baseline="0" dirty="0"/>
                        <a:t> </a:t>
                      </a:r>
                      <a:r>
                        <a:rPr lang="en-US" baseline="0" dirty="0" err="1"/>
                        <a:t>useRearCamera</a:t>
                      </a:r>
                      <a:r>
                        <a:rPr lang="en-US" baseline="0" dirty="0"/>
                        <a:t>(){</a:t>
                      </a:r>
                    </a:p>
                    <a:p>
                      <a:r>
                        <a:rPr lang="en-US" baseline="0" dirty="0"/>
                        <a:t> //do nothing cant use</a:t>
                      </a:r>
                    </a:p>
                    <a:p>
                      <a:r>
                        <a:rPr lang="en-US" baseline="0" dirty="0"/>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122128801"/>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521241363"/>
              </p:ext>
            </p:extLst>
          </p:nvPr>
        </p:nvGraphicFramePr>
        <p:xfrm>
          <a:off x="5871713" y="1925078"/>
          <a:ext cx="2350363" cy="741680"/>
        </p:xfrm>
        <a:graphic>
          <a:graphicData uri="http://schemas.openxmlformats.org/drawingml/2006/table">
            <a:tbl>
              <a:tblPr firstRow="1" bandRow="1">
                <a:tableStyleId>{5C22544A-7EE6-4342-B048-85BDC9FD1C3A}</a:tableStyleId>
              </a:tblPr>
              <a:tblGrid>
                <a:gridCol w="2350363">
                  <a:extLst>
                    <a:ext uri="{9D8B030D-6E8A-4147-A177-3AD203B41FA5}">
                      <a16:colId xmlns:a16="http://schemas.microsoft.com/office/drawing/2014/main" val="2953652940"/>
                    </a:ext>
                  </a:extLst>
                </a:gridCol>
              </a:tblGrid>
              <a:tr h="370840">
                <a:tc>
                  <a:txBody>
                    <a:bodyPr/>
                    <a:lstStyle/>
                    <a:p>
                      <a:pPr algn="ctr"/>
                      <a:r>
                        <a:rPr lang="en-US" dirty="0" err="1">
                          <a:solidFill>
                            <a:schemeClr val="tx1"/>
                          </a:solidFill>
                        </a:rPr>
                        <a:t>RearCamera</a:t>
                      </a:r>
                      <a:endParaRPr lang="en-US"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73732724"/>
                  </a:ext>
                </a:extLst>
              </a:tr>
              <a:tr h="370840">
                <a:tc>
                  <a:txBody>
                    <a:bodyPr/>
                    <a:lstStyle/>
                    <a:p>
                      <a:r>
                        <a:rPr lang="en-US" dirty="0"/>
                        <a:t>+</a:t>
                      </a:r>
                      <a:r>
                        <a:rPr lang="en-US" baseline="0" dirty="0"/>
                        <a:t> </a:t>
                      </a:r>
                      <a:r>
                        <a:rPr lang="en-US" baseline="0" dirty="0" err="1"/>
                        <a:t>useRearCamera</a:t>
                      </a:r>
                      <a:r>
                        <a:rPr lang="en-US" baseline="0" dirty="0"/>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122128801"/>
                  </a:ext>
                </a:extLst>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3642811719"/>
              </p:ext>
            </p:extLst>
          </p:nvPr>
        </p:nvGraphicFramePr>
        <p:xfrm>
          <a:off x="6299423" y="4877957"/>
          <a:ext cx="2350363" cy="741680"/>
        </p:xfrm>
        <a:graphic>
          <a:graphicData uri="http://schemas.openxmlformats.org/drawingml/2006/table">
            <a:tbl>
              <a:tblPr firstRow="1" bandRow="1">
                <a:tableStyleId>{5C22544A-7EE6-4342-B048-85BDC9FD1C3A}</a:tableStyleId>
              </a:tblPr>
              <a:tblGrid>
                <a:gridCol w="2350363">
                  <a:extLst>
                    <a:ext uri="{9D8B030D-6E8A-4147-A177-3AD203B41FA5}">
                      <a16:colId xmlns:a16="http://schemas.microsoft.com/office/drawing/2014/main" val="2953652940"/>
                    </a:ext>
                  </a:extLst>
                </a:gridCol>
              </a:tblGrid>
              <a:tr h="370840">
                <a:tc>
                  <a:txBody>
                    <a:bodyPr/>
                    <a:lstStyle/>
                    <a:p>
                      <a:pPr algn="ctr"/>
                      <a:r>
                        <a:rPr lang="en-US" dirty="0" err="1">
                          <a:solidFill>
                            <a:schemeClr val="tx1"/>
                          </a:solidFill>
                        </a:rPr>
                        <a:t>FrontCamera</a:t>
                      </a:r>
                      <a:endParaRPr lang="en-US"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73732724"/>
                  </a:ext>
                </a:extLst>
              </a:tr>
              <a:tr h="370840">
                <a:tc>
                  <a:txBody>
                    <a:bodyPr/>
                    <a:lstStyle/>
                    <a:p>
                      <a:r>
                        <a:rPr lang="en-US" dirty="0"/>
                        <a:t>+</a:t>
                      </a:r>
                      <a:r>
                        <a:rPr lang="en-US" baseline="0" dirty="0"/>
                        <a:t> </a:t>
                      </a:r>
                      <a:r>
                        <a:rPr lang="en-US" baseline="0" dirty="0" err="1"/>
                        <a:t>useFrontCamera</a:t>
                      </a:r>
                      <a:r>
                        <a:rPr lang="en-US" baseline="0" dirty="0"/>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122128801"/>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288518590"/>
              </p:ext>
            </p:extLst>
          </p:nvPr>
        </p:nvGraphicFramePr>
        <p:xfrm>
          <a:off x="8966203" y="4823202"/>
          <a:ext cx="2659833" cy="1285240"/>
        </p:xfrm>
        <a:graphic>
          <a:graphicData uri="http://schemas.openxmlformats.org/drawingml/2006/table">
            <a:tbl>
              <a:tblPr firstRow="1" bandRow="1">
                <a:tableStyleId>{5C22544A-7EE6-4342-B048-85BDC9FD1C3A}</a:tableStyleId>
              </a:tblPr>
              <a:tblGrid>
                <a:gridCol w="2659833">
                  <a:extLst>
                    <a:ext uri="{9D8B030D-6E8A-4147-A177-3AD203B41FA5}">
                      <a16:colId xmlns:a16="http://schemas.microsoft.com/office/drawing/2014/main" val="2953652940"/>
                    </a:ext>
                  </a:extLst>
                </a:gridCol>
              </a:tblGrid>
              <a:tr h="370840">
                <a:tc>
                  <a:txBody>
                    <a:bodyPr/>
                    <a:lstStyle/>
                    <a:p>
                      <a:pPr algn="ctr"/>
                      <a:r>
                        <a:rPr lang="en-US" dirty="0" err="1">
                          <a:solidFill>
                            <a:schemeClr val="tx1"/>
                          </a:solidFill>
                        </a:rPr>
                        <a:t>FrontNoWay</a:t>
                      </a:r>
                      <a:endParaRPr lang="en-US"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73732724"/>
                  </a:ext>
                </a:extLst>
              </a:tr>
              <a:tr h="370840">
                <a:tc>
                  <a:txBody>
                    <a:bodyPr/>
                    <a:lstStyle/>
                    <a:p>
                      <a:r>
                        <a:rPr lang="en-US" dirty="0"/>
                        <a:t>+</a:t>
                      </a:r>
                      <a:r>
                        <a:rPr lang="en-US" baseline="0" dirty="0"/>
                        <a:t> </a:t>
                      </a:r>
                      <a:r>
                        <a:rPr lang="en-US" baseline="0" dirty="0" err="1"/>
                        <a:t>useFrontCamera</a:t>
                      </a:r>
                      <a:r>
                        <a:rPr lang="en-US" baseline="0" dirty="0"/>
                        <a:t>(){</a:t>
                      </a:r>
                    </a:p>
                    <a:p>
                      <a:r>
                        <a:rPr lang="en-US" baseline="0" dirty="0"/>
                        <a:t>//do nothing cant use</a:t>
                      </a:r>
                    </a:p>
                    <a:p>
                      <a:r>
                        <a:rPr lang="en-US" baseline="0" dirty="0"/>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122128801"/>
                  </a:ext>
                </a:extLst>
              </a:tr>
            </a:tbl>
          </a:graphicData>
        </a:graphic>
      </p:graphicFrame>
      <p:sp>
        <p:nvSpPr>
          <p:cNvPr id="8" name="Isosceles Triangle 7"/>
          <p:cNvSpPr/>
          <p:nvPr/>
        </p:nvSpPr>
        <p:spPr>
          <a:xfrm rot="3588596">
            <a:off x="8215063" y="1230348"/>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Isosceles Triangle 11"/>
          <p:cNvSpPr/>
          <p:nvPr/>
        </p:nvSpPr>
        <p:spPr>
          <a:xfrm rot="17697311">
            <a:off x="9134712" y="1230348"/>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8" name="Straight Connector 57"/>
          <p:cNvCxnSpPr/>
          <p:nvPr/>
        </p:nvCxnSpPr>
        <p:spPr>
          <a:xfrm flipH="1">
            <a:off x="7009448" y="4176608"/>
            <a:ext cx="1956755" cy="671115"/>
          </a:xfrm>
          <a:prstGeom prst="line">
            <a:avLst/>
          </a:prstGeom>
        </p:spPr>
        <p:style>
          <a:lnRef idx="1">
            <a:schemeClr val="accent1"/>
          </a:lnRef>
          <a:fillRef idx="0">
            <a:schemeClr val="accent1"/>
          </a:fillRef>
          <a:effectRef idx="0">
            <a:schemeClr val="accent1"/>
          </a:effectRef>
          <a:fontRef idx="minor">
            <a:schemeClr val="tx1"/>
          </a:fontRef>
        </p:style>
      </p:cxnSp>
      <p:sp>
        <p:nvSpPr>
          <p:cNvPr id="59" name="Isosceles Triangle 58"/>
          <p:cNvSpPr/>
          <p:nvPr/>
        </p:nvSpPr>
        <p:spPr>
          <a:xfrm rot="4232986">
            <a:off x="8861669" y="4086046"/>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Diamond 62"/>
          <p:cNvSpPr/>
          <p:nvPr/>
        </p:nvSpPr>
        <p:spPr>
          <a:xfrm rot="20572611">
            <a:off x="5207133" y="1051485"/>
            <a:ext cx="278295" cy="225498"/>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4" name="Diamond 63"/>
          <p:cNvSpPr/>
          <p:nvPr/>
        </p:nvSpPr>
        <p:spPr>
          <a:xfrm rot="2398277">
            <a:off x="5178748" y="1377534"/>
            <a:ext cx="278295" cy="225498"/>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Rectangle 68"/>
          <p:cNvSpPr/>
          <p:nvPr/>
        </p:nvSpPr>
        <p:spPr>
          <a:xfrm>
            <a:off x="566476" y="466025"/>
            <a:ext cx="5058221" cy="61335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spcBef>
                <a:spcPts val="600"/>
              </a:spcBef>
              <a:buFont typeface="Wingdings" panose="05000000000000000000" pitchFamily="2" charset="2"/>
              <a:buChar char="§"/>
            </a:pPr>
            <a:r>
              <a:rPr lang="en-US" sz="2500" b="1" dirty="0"/>
              <a:t>With this design, other type of objects can reuse our </a:t>
            </a:r>
            <a:r>
              <a:rPr lang="en-US" sz="2500" b="1" dirty="0" err="1"/>
              <a:t>RearCamera</a:t>
            </a:r>
            <a:r>
              <a:rPr lang="en-US" sz="2500" b="1" dirty="0"/>
              <a:t> and </a:t>
            </a:r>
            <a:r>
              <a:rPr lang="en-US" sz="2500" b="1" dirty="0" err="1"/>
              <a:t>FrontCamera</a:t>
            </a:r>
            <a:r>
              <a:rPr lang="en-US" sz="2500" b="1" dirty="0"/>
              <a:t> Behaviors because these behaviors are no longer hidden away in our </a:t>
            </a:r>
            <a:r>
              <a:rPr lang="en-US" sz="2500" b="1" dirty="0" err="1"/>
              <a:t>MobilePhone</a:t>
            </a:r>
            <a:r>
              <a:rPr lang="en-US" sz="2500" b="1" dirty="0"/>
              <a:t> classes.</a:t>
            </a:r>
          </a:p>
          <a:p>
            <a:pPr marL="342900" indent="-342900">
              <a:spcBef>
                <a:spcPts val="600"/>
              </a:spcBef>
              <a:buFont typeface="Wingdings" panose="05000000000000000000" pitchFamily="2" charset="2"/>
              <a:buChar char="§"/>
            </a:pPr>
            <a:r>
              <a:rPr lang="en-US" sz="2500" b="1" dirty="0"/>
              <a:t>And we can add new behaviors without modifying any of our existing behaviors classes or touching any of the </a:t>
            </a:r>
            <a:r>
              <a:rPr lang="en-US" sz="2500" b="1" dirty="0" err="1"/>
              <a:t>MobilePhone</a:t>
            </a:r>
            <a:r>
              <a:rPr lang="en-US" sz="2500" b="1" dirty="0"/>
              <a:t> class that use these behaviors.</a:t>
            </a:r>
          </a:p>
          <a:p>
            <a:pPr algn="ctr"/>
            <a:endParaRPr lang="en-US" dirty="0"/>
          </a:p>
        </p:txBody>
      </p:sp>
    </p:spTree>
    <p:extLst>
      <p:ext uri="{BB962C8B-B14F-4D97-AF65-F5344CB8AC3E}">
        <p14:creationId xmlns:p14="http://schemas.microsoft.com/office/powerpoint/2010/main" val="92232533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par>
                                <p:cTn id="8" presetID="14" presetClass="entr" presetSubtype="1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randombar(horizontal)">
                                      <p:cBhvr>
                                        <p:cTn id="10" dur="500"/>
                                        <p:tgtEl>
                                          <p:spTgt spid="37"/>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randombar(horizontal)">
                                      <p:cBhvr>
                                        <p:cTn id="22" dur="500"/>
                                        <p:tgtEl>
                                          <p:spTgt spid="36"/>
                                        </p:tgtEl>
                                      </p:cBhvr>
                                    </p:animEffect>
                                  </p:childTnLst>
                                </p:cTn>
                              </p:par>
                              <p:par>
                                <p:cTn id="23" presetID="14" presetClass="entr" presetSubtype="1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randombar(horizontal)">
                                      <p:cBhvr>
                                        <p:cTn id="25" dur="500"/>
                                        <p:tgtEl>
                                          <p:spTgt spid="16"/>
                                        </p:tgtEl>
                                      </p:cBhvr>
                                    </p:animEffect>
                                  </p:childTnLst>
                                </p:cTn>
                              </p:par>
                              <p:par>
                                <p:cTn id="26" presetID="14" presetClass="entr" presetSubtype="1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par>
                                <p:cTn id="29" presetID="14" presetClass="entr" presetSubtype="1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randombar(horizontal)">
                                      <p:cBhvr>
                                        <p:cTn id="31" dur="500"/>
                                        <p:tgtEl>
                                          <p:spTgt spid="58"/>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randombar(horizontal)">
                                      <p:cBhvr>
                                        <p:cTn id="34" dur="500"/>
                                        <p:tgtEl>
                                          <p:spTgt spid="59"/>
                                        </p:tgtEl>
                                      </p:cBhvr>
                                    </p:animEffect>
                                  </p:childTnLst>
                                </p:cTn>
                              </p:par>
                              <p:par>
                                <p:cTn id="35" presetID="14" presetClass="entr" presetSubtype="1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randombar(horizontal)">
                                      <p:cBhvr>
                                        <p:cTn id="37" dur="500"/>
                                        <p:tgtEl>
                                          <p:spTgt spid="52"/>
                                        </p:tgtEl>
                                      </p:cBhvr>
                                    </p:animEffect>
                                  </p:childTnLst>
                                </p:cTn>
                              </p:par>
                              <p:par>
                                <p:cTn id="38" presetID="14" presetClass="entr" presetSubtype="10" fill="hold"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randombar(horizontal)">
                                      <p:cBhvr>
                                        <p:cTn id="40" dur="500"/>
                                        <p:tgtEl>
                                          <p:spTgt spid="53"/>
                                        </p:tgtEl>
                                      </p:cBhvr>
                                    </p:animEffect>
                                  </p:childTnLst>
                                </p:cTn>
                              </p:par>
                              <p:par>
                                <p:cTn id="41" presetID="14" presetClass="entr" presetSubtype="10"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randombar(horizontal)">
                                      <p:cBhvr>
                                        <p:cTn id="43" dur="500"/>
                                        <p:tgtEl>
                                          <p:spTgt spid="6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checkerboard(across)">
                                      <p:cBhvr>
                                        <p:cTn id="51" dur="500"/>
                                        <p:tgtEl>
                                          <p:spTgt spid="69"/>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xit" presetSubtype="10" fill="hold" grpId="1" nodeType="clickEffect">
                                  <p:stCondLst>
                                    <p:cond delay="0"/>
                                  </p:stCondLst>
                                  <p:childTnLst>
                                    <p:animEffect transition="out" filter="checkerboard(across)">
                                      <p:cBhvr>
                                        <p:cTn id="55" dur="500"/>
                                        <p:tgtEl>
                                          <p:spTgt spid="69"/>
                                        </p:tgtEl>
                                      </p:cBhvr>
                                    </p:animEffect>
                                    <p:set>
                                      <p:cBhvr>
                                        <p:cTn id="56" dur="1" fill="hold">
                                          <p:stCondLst>
                                            <p:cond delay="499"/>
                                          </p:stCondLst>
                                        </p:cTn>
                                        <p:tgtEl>
                                          <p:spTgt spid="6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randombar(horizontal)">
                                      <p:cBhvr>
                                        <p:cTn id="61" dur="500"/>
                                        <p:tgtEl>
                                          <p:spTgt spid="26"/>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randombar(horizontal)">
                                      <p:cBhvr>
                                        <p:cTn id="64" dur="500"/>
                                        <p:tgtEl>
                                          <p:spTgt spid="64"/>
                                        </p:tgtEl>
                                      </p:cBhvr>
                                    </p:animEffect>
                                  </p:childTnLst>
                                </p:cTn>
                              </p:par>
                              <p:par>
                                <p:cTn id="65" presetID="14" presetClass="entr" presetSubtype="1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randombar(horizontal)">
                                      <p:cBhvr>
                                        <p:cTn id="67" dur="500"/>
                                        <p:tgtEl>
                                          <p:spTgt spid="2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randombar(horizontal)">
                                      <p:cBhvr>
                                        <p:cTn id="70" dur="500"/>
                                        <p:tgtEl>
                                          <p:spTgt spid="63"/>
                                        </p:tgtEl>
                                      </p:cBhvr>
                                    </p:animEffect>
                                  </p:childTnLst>
                                </p:cTn>
                              </p:par>
                              <p:par>
                                <p:cTn id="71" presetID="14" presetClass="entr" presetSubtype="10" fill="hold" nodeType="with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randombar(horizontal)">
                                      <p:cBhvr>
                                        <p:cTn id="73" dur="500"/>
                                        <p:tgtEl>
                                          <p:spTgt spid="4"/>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randombar(horizontal)">
                                      <p:cBhvr>
                                        <p:cTn id="76" dur="500"/>
                                        <p:tgtEl>
                                          <p:spTgt spid="27"/>
                                        </p:tgtEl>
                                      </p:cBhvr>
                                    </p:animEffect>
                                  </p:childTnLst>
                                </p:cTn>
                              </p:par>
                              <p:par>
                                <p:cTn id="77" presetID="14" presetClass="entr" presetSubtype="10" fill="hold" nodeType="with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randombar(horizontal)">
                                      <p:cBhvr>
                                        <p:cTn id="79" dur="500"/>
                                        <p:tgtEl>
                                          <p:spTgt spid="11"/>
                                        </p:tgtEl>
                                      </p:cBhvr>
                                    </p:animEffect>
                                  </p:childTnLst>
                                </p:cTn>
                              </p:par>
                              <p:par>
                                <p:cTn id="80" presetID="14" presetClass="entr" presetSubtype="10" fill="hold"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randombar(horizontal)">
                                      <p:cBhvr>
                                        <p:cTn id="82" dur="500"/>
                                        <p:tgtEl>
                                          <p:spTgt spid="22"/>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randombar(horizontal)">
                                      <p:cBhvr>
                                        <p:cTn id="85" dur="500"/>
                                        <p:tgtEl>
                                          <p:spTgt spid="21"/>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randombar(horizontal)">
                                      <p:cBhvr>
                                        <p:cTn id="88" dur="500"/>
                                        <p:tgtEl>
                                          <p:spTgt spid="25"/>
                                        </p:tgtEl>
                                      </p:cBhvr>
                                    </p:animEffect>
                                  </p:childTnLst>
                                </p:cTn>
                              </p:par>
                              <p:par>
                                <p:cTn id="89" presetID="14" presetClass="entr" presetSubtype="10" fill="hold" nodeType="with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randombar(horizontal)">
                                      <p:cBhvr>
                                        <p:cTn id="91" dur="500"/>
                                        <p:tgtEl>
                                          <p:spTgt spid="20"/>
                                        </p:tgtEl>
                                      </p:cBhvr>
                                    </p:animEffect>
                                  </p:childTnLst>
                                </p:cTn>
                              </p:par>
                              <p:par>
                                <p:cTn id="92" presetID="14" presetClass="entr" presetSubtype="10" fill="hold"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randombar(horizontal)">
                                      <p:cBhvr>
                                        <p:cTn id="94" dur="500"/>
                                        <p:tgtEl>
                                          <p:spTgt spid="18"/>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randombar(horizontal)">
                                      <p:cBhvr>
                                        <p:cTn id="97" dur="500"/>
                                        <p:tgtEl>
                                          <p:spTgt spid="19"/>
                                        </p:tgtEl>
                                      </p:cBhvr>
                                    </p:animEffect>
                                  </p:childTnLst>
                                </p:cTn>
                              </p:par>
                              <p:par>
                                <p:cTn id="98" presetID="14" presetClass="entr" presetSubtype="10" fill="hold" nodeType="with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randombar(horizontal)">
                                      <p:cBhvr>
                                        <p:cTn id="100" dur="500"/>
                                        <p:tgtEl>
                                          <p:spTgt spid="5"/>
                                        </p:tgtEl>
                                      </p:cBhvr>
                                    </p:animEffect>
                                  </p:childTnLst>
                                </p:cTn>
                              </p:par>
                              <p:par>
                                <p:cTn id="101" presetID="14" presetClass="entr" presetSubtype="10" fill="hold" nodeType="withEffect">
                                  <p:stCondLst>
                                    <p:cond delay="0"/>
                                  </p:stCondLst>
                                  <p:childTnLst>
                                    <p:set>
                                      <p:cBhvr>
                                        <p:cTn id="102" dur="1" fill="hold">
                                          <p:stCondLst>
                                            <p:cond delay="0"/>
                                          </p:stCondLst>
                                        </p:cTn>
                                        <p:tgtEl>
                                          <p:spTgt spid="6"/>
                                        </p:tgtEl>
                                        <p:attrNameLst>
                                          <p:attrName>style.visibility</p:attrName>
                                        </p:attrNameLst>
                                      </p:cBhvr>
                                      <p:to>
                                        <p:strVal val="visible"/>
                                      </p:to>
                                    </p:set>
                                    <p:animEffect transition="in" filter="randombar(horizontal)">
                                      <p:cBhvr>
                                        <p:cTn id="103" dur="500"/>
                                        <p:tgtEl>
                                          <p:spTgt spid="6"/>
                                        </p:tgtEl>
                                      </p:cBhvr>
                                    </p:animEffect>
                                  </p:childTnLst>
                                </p:cTn>
                              </p:par>
                              <p:par>
                                <p:cTn id="104" presetID="14" presetClass="entr" presetSubtype="10" fill="hold"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randombar(horizontal)">
                                      <p:cBhvr>
                                        <p:cTn id="106" dur="500"/>
                                        <p:tgtEl>
                                          <p:spTgt spid="15"/>
                                        </p:tgtEl>
                                      </p:cBhvr>
                                    </p:animEffect>
                                  </p:childTnLst>
                                </p:cTn>
                              </p:par>
                              <p:par>
                                <p:cTn id="107" presetID="14" presetClass="entr" presetSubtype="10"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randombar(horizontal)">
                                      <p:cBhvr>
                                        <p:cTn id="10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P spid="25" grpId="0" animBg="1"/>
      <p:bldP spid="27" grpId="0" animBg="1"/>
      <p:bldP spid="8" grpId="0" animBg="1"/>
      <p:bldP spid="12" grpId="0" animBg="1"/>
      <p:bldP spid="59" grpId="0" animBg="1"/>
      <p:bldP spid="63" grpId="0" animBg="1"/>
      <p:bldP spid="64" grpId="0" animBg="1"/>
      <p:bldP spid="69" grpId="0" animBg="1"/>
      <p:bldP spid="6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40076"/>
            <a:ext cx="10058400" cy="1609344"/>
          </a:xfrm>
        </p:spPr>
        <p:txBody>
          <a:bodyPr/>
          <a:lstStyle/>
          <a:p>
            <a:r>
              <a:rPr lang="en-US" dirty="0"/>
              <a:t>Writing the mobile phone code</a:t>
            </a:r>
          </a:p>
        </p:txBody>
      </p:sp>
      <p:sp>
        <p:nvSpPr>
          <p:cNvPr id="3" name="Content Placeholder 2"/>
          <p:cNvSpPr>
            <a:spLocks noGrp="1"/>
          </p:cNvSpPr>
          <p:nvPr>
            <p:ph idx="1"/>
          </p:nvPr>
        </p:nvSpPr>
        <p:spPr>
          <a:xfrm>
            <a:off x="1069847" y="1311965"/>
            <a:ext cx="10446291" cy="5327373"/>
          </a:xfrm>
        </p:spPr>
        <p:txBody>
          <a:bodyPr>
            <a:normAutofit/>
          </a:bodyPr>
          <a:lstStyle/>
          <a:p>
            <a:pPr marL="0" indent="0">
              <a:buNone/>
            </a:pPr>
            <a:r>
              <a:rPr lang="en-US" sz="3200" b="1" dirty="0"/>
              <a:t>1. Coding abstract class</a:t>
            </a:r>
          </a:p>
          <a:p>
            <a:r>
              <a:rPr lang="en-US" sz="2500" dirty="0"/>
              <a:t>Let’s start with the mobile phone class, which is an abstract class.</a:t>
            </a:r>
          </a:p>
        </p:txBody>
      </p:sp>
    </p:spTree>
    <p:extLst>
      <p:ext uri="{BB962C8B-B14F-4D97-AF65-F5344CB8AC3E}">
        <p14:creationId xmlns:p14="http://schemas.microsoft.com/office/powerpoint/2010/main" val="331901823"/>
      </p:ext>
    </p:extLst>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105" y="371060"/>
            <a:ext cx="10919791" cy="6149010"/>
          </a:xfrm>
        </p:spPr>
        <p:txBody>
          <a:bodyPr>
            <a:normAutofit fontScale="92500" lnSpcReduction="10000"/>
          </a:bodyPr>
          <a:lstStyle/>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MobilePhone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	virtual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display() = 0;</a:t>
            </a:r>
          </a:p>
          <a:p>
            <a:pPr marL="0" indent="0">
              <a:buNone/>
            </a:pPr>
            <a:r>
              <a:rPr lang="en-US" dirty="0">
                <a:solidFill>
                  <a:srgbClr val="0000FF"/>
                </a:solidFill>
                <a:highlight>
                  <a:srgbClr val="FFFFFF"/>
                </a:highlight>
                <a:latin typeface="Consolas" panose="020B0609020204030204" pitchFamily="49" charset="0"/>
              </a:rPr>
              <a:t>	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takeRearCamera</a:t>
            </a:r>
            <a:r>
              <a:rPr lang="en-US" dirty="0">
                <a:solidFill>
                  <a:srgbClr val="000000"/>
                </a:solidFill>
                <a:highlight>
                  <a:srgbClr val="FFFFFF"/>
                </a:highlight>
                <a:latin typeface="Consolas" panose="020B0609020204030204" pitchFamily="49" charset="0"/>
              </a:rPr>
              <a:t>(){</a:t>
            </a:r>
          </a:p>
          <a:p>
            <a:pPr marL="0" indent="0">
              <a:buNone/>
            </a:pPr>
            <a:r>
              <a:rPr lang="en-US" sz="1900" dirty="0">
                <a:solidFill>
                  <a:srgbClr val="000000"/>
                </a:solidFill>
                <a:highlight>
                  <a:srgbClr val="FFFFFF"/>
                </a:highlight>
                <a:latin typeface="Consolas" panose="020B0609020204030204" pitchFamily="49" charset="0"/>
              </a:rPr>
              <a:t>		</a:t>
            </a:r>
            <a:r>
              <a:rPr lang="en-US" sz="1900" dirty="0" err="1">
                <a:latin typeface="Consolas" panose="020B0609020204030204" pitchFamily="49" charset="0"/>
              </a:rPr>
              <a:t>frontCameraBehavior</a:t>
            </a:r>
            <a:r>
              <a:rPr lang="en-US" sz="1900" dirty="0">
                <a:latin typeface="Consolas" panose="020B0609020204030204" pitchFamily="49" charset="0"/>
              </a:rPr>
              <a:t>-&gt;</a:t>
            </a:r>
            <a:r>
              <a:rPr lang="en-US" sz="1900" dirty="0" err="1">
                <a:latin typeface="Consolas" panose="020B0609020204030204" pitchFamily="49" charset="0"/>
              </a:rPr>
              <a:t>useFrontCamera</a:t>
            </a:r>
            <a:r>
              <a:rPr lang="en-US" sz="1900" dirty="0">
                <a:latin typeface="Consolas" panose="020B0609020204030204" pitchFamily="49" charset="0"/>
              </a:rPr>
              <a:t>();</a:t>
            </a:r>
            <a:endParaRPr lang="en-US" sz="1900"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FF"/>
                </a:solidFill>
                <a:highlight>
                  <a:srgbClr val="FFFFFF"/>
                </a:highlight>
                <a:latin typeface="Consolas" panose="020B0609020204030204" pitchFamily="49" charset="0"/>
              </a:rPr>
              <a:t>	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takeFrontCamera</a:t>
            </a:r>
            <a:r>
              <a:rPr lang="en-US" dirty="0">
                <a:solidFill>
                  <a:srgbClr val="000000"/>
                </a:solidFill>
                <a:highlight>
                  <a:srgbClr val="FFFFFF"/>
                </a:highlight>
                <a:latin typeface="Consolas" panose="020B0609020204030204" pitchFamily="49" charset="0"/>
              </a:rPr>
              <a:t>(){</a:t>
            </a:r>
          </a:p>
          <a:p>
            <a:pPr marL="0" indent="0">
              <a:buNone/>
            </a:pPr>
            <a:r>
              <a:rPr lang="en-US" sz="1900" dirty="0">
                <a:solidFill>
                  <a:srgbClr val="000000"/>
                </a:solidFill>
                <a:highlight>
                  <a:srgbClr val="FFFFFF"/>
                </a:highlight>
                <a:latin typeface="Consolas" panose="020B0609020204030204" pitchFamily="49" charset="0"/>
              </a:rPr>
              <a:t>		</a:t>
            </a:r>
            <a:r>
              <a:rPr lang="en-US" sz="1900" dirty="0" err="1">
                <a:latin typeface="Consolas" panose="020B0609020204030204" pitchFamily="49" charset="0"/>
              </a:rPr>
              <a:t>rearCameraBehavior</a:t>
            </a:r>
            <a:r>
              <a:rPr lang="en-US" sz="1900" dirty="0">
                <a:latin typeface="Consolas" panose="020B0609020204030204" pitchFamily="49" charset="0"/>
              </a:rPr>
              <a:t>-&gt;</a:t>
            </a:r>
            <a:r>
              <a:rPr lang="en-US" sz="1900" dirty="0" err="1">
                <a:latin typeface="Consolas" panose="020B0609020204030204" pitchFamily="49" charset="0"/>
              </a:rPr>
              <a:t>useRearCamera</a:t>
            </a:r>
            <a:r>
              <a:rPr lang="en-US" sz="1900" dirty="0">
                <a:latin typeface="Consolas" panose="020B0609020204030204" pitchFamily="49" charset="0"/>
              </a:rPr>
              <a:t>();</a:t>
            </a:r>
            <a:endParaRPr lang="en-US" sz="1900"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MobilePhone</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RearCameraBehavior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rcb</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FrontCameraBehavior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fcb</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rearCameraBehavior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rcb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frontCameraBehvior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fcb</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private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2B91AF"/>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RearCameraBehavior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rearCameraBehavior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2B91AF"/>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FrontCameraBehavior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frontCameraBehavior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1311917740"/>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940" y="357809"/>
            <a:ext cx="11410121" cy="6029739"/>
          </a:xfrm>
        </p:spPr>
        <p:txBody>
          <a:bodyPr>
            <a:normAutofit/>
          </a:bodyPr>
          <a:lstStyle/>
          <a:p>
            <a:r>
              <a:rPr lang="en-US" sz="2500" dirty="0"/>
              <a:t>Let’s implement the abstract class for Rear Camera Behavior and Front Camera Behavior. </a:t>
            </a:r>
          </a:p>
          <a:p>
            <a:pPr marL="0" indent="0">
              <a:buNone/>
            </a:pPr>
            <a:r>
              <a:rPr lang="en-US" sz="2500" dirty="0">
                <a:solidFill>
                  <a:srgbClr val="0000FF"/>
                </a:solidFill>
                <a:highlight>
                  <a:srgbClr val="FFFFFF"/>
                </a:highlight>
                <a:latin typeface="Consolas" panose="020B0609020204030204" pitchFamily="49" charset="0"/>
              </a:rPr>
              <a:t>class</a:t>
            </a:r>
            <a:r>
              <a:rPr lang="en-US" sz="2500" dirty="0">
                <a:solidFill>
                  <a:srgbClr val="000000"/>
                </a:solidFill>
                <a:highlight>
                  <a:srgbClr val="FFFFFF"/>
                </a:highlight>
                <a:latin typeface="Consolas" panose="020B0609020204030204" pitchFamily="49" charset="0"/>
              </a:rPr>
              <a:t> </a:t>
            </a:r>
            <a:r>
              <a:rPr lang="en-US" sz="2500" dirty="0" err="1">
                <a:solidFill>
                  <a:srgbClr val="2B91AF"/>
                </a:solidFill>
                <a:highlight>
                  <a:srgbClr val="FFFFFF"/>
                </a:highlight>
                <a:latin typeface="Consolas" panose="020B0609020204030204" pitchFamily="49" charset="0"/>
              </a:rPr>
              <a:t>FrontCameraBehavior</a:t>
            </a:r>
            <a:endParaRPr lang="en-US" sz="2500" dirty="0">
              <a:solidFill>
                <a:srgbClr val="000000"/>
              </a:solidFill>
              <a:highlight>
                <a:srgbClr val="FFFFFF"/>
              </a:highlight>
              <a:latin typeface="Consolas" panose="020B0609020204030204" pitchFamily="49" charset="0"/>
            </a:endParaRPr>
          </a:p>
          <a:p>
            <a:pPr marL="0" indent="0">
              <a:buNone/>
            </a:pPr>
            <a:r>
              <a:rPr lang="en-US" sz="2500" dirty="0">
                <a:solidFill>
                  <a:srgbClr val="000000"/>
                </a:solidFill>
                <a:highlight>
                  <a:srgbClr val="FFFFFF"/>
                </a:highlight>
                <a:latin typeface="Consolas" panose="020B0609020204030204" pitchFamily="49" charset="0"/>
              </a:rPr>
              <a:t>{</a:t>
            </a:r>
          </a:p>
          <a:p>
            <a:pPr marL="0" indent="0">
              <a:buNone/>
            </a:pPr>
            <a:r>
              <a:rPr lang="en-US" sz="2500" dirty="0">
                <a:solidFill>
                  <a:srgbClr val="0000FF"/>
                </a:solidFill>
                <a:highlight>
                  <a:srgbClr val="FFFFFF"/>
                </a:highlight>
                <a:latin typeface="Consolas" panose="020B0609020204030204" pitchFamily="49" charset="0"/>
              </a:rPr>
              <a:t>public</a:t>
            </a:r>
            <a:r>
              <a:rPr lang="en-US" sz="2500" dirty="0">
                <a:solidFill>
                  <a:srgbClr val="000000"/>
                </a:solidFill>
                <a:highlight>
                  <a:srgbClr val="FFFFFF"/>
                </a:highlight>
                <a:latin typeface="Consolas" panose="020B0609020204030204" pitchFamily="49" charset="0"/>
              </a:rPr>
              <a:t>:</a:t>
            </a:r>
          </a:p>
          <a:p>
            <a:pPr marL="0" indent="0">
              <a:buNone/>
            </a:pPr>
            <a:r>
              <a:rPr lang="en-US" sz="2500" dirty="0">
                <a:solidFill>
                  <a:srgbClr val="0000FF"/>
                </a:solidFill>
                <a:highlight>
                  <a:srgbClr val="FFFFFF"/>
                </a:highlight>
                <a:latin typeface="Consolas" panose="020B0609020204030204" pitchFamily="49" charset="0"/>
              </a:rPr>
              <a:t>	virtual</a:t>
            </a:r>
            <a:r>
              <a:rPr lang="en-US" sz="2500" dirty="0">
                <a:solidFill>
                  <a:srgbClr val="000000"/>
                </a:solidFill>
                <a:highlight>
                  <a:srgbClr val="FFFFFF"/>
                </a:highlight>
                <a:latin typeface="Consolas" panose="020B0609020204030204" pitchFamily="49" charset="0"/>
              </a:rPr>
              <a:t> </a:t>
            </a:r>
            <a:r>
              <a:rPr lang="en-US" sz="2500" dirty="0">
                <a:solidFill>
                  <a:srgbClr val="0000FF"/>
                </a:solidFill>
                <a:highlight>
                  <a:srgbClr val="FFFFFF"/>
                </a:highlight>
                <a:latin typeface="Consolas" panose="020B0609020204030204" pitchFamily="49" charset="0"/>
              </a:rPr>
              <a:t>void</a:t>
            </a:r>
            <a:r>
              <a:rPr lang="en-US" sz="2500" dirty="0">
                <a:solidFill>
                  <a:srgbClr val="000000"/>
                </a:solidFill>
                <a:highlight>
                  <a:srgbClr val="FFFFFF"/>
                </a:highlight>
                <a:latin typeface="Consolas" panose="020B0609020204030204" pitchFamily="49" charset="0"/>
              </a:rPr>
              <a:t> </a:t>
            </a:r>
            <a:r>
              <a:rPr lang="en-US" sz="2500" dirty="0" err="1">
                <a:solidFill>
                  <a:srgbClr val="000000"/>
                </a:solidFill>
                <a:highlight>
                  <a:srgbClr val="FFFFFF"/>
                </a:highlight>
                <a:latin typeface="Consolas" panose="020B0609020204030204" pitchFamily="49" charset="0"/>
              </a:rPr>
              <a:t>useFrontCamera</a:t>
            </a:r>
            <a:r>
              <a:rPr lang="en-US" sz="2500" dirty="0">
                <a:solidFill>
                  <a:srgbClr val="000000"/>
                </a:solidFill>
                <a:highlight>
                  <a:srgbClr val="FFFFFF"/>
                </a:highlight>
                <a:latin typeface="Consolas" panose="020B0609020204030204" pitchFamily="49" charset="0"/>
              </a:rPr>
              <a:t>() = 0;</a:t>
            </a:r>
          </a:p>
          <a:p>
            <a:pPr marL="0" indent="0">
              <a:buNone/>
            </a:pPr>
            <a:r>
              <a:rPr lang="en-US" sz="2500" dirty="0">
                <a:solidFill>
                  <a:srgbClr val="000000"/>
                </a:solidFill>
                <a:highlight>
                  <a:srgbClr val="FFFFFF"/>
                </a:highlight>
                <a:latin typeface="Consolas" panose="020B0609020204030204" pitchFamily="49" charset="0"/>
              </a:rPr>
              <a:t>};</a:t>
            </a:r>
          </a:p>
          <a:p>
            <a:pPr marL="0" indent="0">
              <a:buNone/>
            </a:pPr>
            <a:r>
              <a:rPr lang="en-US" sz="2800" dirty="0">
                <a:solidFill>
                  <a:srgbClr val="0000FF"/>
                </a:solidFill>
                <a:highlight>
                  <a:srgbClr val="FFFFFF"/>
                </a:highlight>
                <a:latin typeface="Consolas" panose="020B0609020204030204" pitchFamily="49" charset="0"/>
              </a:rPr>
              <a:t>class</a:t>
            </a:r>
            <a:r>
              <a:rPr lang="en-US" sz="2800" dirty="0">
                <a:solidFill>
                  <a:srgbClr val="000000"/>
                </a:solidFill>
                <a:highlight>
                  <a:srgbClr val="FFFFFF"/>
                </a:highlight>
                <a:latin typeface="Consolas" panose="020B0609020204030204" pitchFamily="49" charset="0"/>
              </a:rPr>
              <a:t> </a:t>
            </a:r>
            <a:r>
              <a:rPr lang="en-US" sz="2800" dirty="0" err="1">
                <a:solidFill>
                  <a:srgbClr val="2B91AF"/>
                </a:solidFill>
                <a:highlight>
                  <a:srgbClr val="FFFFFF"/>
                </a:highlight>
                <a:latin typeface="Consolas" panose="020B0609020204030204" pitchFamily="49" charset="0"/>
              </a:rPr>
              <a:t>RearCameraBehavior</a:t>
            </a:r>
            <a:endParaRPr lang="en-US" sz="2800" dirty="0">
              <a:solidFill>
                <a:srgbClr val="000000"/>
              </a:solidFill>
              <a:highlight>
                <a:srgbClr val="FFFFFF"/>
              </a:highlight>
              <a:latin typeface="Consolas" panose="020B0609020204030204" pitchFamily="49" charset="0"/>
            </a:endParaRPr>
          </a:p>
          <a:p>
            <a:pPr marL="0" indent="0">
              <a:buNone/>
            </a:pPr>
            <a:r>
              <a:rPr lang="en-US" sz="2800" dirty="0">
                <a:solidFill>
                  <a:srgbClr val="000000"/>
                </a:solidFill>
                <a:highlight>
                  <a:srgbClr val="FFFFFF"/>
                </a:highlight>
                <a:latin typeface="Consolas" panose="020B0609020204030204" pitchFamily="49" charset="0"/>
              </a:rPr>
              <a:t>{</a:t>
            </a:r>
          </a:p>
          <a:p>
            <a:pPr marL="0" indent="0">
              <a:buNone/>
            </a:pPr>
            <a:r>
              <a:rPr lang="en-US" sz="2800" dirty="0">
                <a:solidFill>
                  <a:srgbClr val="0000FF"/>
                </a:solidFill>
                <a:highlight>
                  <a:srgbClr val="FFFFFF"/>
                </a:highlight>
                <a:latin typeface="Consolas" panose="020B0609020204030204" pitchFamily="49" charset="0"/>
              </a:rPr>
              <a:t>public</a:t>
            </a:r>
            <a:r>
              <a:rPr lang="en-US" sz="2800" dirty="0">
                <a:solidFill>
                  <a:srgbClr val="000000"/>
                </a:solidFill>
                <a:highlight>
                  <a:srgbClr val="FFFFFF"/>
                </a:highlight>
                <a:latin typeface="Consolas" panose="020B0609020204030204" pitchFamily="49" charset="0"/>
              </a:rPr>
              <a:t>:</a:t>
            </a:r>
          </a:p>
          <a:p>
            <a:pPr marL="0" indent="0">
              <a:buNone/>
            </a:pPr>
            <a:r>
              <a:rPr lang="en-US" sz="2800" dirty="0">
                <a:solidFill>
                  <a:srgbClr val="0000FF"/>
                </a:solidFill>
                <a:highlight>
                  <a:srgbClr val="FFFFFF"/>
                </a:highlight>
                <a:latin typeface="Consolas" panose="020B0609020204030204" pitchFamily="49" charset="0"/>
              </a:rPr>
              <a:t>	virtual</a:t>
            </a: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void</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useRearCamera</a:t>
            </a:r>
            <a:r>
              <a:rPr lang="en-US" sz="2800" dirty="0">
                <a:solidFill>
                  <a:srgbClr val="000000"/>
                </a:solidFill>
                <a:highlight>
                  <a:srgbClr val="FFFFFF"/>
                </a:highlight>
                <a:latin typeface="Consolas" panose="020B0609020204030204" pitchFamily="49" charset="0"/>
              </a:rPr>
              <a:t>() = 0;</a:t>
            </a:r>
          </a:p>
          <a:p>
            <a:pPr marL="0" indent="0">
              <a:buNone/>
            </a:pPr>
            <a:r>
              <a:rPr lang="en-US" sz="2800" dirty="0">
                <a:solidFill>
                  <a:srgbClr val="000000"/>
                </a:solidFill>
                <a:highlight>
                  <a:srgbClr val="FFFFFF"/>
                </a:highlight>
                <a:latin typeface="Consolas" panose="020B0609020204030204" pitchFamily="49" charset="0"/>
              </a:rPr>
              <a:t>};</a:t>
            </a:r>
            <a:endParaRPr lang="en-US" sz="25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762207399"/>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330" y="251791"/>
            <a:ext cx="11080607" cy="6427305"/>
          </a:xfrm>
        </p:spPr>
        <p:txBody>
          <a:bodyPr>
            <a:normAutofit fontScale="85000" lnSpcReduction="20000"/>
          </a:bodyPr>
          <a:lstStyle/>
          <a:p>
            <a:pPr marL="0" indent="0">
              <a:buNone/>
            </a:pPr>
            <a:r>
              <a:rPr lang="en-US" sz="3000" b="1" dirty="0"/>
              <a:t>2. Coding Mobile Phone</a:t>
            </a:r>
          </a:p>
          <a:p>
            <a:pPr marL="0" indent="0">
              <a:buNone/>
            </a:pPr>
            <a:r>
              <a:rPr lang="en-US" sz="2900" dirty="0"/>
              <a:t>Now we ‘ve got our base class, let’s implement some mobile phones.</a:t>
            </a:r>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Iphone7</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MobilePhone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	void</a:t>
            </a:r>
            <a:r>
              <a:rPr lang="en-US" dirty="0">
                <a:solidFill>
                  <a:srgbClr val="000000"/>
                </a:solidFill>
                <a:highlight>
                  <a:srgbClr val="FFFFFF"/>
                </a:highlight>
                <a:latin typeface="Consolas" panose="020B0609020204030204" pitchFamily="49" charset="0"/>
              </a:rPr>
              <a:t> display(){</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"I am an Iphone7."</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Iphone7():</a:t>
            </a:r>
            <a:r>
              <a:rPr lang="en-US" dirty="0" err="1">
                <a:solidFill>
                  <a:srgbClr val="2B91AF"/>
                </a:solidFill>
                <a:highlight>
                  <a:srgbClr val="FFFFFF"/>
                </a:highlight>
                <a:latin typeface="Consolas" panose="020B0609020204030204" pitchFamily="49" charset="0"/>
              </a:rPr>
              <a:t>MobilePhone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RearCamera</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FrontCamera</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SamsungKeystone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MobilePhone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	void</a:t>
            </a:r>
            <a:r>
              <a:rPr lang="en-US" dirty="0">
                <a:solidFill>
                  <a:srgbClr val="000000"/>
                </a:solidFill>
                <a:highlight>
                  <a:srgbClr val="FFFFFF"/>
                </a:highlight>
                <a:latin typeface="Consolas" panose="020B0609020204030204" pitchFamily="49" charset="0"/>
              </a:rPr>
              <a:t> display(){</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"I am a </a:t>
            </a:r>
            <a:r>
              <a:rPr lang="en-US" dirty="0" err="1">
                <a:solidFill>
                  <a:srgbClr val="A31515"/>
                </a:solidFill>
                <a:highlight>
                  <a:srgbClr val="FFFFFF"/>
                </a:highlight>
                <a:latin typeface="Consolas" panose="020B0609020204030204" pitchFamily="49" charset="0"/>
              </a:rPr>
              <a:t>samsung</a:t>
            </a:r>
            <a:r>
              <a:rPr lang="en-US" dirty="0">
                <a:solidFill>
                  <a:srgbClr val="A31515"/>
                </a:solidFill>
                <a:highlight>
                  <a:srgbClr val="FFFFFF"/>
                </a:highlight>
                <a:latin typeface="Consolas" panose="020B0609020204030204" pitchFamily="49" charset="0"/>
              </a:rPr>
              <a:t> keystone."</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SamsungKeystone</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MobilePhone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RearNoWay</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FrontNoWay</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b="1" dirty="0"/>
          </a:p>
          <a:p>
            <a:endParaRPr lang="en-US" dirty="0"/>
          </a:p>
        </p:txBody>
      </p:sp>
    </p:spTree>
    <p:extLst>
      <p:ext uri="{BB962C8B-B14F-4D97-AF65-F5344CB8AC3E}">
        <p14:creationId xmlns:p14="http://schemas.microsoft.com/office/powerpoint/2010/main" val="1170311619"/>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835" y="357809"/>
            <a:ext cx="10800522" cy="6215269"/>
          </a:xfrm>
        </p:spPr>
        <p:txBody>
          <a:bodyPr>
            <a:normAutofit/>
          </a:bodyPr>
          <a:lstStyle/>
          <a:p>
            <a:pPr marL="0" indent="0">
              <a:buNone/>
            </a:pPr>
            <a:r>
              <a:rPr lang="en-US" sz="3000" b="1" dirty="0"/>
              <a:t>3. Coding Behaviors </a:t>
            </a:r>
          </a:p>
          <a:p>
            <a:pPr marL="0" indent="0">
              <a:buNone/>
            </a:pPr>
            <a:r>
              <a:rPr lang="en-US" sz="2500" dirty="0"/>
              <a:t> It’s time to implement the concrete behaviors.</a:t>
            </a:r>
          </a:p>
        </p:txBody>
      </p:sp>
    </p:spTree>
    <p:extLst>
      <p:ext uri="{BB962C8B-B14F-4D97-AF65-F5344CB8AC3E}">
        <p14:creationId xmlns:p14="http://schemas.microsoft.com/office/powerpoint/2010/main" val="2511738931"/>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04" y="458128"/>
            <a:ext cx="8219926" cy="1609344"/>
          </a:xfrm>
        </p:spPr>
        <p:txBody>
          <a:bodyPr/>
          <a:lstStyle/>
          <a:p>
            <a:pPr algn="ctr"/>
            <a:r>
              <a:rPr lang="en-US" dirty="0"/>
              <a:t>Welcome to A </a:t>
            </a:r>
            <a:r>
              <a:rPr lang="en-US" dirty="0" err="1"/>
              <a:t>mObile</a:t>
            </a:r>
            <a:r>
              <a:rPr lang="en-US" dirty="0"/>
              <a:t> World</a:t>
            </a:r>
          </a:p>
        </p:txBody>
      </p:sp>
      <p:sp>
        <p:nvSpPr>
          <p:cNvPr id="5" name="Content Placeholder 2"/>
          <p:cNvSpPr txBox="1">
            <a:spLocks/>
          </p:cNvSpPr>
          <p:nvPr/>
        </p:nvSpPr>
        <p:spPr>
          <a:xfrm>
            <a:off x="277331" y="2067604"/>
            <a:ext cx="10058400" cy="4465717"/>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20000"/>
              </a:lnSpc>
            </a:pPr>
            <a:r>
              <a:rPr lang="en-US" sz="2700" dirty="0"/>
              <a:t>A group of designers was ordered to create a basic </a:t>
            </a:r>
          </a:p>
          <a:p>
            <a:pPr marL="0" indent="0">
              <a:lnSpc>
                <a:spcPct val="120000"/>
              </a:lnSpc>
              <a:buNone/>
            </a:pPr>
            <a:r>
              <a:rPr lang="en-US" sz="2700" dirty="0"/>
              <a:t>  simulator for the mobile handset. A user can select </a:t>
            </a:r>
          </a:p>
          <a:p>
            <a:pPr marL="0" indent="0">
              <a:lnSpc>
                <a:spcPct val="120000"/>
              </a:lnSpc>
              <a:buNone/>
            </a:pPr>
            <a:r>
              <a:rPr lang="en-US" sz="2700" dirty="0"/>
              <a:t>  a handset, and should be able to function whatever is </a:t>
            </a:r>
          </a:p>
          <a:p>
            <a:pPr marL="0" indent="0">
              <a:lnSpc>
                <a:spcPct val="120000"/>
              </a:lnSpc>
              <a:buNone/>
            </a:pPr>
            <a:r>
              <a:rPr lang="en-US" sz="2700" dirty="0"/>
              <a:t>  supported in the handset. </a:t>
            </a:r>
          </a:p>
          <a:p>
            <a:pPr marL="0" indent="0">
              <a:lnSpc>
                <a:spcPct val="120000"/>
              </a:lnSpc>
              <a:buNone/>
            </a:pPr>
            <a:endParaRPr lang="en-US" sz="2700" dirty="0"/>
          </a:p>
          <a:p>
            <a:pPr>
              <a:lnSpc>
                <a:spcPct val="120000"/>
              </a:lnSpc>
            </a:pPr>
            <a:r>
              <a:rPr lang="en-US" sz="2700" dirty="0"/>
              <a:t>The initial designers of the system used standard OO and created one </a:t>
            </a:r>
            <a:r>
              <a:rPr lang="en-US" sz="2700" dirty="0" err="1"/>
              <a:t>MobilePhone</a:t>
            </a:r>
            <a:r>
              <a:rPr lang="en-US" sz="2700" dirty="0"/>
              <a:t> superclass from which all other character types inherit.</a:t>
            </a:r>
          </a:p>
          <a:p>
            <a:pPr marL="0" indent="0">
              <a:buNone/>
            </a:pPr>
            <a:endParaRPr lang="en-US" sz="2500" dirty="0"/>
          </a:p>
          <a:p>
            <a:pPr marL="0" indent="0">
              <a:buNone/>
            </a:pPr>
            <a:endParaRPr lang="en-US" dirty="0"/>
          </a:p>
        </p:txBody>
      </p:sp>
      <p:pic>
        <p:nvPicPr>
          <p:cNvPr id="9" name="Picture 8"/>
          <p:cNvPicPr>
            <a:picLocks noChangeAspect="1"/>
          </p:cNvPicPr>
          <p:nvPr/>
        </p:nvPicPr>
        <p:blipFill>
          <a:blip r:embed="rId2"/>
          <a:stretch>
            <a:fillRect/>
          </a:stretch>
        </p:blipFill>
        <p:spPr>
          <a:xfrm>
            <a:off x="8439020" y="900384"/>
            <a:ext cx="3527006" cy="3527006"/>
          </a:xfrm>
          <a:prstGeom prst="rect">
            <a:avLst/>
          </a:prstGeom>
        </p:spPr>
      </p:pic>
    </p:spTree>
    <p:extLst>
      <p:ext uri="{BB962C8B-B14F-4D97-AF65-F5344CB8AC3E}">
        <p14:creationId xmlns:p14="http://schemas.microsoft.com/office/powerpoint/2010/main" val="4939585"/>
      </p:ext>
    </p:extLst>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694" y="278295"/>
            <a:ext cx="10306613" cy="6347791"/>
          </a:xfrm>
        </p:spPr>
        <p:txBody>
          <a:bodyPr>
            <a:normAutofit fontScale="92500" lnSpcReduction="10000"/>
          </a:bodyPr>
          <a:lstStyle/>
          <a:p>
            <a:pPr marL="0" indent="0">
              <a:buNone/>
            </a:pPr>
            <a:r>
              <a:rPr lang="en-US" dirty="0"/>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RearCamera</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RearCameraBehavior</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	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useRearCamera</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"I'm taking a photo with rear camera."</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RearCamera</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RearNoWay</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RearCameraBehavior</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	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useRearCamera</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"I don't have a rear camera."</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RearNoWay</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1287627292"/>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121" y="477077"/>
            <a:ext cx="10482469" cy="5963480"/>
          </a:xfrm>
        </p:spPr>
        <p:txBody>
          <a:bodyPr>
            <a:normAutofit fontScale="92500" lnSpcReduction="20000"/>
          </a:bodyPr>
          <a:lstStyle/>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FrontCamera</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FrontCameraBehavior</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	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useFrontCamera</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"I'm taking a selfie."</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FrontCamera</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FrontNoWay</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FrontCameraBehavior</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	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useFrontCamera</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"I don't have a front camera."</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FrontNoWay</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3598965048"/>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113" y="198783"/>
            <a:ext cx="10439135" cy="6175513"/>
          </a:xfrm>
        </p:spPr>
        <p:txBody>
          <a:bodyPr>
            <a:normAutofit/>
          </a:bodyPr>
          <a:lstStyle/>
          <a:p>
            <a:pPr marL="0" indent="0">
              <a:buNone/>
            </a:pPr>
            <a:r>
              <a:rPr lang="en-US" sz="3000" b="1" dirty="0"/>
              <a:t>4. Testing mobile phone</a:t>
            </a:r>
          </a:p>
          <a:p>
            <a:pPr marL="0" indent="0">
              <a:buNone/>
            </a:pPr>
            <a:r>
              <a:rPr lang="en-US" sz="2800" dirty="0">
                <a:solidFill>
                  <a:srgbClr val="0000FF"/>
                </a:solidFill>
                <a:highlight>
                  <a:srgbClr val="FFFFFF"/>
                </a:highlight>
                <a:latin typeface="Consolas" panose="020B0609020204030204" pitchFamily="49" charset="0"/>
              </a:rPr>
              <a:t>void</a:t>
            </a:r>
            <a:r>
              <a:rPr lang="en-US" sz="2800" dirty="0">
                <a:solidFill>
                  <a:srgbClr val="000000"/>
                </a:solidFill>
                <a:highlight>
                  <a:srgbClr val="FFFFFF"/>
                </a:highlight>
                <a:latin typeface="Consolas" panose="020B0609020204030204" pitchFamily="49" charset="0"/>
              </a:rPr>
              <a:t> main()</a:t>
            </a:r>
          </a:p>
          <a:p>
            <a:pPr marL="0" indent="0">
              <a:buNone/>
            </a:pPr>
            <a:r>
              <a:rPr lang="en-US" sz="2800" dirty="0">
                <a:solidFill>
                  <a:srgbClr val="000000"/>
                </a:solidFill>
                <a:highlight>
                  <a:srgbClr val="FFFFFF"/>
                </a:highlight>
                <a:latin typeface="Consolas" panose="020B0609020204030204" pitchFamily="49" charset="0"/>
              </a:rPr>
              <a:t>{</a:t>
            </a:r>
          </a:p>
          <a:p>
            <a:pPr marL="0" indent="0">
              <a:buNone/>
            </a:pPr>
            <a:r>
              <a:rPr lang="en-US" sz="2800" dirty="0">
                <a:solidFill>
                  <a:srgbClr val="2B91AF"/>
                </a:solidFill>
                <a:highlight>
                  <a:srgbClr val="FFFFFF"/>
                </a:highlight>
                <a:latin typeface="Consolas" panose="020B0609020204030204" pitchFamily="49" charset="0"/>
              </a:rPr>
              <a:t>	</a:t>
            </a:r>
            <a:r>
              <a:rPr lang="en-US" sz="2800" dirty="0" err="1">
                <a:solidFill>
                  <a:srgbClr val="2B91AF"/>
                </a:solidFill>
                <a:highlight>
                  <a:srgbClr val="FFFFFF"/>
                </a:highlight>
                <a:latin typeface="Consolas" panose="020B0609020204030204" pitchFamily="49" charset="0"/>
              </a:rPr>
              <a:t>MobilePhone</a:t>
            </a:r>
            <a:r>
              <a:rPr lang="en-US" sz="2800" dirty="0">
                <a:solidFill>
                  <a:srgbClr val="000000"/>
                </a:solidFill>
                <a:highlight>
                  <a:srgbClr val="FFFFFF"/>
                </a:highlight>
                <a:latin typeface="Consolas" panose="020B0609020204030204" pitchFamily="49" charset="0"/>
              </a:rPr>
              <a:t>* iphone7 = </a:t>
            </a:r>
            <a:r>
              <a:rPr lang="en-US" sz="2800" dirty="0">
                <a:solidFill>
                  <a:srgbClr val="0000FF"/>
                </a:solidFill>
                <a:highlight>
                  <a:srgbClr val="FFFFFF"/>
                </a:highlight>
                <a:latin typeface="Consolas" panose="020B0609020204030204" pitchFamily="49" charset="0"/>
              </a:rPr>
              <a:t>new</a:t>
            </a:r>
            <a:r>
              <a:rPr lang="en-US" sz="2800" dirty="0">
                <a:solidFill>
                  <a:srgbClr val="000000"/>
                </a:solidFill>
                <a:highlight>
                  <a:srgbClr val="FFFFFF"/>
                </a:highlight>
                <a:latin typeface="Consolas" panose="020B0609020204030204" pitchFamily="49" charset="0"/>
              </a:rPr>
              <a:t> </a:t>
            </a:r>
            <a:r>
              <a:rPr lang="en-US" sz="2800" dirty="0">
                <a:solidFill>
                  <a:srgbClr val="2B91AF"/>
                </a:solidFill>
                <a:highlight>
                  <a:srgbClr val="FFFFFF"/>
                </a:highlight>
                <a:latin typeface="Consolas" panose="020B0609020204030204" pitchFamily="49" charset="0"/>
              </a:rPr>
              <a:t>Iphone7</a:t>
            </a:r>
            <a:r>
              <a:rPr lang="en-US" sz="2800" dirty="0">
                <a:solidFill>
                  <a:srgbClr val="000000"/>
                </a:solidFill>
                <a:highlight>
                  <a:srgbClr val="FFFFFF"/>
                </a:highlight>
                <a:latin typeface="Consolas" panose="020B0609020204030204" pitchFamily="49" charset="0"/>
              </a:rPr>
              <a:t>();</a:t>
            </a:r>
          </a:p>
          <a:p>
            <a:pPr marL="0" indent="0">
              <a:buNone/>
            </a:pPr>
            <a:r>
              <a:rPr lang="en-US" sz="2800" dirty="0">
                <a:solidFill>
                  <a:srgbClr val="000000"/>
                </a:solidFill>
                <a:highlight>
                  <a:srgbClr val="FFFFFF"/>
                </a:highlight>
                <a:latin typeface="Consolas" panose="020B0609020204030204" pitchFamily="49" charset="0"/>
              </a:rPr>
              <a:t>	iphone7-&gt;</a:t>
            </a:r>
            <a:r>
              <a:rPr lang="en-US" sz="2800" dirty="0" err="1">
                <a:solidFill>
                  <a:srgbClr val="000000"/>
                </a:solidFill>
                <a:highlight>
                  <a:srgbClr val="FFFFFF"/>
                </a:highlight>
                <a:latin typeface="Consolas" panose="020B0609020204030204" pitchFamily="49" charset="0"/>
              </a:rPr>
              <a:t>takeFrontCamera</a:t>
            </a:r>
            <a:r>
              <a:rPr lang="en-US" sz="2800" dirty="0">
                <a:solidFill>
                  <a:srgbClr val="000000"/>
                </a:solidFill>
                <a:highlight>
                  <a:srgbClr val="FFFFFF"/>
                </a:highlight>
                <a:latin typeface="Consolas" panose="020B0609020204030204" pitchFamily="49" charset="0"/>
              </a:rPr>
              <a:t>();</a:t>
            </a:r>
          </a:p>
          <a:p>
            <a:pPr marL="0" indent="0">
              <a:buNone/>
            </a:pPr>
            <a:r>
              <a:rPr lang="en-US" sz="2800" dirty="0">
                <a:solidFill>
                  <a:srgbClr val="000000"/>
                </a:solidFill>
                <a:highlight>
                  <a:srgbClr val="FFFFFF"/>
                </a:highlight>
                <a:latin typeface="Consolas" panose="020B0609020204030204" pitchFamily="49" charset="0"/>
              </a:rPr>
              <a:t>	iphone7-&gt;</a:t>
            </a:r>
            <a:r>
              <a:rPr lang="en-US" sz="2800" dirty="0" err="1">
                <a:solidFill>
                  <a:srgbClr val="000000"/>
                </a:solidFill>
                <a:highlight>
                  <a:srgbClr val="FFFFFF"/>
                </a:highlight>
                <a:latin typeface="Consolas" panose="020B0609020204030204" pitchFamily="49" charset="0"/>
              </a:rPr>
              <a:t>takeRearCamera</a:t>
            </a:r>
            <a:r>
              <a:rPr lang="en-US" sz="2800" dirty="0">
                <a:solidFill>
                  <a:srgbClr val="000000"/>
                </a:solidFill>
                <a:highlight>
                  <a:srgbClr val="FFFFFF"/>
                </a:highlight>
                <a:latin typeface="Consolas" panose="020B0609020204030204" pitchFamily="49" charset="0"/>
              </a:rPr>
              <a:t>();</a:t>
            </a:r>
          </a:p>
          <a:p>
            <a:pPr marL="0" indent="0">
              <a:buNone/>
            </a:pPr>
            <a:r>
              <a:rPr lang="en-US" sz="2800" dirty="0">
                <a:solidFill>
                  <a:srgbClr val="000000"/>
                </a:solidFill>
                <a:highlight>
                  <a:srgbClr val="FFFFFF"/>
                </a:highlight>
                <a:latin typeface="Consolas" panose="020B0609020204030204" pitchFamily="49" charset="0"/>
              </a:rPr>
              <a:t>}</a:t>
            </a:r>
            <a:endParaRPr lang="en-US" sz="2800" b="1" dirty="0"/>
          </a:p>
          <a:p>
            <a:r>
              <a:rPr lang="en-US" sz="2500" i="1" dirty="0"/>
              <a:t>Let’s have a test…</a:t>
            </a:r>
          </a:p>
          <a:p>
            <a:endParaRPr lang="en-US" dirty="0"/>
          </a:p>
        </p:txBody>
      </p:sp>
      <p:sp>
        <p:nvSpPr>
          <p:cNvPr id="5" name="Rectangle 4"/>
          <p:cNvSpPr/>
          <p:nvPr/>
        </p:nvSpPr>
        <p:spPr>
          <a:xfrm>
            <a:off x="2824308" y="4664765"/>
            <a:ext cx="6543385" cy="1378226"/>
          </a:xfrm>
          <a:prstGeom prst="rect">
            <a:avLst/>
          </a:prstGeom>
          <a:solidFill>
            <a:srgbClr val="808080"/>
          </a:solidFill>
          <a:ln w="12700" cap="flat" cmpd="sng" algn="ctr">
            <a:solidFill>
              <a:srgbClr val="80808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spcBef>
                <a:spcPts val="0"/>
              </a:spcBef>
              <a:spcAft>
                <a:spcPts val="800"/>
              </a:spcAft>
              <a:buClrTx/>
              <a:buSzTx/>
              <a:buFontTx/>
              <a:buNone/>
              <a:tabLst/>
              <a:defRPr/>
            </a:pPr>
            <a:r>
              <a:rPr lang="en-US" sz="2500" kern="0" dirty="0">
                <a:solidFill>
                  <a:srgbClr val="FFFFFF"/>
                </a:solidFill>
                <a:latin typeface="Consolas" panose="020B0609020204030204" pitchFamily="49" charset="0"/>
                <a:ea typeface="Calibri" panose="020F0502020204030204" pitchFamily="34" charset="0"/>
                <a:cs typeface="Times New Roman" panose="02020603050405020304" pitchFamily="18" charset="0"/>
              </a:rPr>
              <a:t>I’m taking a selfie.</a:t>
            </a:r>
          </a:p>
          <a:p>
            <a:pPr marL="0" marR="0" lvl="0" indent="0" defTabSz="914400" eaLnBrk="1" fontAlgn="auto" latinLnBrk="0" hangingPunct="1">
              <a:spcBef>
                <a:spcPts val="0"/>
              </a:spcBef>
              <a:spcAft>
                <a:spcPts val="800"/>
              </a:spcAft>
              <a:buClrTx/>
              <a:buSzTx/>
              <a:buFontTx/>
              <a:buNone/>
              <a:tabLst/>
              <a:defRPr/>
            </a:pPr>
            <a:r>
              <a:rPr lang="en-US" sz="2500" kern="0" dirty="0">
                <a:solidFill>
                  <a:srgbClr val="FFFFFF"/>
                </a:solidFill>
                <a:latin typeface="Consolas" panose="020B0609020204030204" pitchFamily="49" charset="0"/>
                <a:ea typeface="Calibri" panose="020F0502020204030204" pitchFamily="34" charset="0"/>
                <a:cs typeface="Times New Roman" panose="02020603050405020304" pitchFamily="18" charset="0"/>
              </a:rPr>
              <a:t>I’m taking a photo with rear camera.</a:t>
            </a:r>
          </a:p>
        </p:txBody>
      </p:sp>
    </p:spTree>
    <p:extLst>
      <p:ext uri="{BB962C8B-B14F-4D97-AF65-F5344CB8AC3E}">
        <p14:creationId xmlns:p14="http://schemas.microsoft.com/office/powerpoint/2010/main" val="418705429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trips(downLef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25523" y="4982817"/>
            <a:ext cx="6543385" cy="1378226"/>
          </a:xfrm>
          <a:prstGeom prst="rect">
            <a:avLst/>
          </a:prstGeom>
          <a:solidFill>
            <a:srgbClr val="808080"/>
          </a:solidFill>
          <a:ln w="12700" cap="flat" cmpd="sng" algn="ctr">
            <a:solidFill>
              <a:srgbClr val="80808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spcBef>
                <a:spcPts val="0"/>
              </a:spcBef>
              <a:spcAft>
                <a:spcPts val="800"/>
              </a:spcAft>
              <a:buClrTx/>
              <a:buSzTx/>
              <a:buFontTx/>
              <a:buNone/>
              <a:tabLst/>
              <a:defRPr/>
            </a:pPr>
            <a:r>
              <a:rPr lang="en-US" sz="2500" kern="0" dirty="0">
                <a:solidFill>
                  <a:srgbClr val="FFFFFF"/>
                </a:solidFill>
                <a:latin typeface="Consolas" panose="020B0609020204030204" pitchFamily="49" charset="0"/>
                <a:ea typeface="Calibri" panose="020F0502020204030204" pitchFamily="34" charset="0"/>
                <a:cs typeface="Times New Roman" panose="02020603050405020304" pitchFamily="18" charset="0"/>
              </a:rPr>
              <a:t>I don’t have a front camera.</a:t>
            </a:r>
          </a:p>
          <a:p>
            <a:pPr marL="0" marR="0" lvl="0" indent="0" defTabSz="914400" eaLnBrk="1" fontAlgn="auto" latinLnBrk="0" hangingPunct="1">
              <a:spcBef>
                <a:spcPts val="0"/>
              </a:spcBef>
              <a:spcAft>
                <a:spcPts val="800"/>
              </a:spcAft>
              <a:buClrTx/>
              <a:buSzTx/>
              <a:buFontTx/>
              <a:buNone/>
              <a:tabLst/>
              <a:defRPr/>
            </a:pPr>
            <a:r>
              <a:rPr lang="en-US" sz="2500" kern="0" dirty="0">
                <a:solidFill>
                  <a:srgbClr val="FFFFFF"/>
                </a:solidFill>
                <a:latin typeface="Consolas" panose="020B0609020204030204" pitchFamily="49" charset="0"/>
                <a:ea typeface="Calibri" panose="020F0502020204030204" pitchFamily="34" charset="0"/>
                <a:cs typeface="Times New Roman" panose="02020603050405020304" pitchFamily="18" charset="0"/>
              </a:rPr>
              <a:t>I’m taking a selfie.</a:t>
            </a:r>
          </a:p>
        </p:txBody>
      </p:sp>
      <p:sp>
        <p:nvSpPr>
          <p:cNvPr id="5" name="Rectangle 4"/>
          <p:cNvSpPr/>
          <p:nvPr/>
        </p:nvSpPr>
        <p:spPr>
          <a:xfrm>
            <a:off x="1212573" y="1131510"/>
            <a:ext cx="9766853" cy="1323439"/>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MobilePhone</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setFrontCameraBehavior</a:t>
            </a:r>
            <a:r>
              <a:rPr lang="en-US" sz="2000" dirty="0">
                <a:solidFill>
                  <a:srgbClr val="000000"/>
                </a:solidFill>
                <a:highlight>
                  <a:srgbClr val="FFFFFF"/>
                </a:highlight>
                <a:latin typeface="Consolas" panose="020B0609020204030204" pitchFamily="49" charset="0"/>
              </a:rPr>
              <a:t>(</a:t>
            </a:r>
            <a:r>
              <a:rPr lang="en-US" sz="2000" dirty="0" err="1">
                <a:solidFill>
                  <a:srgbClr val="2B91AF"/>
                </a:solidFill>
                <a:highlight>
                  <a:srgbClr val="FFFFFF"/>
                </a:highlight>
                <a:latin typeface="Consolas" panose="020B0609020204030204" pitchFamily="49" charset="0"/>
              </a:rPr>
              <a:t>FrontCameraBehavior</a:t>
            </a:r>
            <a:r>
              <a:rPr lang="en-US" sz="2000" dirty="0">
                <a:solidFill>
                  <a:srgbClr val="000000"/>
                </a:solidFill>
                <a:highlight>
                  <a:srgbClr val="FFFFFF"/>
                </a:highlight>
                <a:latin typeface="Consolas" panose="020B0609020204030204" pitchFamily="49" charset="0"/>
              </a:rPr>
              <a:t>* </a:t>
            </a:r>
            <a:r>
              <a:rPr lang="en-US" sz="2000" dirty="0" err="1">
                <a:solidFill>
                  <a:srgbClr val="808080"/>
                </a:solidFill>
                <a:highlight>
                  <a:srgbClr val="FFFFFF"/>
                </a:highlight>
                <a:latin typeface="Consolas" panose="020B0609020204030204" pitchFamily="49" charset="0"/>
              </a:rPr>
              <a:t>fcb</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frontCameraBehavior</a:t>
            </a:r>
            <a:r>
              <a:rPr lang="en-US" sz="2000" dirty="0">
                <a:solidFill>
                  <a:srgbClr val="000000"/>
                </a:solidFill>
                <a:highlight>
                  <a:srgbClr val="FFFFFF"/>
                </a:highlight>
                <a:latin typeface="Consolas" panose="020B0609020204030204" pitchFamily="49" charset="0"/>
              </a:rPr>
              <a:t> = </a:t>
            </a:r>
            <a:r>
              <a:rPr lang="en-US" sz="2000" dirty="0" err="1">
                <a:solidFill>
                  <a:srgbClr val="808080"/>
                </a:solidFill>
                <a:highlight>
                  <a:srgbClr val="FFFFFF"/>
                </a:highlight>
                <a:latin typeface="Consolas" panose="020B0609020204030204" pitchFamily="49" charset="0"/>
              </a:rPr>
              <a:t>fcb</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a:t>
            </a:r>
            <a:endParaRPr lang="en-US" sz="2000" dirty="0"/>
          </a:p>
        </p:txBody>
      </p:sp>
      <p:sp>
        <p:nvSpPr>
          <p:cNvPr id="6" name="Rectangle 5"/>
          <p:cNvSpPr/>
          <p:nvPr/>
        </p:nvSpPr>
        <p:spPr>
          <a:xfrm>
            <a:off x="1212573" y="2595498"/>
            <a:ext cx="8984973" cy="2246769"/>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main()</a:t>
            </a:r>
          </a:p>
          <a:p>
            <a:r>
              <a:rPr lang="en-US" sz="2000" dirty="0">
                <a:solidFill>
                  <a:srgbClr val="000000"/>
                </a:solidFill>
                <a:highlight>
                  <a:srgbClr val="FFFFFF"/>
                </a:highlight>
                <a:latin typeface="Consolas" panose="020B0609020204030204" pitchFamily="49" charset="0"/>
              </a:rPr>
              <a:t>{</a:t>
            </a:r>
          </a:p>
          <a:p>
            <a:r>
              <a:rPr lang="en-US" sz="2000" dirty="0">
                <a:solidFill>
                  <a:srgbClr val="2B91AF"/>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MobilePhone</a:t>
            </a:r>
            <a:r>
              <a:rPr lang="en-US" sz="2000" dirty="0">
                <a:solidFill>
                  <a:srgbClr val="000000"/>
                </a:solidFill>
                <a:highlight>
                  <a:srgbClr val="FFFFFF"/>
                </a:highlight>
                <a:latin typeface="Consolas" panose="020B0609020204030204" pitchFamily="49" charset="0"/>
              </a:rPr>
              <a:t>* stone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SamsungKeystone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stone-&gt;</a:t>
            </a:r>
            <a:r>
              <a:rPr lang="en-US" sz="2000" dirty="0" err="1">
                <a:solidFill>
                  <a:srgbClr val="000000"/>
                </a:solidFill>
                <a:highlight>
                  <a:srgbClr val="FFFFFF"/>
                </a:highlight>
                <a:latin typeface="Consolas" panose="020B0609020204030204" pitchFamily="49" charset="0"/>
              </a:rPr>
              <a:t>takeFrontCamera</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stone-&gt;</a:t>
            </a:r>
            <a:r>
              <a:rPr lang="en-US" sz="2000" dirty="0" err="1">
                <a:solidFill>
                  <a:srgbClr val="000000"/>
                </a:solidFill>
                <a:highlight>
                  <a:srgbClr val="FFFFFF"/>
                </a:highlight>
                <a:latin typeface="Consolas" panose="020B0609020204030204" pitchFamily="49" charset="0"/>
              </a:rPr>
              <a:t>setFrontCameraBehavior</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FrontCamera</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stone-&gt;</a:t>
            </a:r>
            <a:r>
              <a:rPr lang="en-US" sz="2000" dirty="0" err="1">
                <a:solidFill>
                  <a:srgbClr val="000000"/>
                </a:solidFill>
                <a:highlight>
                  <a:srgbClr val="FFFFFF"/>
                </a:highlight>
                <a:latin typeface="Consolas" panose="020B0609020204030204" pitchFamily="49" charset="0"/>
              </a:rPr>
              <a:t>takeFrontCamera</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a:t>
            </a:r>
            <a:endParaRPr lang="en-US" sz="2000" dirty="0"/>
          </a:p>
        </p:txBody>
      </p:sp>
      <p:sp>
        <p:nvSpPr>
          <p:cNvPr id="7" name="Content Placeholder 2"/>
          <p:cNvSpPr>
            <a:spLocks noGrp="1"/>
          </p:cNvSpPr>
          <p:nvPr>
            <p:ph idx="1"/>
          </p:nvPr>
        </p:nvSpPr>
        <p:spPr>
          <a:xfrm>
            <a:off x="874643" y="368902"/>
            <a:ext cx="7288695" cy="768626"/>
          </a:xfrm>
        </p:spPr>
        <p:txBody>
          <a:bodyPr>
            <a:normAutofit/>
          </a:bodyPr>
          <a:lstStyle/>
          <a:p>
            <a:pPr marL="0" indent="0">
              <a:buNone/>
            </a:pPr>
            <a:r>
              <a:rPr lang="en-US" sz="3000" b="1" dirty="0"/>
              <a:t>5. Setting behavior dynamically</a:t>
            </a:r>
          </a:p>
        </p:txBody>
      </p:sp>
    </p:spTree>
    <p:extLst>
      <p:ext uri="{BB962C8B-B14F-4D97-AF65-F5344CB8AC3E}">
        <p14:creationId xmlns:p14="http://schemas.microsoft.com/office/powerpoint/2010/main" val="406098250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ox(in)">
                                      <p:cBhvr>
                                        <p:cTn id="10" dur="500"/>
                                        <p:tgtEl>
                                          <p:spTgt spid="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ox(in)">
                                      <p:cBhvr>
                                        <p:cTn id="13" dur="500"/>
                                        <p:tgtEl>
                                          <p:spTgt spid="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ox(in)">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down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strips(downLeft)">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a:t>Real World Strategies</a:t>
            </a:r>
          </a:p>
        </p:txBody>
      </p:sp>
      <p:sp>
        <p:nvSpPr>
          <p:cNvPr id="3" name="Content Placeholder 2"/>
          <p:cNvSpPr>
            <a:spLocks noGrp="1"/>
          </p:cNvSpPr>
          <p:nvPr>
            <p:ph idx="1"/>
          </p:nvPr>
        </p:nvSpPr>
        <p:spPr>
          <a:xfrm>
            <a:off x="1069848" y="1391478"/>
            <a:ext cx="10058400" cy="5032513"/>
          </a:xfrm>
        </p:spPr>
        <p:txBody>
          <a:bodyPr/>
          <a:lstStyle/>
          <a:p>
            <a:pPr marL="514350" indent="-514350">
              <a:buFont typeface="+mj-lt"/>
              <a:buAutoNum type="arabicPeriod"/>
            </a:pPr>
            <a:r>
              <a:rPr lang="en-US" sz="3000" b="1" dirty="0"/>
              <a:t>NET Heartbeat</a:t>
            </a:r>
          </a:p>
          <a:p>
            <a:pPr>
              <a:lnSpc>
                <a:spcPct val="100000"/>
              </a:lnSpc>
              <a:buFontTx/>
              <a:buChar char="-"/>
            </a:pPr>
            <a:r>
              <a:rPr lang="en-US" sz="2500" dirty="0"/>
              <a:t> Provides a 'heartbeat' message to keep connections alive</a:t>
            </a:r>
          </a:p>
          <a:p>
            <a:pPr>
              <a:lnSpc>
                <a:spcPct val="100000"/>
              </a:lnSpc>
              <a:buFontTx/>
              <a:buChar char="-"/>
            </a:pPr>
            <a:r>
              <a:rPr lang="en-US" sz="2500" dirty="0"/>
              <a:t> The strategy pattern is used to allow the component to work with   different types of connections - HTTP and a socket stream in this case</a:t>
            </a:r>
          </a:p>
          <a:p>
            <a:pPr>
              <a:lnSpc>
                <a:spcPct val="100000"/>
              </a:lnSpc>
              <a:buFontTx/>
              <a:buChar char="-"/>
            </a:pPr>
            <a:r>
              <a:rPr lang="en-US" sz="2500" dirty="0"/>
              <a:t> An abstract class, called Abstract Heartbeat that implements the interface, defines many common functions and methods that are generic to all implementations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20" y="431956"/>
            <a:ext cx="11512561" cy="59940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195752948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strips(downLef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a:t>Real World Strategies</a:t>
            </a:r>
          </a:p>
        </p:txBody>
      </p:sp>
      <p:sp>
        <p:nvSpPr>
          <p:cNvPr id="3" name="Content Placeholder 2"/>
          <p:cNvSpPr>
            <a:spLocks noGrp="1"/>
          </p:cNvSpPr>
          <p:nvPr>
            <p:ph idx="1"/>
          </p:nvPr>
        </p:nvSpPr>
        <p:spPr>
          <a:xfrm>
            <a:off x="1069848" y="1417983"/>
            <a:ext cx="10058400" cy="4754217"/>
          </a:xfrm>
        </p:spPr>
        <p:txBody>
          <a:bodyPr/>
          <a:lstStyle/>
          <a:p>
            <a:r>
              <a:rPr lang="en-US" sz="3000" b="1" dirty="0"/>
              <a:t>2. Payment mechanisms </a:t>
            </a:r>
          </a:p>
          <a:p>
            <a:pPr>
              <a:lnSpc>
                <a:spcPct val="100000"/>
              </a:lnSpc>
            </a:pPr>
            <a:r>
              <a:rPr lang="en-US" sz="2500" dirty="0"/>
              <a:t> Trading on the Internet is a hugely complex business and there are many aspects to consider when designing a successful e commerce site. </a:t>
            </a:r>
          </a:p>
          <a:p>
            <a:pPr>
              <a:lnSpc>
                <a:spcPct val="100000"/>
              </a:lnSpc>
            </a:pPr>
            <a:r>
              <a:rPr lang="en-US" sz="2500" dirty="0"/>
              <a:t>In these websites when the customer buy items there are in the processing shopping cart. There are many payment mechanisms are introduce to the Customers to do there payment  Ex: Pay pal , Visa. This problem can be done with Strategy Pattern, here is a class diagram.</a:t>
            </a:r>
          </a:p>
        </p:txBody>
      </p:sp>
      <p:pic>
        <p:nvPicPr>
          <p:cNvPr id="4" name="Picture 3"/>
          <p:cNvPicPr>
            <a:picLocks noChangeAspect="1"/>
          </p:cNvPicPr>
          <p:nvPr/>
        </p:nvPicPr>
        <p:blipFill>
          <a:blip r:embed="rId2"/>
          <a:stretch>
            <a:fillRect/>
          </a:stretch>
        </p:blipFill>
        <p:spPr>
          <a:xfrm>
            <a:off x="324986" y="377341"/>
            <a:ext cx="11548123" cy="4883871"/>
          </a:xfrm>
          <a:prstGeom prst="rect">
            <a:avLst/>
          </a:prstGeom>
        </p:spPr>
      </p:pic>
    </p:spTree>
    <p:extLst>
      <p:ext uri="{BB962C8B-B14F-4D97-AF65-F5344CB8AC3E}">
        <p14:creationId xmlns:p14="http://schemas.microsoft.com/office/powerpoint/2010/main" val="318292628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Lef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a:t>Real World Strategies</a:t>
            </a:r>
          </a:p>
        </p:txBody>
      </p:sp>
      <p:sp>
        <p:nvSpPr>
          <p:cNvPr id="3" name="Content Placeholder 2"/>
          <p:cNvSpPr>
            <a:spLocks noGrp="1"/>
          </p:cNvSpPr>
          <p:nvPr>
            <p:ph idx="1"/>
          </p:nvPr>
        </p:nvSpPr>
        <p:spPr>
          <a:xfrm>
            <a:off x="1069848" y="1298713"/>
            <a:ext cx="10058400" cy="4873487"/>
          </a:xfrm>
        </p:spPr>
        <p:txBody>
          <a:bodyPr/>
          <a:lstStyle/>
          <a:p>
            <a:pPr marL="0" indent="0">
              <a:buNone/>
            </a:pPr>
            <a:r>
              <a:rPr lang="en-US" sz="3000" b="1" dirty="0"/>
              <a:t>3. Sorting </a:t>
            </a:r>
          </a:p>
          <a:p>
            <a:pPr>
              <a:lnSpc>
                <a:spcPct val="100000"/>
              </a:lnSpc>
            </a:pPr>
            <a:r>
              <a:rPr lang="en-US" sz="2500" dirty="0"/>
              <a:t>The strategy pattern has found its place in JDK. Combination of Comparator,  Comparable, and </a:t>
            </a:r>
            <a:r>
              <a:rPr lang="en-US" sz="2500" dirty="0" err="1"/>
              <a:t>Collections.sort</a:t>
            </a:r>
            <a:r>
              <a:rPr lang="en-US" sz="2500" dirty="0"/>
              <a:t>() method are one of the best real world example of Strategy design pattern.</a:t>
            </a:r>
          </a:p>
          <a:p>
            <a:pPr>
              <a:lnSpc>
                <a:spcPct val="100000"/>
              </a:lnSpc>
            </a:pPr>
            <a:r>
              <a:rPr lang="en-US" sz="2500" dirty="0"/>
              <a:t>The strategy pattern defines a family of related algorithms e.g. sorting algorithms like bubble sort, quicksort, insertion sort  and merge sort, and lets the algorithm vary independently from clients that use it. </a:t>
            </a:r>
          </a:p>
        </p:txBody>
      </p:sp>
      <p:pic>
        <p:nvPicPr>
          <p:cNvPr id="4" name="Picture 3"/>
          <p:cNvPicPr>
            <a:picLocks noChangeAspect="1"/>
          </p:cNvPicPr>
          <p:nvPr/>
        </p:nvPicPr>
        <p:blipFill>
          <a:blip r:embed="rId2"/>
          <a:stretch>
            <a:fillRect/>
          </a:stretch>
        </p:blipFill>
        <p:spPr>
          <a:xfrm>
            <a:off x="184393" y="414053"/>
            <a:ext cx="11823214" cy="6029894"/>
          </a:xfrm>
          <a:prstGeom prst="rect">
            <a:avLst/>
          </a:prstGeom>
        </p:spPr>
      </p:pic>
    </p:spTree>
    <p:extLst>
      <p:ext uri="{BB962C8B-B14F-4D97-AF65-F5344CB8AC3E}">
        <p14:creationId xmlns:p14="http://schemas.microsoft.com/office/powerpoint/2010/main" val="375437245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Lef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a:t>Pros and cons</a:t>
            </a:r>
          </a:p>
        </p:txBody>
      </p:sp>
      <p:sp>
        <p:nvSpPr>
          <p:cNvPr id="3" name="Content Placeholder 2"/>
          <p:cNvSpPr>
            <a:spLocks noGrp="1"/>
          </p:cNvSpPr>
          <p:nvPr>
            <p:ph idx="1"/>
          </p:nvPr>
        </p:nvSpPr>
        <p:spPr>
          <a:xfrm>
            <a:off x="591246" y="1152940"/>
            <a:ext cx="11009509" cy="5247860"/>
          </a:xfrm>
        </p:spPr>
        <p:txBody>
          <a:bodyPr>
            <a:normAutofit lnSpcReduction="10000"/>
          </a:bodyPr>
          <a:lstStyle/>
          <a:p>
            <a:pPr marL="0" indent="0">
              <a:buNone/>
            </a:pPr>
            <a:r>
              <a:rPr lang="en-US" sz="3000" b="1" dirty="0"/>
              <a:t>1.  Advantages</a:t>
            </a:r>
          </a:p>
          <a:p>
            <a:pPr>
              <a:lnSpc>
                <a:spcPct val="100000"/>
              </a:lnSpc>
            </a:pPr>
            <a:r>
              <a:rPr lang="en-US" sz="3000" dirty="0"/>
              <a:t>Reduces long lists of conditionals.</a:t>
            </a:r>
          </a:p>
          <a:p>
            <a:pPr>
              <a:lnSpc>
                <a:spcPct val="100000"/>
              </a:lnSpc>
            </a:pPr>
            <a:r>
              <a:rPr lang="en-US" sz="3000" dirty="0"/>
              <a:t>Avoid duplicate code. Keep class changes from forcing other class changes (reuse/interchange algorithms/behaviors) depends on the context. </a:t>
            </a:r>
          </a:p>
          <a:p>
            <a:pPr>
              <a:lnSpc>
                <a:spcPct val="100000"/>
              </a:lnSpc>
            </a:pPr>
            <a:r>
              <a:rPr lang="en-US" sz="3000" dirty="0"/>
              <a:t>Encapsulating the algorithm make it easier to switch, understand and extend.</a:t>
            </a:r>
          </a:p>
          <a:p>
            <a:pPr>
              <a:lnSpc>
                <a:spcPct val="100000"/>
              </a:lnSpc>
            </a:pPr>
            <a:r>
              <a:rPr lang="en-US" sz="3000" dirty="0"/>
              <a:t>Encapsulate/hide complicate/secret code from users.</a:t>
            </a:r>
          </a:p>
          <a:p>
            <a:pPr>
              <a:lnSpc>
                <a:spcPct val="100000"/>
              </a:lnSpc>
            </a:pPr>
            <a:r>
              <a:rPr lang="en-US" sz="3000" dirty="0"/>
              <a:t>The client can choose among strategies with different implementations.</a:t>
            </a:r>
          </a:p>
          <a:p>
            <a:endParaRPr lang="en-US" sz="3200" dirty="0"/>
          </a:p>
          <a:p>
            <a:endParaRPr lang="en-US" sz="3000" b="1" dirty="0"/>
          </a:p>
        </p:txBody>
      </p:sp>
    </p:spTree>
    <p:extLst>
      <p:ext uri="{BB962C8B-B14F-4D97-AF65-F5344CB8AC3E}">
        <p14:creationId xmlns:p14="http://schemas.microsoft.com/office/powerpoint/2010/main" val="1633868004"/>
      </p:ext>
    </p:extLst>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928" y="569843"/>
            <a:ext cx="10492144" cy="5602357"/>
          </a:xfrm>
        </p:spPr>
        <p:txBody>
          <a:bodyPr>
            <a:normAutofit/>
          </a:bodyPr>
          <a:lstStyle/>
          <a:p>
            <a:pPr marL="0" indent="0">
              <a:buNone/>
            </a:pPr>
            <a:r>
              <a:rPr lang="en-US" sz="3000" b="1" dirty="0"/>
              <a:t>2. Disadvantages</a:t>
            </a:r>
          </a:p>
          <a:p>
            <a:pPr>
              <a:lnSpc>
                <a:spcPct val="100000"/>
              </a:lnSpc>
            </a:pPr>
            <a:r>
              <a:rPr lang="en-US" sz="3000" dirty="0"/>
              <a:t>Increased number of objects/classes.</a:t>
            </a:r>
          </a:p>
          <a:p>
            <a:pPr>
              <a:lnSpc>
                <a:spcPct val="100000"/>
              </a:lnSpc>
            </a:pPr>
            <a:r>
              <a:rPr lang="en-US" sz="3000" dirty="0"/>
              <a:t>Change the structure of program easily to confuse if you don’t know the structure well.</a:t>
            </a:r>
          </a:p>
          <a:p>
            <a:pPr>
              <a:lnSpc>
                <a:spcPct val="100000"/>
              </a:lnSpc>
            </a:pPr>
            <a:r>
              <a:rPr lang="en-US" sz="3000" dirty="0"/>
              <a:t>A client must understand how Strategies differ before it </a:t>
            </a:r>
          </a:p>
          <a:p>
            <a:pPr marL="0" indent="0">
              <a:lnSpc>
                <a:spcPct val="100000"/>
              </a:lnSpc>
              <a:buNone/>
            </a:pPr>
            <a:r>
              <a:rPr lang="en-US" sz="3000" dirty="0"/>
              <a:t>  can select the appropriate one.</a:t>
            </a:r>
          </a:p>
          <a:p>
            <a:pPr>
              <a:lnSpc>
                <a:spcPct val="100000"/>
              </a:lnSpc>
            </a:pPr>
            <a:r>
              <a:rPr lang="en-US" sz="3000" dirty="0"/>
              <a:t>Communication overhead between Strategy and Context. There will be times when the context creates and initializes parameters that never get used.</a:t>
            </a:r>
          </a:p>
        </p:txBody>
      </p:sp>
    </p:spTree>
    <p:extLst>
      <p:ext uri="{BB962C8B-B14F-4D97-AF65-F5344CB8AC3E}">
        <p14:creationId xmlns:p14="http://schemas.microsoft.com/office/powerpoint/2010/main" val="1562245090"/>
      </p:ext>
    </p:extLst>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628" y="0"/>
            <a:ext cx="10058400" cy="1357420"/>
          </a:xfrm>
        </p:spPr>
        <p:txBody>
          <a:bodyPr/>
          <a:lstStyle/>
          <a:p>
            <a:r>
              <a:rPr lang="en-US" dirty="0"/>
              <a:t>Reference</a:t>
            </a:r>
          </a:p>
        </p:txBody>
      </p:sp>
      <p:sp>
        <p:nvSpPr>
          <p:cNvPr id="3" name="Content Placeholder 2"/>
          <p:cNvSpPr>
            <a:spLocks noGrp="1"/>
          </p:cNvSpPr>
          <p:nvPr>
            <p:ph idx="1"/>
          </p:nvPr>
        </p:nvSpPr>
        <p:spPr>
          <a:xfrm>
            <a:off x="594559" y="1357419"/>
            <a:ext cx="11002883" cy="5003623"/>
          </a:xfrm>
        </p:spPr>
        <p:txBody>
          <a:bodyPr>
            <a:normAutofit lnSpcReduction="10000"/>
          </a:bodyPr>
          <a:lstStyle/>
          <a:p>
            <a:r>
              <a:rPr lang="en-US" sz="3000" dirty="0"/>
              <a:t> Head first design pattern - Elisabeth Freeman Eric Freeman.</a:t>
            </a:r>
          </a:p>
          <a:p>
            <a:r>
              <a:rPr lang="en-US" sz="3000" dirty="0"/>
              <a:t>Design Patterns - The "Gang of Four"</a:t>
            </a:r>
          </a:p>
          <a:p>
            <a:r>
              <a:rPr lang="en-US" sz="3000" dirty="0">
                <a:hlinkClick r:id="rId2"/>
              </a:rPr>
              <a:t>http://www.bogotobogo.com/DesignPatterns/strategy.php</a:t>
            </a:r>
            <a:endParaRPr lang="en-US" sz="3000" dirty="0"/>
          </a:p>
          <a:p>
            <a:r>
              <a:rPr lang="en-US" sz="3000" dirty="0">
                <a:hlinkClick r:id="rId3"/>
              </a:rPr>
              <a:t>https://vi.wikipedia.org/wiki/Strategy_pattern</a:t>
            </a:r>
            <a:endParaRPr lang="en-US" sz="3000" dirty="0"/>
          </a:p>
          <a:p>
            <a:r>
              <a:rPr lang="en-US" sz="3000" dirty="0">
                <a:hlinkClick r:id="rId4"/>
              </a:rPr>
              <a:t>https://www.codeproject.com/articles/1018930/strategy-design-pattern-explained-with-a-real-worl</a:t>
            </a:r>
            <a:endParaRPr lang="en-US" sz="3000" dirty="0"/>
          </a:p>
          <a:p>
            <a:r>
              <a:rPr lang="en-US" sz="3000" dirty="0">
                <a:hlinkClick r:id="rId5"/>
              </a:rPr>
              <a:t>https://prathapgivantha.wordpress.com/2012/09/14/strategy-pattern/</a:t>
            </a:r>
            <a:endParaRPr lang="en-US" sz="3000" dirty="0"/>
          </a:p>
          <a:p>
            <a:r>
              <a:rPr lang="en-US" sz="3200" dirty="0"/>
              <a:t> </a:t>
            </a:r>
            <a:r>
              <a:rPr lang="en-US" sz="3200" dirty="0">
                <a:hlinkClick r:id="rId6"/>
              </a:rPr>
              <a:t>http://www.java67.com/2014/12/strategy-pattern-in-java-with-example.html#ixzz4Sj93o0qz</a:t>
            </a:r>
            <a:endParaRPr lang="en-US" sz="3000" dirty="0"/>
          </a:p>
          <a:p>
            <a:pPr marL="0" indent="0">
              <a:buNone/>
            </a:pPr>
            <a:endParaRPr lang="en-US" sz="3000" dirty="0"/>
          </a:p>
          <a:p>
            <a:pPr marL="0" indent="0">
              <a:buNone/>
            </a:pPr>
            <a:endParaRPr lang="en-US" sz="3000" dirty="0"/>
          </a:p>
        </p:txBody>
      </p:sp>
    </p:spTree>
    <p:extLst>
      <p:ext uri="{BB962C8B-B14F-4D97-AF65-F5344CB8AC3E}">
        <p14:creationId xmlns:p14="http://schemas.microsoft.com/office/powerpoint/2010/main" val="867069337"/>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88904354"/>
              </p:ext>
            </p:extLst>
          </p:nvPr>
        </p:nvGraphicFramePr>
        <p:xfrm>
          <a:off x="4671688" y="1314999"/>
          <a:ext cx="3222661" cy="1285240"/>
        </p:xfrm>
        <a:graphic>
          <a:graphicData uri="http://schemas.openxmlformats.org/drawingml/2006/table">
            <a:tbl>
              <a:tblPr firstRow="1" bandRow="1">
                <a:tableStyleId>{3B4B98B0-60AC-42C2-AFA5-B58CD77FA1E5}</a:tableStyleId>
              </a:tblPr>
              <a:tblGrid>
                <a:gridCol w="3222661">
                  <a:extLst>
                    <a:ext uri="{9D8B030D-6E8A-4147-A177-3AD203B41FA5}">
                      <a16:colId xmlns:a16="http://schemas.microsoft.com/office/drawing/2014/main" val="431893200"/>
                    </a:ext>
                  </a:extLst>
                </a:gridCol>
              </a:tblGrid>
              <a:tr h="370840">
                <a:tc>
                  <a:txBody>
                    <a:bodyPr/>
                    <a:lstStyle/>
                    <a:p>
                      <a:pPr algn="ctr"/>
                      <a:r>
                        <a:rPr lang="en-US" i="1" dirty="0" err="1"/>
                        <a:t>MobilePhone</a:t>
                      </a:r>
                      <a:endParaRPr lang="en-US"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91490746"/>
                  </a:ext>
                </a:extLst>
              </a:tr>
              <a:tr h="741680">
                <a:tc>
                  <a:txBody>
                    <a:bodyPr/>
                    <a:lstStyle/>
                    <a:p>
                      <a:r>
                        <a:rPr lang="en-US" dirty="0"/>
                        <a:t>+ </a:t>
                      </a:r>
                      <a:r>
                        <a:rPr lang="en-US" i="1" dirty="0"/>
                        <a:t>display()</a:t>
                      </a:r>
                    </a:p>
                    <a:p>
                      <a:r>
                        <a:rPr lang="en-US" i="1" dirty="0"/>
                        <a:t>+ </a:t>
                      </a:r>
                      <a:r>
                        <a:rPr lang="en-US" i="0" dirty="0"/>
                        <a:t>Call()</a:t>
                      </a:r>
                    </a:p>
                    <a:p>
                      <a:r>
                        <a:rPr lang="en-US" i="0" dirty="0"/>
                        <a:t>+ SMS()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296557048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60203786"/>
              </p:ext>
            </p:extLst>
          </p:nvPr>
        </p:nvGraphicFramePr>
        <p:xfrm>
          <a:off x="1637631" y="3398782"/>
          <a:ext cx="2023164" cy="741680"/>
        </p:xfrm>
        <a:graphic>
          <a:graphicData uri="http://schemas.openxmlformats.org/drawingml/2006/table">
            <a:tbl>
              <a:tblPr firstRow="1" bandRow="1">
                <a:tableStyleId>{5C22544A-7EE6-4342-B048-85BDC9FD1C3A}</a:tableStyleId>
              </a:tblPr>
              <a:tblGrid>
                <a:gridCol w="2023164">
                  <a:extLst>
                    <a:ext uri="{9D8B030D-6E8A-4147-A177-3AD203B41FA5}">
                      <a16:colId xmlns:a16="http://schemas.microsoft.com/office/drawing/2014/main" val="3033543185"/>
                    </a:ext>
                  </a:extLst>
                </a:gridCol>
              </a:tblGrid>
              <a:tr h="370840">
                <a:tc>
                  <a:txBody>
                    <a:bodyPr/>
                    <a:lstStyle/>
                    <a:p>
                      <a:pPr algn="ctr"/>
                      <a:r>
                        <a:rPr lang="en-US" dirty="0">
                          <a:solidFill>
                            <a:schemeClr val="tx1"/>
                          </a:solidFill>
                        </a:rPr>
                        <a:t>Iphone7</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3082731"/>
                  </a:ext>
                </a:extLst>
              </a:tr>
              <a:tr h="370840">
                <a:tc>
                  <a:txBody>
                    <a:bodyPr/>
                    <a:lstStyle/>
                    <a:p>
                      <a:r>
                        <a:rPr lang="en-US" dirty="0"/>
                        <a:t>+ display()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76955237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24883168"/>
              </p:ext>
            </p:extLst>
          </p:nvPr>
        </p:nvGraphicFramePr>
        <p:xfrm>
          <a:off x="4050437" y="3424471"/>
          <a:ext cx="2297354" cy="741680"/>
        </p:xfrm>
        <a:graphic>
          <a:graphicData uri="http://schemas.openxmlformats.org/drawingml/2006/table">
            <a:tbl>
              <a:tblPr firstRow="1" bandRow="1">
                <a:tableStyleId>{5C22544A-7EE6-4342-B048-85BDC9FD1C3A}</a:tableStyleId>
              </a:tblPr>
              <a:tblGrid>
                <a:gridCol w="2297354">
                  <a:extLst>
                    <a:ext uri="{9D8B030D-6E8A-4147-A177-3AD203B41FA5}">
                      <a16:colId xmlns:a16="http://schemas.microsoft.com/office/drawing/2014/main" val="2953652940"/>
                    </a:ext>
                  </a:extLst>
                </a:gridCol>
              </a:tblGrid>
              <a:tr h="370840">
                <a:tc>
                  <a:txBody>
                    <a:bodyPr/>
                    <a:lstStyle/>
                    <a:p>
                      <a:pPr algn="ctr"/>
                      <a:r>
                        <a:rPr lang="en-US" dirty="0">
                          <a:solidFill>
                            <a:schemeClr val="tx1"/>
                          </a:solidFill>
                        </a:rPr>
                        <a:t>SamsungGalaxyS7</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73732724"/>
                  </a:ext>
                </a:extLst>
              </a:tr>
              <a:tr h="370840">
                <a:tc>
                  <a:txBody>
                    <a:bodyPr/>
                    <a:lstStyle/>
                    <a:p>
                      <a:r>
                        <a:rPr lang="en-US" dirty="0"/>
                        <a:t>+</a:t>
                      </a:r>
                      <a:r>
                        <a:rPr lang="en-US" baseline="0" dirty="0"/>
                        <a:t> display()</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122128801"/>
                  </a:ext>
                </a:extLst>
              </a:tr>
            </a:tbl>
          </a:graphicData>
        </a:graphic>
      </p:graphicFrame>
      <p:cxnSp>
        <p:nvCxnSpPr>
          <p:cNvPr id="9" name="Straight Arrow Connector 8"/>
          <p:cNvCxnSpPr/>
          <p:nvPr/>
        </p:nvCxnSpPr>
        <p:spPr>
          <a:xfrm flipV="1">
            <a:off x="2682067" y="2639387"/>
            <a:ext cx="2440923" cy="74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4169209">
            <a:off x="4979814" y="2563722"/>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Connector 12"/>
          <p:cNvCxnSpPr/>
          <p:nvPr/>
        </p:nvCxnSpPr>
        <p:spPr>
          <a:xfrm>
            <a:off x="6600265" y="2664279"/>
            <a:ext cx="1390914" cy="874051"/>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rot="18421335">
            <a:off x="6598714" y="2594783"/>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5" name="Straight Connector 14"/>
          <p:cNvCxnSpPr/>
          <p:nvPr/>
        </p:nvCxnSpPr>
        <p:spPr>
          <a:xfrm flipH="1">
            <a:off x="5049802" y="2664279"/>
            <a:ext cx="528554" cy="7613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rot="1963494">
            <a:off x="5463419" y="2631128"/>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Content Placeholder 2"/>
          <p:cNvSpPr txBox="1">
            <a:spLocks/>
          </p:cNvSpPr>
          <p:nvPr/>
        </p:nvSpPr>
        <p:spPr>
          <a:xfrm>
            <a:off x="7083687" y="3563222"/>
            <a:ext cx="4777008" cy="98900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2200" dirty="0"/>
              <a:t>Lots of other types of mobile phone inherit from </a:t>
            </a:r>
            <a:r>
              <a:rPr lang="en-US" sz="2200" dirty="0" err="1"/>
              <a:t>MobilePhone</a:t>
            </a:r>
            <a:r>
              <a:rPr lang="en-US" sz="2200" dirty="0"/>
              <a:t> class</a:t>
            </a:r>
          </a:p>
          <a:p>
            <a:pPr marL="0" indent="0">
              <a:buNone/>
            </a:pPr>
            <a:endParaRPr lang="en-US" dirty="0"/>
          </a:p>
        </p:txBody>
      </p:sp>
      <p:sp>
        <p:nvSpPr>
          <p:cNvPr id="20" name="Content Placeholder 2"/>
          <p:cNvSpPr txBox="1">
            <a:spLocks/>
          </p:cNvSpPr>
          <p:nvPr/>
        </p:nvSpPr>
        <p:spPr>
          <a:xfrm>
            <a:off x="455668" y="598898"/>
            <a:ext cx="5210956" cy="98900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2200" dirty="0"/>
              <a:t>All mobile devices have functionalities to call and send message</a:t>
            </a:r>
          </a:p>
        </p:txBody>
      </p:sp>
      <p:pic>
        <p:nvPicPr>
          <p:cNvPr id="21" name="Picture 20"/>
          <p:cNvPicPr>
            <a:picLocks noChangeAspect="1"/>
          </p:cNvPicPr>
          <p:nvPr/>
        </p:nvPicPr>
        <p:blipFill>
          <a:blip r:embed="rId2"/>
          <a:stretch>
            <a:fillRect/>
          </a:stretch>
        </p:blipFill>
        <p:spPr>
          <a:xfrm rot="1522876">
            <a:off x="2840703" y="1531853"/>
            <a:ext cx="1455701" cy="423443"/>
          </a:xfrm>
          <a:prstGeom prst="rect">
            <a:avLst/>
          </a:prstGeom>
        </p:spPr>
      </p:pic>
    </p:spTree>
    <p:extLst>
      <p:ext uri="{BB962C8B-B14F-4D97-AF65-F5344CB8AC3E}">
        <p14:creationId xmlns:p14="http://schemas.microsoft.com/office/powerpoint/2010/main" val="367805074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8060921" y="2034461"/>
            <a:ext cx="3301331" cy="3120633"/>
          </a:xfrm>
          <a:prstGeom prst="rect">
            <a:avLst/>
          </a:prstGeom>
        </p:spPr>
      </p:pic>
      <p:sp>
        <p:nvSpPr>
          <p:cNvPr id="3" name="Content Placeholder 2"/>
          <p:cNvSpPr>
            <a:spLocks noGrp="1"/>
          </p:cNvSpPr>
          <p:nvPr>
            <p:ph idx="1"/>
          </p:nvPr>
        </p:nvSpPr>
        <p:spPr>
          <a:xfrm>
            <a:off x="788505" y="424071"/>
            <a:ext cx="10614991" cy="5787887"/>
          </a:xfrm>
        </p:spPr>
        <p:txBody>
          <a:bodyPr>
            <a:normAutofit/>
          </a:bodyPr>
          <a:lstStyle/>
          <a:p>
            <a:pPr>
              <a:lnSpc>
                <a:spcPct val="100000"/>
              </a:lnSpc>
            </a:pPr>
            <a:r>
              <a:rPr lang="en-US" sz="2500" dirty="0"/>
              <a:t>But now we also need the mobile phone to </a:t>
            </a:r>
            <a:r>
              <a:rPr lang="en-US" sz="2500" b="1" dirty="0"/>
              <a:t>take a snap</a:t>
            </a:r>
            <a:r>
              <a:rPr lang="en-US" sz="2500" dirty="0"/>
              <a:t>. However, the end user not only want a rear camera but also a front camera to take selfie. The designers team add two methods in the </a:t>
            </a:r>
            <a:r>
              <a:rPr lang="en-US" sz="2500" dirty="0" err="1"/>
              <a:t>MobilePhone</a:t>
            </a:r>
            <a:r>
              <a:rPr lang="en-US" sz="2500" dirty="0"/>
              <a:t> class and then all the mobile phones will inherit it.</a:t>
            </a:r>
          </a:p>
        </p:txBody>
      </p:sp>
      <p:graphicFrame>
        <p:nvGraphicFramePr>
          <p:cNvPr id="4" name="Table 3"/>
          <p:cNvGraphicFramePr>
            <a:graphicFrameLocks noGrp="1"/>
          </p:cNvGraphicFramePr>
          <p:nvPr>
            <p:extLst>
              <p:ext uri="{D42A27DB-BD31-4B8C-83A1-F6EECF244321}">
                <p14:modId xmlns:p14="http://schemas.microsoft.com/office/powerpoint/2010/main" val="1020891271"/>
              </p:ext>
            </p:extLst>
          </p:nvPr>
        </p:nvGraphicFramePr>
        <p:xfrm>
          <a:off x="3449253" y="2418350"/>
          <a:ext cx="3222661" cy="1833880"/>
        </p:xfrm>
        <a:graphic>
          <a:graphicData uri="http://schemas.openxmlformats.org/drawingml/2006/table">
            <a:tbl>
              <a:tblPr firstRow="1" bandRow="1">
                <a:tableStyleId>{3B4B98B0-60AC-42C2-AFA5-B58CD77FA1E5}</a:tableStyleId>
              </a:tblPr>
              <a:tblGrid>
                <a:gridCol w="3222661">
                  <a:extLst>
                    <a:ext uri="{9D8B030D-6E8A-4147-A177-3AD203B41FA5}">
                      <a16:colId xmlns:a16="http://schemas.microsoft.com/office/drawing/2014/main" val="431893200"/>
                    </a:ext>
                  </a:extLst>
                </a:gridCol>
              </a:tblGrid>
              <a:tr h="370840">
                <a:tc>
                  <a:txBody>
                    <a:bodyPr/>
                    <a:lstStyle/>
                    <a:p>
                      <a:pPr algn="ctr"/>
                      <a:r>
                        <a:rPr lang="en-US" i="1" dirty="0" err="1"/>
                        <a:t>MobilePhone</a:t>
                      </a:r>
                      <a:endParaRPr lang="en-US"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91490746"/>
                  </a:ext>
                </a:extLst>
              </a:tr>
              <a:tr h="741680">
                <a:tc>
                  <a:txBody>
                    <a:bodyPr/>
                    <a:lstStyle/>
                    <a:p>
                      <a:r>
                        <a:rPr lang="en-US" dirty="0"/>
                        <a:t>+ </a:t>
                      </a:r>
                      <a:r>
                        <a:rPr lang="en-US" i="1" dirty="0"/>
                        <a:t>display()</a:t>
                      </a:r>
                    </a:p>
                    <a:p>
                      <a:r>
                        <a:rPr lang="en-US" i="0" dirty="0"/>
                        <a:t>+ Call()</a:t>
                      </a:r>
                    </a:p>
                    <a:p>
                      <a:r>
                        <a:rPr lang="en-US" dirty="0"/>
                        <a:t>+ SMS()</a:t>
                      </a:r>
                    </a:p>
                    <a:p>
                      <a:r>
                        <a:rPr lang="en-US" dirty="0"/>
                        <a:t>+</a:t>
                      </a:r>
                      <a:r>
                        <a:rPr lang="en-US" baseline="0" dirty="0"/>
                        <a:t> </a:t>
                      </a:r>
                      <a:r>
                        <a:rPr lang="en-US" baseline="0" dirty="0" err="1"/>
                        <a:t>useFrontCamera</a:t>
                      </a:r>
                      <a:r>
                        <a:rPr lang="en-US" baseline="0" dirty="0"/>
                        <a:t>()</a:t>
                      </a:r>
                      <a:endParaRPr lang="en-US" dirty="0"/>
                    </a:p>
                    <a:p>
                      <a:r>
                        <a:rPr lang="en-US" dirty="0"/>
                        <a:t>+ </a:t>
                      </a:r>
                      <a:r>
                        <a:rPr lang="en-US" dirty="0" err="1"/>
                        <a:t>useRearCamera</a:t>
                      </a:r>
                      <a:r>
                        <a:rPr lang="en-US" dirty="0"/>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296557048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51466831"/>
              </p:ext>
            </p:extLst>
          </p:nvPr>
        </p:nvGraphicFramePr>
        <p:xfrm>
          <a:off x="511196" y="5015546"/>
          <a:ext cx="2023164" cy="741680"/>
        </p:xfrm>
        <a:graphic>
          <a:graphicData uri="http://schemas.openxmlformats.org/drawingml/2006/table">
            <a:tbl>
              <a:tblPr firstRow="1" bandRow="1">
                <a:tableStyleId>{5C22544A-7EE6-4342-B048-85BDC9FD1C3A}</a:tableStyleId>
              </a:tblPr>
              <a:tblGrid>
                <a:gridCol w="2023164">
                  <a:extLst>
                    <a:ext uri="{9D8B030D-6E8A-4147-A177-3AD203B41FA5}">
                      <a16:colId xmlns:a16="http://schemas.microsoft.com/office/drawing/2014/main" val="3033543185"/>
                    </a:ext>
                  </a:extLst>
                </a:gridCol>
              </a:tblGrid>
              <a:tr h="370840">
                <a:tc>
                  <a:txBody>
                    <a:bodyPr/>
                    <a:lstStyle/>
                    <a:p>
                      <a:pPr algn="ctr"/>
                      <a:r>
                        <a:rPr lang="en-US" dirty="0">
                          <a:solidFill>
                            <a:schemeClr val="tx1"/>
                          </a:solidFill>
                        </a:rPr>
                        <a:t>Iphone7</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3082731"/>
                  </a:ext>
                </a:extLst>
              </a:tr>
              <a:tr h="370840">
                <a:tc>
                  <a:txBody>
                    <a:bodyPr/>
                    <a:lstStyle/>
                    <a:p>
                      <a:r>
                        <a:rPr lang="en-US" dirty="0"/>
                        <a:t>+ display()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76955237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17051154"/>
              </p:ext>
            </p:extLst>
          </p:nvPr>
        </p:nvGraphicFramePr>
        <p:xfrm>
          <a:off x="2924001" y="5041235"/>
          <a:ext cx="2350363" cy="741680"/>
        </p:xfrm>
        <a:graphic>
          <a:graphicData uri="http://schemas.openxmlformats.org/drawingml/2006/table">
            <a:tbl>
              <a:tblPr firstRow="1" bandRow="1">
                <a:tableStyleId>{5C22544A-7EE6-4342-B048-85BDC9FD1C3A}</a:tableStyleId>
              </a:tblPr>
              <a:tblGrid>
                <a:gridCol w="2350363">
                  <a:extLst>
                    <a:ext uri="{9D8B030D-6E8A-4147-A177-3AD203B41FA5}">
                      <a16:colId xmlns:a16="http://schemas.microsoft.com/office/drawing/2014/main" val="2953652940"/>
                    </a:ext>
                  </a:extLst>
                </a:gridCol>
              </a:tblGrid>
              <a:tr h="370840">
                <a:tc>
                  <a:txBody>
                    <a:bodyPr/>
                    <a:lstStyle/>
                    <a:p>
                      <a:pPr algn="ctr"/>
                      <a:r>
                        <a:rPr lang="en-US" sz="1800" b="1" i="0" kern="1200" dirty="0">
                          <a:solidFill>
                            <a:schemeClr val="tx1"/>
                          </a:solidFill>
                          <a:effectLst/>
                          <a:latin typeface="+mn-lt"/>
                          <a:ea typeface="+mn-ea"/>
                          <a:cs typeface="+mn-cs"/>
                        </a:rPr>
                        <a:t>SamsungGalaxyS7</a:t>
                      </a:r>
                      <a:endParaRPr lang="en-US"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73732724"/>
                  </a:ext>
                </a:extLst>
              </a:tr>
              <a:tr h="370840">
                <a:tc>
                  <a:txBody>
                    <a:bodyPr/>
                    <a:lstStyle/>
                    <a:p>
                      <a:r>
                        <a:rPr lang="en-US" dirty="0"/>
                        <a:t>+</a:t>
                      </a:r>
                      <a:r>
                        <a:rPr lang="en-US" baseline="0" dirty="0"/>
                        <a:t> display()</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122128801"/>
                  </a:ext>
                </a:extLst>
              </a:tr>
            </a:tbl>
          </a:graphicData>
        </a:graphic>
      </p:graphicFrame>
      <p:cxnSp>
        <p:nvCxnSpPr>
          <p:cNvPr id="7" name="Straight Arrow Connector 6"/>
          <p:cNvCxnSpPr/>
          <p:nvPr/>
        </p:nvCxnSpPr>
        <p:spPr>
          <a:xfrm flipV="1">
            <a:off x="1555632" y="4256151"/>
            <a:ext cx="2440923" cy="74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4169209">
            <a:off x="3914521" y="4170201"/>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5473830" y="4281043"/>
            <a:ext cx="1390914" cy="8740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18421335">
            <a:off x="5472279" y="4211547"/>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flipH="1">
            <a:off x="3923367" y="4281043"/>
            <a:ext cx="528554" cy="761308"/>
          </a:xfrm>
          <a:prstGeom prst="line">
            <a:avLst/>
          </a:prstGeom>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rot="1963494">
            <a:off x="4336984" y="4247892"/>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Content Placeholder 2"/>
          <p:cNvSpPr txBox="1">
            <a:spLocks/>
          </p:cNvSpPr>
          <p:nvPr/>
        </p:nvSpPr>
        <p:spPr>
          <a:xfrm>
            <a:off x="5989728" y="5155094"/>
            <a:ext cx="4096625" cy="98900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2200" dirty="0"/>
              <a:t>Other characters</a:t>
            </a:r>
          </a:p>
        </p:txBody>
      </p:sp>
      <p:sp>
        <p:nvSpPr>
          <p:cNvPr id="15" name="Content Placeholder 2"/>
          <p:cNvSpPr txBox="1">
            <a:spLocks/>
          </p:cNvSpPr>
          <p:nvPr/>
        </p:nvSpPr>
        <p:spPr>
          <a:xfrm>
            <a:off x="7011637" y="5879337"/>
            <a:ext cx="4096625" cy="98900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2500" i="1" dirty="0"/>
              <a:t>What we one</a:t>
            </a:r>
          </a:p>
        </p:txBody>
      </p:sp>
      <p:pic>
        <p:nvPicPr>
          <p:cNvPr id="16" name="Picture 15"/>
          <p:cNvPicPr>
            <a:picLocks noChangeAspect="1"/>
          </p:cNvPicPr>
          <p:nvPr/>
        </p:nvPicPr>
        <p:blipFill>
          <a:blip r:embed="rId3"/>
          <a:stretch>
            <a:fillRect/>
          </a:stretch>
        </p:blipFill>
        <p:spPr>
          <a:xfrm rot="19276050">
            <a:off x="7990074" y="5126920"/>
            <a:ext cx="1635220" cy="421448"/>
          </a:xfrm>
          <a:prstGeom prst="rect">
            <a:avLst/>
          </a:prstGeom>
        </p:spPr>
      </p:pic>
    </p:spTree>
    <p:extLst>
      <p:ext uri="{BB962C8B-B14F-4D97-AF65-F5344CB8AC3E}">
        <p14:creationId xmlns:p14="http://schemas.microsoft.com/office/powerpoint/2010/main" val="249659569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2364" y="278297"/>
            <a:ext cx="11052313" cy="5880652"/>
          </a:xfrm>
        </p:spPr>
        <p:txBody>
          <a:bodyPr>
            <a:normAutofit/>
          </a:bodyPr>
          <a:lstStyle/>
          <a:p>
            <a:r>
              <a:rPr lang="en-US" sz="3000" b="1" dirty="0"/>
              <a:t>But something went horribly wrong.</a:t>
            </a:r>
          </a:p>
          <a:p>
            <a:pPr>
              <a:lnSpc>
                <a:spcPct val="100000"/>
              </a:lnSpc>
            </a:pPr>
            <a:r>
              <a:rPr lang="en-US" sz="2500" dirty="0"/>
              <a:t>What if an end user uses Iphone3G and it only have a rear camera, so it is not appropriate for Iphone3G to have a front camera.</a:t>
            </a:r>
          </a:p>
        </p:txBody>
      </p:sp>
      <p:pic>
        <p:nvPicPr>
          <p:cNvPr id="15" name="Picture 14"/>
          <p:cNvPicPr>
            <a:picLocks noChangeAspect="1"/>
          </p:cNvPicPr>
          <p:nvPr/>
        </p:nvPicPr>
        <p:blipFill>
          <a:blip r:embed="rId2"/>
          <a:stretch>
            <a:fillRect/>
          </a:stretch>
        </p:blipFill>
        <p:spPr>
          <a:xfrm rot="900704">
            <a:off x="2870115" y="3625573"/>
            <a:ext cx="2283037" cy="560033"/>
          </a:xfrm>
          <a:prstGeom prst="rect">
            <a:avLst/>
          </a:prstGeom>
        </p:spPr>
      </p:pic>
      <p:sp>
        <p:nvSpPr>
          <p:cNvPr id="16" name="Content Placeholder 2"/>
          <p:cNvSpPr txBox="1">
            <a:spLocks/>
          </p:cNvSpPr>
          <p:nvPr/>
        </p:nvSpPr>
        <p:spPr>
          <a:xfrm>
            <a:off x="231769" y="2242540"/>
            <a:ext cx="4837245" cy="156996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By putting </a:t>
            </a:r>
            <a:r>
              <a:rPr lang="en-US" dirty="0" err="1"/>
              <a:t>useFrontCamera</a:t>
            </a:r>
            <a:r>
              <a:rPr lang="en-US" dirty="0"/>
              <a:t>() and use </a:t>
            </a:r>
            <a:r>
              <a:rPr lang="en-US" dirty="0" err="1"/>
              <a:t>RearCamera</a:t>
            </a:r>
            <a:r>
              <a:rPr lang="en-US" dirty="0"/>
              <a:t>() in the superclass, all mobile phones have an ability to use front and rear camera including those that shouldn’t</a:t>
            </a:r>
          </a:p>
        </p:txBody>
      </p:sp>
      <p:graphicFrame>
        <p:nvGraphicFramePr>
          <p:cNvPr id="17" name="Table 16"/>
          <p:cNvGraphicFramePr>
            <a:graphicFrameLocks noGrp="1"/>
          </p:cNvGraphicFramePr>
          <p:nvPr>
            <p:extLst>
              <p:ext uri="{D42A27DB-BD31-4B8C-83A1-F6EECF244321}">
                <p14:modId xmlns:p14="http://schemas.microsoft.com/office/powerpoint/2010/main" val="713280812"/>
              </p:ext>
            </p:extLst>
          </p:nvPr>
        </p:nvGraphicFramePr>
        <p:xfrm>
          <a:off x="5198539" y="2802661"/>
          <a:ext cx="3222661" cy="1833880"/>
        </p:xfrm>
        <a:graphic>
          <a:graphicData uri="http://schemas.openxmlformats.org/drawingml/2006/table">
            <a:tbl>
              <a:tblPr firstRow="1" bandRow="1">
                <a:tableStyleId>{3B4B98B0-60AC-42C2-AFA5-B58CD77FA1E5}</a:tableStyleId>
              </a:tblPr>
              <a:tblGrid>
                <a:gridCol w="3222661">
                  <a:extLst>
                    <a:ext uri="{9D8B030D-6E8A-4147-A177-3AD203B41FA5}">
                      <a16:colId xmlns:a16="http://schemas.microsoft.com/office/drawing/2014/main" val="431893200"/>
                    </a:ext>
                  </a:extLst>
                </a:gridCol>
              </a:tblGrid>
              <a:tr h="370840">
                <a:tc>
                  <a:txBody>
                    <a:bodyPr/>
                    <a:lstStyle/>
                    <a:p>
                      <a:pPr algn="ctr"/>
                      <a:r>
                        <a:rPr lang="en-US" i="1" dirty="0" err="1"/>
                        <a:t>MobilePhone</a:t>
                      </a:r>
                      <a:endParaRPr lang="en-US"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91490746"/>
                  </a:ext>
                </a:extLst>
              </a:tr>
              <a:tr h="741680">
                <a:tc>
                  <a:txBody>
                    <a:bodyPr/>
                    <a:lstStyle/>
                    <a:p>
                      <a:r>
                        <a:rPr lang="en-US" dirty="0"/>
                        <a:t>+ </a:t>
                      </a:r>
                      <a:r>
                        <a:rPr lang="en-US" i="1" dirty="0"/>
                        <a:t>display()</a:t>
                      </a:r>
                    </a:p>
                    <a:p>
                      <a:r>
                        <a:rPr lang="en-US" i="0" dirty="0"/>
                        <a:t>+ Call()</a:t>
                      </a:r>
                    </a:p>
                    <a:p>
                      <a:r>
                        <a:rPr lang="en-US" dirty="0"/>
                        <a:t>+ SMS()</a:t>
                      </a:r>
                    </a:p>
                    <a:p>
                      <a:r>
                        <a:rPr lang="en-US" dirty="0"/>
                        <a:t>+</a:t>
                      </a:r>
                      <a:r>
                        <a:rPr lang="en-US" baseline="0" dirty="0"/>
                        <a:t> </a:t>
                      </a:r>
                      <a:r>
                        <a:rPr lang="en-US" baseline="0" dirty="0" err="1"/>
                        <a:t>useFrontCamera</a:t>
                      </a:r>
                      <a:r>
                        <a:rPr lang="en-US" baseline="0" dirty="0"/>
                        <a:t>()</a:t>
                      </a:r>
                      <a:endParaRPr lang="en-US" dirty="0"/>
                    </a:p>
                    <a:p>
                      <a:r>
                        <a:rPr lang="en-US" dirty="0"/>
                        <a:t>+ </a:t>
                      </a:r>
                      <a:r>
                        <a:rPr lang="en-US" dirty="0" err="1"/>
                        <a:t>useRearCamera</a:t>
                      </a:r>
                      <a:r>
                        <a:rPr lang="en-US" dirty="0"/>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2965570485"/>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218310386"/>
              </p:ext>
            </p:extLst>
          </p:nvPr>
        </p:nvGraphicFramePr>
        <p:xfrm>
          <a:off x="2260482" y="5399857"/>
          <a:ext cx="2023164" cy="741680"/>
        </p:xfrm>
        <a:graphic>
          <a:graphicData uri="http://schemas.openxmlformats.org/drawingml/2006/table">
            <a:tbl>
              <a:tblPr firstRow="1" bandRow="1">
                <a:tableStyleId>{5C22544A-7EE6-4342-B048-85BDC9FD1C3A}</a:tableStyleId>
              </a:tblPr>
              <a:tblGrid>
                <a:gridCol w="2023164">
                  <a:extLst>
                    <a:ext uri="{9D8B030D-6E8A-4147-A177-3AD203B41FA5}">
                      <a16:colId xmlns:a16="http://schemas.microsoft.com/office/drawing/2014/main" val="3033543185"/>
                    </a:ext>
                  </a:extLst>
                </a:gridCol>
              </a:tblGrid>
              <a:tr h="370840">
                <a:tc>
                  <a:txBody>
                    <a:bodyPr/>
                    <a:lstStyle/>
                    <a:p>
                      <a:pPr algn="ctr"/>
                      <a:r>
                        <a:rPr lang="en-US" dirty="0">
                          <a:solidFill>
                            <a:schemeClr val="tx1"/>
                          </a:solidFill>
                        </a:rPr>
                        <a:t>Iphone7</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3082731"/>
                  </a:ext>
                </a:extLst>
              </a:tr>
              <a:tr h="370840">
                <a:tc>
                  <a:txBody>
                    <a:bodyPr/>
                    <a:lstStyle/>
                    <a:p>
                      <a:r>
                        <a:rPr lang="en-US" dirty="0"/>
                        <a:t>+ display()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76955237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357137791"/>
              </p:ext>
            </p:extLst>
          </p:nvPr>
        </p:nvGraphicFramePr>
        <p:xfrm>
          <a:off x="4673287" y="5425546"/>
          <a:ext cx="2350363" cy="741680"/>
        </p:xfrm>
        <a:graphic>
          <a:graphicData uri="http://schemas.openxmlformats.org/drawingml/2006/table">
            <a:tbl>
              <a:tblPr firstRow="1" bandRow="1">
                <a:tableStyleId>{5C22544A-7EE6-4342-B048-85BDC9FD1C3A}</a:tableStyleId>
              </a:tblPr>
              <a:tblGrid>
                <a:gridCol w="2350363">
                  <a:extLst>
                    <a:ext uri="{9D8B030D-6E8A-4147-A177-3AD203B41FA5}">
                      <a16:colId xmlns:a16="http://schemas.microsoft.com/office/drawing/2014/main" val="2953652940"/>
                    </a:ext>
                  </a:extLst>
                </a:gridCol>
              </a:tblGrid>
              <a:tr h="370840">
                <a:tc>
                  <a:txBody>
                    <a:bodyPr/>
                    <a:lstStyle/>
                    <a:p>
                      <a:pPr algn="ctr"/>
                      <a:r>
                        <a:rPr lang="en-US" sz="1800" b="1" i="0" kern="1200" dirty="0">
                          <a:solidFill>
                            <a:schemeClr val="tx1"/>
                          </a:solidFill>
                          <a:effectLst/>
                          <a:latin typeface="+mn-lt"/>
                          <a:ea typeface="+mn-ea"/>
                          <a:cs typeface="+mn-cs"/>
                        </a:rPr>
                        <a:t>SamsungGalaxyS7</a:t>
                      </a:r>
                      <a:endParaRPr lang="en-US"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73732724"/>
                  </a:ext>
                </a:extLst>
              </a:tr>
              <a:tr h="370840">
                <a:tc>
                  <a:txBody>
                    <a:bodyPr/>
                    <a:lstStyle/>
                    <a:p>
                      <a:r>
                        <a:rPr lang="en-US" dirty="0"/>
                        <a:t>+</a:t>
                      </a:r>
                      <a:r>
                        <a:rPr lang="en-US" baseline="0" dirty="0"/>
                        <a:t> display()</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122128801"/>
                  </a:ext>
                </a:extLst>
              </a:tr>
            </a:tbl>
          </a:graphicData>
        </a:graphic>
      </p:graphicFrame>
      <p:cxnSp>
        <p:nvCxnSpPr>
          <p:cNvPr id="20" name="Straight Arrow Connector 19"/>
          <p:cNvCxnSpPr/>
          <p:nvPr/>
        </p:nvCxnSpPr>
        <p:spPr>
          <a:xfrm flipV="1">
            <a:off x="3304918" y="4640462"/>
            <a:ext cx="2440923" cy="74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Isosceles Triangle 20"/>
          <p:cNvSpPr/>
          <p:nvPr/>
        </p:nvSpPr>
        <p:spPr>
          <a:xfrm rot="4169209">
            <a:off x="5663807" y="4554512"/>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2" name="Straight Connector 21"/>
          <p:cNvCxnSpPr/>
          <p:nvPr/>
        </p:nvCxnSpPr>
        <p:spPr>
          <a:xfrm>
            <a:off x="7223116" y="4665354"/>
            <a:ext cx="1390914" cy="874051"/>
          </a:xfrm>
          <a:prstGeom prst="line">
            <a:avLst/>
          </a:prstGeom>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rot="18421335">
            <a:off x="7238347" y="4588951"/>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 name="Straight Connector 23"/>
          <p:cNvCxnSpPr/>
          <p:nvPr/>
        </p:nvCxnSpPr>
        <p:spPr>
          <a:xfrm flipH="1">
            <a:off x="5672653" y="4665354"/>
            <a:ext cx="528554" cy="761308"/>
          </a:xfrm>
          <a:prstGeom prst="line">
            <a:avLst/>
          </a:prstGeom>
        </p:spPr>
        <p:style>
          <a:lnRef idx="1">
            <a:schemeClr val="accent1"/>
          </a:lnRef>
          <a:fillRef idx="0">
            <a:schemeClr val="accent1"/>
          </a:fillRef>
          <a:effectRef idx="0">
            <a:schemeClr val="accent1"/>
          </a:effectRef>
          <a:fontRef idx="minor">
            <a:schemeClr val="tx1"/>
          </a:fontRef>
        </p:style>
      </p:cxnSp>
      <p:sp>
        <p:nvSpPr>
          <p:cNvPr id="25" name="Isosceles Triangle 24"/>
          <p:cNvSpPr/>
          <p:nvPr/>
        </p:nvSpPr>
        <p:spPr>
          <a:xfrm rot="1963494">
            <a:off x="6086270" y="4632203"/>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44" name="Table 43"/>
          <p:cNvGraphicFramePr>
            <a:graphicFrameLocks noGrp="1"/>
          </p:cNvGraphicFramePr>
          <p:nvPr>
            <p:extLst>
              <p:ext uri="{D42A27DB-BD31-4B8C-83A1-F6EECF244321}">
                <p14:modId xmlns:p14="http://schemas.microsoft.com/office/powerpoint/2010/main" val="2068726981"/>
              </p:ext>
            </p:extLst>
          </p:nvPr>
        </p:nvGraphicFramePr>
        <p:xfrm>
          <a:off x="8045559" y="5413105"/>
          <a:ext cx="2023164" cy="741680"/>
        </p:xfrm>
        <a:graphic>
          <a:graphicData uri="http://schemas.openxmlformats.org/drawingml/2006/table">
            <a:tbl>
              <a:tblPr firstRow="1" bandRow="1">
                <a:tableStyleId>{5C22544A-7EE6-4342-B048-85BDC9FD1C3A}</a:tableStyleId>
              </a:tblPr>
              <a:tblGrid>
                <a:gridCol w="2023164">
                  <a:extLst>
                    <a:ext uri="{9D8B030D-6E8A-4147-A177-3AD203B41FA5}">
                      <a16:colId xmlns:a16="http://schemas.microsoft.com/office/drawing/2014/main" val="3033543185"/>
                    </a:ext>
                  </a:extLst>
                </a:gridCol>
              </a:tblGrid>
              <a:tr h="370840">
                <a:tc>
                  <a:txBody>
                    <a:bodyPr/>
                    <a:lstStyle/>
                    <a:p>
                      <a:pPr algn="ctr"/>
                      <a:r>
                        <a:rPr lang="en-US" dirty="0">
                          <a:solidFill>
                            <a:schemeClr val="tx1"/>
                          </a:solidFill>
                        </a:rPr>
                        <a:t>Iphone3G</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3082731"/>
                  </a:ext>
                </a:extLst>
              </a:tr>
              <a:tr h="370840">
                <a:tc>
                  <a:txBody>
                    <a:bodyPr/>
                    <a:lstStyle/>
                    <a:p>
                      <a:r>
                        <a:rPr lang="en-US" dirty="0"/>
                        <a:t>+ display()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769552374"/>
                  </a:ext>
                </a:extLst>
              </a:tr>
            </a:tbl>
          </a:graphicData>
        </a:graphic>
      </p:graphicFrame>
      <p:pic>
        <p:nvPicPr>
          <p:cNvPr id="2" name="Picture 1"/>
          <p:cNvPicPr>
            <a:picLocks noChangeAspect="1"/>
          </p:cNvPicPr>
          <p:nvPr/>
        </p:nvPicPr>
        <p:blipFill>
          <a:blip r:embed="rId3"/>
          <a:stretch>
            <a:fillRect/>
          </a:stretch>
        </p:blipFill>
        <p:spPr>
          <a:xfrm>
            <a:off x="8079473" y="1401557"/>
            <a:ext cx="3978499" cy="2894358"/>
          </a:xfrm>
          <a:prstGeom prst="rect">
            <a:avLst/>
          </a:prstGeom>
        </p:spPr>
      </p:pic>
    </p:spTree>
    <p:extLst>
      <p:ext uri="{BB962C8B-B14F-4D97-AF65-F5344CB8AC3E}">
        <p14:creationId xmlns:p14="http://schemas.microsoft.com/office/powerpoint/2010/main" val="361499615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Left)">
                                      <p:cBhvr>
                                        <p:cTn id="12" dur="500"/>
                                        <p:tgtEl>
                                          <p:spTgt spid="17"/>
                                        </p:tgtEl>
                                      </p:cBhvr>
                                    </p:animEffect>
                                  </p:childTnLst>
                                </p:cTn>
                              </p:par>
                              <p:par>
                                <p:cTn id="13" presetID="18" presetClass="entr" presetSubtype="12"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strips(downLeft)">
                                      <p:cBhvr>
                                        <p:cTn id="15" dur="500"/>
                                        <p:tgtEl>
                                          <p:spTgt spid="20"/>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strips(downLeft)">
                                      <p:cBhvr>
                                        <p:cTn id="18" dur="500"/>
                                        <p:tgtEl>
                                          <p:spTgt spid="21"/>
                                        </p:tgtEl>
                                      </p:cBhvr>
                                    </p:animEffect>
                                  </p:childTnLst>
                                </p:cTn>
                              </p:par>
                              <p:par>
                                <p:cTn id="19" presetID="18" presetClass="entr" presetSubtype="12"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strips(downLeft)">
                                      <p:cBhvr>
                                        <p:cTn id="21" dur="500"/>
                                        <p:tgtEl>
                                          <p:spTgt spid="18"/>
                                        </p:tgtEl>
                                      </p:cBhvr>
                                    </p:animEffect>
                                  </p:childTnLst>
                                </p:cTn>
                              </p:par>
                              <p:par>
                                <p:cTn id="22" presetID="18" presetClass="entr" presetSubtype="12"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strips(downLeft)">
                                      <p:cBhvr>
                                        <p:cTn id="24" dur="500"/>
                                        <p:tgtEl>
                                          <p:spTgt spid="19"/>
                                        </p:tgtEl>
                                      </p:cBhvr>
                                    </p:animEffect>
                                  </p:childTnLst>
                                </p:cTn>
                              </p:par>
                              <p:par>
                                <p:cTn id="25" presetID="18" presetClass="entr" presetSubtype="12"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strips(downLeft)">
                                      <p:cBhvr>
                                        <p:cTn id="27" dur="500"/>
                                        <p:tgtEl>
                                          <p:spTgt spid="24"/>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strips(downLeft)">
                                      <p:cBhvr>
                                        <p:cTn id="30" dur="500"/>
                                        <p:tgtEl>
                                          <p:spTgt spid="25"/>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trips(downLeft)">
                                      <p:cBhvr>
                                        <p:cTn id="33" dur="500"/>
                                        <p:tgtEl>
                                          <p:spTgt spid="23"/>
                                        </p:tgtEl>
                                      </p:cBhvr>
                                    </p:animEffect>
                                  </p:childTnLst>
                                </p:cTn>
                              </p:par>
                              <p:par>
                                <p:cTn id="34" presetID="18" presetClass="entr" presetSubtype="12"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strips(downLeft)">
                                      <p:cBhvr>
                                        <p:cTn id="36" dur="500"/>
                                        <p:tgtEl>
                                          <p:spTgt spid="44"/>
                                        </p:tgtEl>
                                      </p:cBhvr>
                                    </p:animEffect>
                                  </p:childTnLst>
                                </p:cTn>
                              </p:par>
                              <p:par>
                                <p:cTn id="37" presetID="18" presetClass="entr" presetSubtype="12"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strips(downLef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00"/>
                                        <p:tgtEl>
                                          <p:spTgt spid="16"/>
                                        </p:tgtEl>
                                      </p:cBhvr>
                                    </p:animEffect>
                                  </p:childTnLst>
                                </p:cTn>
                              </p:par>
                              <p:par>
                                <p:cTn id="45" presetID="22" presetClass="entr" presetSubtype="4"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P spid="23"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53864" y="1831436"/>
            <a:ext cx="3477591" cy="3477591"/>
          </a:xfrm>
          <a:prstGeom prst="rect">
            <a:avLst/>
          </a:prstGeom>
        </p:spPr>
      </p:pic>
      <p:sp>
        <p:nvSpPr>
          <p:cNvPr id="3" name="Content Placeholder 2"/>
          <p:cNvSpPr>
            <a:spLocks noGrp="1"/>
          </p:cNvSpPr>
          <p:nvPr>
            <p:ph idx="1"/>
          </p:nvPr>
        </p:nvSpPr>
        <p:spPr>
          <a:xfrm>
            <a:off x="910821" y="344558"/>
            <a:ext cx="10419787" cy="5933660"/>
          </a:xfrm>
        </p:spPr>
        <p:txBody>
          <a:bodyPr>
            <a:normAutofit/>
          </a:bodyPr>
          <a:lstStyle/>
          <a:p>
            <a:r>
              <a:rPr lang="en-US" sz="2500" b="1" dirty="0"/>
              <a:t>The designers team think about inheritance…</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44148464"/>
              </p:ext>
            </p:extLst>
          </p:nvPr>
        </p:nvGraphicFramePr>
        <p:xfrm>
          <a:off x="717106" y="1724554"/>
          <a:ext cx="3934408" cy="1833880"/>
        </p:xfrm>
        <a:graphic>
          <a:graphicData uri="http://schemas.openxmlformats.org/drawingml/2006/table">
            <a:tbl>
              <a:tblPr firstRow="1" bandRow="1">
                <a:tableStyleId>{5C22544A-7EE6-4342-B048-85BDC9FD1C3A}</a:tableStyleId>
              </a:tblPr>
              <a:tblGrid>
                <a:gridCol w="3934408">
                  <a:extLst>
                    <a:ext uri="{9D8B030D-6E8A-4147-A177-3AD203B41FA5}">
                      <a16:colId xmlns:a16="http://schemas.microsoft.com/office/drawing/2014/main" val="3033543185"/>
                    </a:ext>
                  </a:extLst>
                </a:gridCol>
              </a:tblGrid>
              <a:tr h="370840">
                <a:tc>
                  <a:txBody>
                    <a:bodyPr/>
                    <a:lstStyle/>
                    <a:p>
                      <a:pPr algn="ctr"/>
                      <a:r>
                        <a:rPr lang="en-US" dirty="0">
                          <a:solidFill>
                            <a:schemeClr val="tx1"/>
                          </a:solidFill>
                        </a:rPr>
                        <a:t>Iphone3G</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3082731"/>
                  </a:ext>
                </a:extLst>
              </a:tr>
              <a:tr h="370840">
                <a:tc>
                  <a:txBody>
                    <a:bodyPr/>
                    <a:lstStyle/>
                    <a:p>
                      <a:r>
                        <a:rPr lang="en-US" dirty="0"/>
                        <a:t>+ display()</a:t>
                      </a:r>
                    </a:p>
                    <a:p>
                      <a:r>
                        <a:rPr lang="en-US" dirty="0"/>
                        <a:t>+ </a:t>
                      </a:r>
                      <a:r>
                        <a:rPr lang="en-US" dirty="0" err="1"/>
                        <a:t>useRearCamera</a:t>
                      </a:r>
                      <a:r>
                        <a:rPr lang="en-US" dirty="0"/>
                        <a:t>(){//take</a:t>
                      </a:r>
                      <a:r>
                        <a:rPr lang="en-US" baseline="0" dirty="0"/>
                        <a:t> a snap</a:t>
                      </a:r>
                      <a:r>
                        <a:rPr lang="en-US" dirty="0"/>
                        <a:t>}</a:t>
                      </a:r>
                    </a:p>
                    <a:p>
                      <a:r>
                        <a:rPr lang="en-US" b="1" dirty="0"/>
                        <a:t>+ </a:t>
                      </a:r>
                      <a:r>
                        <a:rPr lang="en-US" b="1" dirty="0" err="1"/>
                        <a:t>useFrontCamera</a:t>
                      </a:r>
                      <a:r>
                        <a:rPr lang="en-US" b="1" dirty="0"/>
                        <a:t>(){</a:t>
                      </a:r>
                    </a:p>
                    <a:p>
                      <a:r>
                        <a:rPr lang="en-US" b="1" dirty="0"/>
                        <a:t>    // override to do nothing</a:t>
                      </a:r>
                    </a:p>
                    <a:p>
                      <a:r>
                        <a:rPr lang="en-US" b="1" dirty="0"/>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769552374"/>
                  </a:ext>
                </a:extLst>
              </a:tr>
            </a:tbl>
          </a:graphicData>
        </a:graphic>
      </p:graphicFrame>
      <p:pic>
        <p:nvPicPr>
          <p:cNvPr id="10" name="Picture 9"/>
          <p:cNvPicPr>
            <a:picLocks noChangeAspect="1"/>
          </p:cNvPicPr>
          <p:nvPr/>
        </p:nvPicPr>
        <p:blipFill>
          <a:blip r:embed="rId3"/>
          <a:stretch>
            <a:fillRect/>
          </a:stretch>
        </p:blipFill>
        <p:spPr>
          <a:xfrm rot="15135084">
            <a:off x="1043393" y="3838514"/>
            <a:ext cx="1687117" cy="413853"/>
          </a:xfrm>
          <a:prstGeom prst="rect">
            <a:avLst/>
          </a:prstGeom>
        </p:spPr>
      </p:pic>
      <p:sp>
        <p:nvSpPr>
          <p:cNvPr id="11" name="Content Placeholder 2"/>
          <p:cNvSpPr txBox="1">
            <a:spLocks/>
          </p:cNvSpPr>
          <p:nvPr/>
        </p:nvSpPr>
        <p:spPr>
          <a:xfrm>
            <a:off x="717107" y="4826855"/>
            <a:ext cx="4186198" cy="96434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Override the </a:t>
            </a:r>
            <a:r>
              <a:rPr lang="en-US" dirty="0" err="1"/>
              <a:t>useRearCamera</a:t>
            </a:r>
            <a:r>
              <a:rPr lang="en-US" dirty="0"/>
              <a:t>() and </a:t>
            </a:r>
            <a:r>
              <a:rPr lang="en-US" dirty="0" err="1"/>
              <a:t>useFrontCamera</a:t>
            </a:r>
            <a:r>
              <a:rPr lang="en-US" dirty="0"/>
              <a:t>() method</a:t>
            </a:r>
          </a:p>
        </p:txBody>
      </p:sp>
      <p:sp>
        <p:nvSpPr>
          <p:cNvPr id="12" name="Content Placeholder 2"/>
          <p:cNvSpPr txBox="1">
            <a:spLocks/>
          </p:cNvSpPr>
          <p:nvPr/>
        </p:nvSpPr>
        <p:spPr>
          <a:xfrm>
            <a:off x="5451710" y="1374432"/>
            <a:ext cx="4186198" cy="96434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But what happens when they add this dude to the program </a:t>
            </a:r>
            <a:r>
              <a:rPr lang="en-US" sz="2500" b="1" dirty="0"/>
              <a:t>?</a:t>
            </a:r>
          </a:p>
        </p:txBody>
      </p:sp>
      <p:pic>
        <p:nvPicPr>
          <p:cNvPr id="13" name="Picture 12"/>
          <p:cNvPicPr>
            <a:picLocks noChangeAspect="1"/>
          </p:cNvPicPr>
          <p:nvPr/>
        </p:nvPicPr>
        <p:blipFill>
          <a:blip r:embed="rId3"/>
          <a:stretch>
            <a:fillRect/>
          </a:stretch>
        </p:blipFill>
        <p:spPr>
          <a:xfrm rot="2147368">
            <a:off x="8353931" y="2310852"/>
            <a:ext cx="1687117" cy="413853"/>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1575141045"/>
              </p:ext>
            </p:extLst>
          </p:nvPr>
        </p:nvGraphicFramePr>
        <p:xfrm>
          <a:off x="5577605" y="3537325"/>
          <a:ext cx="3934408" cy="2382520"/>
        </p:xfrm>
        <a:graphic>
          <a:graphicData uri="http://schemas.openxmlformats.org/drawingml/2006/table">
            <a:tbl>
              <a:tblPr firstRow="1" bandRow="1">
                <a:tableStyleId>{5C22544A-7EE6-4342-B048-85BDC9FD1C3A}</a:tableStyleId>
              </a:tblPr>
              <a:tblGrid>
                <a:gridCol w="3934408">
                  <a:extLst>
                    <a:ext uri="{9D8B030D-6E8A-4147-A177-3AD203B41FA5}">
                      <a16:colId xmlns:a16="http://schemas.microsoft.com/office/drawing/2014/main" val="3033543185"/>
                    </a:ext>
                  </a:extLst>
                </a:gridCol>
              </a:tblGrid>
              <a:tr h="370840">
                <a:tc>
                  <a:txBody>
                    <a:bodyPr/>
                    <a:lstStyle/>
                    <a:p>
                      <a:pPr algn="ctr"/>
                      <a:r>
                        <a:rPr lang="en-US" dirty="0" err="1">
                          <a:solidFill>
                            <a:schemeClr val="tx1"/>
                          </a:solidFill>
                        </a:rPr>
                        <a:t>SamsungKeystone</a:t>
                      </a:r>
                      <a:endParaRPr lang="en-US"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3082731"/>
                  </a:ext>
                </a:extLst>
              </a:tr>
              <a:tr h="370840">
                <a:tc>
                  <a:txBody>
                    <a:bodyPr/>
                    <a:lstStyle/>
                    <a:p>
                      <a:r>
                        <a:rPr lang="en-US" dirty="0"/>
                        <a:t>+ display()</a:t>
                      </a:r>
                    </a:p>
                    <a:p>
                      <a:r>
                        <a:rPr lang="en-US" b="1" dirty="0"/>
                        <a:t>+ </a:t>
                      </a:r>
                      <a:r>
                        <a:rPr lang="en-US" b="1" dirty="0" err="1"/>
                        <a:t>useRearCamera</a:t>
                      </a:r>
                      <a:r>
                        <a:rPr lang="en-US" b="1" dirty="0"/>
                        <a:t>(){</a:t>
                      </a:r>
                    </a:p>
                    <a:p>
                      <a:r>
                        <a:rPr lang="en-US" b="1" dirty="0"/>
                        <a:t>     //override</a:t>
                      </a:r>
                      <a:r>
                        <a:rPr lang="en-US" b="1" baseline="0" dirty="0"/>
                        <a:t> to do nothing</a:t>
                      </a:r>
                    </a:p>
                    <a:p>
                      <a:r>
                        <a:rPr lang="en-US" b="1" dirty="0"/>
                        <a:t>}</a:t>
                      </a:r>
                    </a:p>
                    <a:p>
                      <a:r>
                        <a:rPr lang="en-US" b="1" dirty="0"/>
                        <a:t>+ </a:t>
                      </a:r>
                      <a:r>
                        <a:rPr lang="en-US" b="1" dirty="0" err="1"/>
                        <a:t>useFrontCamera</a:t>
                      </a:r>
                      <a:r>
                        <a:rPr lang="en-US" b="1" dirty="0"/>
                        <a:t>(){</a:t>
                      </a:r>
                    </a:p>
                    <a:p>
                      <a:r>
                        <a:rPr lang="en-US" b="1" dirty="0"/>
                        <a:t>    // override to do nothing</a:t>
                      </a:r>
                    </a:p>
                    <a:p>
                      <a:r>
                        <a:rPr lang="en-US" b="1" dirty="0"/>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769552374"/>
                  </a:ext>
                </a:extLst>
              </a:tr>
            </a:tbl>
          </a:graphicData>
        </a:graphic>
      </p:graphicFrame>
    </p:spTree>
    <p:extLst>
      <p:ext uri="{BB962C8B-B14F-4D97-AF65-F5344CB8AC3E}">
        <p14:creationId xmlns:p14="http://schemas.microsoft.com/office/powerpoint/2010/main" val="274469193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down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heckerboard(across)">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1609344"/>
          </a:xfrm>
        </p:spPr>
        <p:txBody>
          <a:bodyPr/>
          <a:lstStyle/>
          <a:p>
            <a:r>
              <a:rPr lang="en-US" dirty="0"/>
              <a:t>Alternate solution</a:t>
            </a:r>
          </a:p>
        </p:txBody>
      </p:sp>
      <p:sp>
        <p:nvSpPr>
          <p:cNvPr id="3" name="Content Placeholder 2"/>
          <p:cNvSpPr>
            <a:spLocks noGrp="1"/>
          </p:cNvSpPr>
          <p:nvPr>
            <p:ph idx="1"/>
          </p:nvPr>
        </p:nvSpPr>
        <p:spPr>
          <a:xfrm>
            <a:off x="720454" y="1298714"/>
            <a:ext cx="10751092" cy="5340626"/>
          </a:xfrm>
        </p:spPr>
        <p:txBody>
          <a:bodyPr>
            <a:normAutofit/>
          </a:bodyPr>
          <a:lstStyle/>
          <a:p>
            <a:pPr>
              <a:lnSpc>
                <a:spcPct val="100000"/>
              </a:lnSpc>
            </a:pPr>
            <a:r>
              <a:rPr lang="en-US" sz="3000" dirty="0"/>
              <a:t>The executives want to update the product every six months. Designer team realize that inheritance solution is not going to work. They know that the attributes will keep changing and they will be forced to looked at and possibly override </a:t>
            </a:r>
            <a:r>
              <a:rPr lang="en-US" sz="3000" dirty="0" err="1"/>
              <a:t>useRearCamera</a:t>
            </a:r>
            <a:r>
              <a:rPr lang="en-US" sz="3000" dirty="0"/>
              <a:t>() and </a:t>
            </a:r>
            <a:r>
              <a:rPr lang="en-US" sz="3000" dirty="0" err="1"/>
              <a:t>useFrontCamera</a:t>
            </a:r>
            <a:r>
              <a:rPr lang="en-US" sz="3000" dirty="0"/>
              <a:t>() for every new mobile devices that are added to the program… </a:t>
            </a:r>
            <a:r>
              <a:rPr lang="en-US" sz="3000" b="1" i="1" dirty="0"/>
              <a:t>forever</a:t>
            </a:r>
            <a:r>
              <a:rPr lang="en-US" sz="3000" dirty="0"/>
              <a:t>.</a:t>
            </a:r>
          </a:p>
          <a:p>
            <a:pPr>
              <a:lnSpc>
                <a:spcPct val="100000"/>
              </a:lnSpc>
            </a:pPr>
            <a:r>
              <a:rPr lang="en-US" sz="3000" dirty="0"/>
              <a:t>It is a maintenance nightmare for themselves, so they start redesigning their system.</a:t>
            </a:r>
          </a:p>
          <a:p>
            <a:pPr>
              <a:lnSpc>
                <a:spcPct val="100000"/>
              </a:lnSpc>
            </a:pPr>
            <a:r>
              <a:rPr lang="en-US" sz="3000" i="1" dirty="0"/>
              <a:t>Let’ give it a try…</a:t>
            </a:r>
          </a:p>
          <a:p>
            <a:pPr marL="0" indent="0">
              <a:buNone/>
            </a:pPr>
            <a:endParaRPr lang="en-US" sz="4000" b="1" i="1" dirty="0"/>
          </a:p>
        </p:txBody>
      </p:sp>
    </p:spTree>
    <p:extLst>
      <p:ext uri="{BB962C8B-B14F-4D97-AF65-F5344CB8AC3E}">
        <p14:creationId xmlns:p14="http://schemas.microsoft.com/office/powerpoint/2010/main" val="19607210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00247469"/>
              </p:ext>
            </p:extLst>
          </p:nvPr>
        </p:nvGraphicFramePr>
        <p:xfrm>
          <a:off x="5744919" y="2067292"/>
          <a:ext cx="2223135" cy="1285240"/>
        </p:xfrm>
        <a:graphic>
          <a:graphicData uri="http://schemas.openxmlformats.org/drawingml/2006/table">
            <a:tbl>
              <a:tblPr firstRow="1" bandRow="1">
                <a:tableStyleId>{3B4B98B0-60AC-42C2-AFA5-B58CD77FA1E5}</a:tableStyleId>
              </a:tblPr>
              <a:tblGrid>
                <a:gridCol w="2223135">
                  <a:extLst>
                    <a:ext uri="{9D8B030D-6E8A-4147-A177-3AD203B41FA5}">
                      <a16:colId xmlns:a16="http://schemas.microsoft.com/office/drawing/2014/main" val="431893200"/>
                    </a:ext>
                  </a:extLst>
                </a:gridCol>
              </a:tblGrid>
              <a:tr h="370840">
                <a:tc>
                  <a:txBody>
                    <a:bodyPr/>
                    <a:lstStyle/>
                    <a:p>
                      <a:pPr algn="ctr"/>
                      <a:r>
                        <a:rPr lang="en-US" i="1" dirty="0" err="1"/>
                        <a:t>MobilePhone</a:t>
                      </a:r>
                      <a:endParaRPr lang="en-US" i="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91490746"/>
                  </a:ext>
                </a:extLst>
              </a:tr>
              <a:tr h="741680">
                <a:tc>
                  <a:txBody>
                    <a:bodyPr/>
                    <a:lstStyle/>
                    <a:p>
                      <a:r>
                        <a:rPr lang="en-US" dirty="0"/>
                        <a:t>+ </a:t>
                      </a:r>
                      <a:r>
                        <a:rPr lang="en-US" i="1" dirty="0"/>
                        <a:t>display()</a:t>
                      </a:r>
                    </a:p>
                    <a:p>
                      <a:r>
                        <a:rPr lang="en-US" i="0" dirty="0"/>
                        <a:t>+ Call()</a:t>
                      </a:r>
                    </a:p>
                    <a:p>
                      <a:r>
                        <a:rPr lang="en-US" dirty="0"/>
                        <a:t>+ SMS()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296557048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52851156"/>
              </p:ext>
            </p:extLst>
          </p:nvPr>
        </p:nvGraphicFramePr>
        <p:xfrm>
          <a:off x="1004722" y="4385965"/>
          <a:ext cx="2480600" cy="1285240"/>
        </p:xfrm>
        <a:graphic>
          <a:graphicData uri="http://schemas.openxmlformats.org/drawingml/2006/table">
            <a:tbl>
              <a:tblPr firstRow="1" bandRow="1">
                <a:tableStyleId>{5C22544A-7EE6-4342-B048-85BDC9FD1C3A}</a:tableStyleId>
              </a:tblPr>
              <a:tblGrid>
                <a:gridCol w="2480600">
                  <a:extLst>
                    <a:ext uri="{9D8B030D-6E8A-4147-A177-3AD203B41FA5}">
                      <a16:colId xmlns:a16="http://schemas.microsoft.com/office/drawing/2014/main" val="3033543185"/>
                    </a:ext>
                  </a:extLst>
                </a:gridCol>
              </a:tblGrid>
              <a:tr h="370840">
                <a:tc>
                  <a:txBody>
                    <a:bodyPr/>
                    <a:lstStyle/>
                    <a:p>
                      <a:pPr algn="ctr"/>
                      <a:r>
                        <a:rPr lang="en-US" dirty="0">
                          <a:solidFill>
                            <a:schemeClr val="tx1"/>
                          </a:solidFill>
                        </a:rPr>
                        <a:t>Iphone7</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3082731"/>
                  </a:ext>
                </a:extLst>
              </a:tr>
              <a:tr h="370840">
                <a:tc>
                  <a:txBody>
                    <a:bodyPr/>
                    <a:lstStyle/>
                    <a:p>
                      <a:r>
                        <a:rPr lang="en-US" dirty="0"/>
                        <a:t>+ display()</a:t>
                      </a:r>
                    </a:p>
                    <a:p>
                      <a:r>
                        <a:rPr lang="en-US" dirty="0"/>
                        <a:t>+</a:t>
                      </a:r>
                      <a:r>
                        <a:rPr lang="en-US" baseline="0" dirty="0"/>
                        <a:t> </a:t>
                      </a:r>
                      <a:r>
                        <a:rPr lang="en-US" baseline="0" dirty="0" err="1"/>
                        <a:t>useRearCamera</a:t>
                      </a:r>
                      <a:r>
                        <a:rPr lang="en-US" baseline="0" dirty="0"/>
                        <a:t>()</a:t>
                      </a:r>
                    </a:p>
                    <a:p>
                      <a:r>
                        <a:rPr lang="en-US" baseline="0" dirty="0"/>
                        <a:t>+ </a:t>
                      </a:r>
                      <a:r>
                        <a:rPr lang="en-US" baseline="0" dirty="0" err="1"/>
                        <a:t>useFrontCamera</a:t>
                      </a:r>
                      <a:r>
                        <a:rPr lang="en-US" baseline="0" dirty="0"/>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76955237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25294722"/>
              </p:ext>
            </p:extLst>
          </p:nvPr>
        </p:nvGraphicFramePr>
        <p:xfrm>
          <a:off x="3982311" y="4385965"/>
          <a:ext cx="2350363" cy="1285240"/>
        </p:xfrm>
        <a:graphic>
          <a:graphicData uri="http://schemas.openxmlformats.org/drawingml/2006/table">
            <a:tbl>
              <a:tblPr firstRow="1" bandRow="1">
                <a:tableStyleId>{5C22544A-7EE6-4342-B048-85BDC9FD1C3A}</a:tableStyleId>
              </a:tblPr>
              <a:tblGrid>
                <a:gridCol w="2350363">
                  <a:extLst>
                    <a:ext uri="{9D8B030D-6E8A-4147-A177-3AD203B41FA5}">
                      <a16:colId xmlns:a16="http://schemas.microsoft.com/office/drawing/2014/main" val="2953652940"/>
                    </a:ext>
                  </a:extLst>
                </a:gridCol>
              </a:tblGrid>
              <a:tr h="370840">
                <a:tc>
                  <a:txBody>
                    <a:bodyPr/>
                    <a:lstStyle/>
                    <a:p>
                      <a:pPr algn="ctr"/>
                      <a:r>
                        <a:rPr lang="en-US" sz="1800" b="1" i="0" kern="1200" dirty="0">
                          <a:solidFill>
                            <a:schemeClr val="tx1"/>
                          </a:solidFill>
                          <a:effectLst/>
                          <a:latin typeface="+mn-lt"/>
                          <a:ea typeface="+mn-ea"/>
                          <a:cs typeface="+mn-cs"/>
                        </a:rPr>
                        <a:t>SamsungGalaxyS7</a:t>
                      </a:r>
                      <a:endParaRPr lang="en-US"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73732724"/>
                  </a:ext>
                </a:extLst>
              </a:tr>
              <a:tr h="370840">
                <a:tc>
                  <a:txBody>
                    <a:bodyPr/>
                    <a:lstStyle/>
                    <a:p>
                      <a:r>
                        <a:rPr lang="en-US" dirty="0"/>
                        <a:t>+</a:t>
                      </a:r>
                      <a:r>
                        <a:rPr lang="en-US" baseline="0" dirty="0"/>
                        <a:t> display()</a:t>
                      </a:r>
                    </a:p>
                    <a:p>
                      <a:r>
                        <a:rPr lang="en-US" dirty="0"/>
                        <a:t>+</a:t>
                      </a:r>
                      <a:r>
                        <a:rPr lang="en-US" baseline="0" dirty="0"/>
                        <a:t> </a:t>
                      </a:r>
                      <a:r>
                        <a:rPr lang="en-US" baseline="0" dirty="0" err="1"/>
                        <a:t>useRearCamera</a:t>
                      </a:r>
                      <a:r>
                        <a:rPr lang="en-US" baseline="0" dirty="0"/>
                        <a:t>()</a:t>
                      </a:r>
                    </a:p>
                    <a:p>
                      <a:r>
                        <a:rPr lang="en-US" baseline="0" dirty="0"/>
                        <a:t>+ </a:t>
                      </a:r>
                      <a:r>
                        <a:rPr lang="en-US" baseline="0" dirty="0" err="1"/>
                        <a:t>useFrontCamera</a:t>
                      </a:r>
                      <a:r>
                        <a:rPr lang="en-US" baseline="0" dirty="0"/>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122128801"/>
                  </a:ext>
                </a:extLst>
              </a:tr>
            </a:tbl>
          </a:graphicData>
        </a:graphic>
      </p:graphicFrame>
      <p:cxnSp>
        <p:nvCxnSpPr>
          <p:cNvPr id="7" name="Straight Arrow Connector 6"/>
          <p:cNvCxnSpPr/>
          <p:nvPr/>
        </p:nvCxnSpPr>
        <p:spPr>
          <a:xfrm flipV="1">
            <a:off x="1904880" y="3352533"/>
            <a:ext cx="4334795" cy="103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4169209">
            <a:off x="6081951" y="3268352"/>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7341269" y="3379195"/>
            <a:ext cx="983305" cy="10282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18723147">
            <a:off x="7325759" y="3309761"/>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flipH="1">
            <a:off x="4787396" y="3379195"/>
            <a:ext cx="1857623" cy="1006770"/>
          </a:xfrm>
          <a:prstGeom prst="line">
            <a:avLst/>
          </a:prstGeom>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rot="3544225">
            <a:off x="6481579" y="3331461"/>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1475361116"/>
              </p:ext>
            </p:extLst>
          </p:nvPr>
        </p:nvGraphicFramePr>
        <p:xfrm>
          <a:off x="6829663" y="4385965"/>
          <a:ext cx="2276783" cy="1285240"/>
        </p:xfrm>
        <a:graphic>
          <a:graphicData uri="http://schemas.openxmlformats.org/drawingml/2006/table">
            <a:tbl>
              <a:tblPr firstRow="1" bandRow="1">
                <a:tableStyleId>{5C22544A-7EE6-4342-B048-85BDC9FD1C3A}</a:tableStyleId>
              </a:tblPr>
              <a:tblGrid>
                <a:gridCol w="2276783">
                  <a:extLst>
                    <a:ext uri="{9D8B030D-6E8A-4147-A177-3AD203B41FA5}">
                      <a16:colId xmlns:a16="http://schemas.microsoft.com/office/drawing/2014/main" val="3033543185"/>
                    </a:ext>
                  </a:extLst>
                </a:gridCol>
              </a:tblGrid>
              <a:tr h="407597">
                <a:tc>
                  <a:txBody>
                    <a:bodyPr/>
                    <a:lstStyle/>
                    <a:p>
                      <a:pPr algn="ctr"/>
                      <a:r>
                        <a:rPr lang="en-US" dirty="0">
                          <a:solidFill>
                            <a:schemeClr val="tx1"/>
                          </a:solidFill>
                        </a:rPr>
                        <a:t>Iphone3G</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3082731"/>
                  </a:ext>
                </a:extLst>
              </a:tr>
              <a:tr h="877643">
                <a:tc>
                  <a:txBody>
                    <a:bodyPr/>
                    <a:lstStyle/>
                    <a:p>
                      <a:r>
                        <a:rPr lang="en-US" dirty="0"/>
                        <a:t>+ display()</a:t>
                      </a:r>
                    </a:p>
                    <a:p>
                      <a:r>
                        <a:rPr lang="en-US" dirty="0"/>
                        <a:t>+</a:t>
                      </a:r>
                      <a:r>
                        <a:rPr lang="en-US" baseline="0" dirty="0"/>
                        <a:t> </a:t>
                      </a:r>
                      <a:r>
                        <a:rPr lang="en-US" baseline="0" dirty="0" err="1"/>
                        <a:t>useRearCamera</a:t>
                      </a:r>
                      <a:r>
                        <a:rPr lang="en-US" baseline="0" dirty="0"/>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76955237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65898794"/>
              </p:ext>
            </p:extLst>
          </p:nvPr>
        </p:nvGraphicFramePr>
        <p:xfrm>
          <a:off x="3071528" y="2454075"/>
          <a:ext cx="2357532" cy="741680"/>
        </p:xfrm>
        <a:graphic>
          <a:graphicData uri="http://schemas.openxmlformats.org/drawingml/2006/table">
            <a:tbl>
              <a:tblPr firstRow="1" bandRow="1">
                <a:tableStyleId>{5C22544A-7EE6-4342-B048-85BDC9FD1C3A}</a:tableStyleId>
              </a:tblPr>
              <a:tblGrid>
                <a:gridCol w="2357532">
                  <a:extLst>
                    <a:ext uri="{9D8B030D-6E8A-4147-A177-3AD203B41FA5}">
                      <a16:colId xmlns:a16="http://schemas.microsoft.com/office/drawing/2014/main" val="3033543185"/>
                    </a:ext>
                  </a:extLst>
                </a:gridCol>
              </a:tblGrid>
              <a:tr h="370840">
                <a:tc>
                  <a:txBody>
                    <a:bodyPr/>
                    <a:lstStyle/>
                    <a:p>
                      <a:pPr algn="ctr"/>
                      <a:r>
                        <a:rPr lang="en-US" i="1" dirty="0" err="1">
                          <a:solidFill>
                            <a:schemeClr val="tx1"/>
                          </a:solidFill>
                        </a:rPr>
                        <a:t>RearCameraAble</a:t>
                      </a:r>
                      <a:endParaRPr lang="en-US" i="1"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3082731"/>
                  </a:ext>
                </a:extLst>
              </a:tr>
              <a:tr h="370840">
                <a:tc>
                  <a:txBody>
                    <a:bodyPr/>
                    <a:lstStyle/>
                    <a:p>
                      <a:r>
                        <a:rPr lang="en-US" dirty="0"/>
                        <a:t>+ </a:t>
                      </a:r>
                      <a:r>
                        <a:rPr lang="en-US" i="1" dirty="0" err="1"/>
                        <a:t>useRearCamera</a:t>
                      </a:r>
                      <a:r>
                        <a:rPr lang="en-US" i="1" dirty="0"/>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76955237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311203544"/>
              </p:ext>
            </p:extLst>
          </p:nvPr>
        </p:nvGraphicFramePr>
        <p:xfrm>
          <a:off x="267824" y="2577564"/>
          <a:ext cx="2482570" cy="741680"/>
        </p:xfrm>
        <a:graphic>
          <a:graphicData uri="http://schemas.openxmlformats.org/drawingml/2006/table">
            <a:tbl>
              <a:tblPr firstRow="1" bandRow="1">
                <a:tableStyleId>{5C22544A-7EE6-4342-B048-85BDC9FD1C3A}</a:tableStyleId>
              </a:tblPr>
              <a:tblGrid>
                <a:gridCol w="2482570">
                  <a:extLst>
                    <a:ext uri="{9D8B030D-6E8A-4147-A177-3AD203B41FA5}">
                      <a16:colId xmlns:a16="http://schemas.microsoft.com/office/drawing/2014/main" val="3033543185"/>
                    </a:ext>
                  </a:extLst>
                </a:gridCol>
              </a:tblGrid>
              <a:tr h="370840">
                <a:tc>
                  <a:txBody>
                    <a:bodyPr/>
                    <a:lstStyle/>
                    <a:p>
                      <a:pPr algn="ctr"/>
                      <a:r>
                        <a:rPr lang="en-US" i="1" dirty="0" err="1">
                          <a:solidFill>
                            <a:schemeClr val="tx1"/>
                          </a:solidFill>
                        </a:rPr>
                        <a:t>FrontCameraAble</a:t>
                      </a:r>
                      <a:endParaRPr lang="en-US" i="1"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3082731"/>
                  </a:ext>
                </a:extLst>
              </a:tr>
              <a:tr h="370840">
                <a:tc>
                  <a:txBody>
                    <a:bodyPr/>
                    <a:lstStyle/>
                    <a:p>
                      <a:r>
                        <a:rPr lang="en-US" dirty="0"/>
                        <a:t>+ </a:t>
                      </a:r>
                      <a:r>
                        <a:rPr lang="en-US" i="1" dirty="0" err="1"/>
                        <a:t>useFrontCamera</a:t>
                      </a:r>
                      <a:r>
                        <a:rPr lang="en-US" i="1" dirty="0"/>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76955237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886783161"/>
              </p:ext>
            </p:extLst>
          </p:nvPr>
        </p:nvGraphicFramePr>
        <p:xfrm>
          <a:off x="9603435" y="4385965"/>
          <a:ext cx="2276783" cy="1285240"/>
        </p:xfrm>
        <a:graphic>
          <a:graphicData uri="http://schemas.openxmlformats.org/drawingml/2006/table">
            <a:tbl>
              <a:tblPr firstRow="1" bandRow="1">
                <a:tableStyleId>{5C22544A-7EE6-4342-B048-85BDC9FD1C3A}</a:tableStyleId>
              </a:tblPr>
              <a:tblGrid>
                <a:gridCol w="2276783">
                  <a:extLst>
                    <a:ext uri="{9D8B030D-6E8A-4147-A177-3AD203B41FA5}">
                      <a16:colId xmlns:a16="http://schemas.microsoft.com/office/drawing/2014/main" val="65315720"/>
                    </a:ext>
                  </a:extLst>
                </a:gridCol>
              </a:tblGrid>
              <a:tr h="407597">
                <a:tc>
                  <a:txBody>
                    <a:bodyPr/>
                    <a:lstStyle/>
                    <a:p>
                      <a:pPr algn="ctr"/>
                      <a:r>
                        <a:rPr lang="en-US" dirty="0" err="1">
                          <a:solidFill>
                            <a:schemeClr val="tx1"/>
                          </a:solidFill>
                        </a:rPr>
                        <a:t>SamSungKeyStone</a:t>
                      </a:r>
                      <a:endParaRPr lang="en-US"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62432901"/>
                  </a:ext>
                </a:extLst>
              </a:tr>
              <a:tr h="877643">
                <a:tc>
                  <a:txBody>
                    <a:bodyPr/>
                    <a:lstStyle/>
                    <a:p>
                      <a:r>
                        <a:rPr lang="en-US" dirty="0"/>
                        <a:t>+ display()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260332572"/>
                  </a:ext>
                </a:extLst>
              </a:tr>
            </a:tbl>
          </a:graphicData>
        </a:graphic>
      </p:graphicFrame>
      <p:cxnSp>
        <p:nvCxnSpPr>
          <p:cNvPr id="21" name="Straight Connector 20"/>
          <p:cNvCxnSpPr/>
          <p:nvPr/>
        </p:nvCxnSpPr>
        <p:spPr>
          <a:xfrm>
            <a:off x="7757394" y="3352532"/>
            <a:ext cx="3345168" cy="1053752"/>
          </a:xfrm>
          <a:prstGeom prst="line">
            <a:avLst/>
          </a:prstGeom>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rot="17486518">
            <a:off x="7799280" y="3295584"/>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a:stCxn id="22" idx="0"/>
          </p:cNvCxnSpPr>
          <p:nvPr/>
        </p:nvCxnSpPr>
        <p:spPr>
          <a:xfrm>
            <a:off x="1728039" y="3321933"/>
            <a:ext cx="176841" cy="1037369"/>
          </a:xfrm>
          <a:prstGeom prst="line">
            <a:avLst/>
          </a:prstGeom>
        </p:spPr>
        <p:style>
          <a:lnRef idx="1">
            <a:schemeClr val="accent1"/>
          </a:lnRef>
          <a:fillRef idx="0">
            <a:schemeClr val="accent1"/>
          </a:fillRef>
          <a:effectRef idx="0">
            <a:schemeClr val="accent1"/>
          </a:effectRef>
          <a:fontRef idx="minor">
            <a:schemeClr val="tx1"/>
          </a:fontRef>
        </p:style>
      </p:cxnSp>
      <p:sp>
        <p:nvSpPr>
          <p:cNvPr id="22" name="Isosceles Triangle 21"/>
          <p:cNvSpPr/>
          <p:nvPr/>
        </p:nvSpPr>
        <p:spPr>
          <a:xfrm rot="21094324">
            <a:off x="1666468" y="3320736"/>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 name="Straight Connector 23"/>
          <p:cNvCxnSpPr/>
          <p:nvPr/>
        </p:nvCxnSpPr>
        <p:spPr>
          <a:xfrm flipH="1">
            <a:off x="1926531" y="3189625"/>
            <a:ext cx="2022785" cy="1180252"/>
          </a:xfrm>
          <a:prstGeom prst="line">
            <a:avLst/>
          </a:prstGeom>
        </p:spPr>
        <p:style>
          <a:lnRef idx="1">
            <a:schemeClr val="accent1"/>
          </a:lnRef>
          <a:fillRef idx="0">
            <a:schemeClr val="accent1"/>
          </a:fillRef>
          <a:effectRef idx="0">
            <a:schemeClr val="accent1"/>
          </a:effectRef>
          <a:fontRef idx="minor">
            <a:schemeClr val="tx1"/>
          </a:fontRef>
        </p:style>
      </p:cxnSp>
      <p:sp>
        <p:nvSpPr>
          <p:cNvPr id="25" name="Isosceles Triangle 24"/>
          <p:cNvSpPr/>
          <p:nvPr/>
        </p:nvSpPr>
        <p:spPr>
          <a:xfrm rot="3373216">
            <a:off x="3815730" y="3115381"/>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8" name="Straight Connector 27"/>
          <p:cNvCxnSpPr/>
          <p:nvPr/>
        </p:nvCxnSpPr>
        <p:spPr>
          <a:xfrm>
            <a:off x="2038348" y="3324701"/>
            <a:ext cx="2811126" cy="1045176"/>
          </a:xfrm>
          <a:prstGeom prst="line">
            <a:avLst/>
          </a:prstGeom>
        </p:spPr>
        <p:style>
          <a:lnRef idx="1">
            <a:schemeClr val="accent1"/>
          </a:lnRef>
          <a:fillRef idx="0">
            <a:schemeClr val="accent1"/>
          </a:fillRef>
          <a:effectRef idx="0">
            <a:schemeClr val="accent1"/>
          </a:effectRef>
          <a:fontRef idx="minor">
            <a:schemeClr val="tx1"/>
          </a:fontRef>
        </p:style>
      </p:cxnSp>
      <p:sp>
        <p:nvSpPr>
          <p:cNvPr id="29" name="Isosceles Triangle 28"/>
          <p:cNvSpPr/>
          <p:nvPr/>
        </p:nvSpPr>
        <p:spPr>
          <a:xfrm rot="17388346">
            <a:off x="2042088" y="3267396"/>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3" name="Straight Connector 32"/>
          <p:cNvCxnSpPr>
            <a:stCxn id="34" idx="0"/>
          </p:cNvCxnSpPr>
          <p:nvPr/>
        </p:nvCxnSpPr>
        <p:spPr>
          <a:xfrm>
            <a:off x="4636548" y="3195348"/>
            <a:ext cx="191240" cy="1190617"/>
          </a:xfrm>
          <a:prstGeom prst="line">
            <a:avLst/>
          </a:prstGeom>
        </p:spPr>
        <p:style>
          <a:lnRef idx="1">
            <a:schemeClr val="accent1"/>
          </a:lnRef>
          <a:fillRef idx="0">
            <a:schemeClr val="accent1"/>
          </a:fillRef>
          <a:effectRef idx="0">
            <a:schemeClr val="accent1"/>
          </a:effectRef>
          <a:fontRef idx="minor">
            <a:schemeClr val="tx1"/>
          </a:fontRef>
        </p:style>
      </p:cxnSp>
      <p:sp>
        <p:nvSpPr>
          <p:cNvPr id="34" name="Isosceles Triangle 33"/>
          <p:cNvSpPr/>
          <p:nvPr/>
        </p:nvSpPr>
        <p:spPr>
          <a:xfrm rot="21094324">
            <a:off x="4574977" y="3194151"/>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6" name="Straight Connector 35"/>
          <p:cNvCxnSpPr/>
          <p:nvPr/>
        </p:nvCxnSpPr>
        <p:spPr>
          <a:xfrm>
            <a:off x="5214337" y="3226059"/>
            <a:ext cx="3110237" cy="1180225"/>
          </a:xfrm>
          <a:prstGeom prst="line">
            <a:avLst/>
          </a:prstGeom>
        </p:spPr>
        <p:style>
          <a:lnRef idx="1">
            <a:schemeClr val="accent1"/>
          </a:lnRef>
          <a:fillRef idx="0">
            <a:schemeClr val="accent1"/>
          </a:fillRef>
          <a:effectRef idx="0">
            <a:schemeClr val="accent1"/>
          </a:effectRef>
          <a:fontRef idx="minor">
            <a:schemeClr val="tx1"/>
          </a:fontRef>
        </p:style>
      </p:cxnSp>
      <p:sp>
        <p:nvSpPr>
          <p:cNvPr id="37" name="Isosceles Triangle 36"/>
          <p:cNvSpPr/>
          <p:nvPr/>
        </p:nvSpPr>
        <p:spPr>
          <a:xfrm rot="17563773">
            <a:off x="5224727" y="3127090"/>
            <a:ext cx="155634" cy="22168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1710798" y="418633"/>
            <a:ext cx="7524945" cy="1107676"/>
          </a:xfrm>
          <a:prstGeom prst="rect">
            <a:avLst/>
          </a:prstGeom>
        </p:spPr>
        <p:txBody>
          <a:bodyPr wrap="none">
            <a:spAutoFit/>
          </a:bodyPr>
          <a:lstStyle/>
          <a:p>
            <a:pPr>
              <a:lnSpc>
                <a:spcPct val="150000"/>
              </a:lnSpc>
            </a:pPr>
            <a:r>
              <a:rPr lang="en-US" sz="5000" b="1" i="1" dirty="0"/>
              <a:t>How about an interface?</a:t>
            </a:r>
          </a:p>
        </p:txBody>
      </p:sp>
    </p:spTree>
    <p:extLst>
      <p:ext uri="{BB962C8B-B14F-4D97-AF65-F5344CB8AC3E}">
        <p14:creationId xmlns:p14="http://schemas.microsoft.com/office/powerpoint/2010/main" val="72527751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par>
                                <p:cTn id="13" presetID="18" presetClass="entr" presetSubtype="1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par>
                                <p:cTn id="16" presetID="18" presetClass="entr" presetSubtype="12"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Left)">
                                      <p:cBhvr>
                                        <p:cTn id="18" dur="500"/>
                                        <p:tgtEl>
                                          <p:spTgt spid="6"/>
                                        </p:tgtEl>
                                      </p:cBhvr>
                                    </p:animEffect>
                                  </p:childTnLst>
                                </p:cTn>
                              </p:par>
                              <p:par>
                                <p:cTn id="19" presetID="18" presetClass="entr" presetSubtype="1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Left)">
                                      <p:cBhvr>
                                        <p:cTn id="21" dur="500"/>
                                        <p:tgtEl>
                                          <p:spTgt spid="7"/>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strips(downLeft)">
                                      <p:cBhvr>
                                        <p:cTn id="24" dur="500"/>
                                        <p:tgtEl>
                                          <p:spTgt spid="8"/>
                                        </p:tgtEl>
                                      </p:cBhvr>
                                    </p:animEffect>
                                  </p:childTnLst>
                                </p:cTn>
                              </p:par>
                              <p:par>
                                <p:cTn id="25" presetID="18" presetClass="entr" presetSubtype="12"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Left)">
                                      <p:cBhvr>
                                        <p:cTn id="27" dur="500"/>
                                        <p:tgtEl>
                                          <p:spTgt spid="9"/>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strips(downLeft)">
                                      <p:cBhvr>
                                        <p:cTn id="30" dur="500"/>
                                        <p:tgtEl>
                                          <p:spTgt spid="10"/>
                                        </p:tgtEl>
                                      </p:cBhvr>
                                    </p:animEffect>
                                  </p:childTnLst>
                                </p:cTn>
                              </p:par>
                              <p:par>
                                <p:cTn id="31" presetID="18" presetClass="entr" presetSubtype="12"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strips(downLeft)">
                                      <p:cBhvr>
                                        <p:cTn id="33" dur="500"/>
                                        <p:tgtEl>
                                          <p:spTgt spid="11"/>
                                        </p:tgtEl>
                                      </p:cBhvr>
                                    </p:animEffect>
                                  </p:childTnLst>
                                </p:cTn>
                              </p:par>
                              <p:par>
                                <p:cTn id="34" presetID="18" presetClass="entr" presetSubtype="12"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strips(downLeft)">
                                      <p:cBhvr>
                                        <p:cTn id="36" dur="500"/>
                                        <p:tgtEl>
                                          <p:spTgt spid="12"/>
                                        </p:tgtEl>
                                      </p:cBhvr>
                                    </p:animEffect>
                                  </p:childTnLst>
                                </p:cTn>
                              </p:par>
                              <p:par>
                                <p:cTn id="37" presetID="18" presetClass="entr" presetSubtype="12"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strips(downLeft)">
                                      <p:cBhvr>
                                        <p:cTn id="39" dur="500"/>
                                        <p:tgtEl>
                                          <p:spTgt spid="13"/>
                                        </p:tgtEl>
                                      </p:cBhvr>
                                    </p:animEffect>
                                  </p:childTnLst>
                                </p:cTn>
                              </p:par>
                              <p:par>
                                <p:cTn id="40" presetID="18" presetClass="entr" presetSubtype="12"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strips(downLeft)">
                                      <p:cBhvr>
                                        <p:cTn id="42" dur="500"/>
                                        <p:tgtEl>
                                          <p:spTgt spid="17"/>
                                        </p:tgtEl>
                                      </p:cBhvr>
                                    </p:animEffect>
                                  </p:childTnLst>
                                </p:cTn>
                              </p:par>
                              <p:par>
                                <p:cTn id="43" presetID="18" presetClass="entr" presetSubtype="12"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strips(downLeft)">
                                      <p:cBhvr>
                                        <p:cTn id="45" dur="500"/>
                                        <p:tgtEl>
                                          <p:spTgt spid="18"/>
                                        </p:tgtEl>
                                      </p:cBhvr>
                                    </p:animEffect>
                                  </p:childTnLst>
                                </p:cTn>
                              </p:par>
                              <p:par>
                                <p:cTn id="46" presetID="18" presetClass="entr" presetSubtype="12"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strips(downLeft)">
                                      <p:cBhvr>
                                        <p:cTn id="48" dur="500"/>
                                        <p:tgtEl>
                                          <p:spTgt spid="19"/>
                                        </p:tgtEl>
                                      </p:cBhvr>
                                    </p:animEffect>
                                  </p:childTnLst>
                                </p:cTn>
                              </p:par>
                              <p:par>
                                <p:cTn id="49" presetID="18" presetClass="entr" presetSubtype="12"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strips(downLeft)">
                                      <p:cBhvr>
                                        <p:cTn id="51" dur="500"/>
                                        <p:tgtEl>
                                          <p:spTgt spid="21"/>
                                        </p:tgtEl>
                                      </p:cBhvr>
                                    </p:animEffect>
                                  </p:childTnLst>
                                </p:cTn>
                              </p:par>
                              <p:par>
                                <p:cTn id="52" presetID="18" presetClass="entr" presetSubtype="12"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strips(downLeft)">
                                      <p:cBhvr>
                                        <p:cTn id="54" dur="500"/>
                                        <p:tgtEl>
                                          <p:spTgt spid="23"/>
                                        </p:tgtEl>
                                      </p:cBhvr>
                                    </p:animEffect>
                                  </p:childTnLst>
                                </p:cTn>
                              </p:par>
                              <p:par>
                                <p:cTn id="55" presetID="18" presetClass="entr" presetSubtype="12"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strips(downLeft)">
                                      <p:cBhvr>
                                        <p:cTn id="57" dur="500"/>
                                        <p:tgtEl>
                                          <p:spTgt spid="20"/>
                                        </p:tgtEl>
                                      </p:cBhvr>
                                    </p:animEffect>
                                  </p:childTnLst>
                                </p:cTn>
                              </p:par>
                              <p:par>
                                <p:cTn id="58" presetID="18" presetClass="entr" presetSubtype="12"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strips(downLeft)">
                                      <p:cBhvr>
                                        <p:cTn id="60" dur="500"/>
                                        <p:tgtEl>
                                          <p:spTgt spid="22"/>
                                        </p:tgtEl>
                                      </p:cBhvr>
                                    </p:animEffect>
                                  </p:childTnLst>
                                </p:cTn>
                              </p:par>
                              <p:par>
                                <p:cTn id="61" presetID="18" presetClass="entr" presetSubtype="12"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strips(downLeft)">
                                      <p:cBhvr>
                                        <p:cTn id="63" dur="500"/>
                                        <p:tgtEl>
                                          <p:spTgt spid="24"/>
                                        </p:tgtEl>
                                      </p:cBhvr>
                                    </p:animEffect>
                                  </p:childTnLst>
                                </p:cTn>
                              </p:par>
                              <p:par>
                                <p:cTn id="64" presetID="18" presetClass="entr" presetSubtype="12"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strips(downLeft)">
                                      <p:cBhvr>
                                        <p:cTn id="66" dur="500"/>
                                        <p:tgtEl>
                                          <p:spTgt spid="25"/>
                                        </p:tgtEl>
                                      </p:cBhvr>
                                    </p:animEffect>
                                  </p:childTnLst>
                                </p:cTn>
                              </p:par>
                              <p:par>
                                <p:cTn id="67" presetID="18" presetClass="entr" presetSubtype="12"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strips(downLeft)">
                                      <p:cBhvr>
                                        <p:cTn id="69" dur="500"/>
                                        <p:tgtEl>
                                          <p:spTgt spid="28"/>
                                        </p:tgtEl>
                                      </p:cBhvr>
                                    </p:animEffect>
                                  </p:childTnLst>
                                </p:cTn>
                              </p:par>
                              <p:par>
                                <p:cTn id="70" presetID="18" presetClass="entr" presetSubtype="12"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strips(downLeft)">
                                      <p:cBhvr>
                                        <p:cTn id="72" dur="500"/>
                                        <p:tgtEl>
                                          <p:spTgt spid="29"/>
                                        </p:tgtEl>
                                      </p:cBhvr>
                                    </p:animEffect>
                                  </p:childTnLst>
                                </p:cTn>
                              </p:par>
                              <p:par>
                                <p:cTn id="73" presetID="18" presetClass="entr" presetSubtype="12"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strips(downLeft)">
                                      <p:cBhvr>
                                        <p:cTn id="75" dur="500"/>
                                        <p:tgtEl>
                                          <p:spTgt spid="33"/>
                                        </p:tgtEl>
                                      </p:cBhvr>
                                    </p:animEffect>
                                  </p:childTnLst>
                                </p:cTn>
                              </p:par>
                              <p:par>
                                <p:cTn id="76" presetID="18" presetClass="entr" presetSubtype="12"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strips(downLeft)">
                                      <p:cBhvr>
                                        <p:cTn id="78" dur="500"/>
                                        <p:tgtEl>
                                          <p:spTgt spid="34"/>
                                        </p:tgtEl>
                                      </p:cBhvr>
                                    </p:animEffect>
                                  </p:childTnLst>
                                </p:cTn>
                              </p:par>
                              <p:par>
                                <p:cTn id="79" presetID="18" presetClass="entr" presetSubtype="12"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strips(downLeft)">
                                      <p:cBhvr>
                                        <p:cTn id="81" dur="500"/>
                                        <p:tgtEl>
                                          <p:spTgt spid="36"/>
                                        </p:tgtEl>
                                      </p:cBhvr>
                                    </p:animEffect>
                                  </p:childTnLst>
                                </p:cTn>
                              </p:par>
                              <p:par>
                                <p:cTn id="82" presetID="18" presetClass="entr" presetSubtype="12"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strips(downLeft)">
                                      <p:cBhvr>
                                        <p:cTn id="8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23" grpId="0" animBg="1"/>
      <p:bldP spid="22" grpId="0" animBg="1"/>
      <p:bldP spid="25" grpId="0" animBg="1"/>
      <p:bldP spid="29" grpId="0" animBg="1"/>
      <p:bldP spid="34" grpId="0" animBg="1"/>
      <p:bldP spid="37" grpId="0" animBg="1"/>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724" y="689113"/>
            <a:ext cx="10512552" cy="5483087"/>
          </a:xfrm>
        </p:spPr>
        <p:txBody>
          <a:bodyPr/>
          <a:lstStyle/>
          <a:p>
            <a:pPr>
              <a:lnSpc>
                <a:spcPct val="100000"/>
              </a:lnSpc>
            </a:pPr>
            <a:r>
              <a:rPr lang="en-US" sz="2500" i="1" dirty="0"/>
              <a:t>But there are also some potential problems with this approach…</a:t>
            </a:r>
          </a:p>
          <a:p>
            <a:pPr marL="457200" indent="-457200">
              <a:lnSpc>
                <a:spcPct val="100000"/>
              </a:lnSpc>
              <a:spcBef>
                <a:spcPts val="1800"/>
              </a:spcBef>
              <a:buFont typeface="+mj-lt"/>
              <a:buAutoNum type="arabicPeriod"/>
            </a:pPr>
            <a:r>
              <a:rPr lang="en-US" sz="2500" dirty="0"/>
              <a:t>Can you say “duplicate code”,  you ‘re </a:t>
            </a:r>
            <a:r>
              <a:rPr lang="en-US" sz="2500" dirty="0" err="1"/>
              <a:t>gonna</a:t>
            </a:r>
            <a:r>
              <a:rPr lang="en-US" sz="2500" dirty="0"/>
              <a:t> crazy when you need to make a little change to the use front camera behavior… in all tons of smart phones.</a:t>
            </a:r>
          </a:p>
          <a:p>
            <a:pPr marL="457200" indent="-457200">
              <a:lnSpc>
                <a:spcPct val="100000"/>
              </a:lnSpc>
              <a:spcBef>
                <a:spcPts val="1800"/>
              </a:spcBef>
              <a:buFont typeface="+mj-lt"/>
              <a:buAutoNum type="arabicPeriod"/>
            </a:pPr>
            <a:r>
              <a:rPr lang="en-US" sz="2500" dirty="0"/>
              <a:t>While having the subclasses implement </a:t>
            </a:r>
            <a:r>
              <a:rPr lang="en-US" sz="2500" dirty="0" err="1"/>
              <a:t>FrontCameraAble</a:t>
            </a:r>
            <a:r>
              <a:rPr lang="en-US" sz="2500" dirty="0"/>
              <a:t> and </a:t>
            </a:r>
            <a:r>
              <a:rPr lang="en-US" sz="2500" dirty="0" err="1"/>
              <a:t>RearCameraAble</a:t>
            </a:r>
            <a:r>
              <a:rPr lang="en-US" sz="2500" dirty="0"/>
              <a:t> solve part of the problem, it completely destroy code reuse for those behaviors.</a:t>
            </a:r>
          </a:p>
          <a:p>
            <a:pPr marL="457200" indent="-457200">
              <a:lnSpc>
                <a:spcPct val="100000"/>
              </a:lnSpc>
              <a:spcBef>
                <a:spcPts val="1800"/>
              </a:spcBef>
              <a:buFont typeface="+mj-lt"/>
              <a:buAutoNum type="arabicPeriod"/>
            </a:pPr>
            <a:r>
              <a:rPr lang="en-US" sz="2500" dirty="0"/>
              <a:t>What if the customers or users decide they want something else, or they want new functionality?</a:t>
            </a:r>
          </a:p>
          <a:p>
            <a:pPr marL="457200" indent="-457200">
              <a:lnSpc>
                <a:spcPct val="100000"/>
              </a:lnSpc>
              <a:spcBef>
                <a:spcPts val="1800"/>
              </a:spcBef>
              <a:buFont typeface="+mj-lt"/>
              <a:buAutoNum type="arabicPeriod"/>
            </a:pPr>
            <a:r>
              <a:rPr lang="en-US" sz="2500" dirty="0"/>
              <a:t>What if the company decided it is going with another database? </a:t>
            </a:r>
          </a:p>
          <a:p>
            <a:pPr marL="457200" indent="-457200">
              <a:buFont typeface="+mj-lt"/>
              <a:buAutoNum type="arabicPeriod"/>
            </a:pPr>
            <a:endParaRPr lang="en-US" sz="2500" dirty="0"/>
          </a:p>
          <a:p>
            <a:endParaRPr lang="en-US" dirty="0"/>
          </a:p>
        </p:txBody>
      </p:sp>
    </p:spTree>
    <p:extLst>
      <p:ext uri="{BB962C8B-B14F-4D97-AF65-F5344CB8AC3E}">
        <p14:creationId xmlns:p14="http://schemas.microsoft.com/office/powerpoint/2010/main" val="5055097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2539</TotalTime>
  <Words>1240</Words>
  <Application>Microsoft Office PowerPoint</Application>
  <PresentationFormat>Widescreen</PresentationFormat>
  <Paragraphs>287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Consolas</vt:lpstr>
      <vt:lpstr>Rockwell</vt:lpstr>
      <vt:lpstr>Rockwell Condensed</vt:lpstr>
      <vt:lpstr>Times New Roman</vt:lpstr>
      <vt:lpstr>Wingdings</vt:lpstr>
      <vt:lpstr>Wood Type</vt:lpstr>
      <vt:lpstr>Strategy pattern</vt:lpstr>
      <vt:lpstr>Welcome to A mObile World</vt:lpstr>
      <vt:lpstr>PowerPoint Presentation</vt:lpstr>
      <vt:lpstr>PowerPoint Presentation</vt:lpstr>
      <vt:lpstr>PowerPoint Presentation</vt:lpstr>
      <vt:lpstr>PowerPoint Presentation</vt:lpstr>
      <vt:lpstr>Alternate solution</vt:lpstr>
      <vt:lpstr>PowerPoint Presentation</vt:lpstr>
      <vt:lpstr>PowerPoint Presentation</vt:lpstr>
      <vt:lpstr>The strategy pattern</vt:lpstr>
      <vt:lpstr>PowerPoint Presentation</vt:lpstr>
      <vt:lpstr>Strategy pattern definition</vt:lpstr>
      <vt:lpstr>PowerPoint Presentation</vt:lpstr>
      <vt:lpstr>PowerPoint Presentation</vt:lpstr>
      <vt:lpstr>Writing the mobile phone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Real World Strategies</vt:lpstr>
      <vt:lpstr>Real World Strategies</vt:lpstr>
      <vt:lpstr>Real World Strategies</vt:lpstr>
      <vt:lpstr>Pros and cons</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Phy Lieng</dc:creator>
  <cp:lastModifiedBy>Phy Lieng</cp:lastModifiedBy>
  <cp:revision>163</cp:revision>
  <dcterms:created xsi:type="dcterms:W3CDTF">2016-11-29T10:46:43Z</dcterms:created>
  <dcterms:modified xsi:type="dcterms:W3CDTF">2016-12-20T15:21:55Z</dcterms:modified>
</cp:coreProperties>
</file>