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6" r:id="rId5"/>
    <p:sldId id="267" r:id="rId6"/>
    <p:sldId id="268" r:id="rId7"/>
    <p:sldId id="270" r:id="rId8"/>
    <p:sldId id="272" r:id="rId9"/>
    <p:sldId id="273" r:id="rId10"/>
    <p:sldId id="260" r:id="rId11"/>
    <p:sldId id="265" r:id="rId12"/>
    <p:sldId id="279" r:id="rId13"/>
    <p:sldId id="274" r:id="rId14"/>
    <p:sldId id="261" r:id="rId15"/>
    <p:sldId id="275" r:id="rId16"/>
    <p:sldId id="277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9E4C1E"/>
    <a:srgbClr val="BE8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81" d="100"/>
          <a:sy n="81" d="100"/>
        </p:scale>
        <p:origin x="2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0233D-A507-40A4-976A-CE9365F9E9DC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907E1-6FDB-46D8-B96E-318DF3C3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4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907E1-6FDB-46D8-B96E-318DF3C35E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6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^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907E1-6FDB-46D8-B96E-318DF3C35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76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907E1-6FDB-46D8-B96E-318DF3C35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4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8506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Group 8:</a:t>
            </a:r>
          </a:p>
          <a:p>
            <a:r>
              <a:rPr lang="en-US" dirty="0"/>
              <a:t>1551018 – </a:t>
            </a:r>
            <a:r>
              <a:rPr lang="en-US" dirty="0" err="1"/>
              <a:t>Huỳnh</a:t>
            </a:r>
            <a:r>
              <a:rPr lang="en-US" dirty="0"/>
              <a:t> </a:t>
            </a:r>
            <a:r>
              <a:rPr lang="en-US" dirty="0" err="1"/>
              <a:t>Vĩnh</a:t>
            </a:r>
            <a:r>
              <a:rPr lang="en-US" dirty="0"/>
              <a:t> </a:t>
            </a:r>
            <a:r>
              <a:rPr lang="en-US" dirty="0" err="1"/>
              <a:t>Lộc</a:t>
            </a:r>
            <a:endParaRPr lang="en-US" dirty="0"/>
          </a:p>
          <a:p>
            <a:r>
              <a:rPr lang="en-US" dirty="0"/>
              <a:t>1551039 – 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lang="en-US" dirty="0"/>
          </a:p>
          <a:p>
            <a:r>
              <a:rPr lang="en-US" dirty="0"/>
              <a:t>1551044 – 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Tuệ</a:t>
            </a:r>
            <a:endParaRPr lang="en-US" dirty="0"/>
          </a:p>
          <a:p>
            <a:r>
              <a:rPr lang="en-US" dirty="0"/>
              <a:t>1551048 – 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Lê</a:t>
            </a:r>
            <a:r>
              <a:rPr lang="en-US" dirty="0"/>
              <a:t> </a:t>
            </a:r>
            <a:r>
              <a:rPr lang="en-US" dirty="0" err="1"/>
              <a:t>Vũ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7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43560"/>
            <a:ext cx="9601200" cy="1485900"/>
          </a:xfrm>
        </p:spPr>
        <p:txBody>
          <a:bodyPr/>
          <a:lstStyle/>
          <a:p>
            <a:pPr algn="ctr"/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8437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Define how a group of objects interact</a:t>
            </a:r>
          </a:p>
          <a:p>
            <a:r>
              <a:rPr lang="en-US" sz="3600" dirty="0" smtClean="0"/>
              <a:t>Keeping objects from referring each other explicitly</a:t>
            </a:r>
          </a:p>
          <a:p>
            <a:r>
              <a:rPr lang="en-US" sz="3600" dirty="0" smtClean="0"/>
              <a:t>Vary their interaction independently</a:t>
            </a:r>
          </a:p>
          <a:p>
            <a:r>
              <a:rPr lang="en-US" sz="3600" dirty="0" smtClean="0"/>
              <a:t>Separate objects from keeping unnecessary relations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61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8235"/>
            <a:ext cx="9601200" cy="1485900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113" y="1132528"/>
            <a:ext cx="9601200" cy="3581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Colleagues (ex: students, teachers) does not required to “know” each other</a:t>
            </a:r>
          </a:p>
          <a:p>
            <a:r>
              <a:rPr lang="en-US" sz="2400" dirty="0" smtClean="0"/>
              <a:t>Each talks to the mediator, which than transferred to corresponding colleagues.</a:t>
            </a:r>
          </a:p>
          <a:p>
            <a:r>
              <a:rPr lang="en-US" sz="2400" dirty="0" smtClean="0"/>
              <a:t>Otherwise, “many to many” mapping exist.</a:t>
            </a:r>
          </a:p>
          <a:p>
            <a:r>
              <a:rPr lang="en-US" sz="2400" dirty="0" smtClean="0"/>
              <a:t>Mediator (ex: class monitor) has two-way links to all of its colleagues.</a:t>
            </a:r>
            <a:endParaRPr lang="en-US" sz="2400" dirty="0"/>
          </a:p>
        </p:txBody>
      </p:sp>
      <p:pic>
        <p:nvPicPr>
          <p:cNvPr id="4" name="Picture 2" descr="Image result for stude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651819"/>
            <a:ext cx="2164767" cy="216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1967" y="4072321"/>
            <a:ext cx="1844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Monitor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3348515" y="4316896"/>
            <a:ext cx="3591332" cy="1550504"/>
          </a:xfrm>
          <a:prstGeom prst="wedgeEllipseCallout">
            <a:avLst>
              <a:gd name="adj1" fmla="val -45741"/>
              <a:gd name="adj2" fmla="val 50962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7013"/>
            <a:r>
              <a:rPr lang="en-US" dirty="0" smtClean="0"/>
              <a:t>I need to know all of the students and teachers</a:t>
            </a:r>
            <a:endParaRPr lang="en-US" dirty="0"/>
          </a:p>
        </p:txBody>
      </p:sp>
      <p:pic>
        <p:nvPicPr>
          <p:cNvPr id="7" name="Picture 2" descr="Image result for stude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783" y="4651819"/>
            <a:ext cx="2164767" cy="216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Callout 7"/>
          <p:cNvSpPr/>
          <p:nvPr/>
        </p:nvSpPr>
        <p:spPr>
          <a:xfrm>
            <a:off x="6902413" y="4072321"/>
            <a:ext cx="3591332" cy="1550504"/>
          </a:xfrm>
          <a:prstGeom prst="wedgeEllipseCallout">
            <a:avLst>
              <a:gd name="adj1" fmla="val 51676"/>
              <a:gd name="adj2" fmla="val 44552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Who is the TAs of CS202?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9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425924"/>
              </p:ext>
            </p:extLst>
          </p:nvPr>
        </p:nvGraphicFramePr>
        <p:xfrm>
          <a:off x="1696098" y="724746"/>
          <a:ext cx="3337815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7815"/>
              </a:tblGrid>
              <a:tr h="334726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-Vector&lt;User&gt;</a:t>
                      </a:r>
                      <a:r>
                        <a:rPr lang="en-US" baseline="0" dirty="0" smtClean="0"/>
                        <a:t>: Users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sendMess</a:t>
                      </a: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       </a:t>
                      </a:r>
                      <a:r>
                        <a:rPr lang="en-US" dirty="0" smtClean="0"/>
                        <a:t>             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smtClean="0"/>
                        <a:t>Message)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receiveMess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                    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Message)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828799" y="4612630"/>
          <a:ext cx="4032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898"/>
              </a:tblGrid>
              <a:tr h="334726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+content: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+User*:</a:t>
                      </a:r>
                      <a:r>
                        <a:rPr lang="en-US" baseline="0" dirty="0" smtClean="0"/>
                        <a:t> Sender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stCxn id="10" idx="0"/>
          </p:cNvCxnSpPr>
          <p:nvPr/>
        </p:nvCxnSpPr>
        <p:spPr>
          <a:xfrm flipV="1">
            <a:off x="4006390" y="2741506"/>
            <a:ext cx="0" cy="12378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3799000" y="3979340"/>
            <a:ext cx="414780" cy="63329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111340" y="1864343"/>
            <a:ext cx="3738524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Normal</a:t>
            </a:r>
          </a:p>
          <a:p>
            <a:pPr algn="ctr"/>
            <a:r>
              <a:rPr lang="en-US" sz="8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Solution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82944" y="2741506"/>
            <a:ext cx="0" cy="1871124"/>
          </a:xfrm>
          <a:prstGeom prst="straightConnector1">
            <a:avLst/>
          </a:prstGeom>
          <a:ln w="38100">
            <a:solidFill>
              <a:schemeClr val="accent1"/>
            </a:solidFill>
            <a:round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25974" y="236274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28799" y="173104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73066"/>
              </p:ext>
            </p:extLst>
          </p:nvPr>
        </p:nvGraphicFramePr>
        <p:xfrm>
          <a:off x="1696098" y="724746"/>
          <a:ext cx="3337815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7815"/>
              </a:tblGrid>
              <a:tr h="334726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smtClean="0"/>
                        <a:t>Vector&lt;User&gt;</a:t>
                      </a:r>
                      <a:r>
                        <a:rPr lang="en-US" baseline="0" dirty="0" smtClean="0"/>
                        <a:t>: Users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sendMess</a:t>
                      </a: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     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aseline="0" dirty="0" smtClean="0"/>
                        <a:t>, Message)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receiveMess</a:t>
                      </a: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        </a:t>
                      </a:r>
                      <a:r>
                        <a:rPr lang="en-US" dirty="0" smtClean="0"/>
                        <a:t>            </a:t>
                      </a:r>
                      <a:r>
                        <a:rPr lang="en-US" baseline="0" dirty="0" smtClean="0"/>
                        <a:t>, Message)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157249"/>
              </p:ext>
            </p:extLst>
          </p:nvPr>
        </p:nvGraphicFramePr>
        <p:xfrm>
          <a:off x="7117185" y="719666"/>
          <a:ext cx="336542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54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Chat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smtClean="0"/>
                        <a:t>Vector&lt;User&gt;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smtClean="0"/>
                        <a:t>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sendMess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(User</a:t>
                      </a:r>
                      <a:r>
                        <a:rPr lang="en-US" baseline="0" dirty="0" smtClean="0"/>
                        <a:t>, Message)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receiveMess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(User,</a:t>
                      </a:r>
                      <a:r>
                        <a:rPr lang="en-US" baseline="0" dirty="0" smtClean="0"/>
                        <a:t> Message)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279174"/>
              </p:ext>
            </p:extLst>
          </p:nvPr>
        </p:nvGraphicFramePr>
        <p:xfrm>
          <a:off x="1828799" y="4612630"/>
          <a:ext cx="4032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898"/>
              </a:tblGrid>
              <a:tr h="334726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+content: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+User*:</a:t>
                      </a:r>
                      <a:r>
                        <a:rPr lang="en-US" baseline="0" dirty="0" smtClean="0"/>
                        <a:t> Sender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582944" y="2741506"/>
            <a:ext cx="0" cy="1871124"/>
          </a:xfrm>
          <a:prstGeom prst="straightConnector1">
            <a:avLst/>
          </a:prstGeom>
          <a:ln w="38100">
            <a:solidFill>
              <a:schemeClr val="accent1"/>
            </a:solidFill>
            <a:round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5033913" y="1154784"/>
            <a:ext cx="2083272" cy="329938"/>
            <a:chOff x="5033913" y="1154784"/>
            <a:chExt cx="2083272" cy="329938"/>
          </a:xfrm>
        </p:grpSpPr>
        <p:sp>
          <p:nvSpPr>
            <p:cNvPr id="16" name="Diamond 15"/>
            <p:cNvSpPr/>
            <p:nvPr/>
          </p:nvSpPr>
          <p:spPr>
            <a:xfrm>
              <a:off x="6363040" y="1154784"/>
              <a:ext cx="754145" cy="329938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iamond 16"/>
            <p:cNvSpPr/>
            <p:nvPr/>
          </p:nvSpPr>
          <p:spPr>
            <a:xfrm>
              <a:off x="5033913" y="1154784"/>
              <a:ext cx="754145" cy="329938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6" idx="1"/>
              <a:endCxn id="17" idx="3"/>
            </p:cNvCxnSpPr>
            <p:nvPr/>
          </p:nvCxnSpPr>
          <p:spPr>
            <a:xfrm flipH="1">
              <a:off x="5788058" y="1319753"/>
              <a:ext cx="57498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 flipH="1">
            <a:off x="5495827" y="2741506"/>
            <a:ext cx="1828799" cy="1871124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t="21201" r="11564" b="9398"/>
          <a:stretch/>
        </p:blipFill>
        <p:spPr>
          <a:xfrm>
            <a:off x="758779" y="189186"/>
            <a:ext cx="5200587" cy="557048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15" idx="0"/>
          </p:cNvCxnSpPr>
          <p:nvPr/>
        </p:nvCxnSpPr>
        <p:spPr>
          <a:xfrm flipV="1">
            <a:off x="4006390" y="2741506"/>
            <a:ext cx="0" cy="12378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/>
        </p:nvSpPr>
        <p:spPr>
          <a:xfrm>
            <a:off x="3799000" y="3979340"/>
            <a:ext cx="414780" cy="63329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828799" y="173104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GroupChat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28799" y="173104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28799" y="236433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GroupChat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28799" y="236433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8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0.02213 0.124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7" y="620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458" y="1428750"/>
            <a:ext cx="2810500" cy="14022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12976" y="2311044"/>
            <a:ext cx="3984294" cy="1987826"/>
          </a:xfrm>
          <a:prstGeom prst="rect">
            <a:avLst/>
          </a:prstGeom>
        </p:spPr>
      </p:pic>
      <p:pic>
        <p:nvPicPr>
          <p:cNvPr id="1028" name="Picture 4" descr="Image result for plane communic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9" t="16144" r="28957"/>
          <a:stretch/>
        </p:blipFill>
        <p:spPr bwMode="auto">
          <a:xfrm>
            <a:off x="5075843" y="3846443"/>
            <a:ext cx="2643810" cy="30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485" y="3009072"/>
            <a:ext cx="4712213" cy="235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2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tude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6" y="4837917"/>
            <a:ext cx="1655480" cy="165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stude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328" y="5069560"/>
            <a:ext cx="1655480" cy="165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stude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300" y="4837917"/>
            <a:ext cx="1655480" cy="165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stude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684" y="2222038"/>
            <a:ext cx="2164767" cy="216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teach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868" y="2350426"/>
            <a:ext cx="2036380" cy="203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35051" y="1642540"/>
            <a:ext cx="1844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Monitor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67767" y="1514152"/>
            <a:ext cx="1890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Teacher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032" y="585957"/>
            <a:ext cx="5916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Method: Give Assignments</a:t>
            </a:r>
            <a:endParaRPr lang="en-US" sz="4000" dirty="0"/>
          </a:p>
        </p:txBody>
      </p:sp>
      <p:sp>
        <p:nvSpPr>
          <p:cNvPr id="11" name="Right Arrow 10"/>
          <p:cNvSpPr/>
          <p:nvPr/>
        </p:nvSpPr>
        <p:spPr>
          <a:xfrm rot="10800000">
            <a:off x="5554163" y="2891618"/>
            <a:ext cx="1925992" cy="9539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7648105">
            <a:off x="1930106" y="4487166"/>
            <a:ext cx="1087139" cy="53848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2687105">
            <a:off x="4265783" y="4457943"/>
            <a:ext cx="1087139" cy="53848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3302969" y="4487165"/>
            <a:ext cx="665099" cy="53848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609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tude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6" y="4837917"/>
            <a:ext cx="1655480" cy="165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stude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328" y="5069560"/>
            <a:ext cx="1655480" cy="165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stude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300" y="4837917"/>
            <a:ext cx="1655480" cy="165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stude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684" y="2222038"/>
            <a:ext cx="2164767" cy="216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teach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868" y="2350426"/>
            <a:ext cx="2036380" cy="203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35051" y="1642540"/>
            <a:ext cx="1844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Monitor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67767" y="1514152"/>
            <a:ext cx="1890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Teacher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032" y="585957"/>
            <a:ext cx="6512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Method: Submit Assignments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554163" y="2891618"/>
            <a:ext cx="1925992" cy="9539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8735550">
            <a:off x="1930106" y="4487166"/>
            <a:ext cx="1087139" cy="53848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3358724">
            <a:off x="4265783" y="4457943"/>
            <a:ext cx="1087139" cy="53848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3302969" y="4487165"/>
            <a:ext cx="665099" cy="53848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1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459125"/>
              </p:ext>
            </p:extLst>
          </p:nvPr>
        </p:nvGraphicFramePr>
        <p:xfrm>
          <a:off x="8966305" y="719666"/>
          <a:ext cx="2494175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1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-Monitor*:</a:t>
                      </a:r>
                      <a:r>
                        <a:rPr lang="en-US" baseline="0" dirty="0" smtClean="0"/>
                        <a:t> monitor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sendMessage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(User</a:t>
                      </a:r>
                      <a:r>
                        <a:rPr lang="en-US" baseline="0" dirty="0" smtClean="0"/>
                        <a:t>, Message)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receiveMess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(User,</a:t>
                      </a:r>
                      <a:r>
                        <a:rPr lang="en-US" baseline="0" dirty="0" smtClean="0"/>
                        <a:t> Message)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775334"/>
              </p:ext>
            </p:extLst>
          </p:nvPr>
        </p:nvGraphicFramePr>
        <p:xfrm>
          <a:off x="4760065" y="719666"/>
          <a:ext cx="33654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54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Monitor : Student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-Vector</a:t>
                      </a:r>
                      <a:r>
                        <a:rPr lang="en-US" baseline="0" dirty="0" smtClean="0"/>
                        <a:t>&lt;Student&gt;: </a:t>
                      </a:r>
                      <a:r>
                        <a:rPr lang="en-US" baseline="0" dirty="0" err="1" smtClean="0"/>
                        <a:t>ClassMate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-Vector&lt;Teacher&gt;:</a:t>
                      </a:r>
                      <a:r>
                        <a:rPr lang="en-US" baseline="0" dirty="0" smtClean="0"/>
                        <a:t> Teachers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sendMessage</a:t>
                      </a:r>
                      <a:r>
                        <a:rPr lang="en-US" dirty="0" smtClean="0"/>
                        <a:t>(User</a:t>
                      </a:r>
                      <a:r>
                        <a:rPr lang="en-US" baseline="0" dirty="0" smtClean="0"/>
                        <a:t>, Message)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receiveMess</a:t>
                      </a:r>
                      <a:r>
                        <a:rPr lang="en-US" dirty="0" smtClean="0"/>
                        <a:t>(User,</a:t>
                      </a:r>
                      <a:r>
                        <a:rPr lang="en-US" baseline="0" dirty="0" smtClean="0"/>
                        <a:t> Message)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719307"/>
              </p:ext>
            </p:extLst>
          </p:nvPr>
        </p:nvGraphicFramePr>
        <p:xfrm>
          <a:off x="1425072" y="719666"/>
          <a:ext cx="2494175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1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Teacher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-Monitor*:</a:t>
                      </a:r>
                      <a:r>
                        <a:rPr lang="en-US" baseline="0" dirty="0" smtClean="0"/>
                        <a:t> monitor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sendMessage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(User</a:t>
                      </a:r>
                      <a:r>
                        <a:rPr lang="en-US" baseline="0" dirty="0" smtClean="0"/>
                        <a:t>, Message)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receiveMess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(User,</a:t>
                      </a:r>
                      <a:r>
                        <a:rPr lang="en-US" baseline="0" dirty="0" smtClean="0"/>
                        <a:t> Message)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093410" y="1209421"/>
            <a:ext cx="904973" cy="143325"/>
            <a:chOff x="5033913" y="1154784"/>
            <a:chExt cx="2083272" cy="329938"/>
          </a:xfrm>
        </p:grpSpPr>
        <p:sp>
          <p:nvSpPr>
            <p:cNvPr id="8" name="Diamond 7"/>
            <p:cNvSpPr/>
            <p:nvPr/>
          </p:nvSpPr>
          <p:spPr>
            <a:xfrm>
              <a:off x="6363040" y="1154784"/>
              <a:ext cx="754145" cy="329938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5033913" y="1154784"/>
              <a:ext cx="754145" cy="329938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8" idx="1"/>
              <a:endCxn id="9" idx="3"/>
            </p:cNvCxnSpPr>
            <p:nvPr/>
          </p:nvCxnSpPr>
          <p:spPr>
            <a:xfrm flipH="1">
              <a:off x="5788058" y="1319753"/>
              <a:ext cx="57498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87170" y="1237701"/>
            <a:ext cx="904973" cy="143325"/>
            <a:chOff x="5033913" y="1154784"/>
            <a:chExt cx="2083272" cy="329938"/>
          </a:xfrm>
        </p:grpSpPr>
        <p:sp>
          <p:nvSpPr>
            <p:cNvPr id="12" name="Diamond 11"/>
            <p:cNvSpPr/>
            <p:nvPr/>
          </p:nvSpPr>
          <p:spPr>
            <a:xfrm>
              <a:off x="6363040" y="1154784"/>
              <a:ext cx="754145" cy="329938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5033913" y="1154784"/>
              <a:ext cx="754145" cy="329938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12" idx="1"/>
              <a:endCxn id="13" idx="3"/>
            </p:cNvCxnSpPr>
            <p:nvPr/>
          </p:nvCxnSpPr>
          <p:spPr>
            <a:xfrm flipH="1">
              <a:off x="5788058" y="1319753"/>
              <a:ext cx="57498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1894788" y="3091992"/>
            <a:ext cx="2156182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r>
              <a:rPr lang="en-US" dirty="0"/>
              <a:t>lgebra Teacher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94788" y="3758939"/>
            <a:ext cx="2156182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</a:t>
            </a:r>
            <a:r>
              <a:rPr lang="en-US" dirty="0"/>
              <a:t>hysics Teacher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94788" y="4425886"/>
            <a:ext cx="2156182" cy="832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r>
              <a:rPr lang="en-US" dirty="0" smtClean="0"/>
              <a:t>ommunication Teacher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756492" y="3091992"/>
            <a:ext cx="169859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</a:t>
            </a:r>
            <a:r>
              <a:rPr lang="en-US" dirty="0" smtClean="0"/>
              <a:t>ammy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56492" y="3758939"/>
            <a:ext cx="169859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</a:t>
            </a:r>
            <a:r>
              <a:rPr lang="en-US" dirty="0" smtClean="0"/>
              <a:t>homas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756492" y="4425886"/>
            <a:ext cx="169859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</a:t>
            </a:r>
            <a:r>
              <a:rPr lang="en-US" dirty="0" smtClean="0"/>
              <a:t>sher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61887" y="3082565"/>
            <a:ext cx="169859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</a:t>
            </a:r>
            <a:r>
              <a:rPr lang="en-US" dirty="0" smtClean="0"/>
              <a:t>ean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761887" y="3749512"/>
            <a:ext cx="169859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r>
              <a:rPr lang="en-US" dirty="0" smtClean="0"/>
              <a:t>velynn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61887" y="4416459"/>
            <a:ext cx="169859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</a:t>
            </a:r>
            <a:r>
              <a:rPr lang="en-US" dirty="0" smtClean="0"/>
              <a:t>orman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761887" y="5116401"/>
            <a:ext cx="169859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</a:t>
            </a:r>
            <a:r>
              <a:rPr lang="en-US" dirty="0" smtClean="0"/>
              <a:t>imothy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564849" y="2741507"/>
            <a:ext cx="0" cy="2933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634194" y="2788310"/>
            <a:ext cx="2566" cy="259204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5" idx="1"/>
          </p:cNvCxnSpPr>
          <p:nvPr/>
        </p:nvCxnSpPr>
        <p:spPr>
          <a:xfrm>
            <a:off x="1564849" y="3355942"/>
            <a:ext cx="329939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564849" y="4022889"/>
            <a:ext cx="329939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64849" y="4659198"/>
            <a:ext cx="329939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455085" y="3345758"/>
            <a:ext cx="329939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469225" y="4011527"/>
            <a:ext cx="329939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455084" y="4669047"/>
            <a:ext cx="329939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620053" y="5326567"/>
            <a:ext cx="1418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325397" y="2741506"/>
            <a:ext cx="169859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Lương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894788" y="5410802"/>
            <a:ext cx="2156182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</a:t>
            </a:r>
            <a:r>
              <a:rPr lang="en-US" dirty="0"/>
              <a:t>cience Teacher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1564849" y="5674753"/>
            <a:ext cx="329939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01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3996017" y="1299725"/>
            <a:ext cx="4258552" cy="42585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800" dirty="0" smtClean="0">
                <a:solidFill>
                  <a:schemeClr val="tx1"/>
                </a:solidFill>
              </a:rPr>
              <a:t>Software Design</a:t>
            </a:r>
          </a:p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Pattern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603053" y="594360"/>
            <a:ext cx="2392964" cy="23929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smtClean="0"/>
              <a:t>Creational</a:t>
            </a:r>
            <a:r>
              <a:rPr lang="en-US" sz="3000" dirty="0" smtClean="0"/>
              <a:t> </a:t>
            </a:r>
            <a:r>
              <a:rPr lang="en-US" sz="3800" dirty="0" smtClean="0"/>
              <a:t>Pattern</a:t>
            </a:r>
            <a:endParaRPr lang="en-US" sz="3800" dirty="0"/>
          </a:p>
        </p:txBody>
      </p:sp>
      <p:sp>
        <p:nvSpPr>
          <p:cNvPr id="22" name="Oval 21"/>
          <p:cNvSpPr/>
          <p:nvPr/>
        </p:nvSpPr>
        <p:spPr>
          <a:xfrm>
            <a:off x="1603053" y="3870677"/>
            <a:ext cx="2392964" cy="239296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smtClean="0"/>
              <a:t>Structural</a:t>
            </a:r>
            <a:r>
              <a:rPr lang="en-US" sz="4000" dirty="0" smtClean="0"/>
              <a:t> </a:t>
            </a:r>
            <a:r>
              <a:rPr lang="en-US" sz="3800" dirty="0" smtClean="0"/>
              <a:t>Pattern</a:t>
            </a:r>
            <a:endParaRPr lang="en-US" sz="3800" dirty="0"/>
          </a:p>
        </p:txBody>
      </p:sp>
      <p:sp>
        <p:nvSpPr>
          <p:cNvPr id="23" name="Oval 22"/>
          <p:cNvSpPr/>
          <p:nvPr/>
        </p:nvSpPr>
        <p:spPr>
          <a:xfrm>
            <a:off x="8630323" y="2232519"/>
            <a:ext cx="2392964" cy="23929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Behavioral </a:t>
            </a:r>
            <a:r>
              <a:rPr lang="en-US" sz="3800" dirty="0" smtClean="0"/>
              <a:t>Pattern</a:t>
            </a:r>
            <a:endParaRPr lang="en-US" sz="3800" dirty="0"/>
          </a:p>
        </p:txBody>
      </p:sp>
      <p:sp>
        <p:nvSpPr>
          <p:cNvPr id="2" name="Rectangle 1"/>
          <p:cNvSpPr/>
          <p:nvPr/>
        </p:nvSpPr>
        <p:spPr>
          <a:xfrm>
            <a:off x="2417614" y="1200206"/>
            <a:ext cx="44943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Design Pattern</a:t>
            </a:r>
          </a:p>
        </p:txBody>
      </p:sp>
      <p:sp>
        <p:nvSpPr>
          <p:cNvPr id="8" name="Rectangle 7"/>
          <p:cNvSpPr/>
          <p:nvPr/>
        </p:nvSpPr>
        <p:spPr>
          <a:xfrm>
            <a:off x="961284" y="2732402"/>
            <a:ext cx="740696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Identify</a:t>
            </a:r>
          </a:p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Communication 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atterns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6955" y="4913519"/>
            <a:ext cx="6715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Realize these patterns</a:t>
            </a:r>
          </a:p>
        </p:txBody>
      </p:sp>
    </p:spTree>
    <p:extLst>
      <p:ext uri="{BB962C8B-B14F-4D97-AF65-F5344CB8AC3E}">
        <p14:creationId xmlns:p14="http://schemas.microsoft.com/office/powerpoint/2010/main" val="6701147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3802380" y="967740"/>
            <a:ext cx="4922520" cy="49225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800" dirty="0" smtClean="0"/>
              <a:t>Behavioral</a:t>
            </a:r>
          </a:p>
          <a:p>
            <a:pPr algn="ctr"/>
            <a:r>
              <a:rPr lang="en-US" sz="6000" dirty="0" smtClean="0"/>
              <a:t>Pattern</a:t>
            </a:r>
            <a:endParaRPr lang="en-US" sz="6000" dirty="0"/>
          </a:p>
        </p:txBody>
      </p:sp>
      <p:sp>
        <p:nvSpPr>
          <p:cNvPr id="21" name="Oval 20"/>
          <p:cNvSpPr/>
          <p:nvPr/>
        </p:nvSpPr>
        <p:spPr>
          <a:xfrm>
            <a:off x="769620" y="2045970"/>
            <a:ext cx="2766060" cy="27660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Mediator</a:t>
            </a:r>
            <a:r>
              <a:rPr lang="en-US" sz="4000" dirty="0" smtClean="0"/>
              <a:t> Pattern</a:t>
            </a:r>
            <a:endParaRPr lang="en-US" sz="4000" dirty="0"/>
          </a:p>
        </p:txBody>
      </p:sp>
      <p:sp>
        <p:nvSpPr>
          <p:cNvPr id="23" name="Oval 22"/>
          <p:cNvSpPr/>
          <p:nvPr/>
        </p:nvSpPr>
        <p:spPr>
          <a:xfrm>
            <a:off x="8991600" y="2045970"/>
            <a:ext cx="2766060" cy="27660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Observer</a:t>
            </a:r>
            <a:r>
              <a:rPr lang="en-US" sz="4000" dirty="0" smtClean="0"/>
              <a:t> Pattern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5997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0.34922 -0.0115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1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1" grpId="1" animBg="1"/>
      <p:bldP spid="23" grpId="0" animBg="1"/>
      <p:bldP spid="2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23" y="172064"/>
            <a:ext cx="1733050" cy="29663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63" y="3891614"/>
            <a:ext cx="1687401" cy="29663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9004" y="3874778"/>
            <a:ext cx="1733050" cy="29770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1080" y="294792"/>
            <a:ext cx="1724146" cy="296638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88230" y="2967335"/>
            <a:ext cx="761554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Franklin Gothic Heavy" panose="020B0903020102020204" pitchFamily="34" charset="0"/>
              </a:rPr>
              <a:t>COMMUNICATION</a:t>
            </a:r>
            <a:endParaRPr lang="en-US" sz="72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4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23" y="172064"/>
            <a:ext cx="1733050" cy="29663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63" y="3891614"/>
            <a:ext cx="1687401" cy="29663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9004" y="3874778"/>
            <a:ext cx="1733050" cy="29770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1080" y="294792"/>
            <a:ext cx="1724146" cy="2966388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2657200" y="1548445"/>
            <a:ext cx="7118431" cy="937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863502">
            <a:off x="2666282" y="3406003"/>
            <a:ext cx="6847022" cy="937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1361548" y="3119564"/>
            <a:ext cx="743744" cy="781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/>
          <a:srcRect l="4922" t="-361" r="11442" b="361"/>
          <a:stretch/>
        </p:blipFill>
        <p:spPr>
          <a:xfrm>
            <a:off x="4727595" y="3058949"/>
            <a:ext cx="3146687" cy="32099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Right Arrow 20"/>
          <p:cNvSpPr/>
          <p:nvPr/>
        </p:nvSpPr>
        <p:spPr>
          <a:xfrm rot="1839520">
            <a:off x="2421491" y="2757628"/>
            <a:ext cx="2419851" cy="1493617"/>
          </a:xfrm>
          <a:prstGeom prst="rightArrow">
            <a:avLst>
              <a:gd name="adj1" fmla="val 50000"/>
              <a:gd name="adj2" fmla="val 91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3631416" y="0"/>
            <a:ext cx="5003298" cy="1713054"/>
          </a:xfrm>
          <a:prstGeom prst="wedgeEllipseCallout">
            <a:avLst>
              <a:gd name="adj1" fmla="val -69250"/>
              <a:gd name="adj2" fmla="val 592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HELP ME!</a:t>
            </a:r>
            <a:endParaRPr lang="en-US" sz="60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18978"/>
              </p:ext>
            </p:extLst>
          </p:nvPr>
        </p:nvGraphicFramePr>
        <p:xfrm>
          <a:off x="2608007" y="2104713"/>
          <a:ext cx="7210854" cy="265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5427"/>
                <a:gridCol w="3605427"/>
              </a:tblGrid>
              <a:tr h="614864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1022124">
                <a:tc>
                  <a:txBody>
                    <a:bodyPr/>
                    <a:lstStyle/>
                    <a:p>
                      <a:r>
                        <a:rPr lang="en-US" dirty="0" smtClean="0"/>
                        <a:t>Vector&lt;user*&gt;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</a:t>
                      </a:r>
                      <a:endParaRPr lang="en-US" dirty="0"/>
                    </a:p>
                  </a:txBody>
                  <a:tcPr/>
                </a:tc>
              </a:tr>
              <a:tr h="1022124"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SendMessage</a:t>
                      </a:r>
                      <a:r>
                        <a:rPr lang="en-US" dirty="0" smtClean="0"/>
                        <a:t>(User,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Msg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51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-7289119" y="-9986104"/>
            <a:ext cx="27020236" cy="27151298"/>
            <a:chOff x="60786" y="-2612923"/>
            <a:chExt cx="12012386" cy="12252538"/>
          </a:xfrm>
        </p:grpSpPr>
        <p:sp>
          <p:nvSpPr>
            <p:cNvPr id="8" name="Oval 7"/>
            <p:cNvSpPr/>
            <p:nvPr/>
          </p:nvSpPr>
          <p:spPr>
            <a:xfrm>
              <a:off x="60786" y="-2612922"/>
              <a:ext cx="2646769" cy="2646769"/>
            </a:xfrm>
            <a:prstGeom prst="ellipse">
              <a:avLst/>
            </a:prstGeom>
            <a:ln w="139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9426403" y="-2612922"/>
              <a:ext cx="2646769" cy="2646769"/>
            </a:xfrm>
            <a:prstGeom prst="ellipse">
              <a:avLst/>
            </a:prstGeom>
            <a:ln w="139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768644" y="2189962"/>
              <a:ext cx="2646769" cy="2646769"/>
            </a:xfrm>
            <a:prstGeom prst="ellipse">
              <a:avLst/>
            </a:prstGeom>
            <a:ln w="139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0786" y="2189962"/>
              <a:ext cx="2646769" cy="2646769"/>
            </a:xfrm>
            <a:prstGeom prst="ellipse">
              <a:avLst/>
            </a:prstGeom>
            <a:ln w="139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0786" y="6992846"/>
              <a:ext cx="2646769" cy="2646769"/>
            </a:xfrm>
            <a:prstGeom prst="ellipse">
              <a:avLst/>
            </a:prstGeom>
            <a:ln w="139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9426403" y="6992846"/>
              <a:ext cx="2646769" cy="2646769"/>
            </a:xfrm>
            <a:prstGeom prst="ellipse">
              <a:avLst/>
            </a:prstGeom>
            <a:ln w="139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9426402" y="2189961"/>
              <a:ext cx="2646769" cy="2646769"/>
            </a:xfrm>
            <a:prstGeom prst="ellipse">
              <a:avLst/>
            </a:prstGeom>
            <a:ln w="139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768644" y="6992845"/>
              <a:ext cx="2646769" cy="2646769"/>
            </a:xfrm>
            <a:prstGeom prst="ellipse">
              <a:avLst/>
            </a:prstGeom>
            <a:ln w="139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768644" y="-2612923"/>
              <a:ext cx="2646769" cy="2646769"/>
            </a:xfrm>
            <a:prstGeom prst="ellipse">
              <a:avLst/>
            </a:prstGeom>
            <a:ln w="139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101" y="202928"/>
            <a:ext cx="2830010" cy="1108276"/>
          </a:xfrm>
        </p:spPr>
        <p:txBody>
          <a:bodyPr/>
          <a:lstStyle/>
          <a:p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394961" y="2728515"/>
            <a:ext cx="349967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  <a:endParaRPr lang="en-US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662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200" fill="hold"/>
                                        <p:tgtEl>
                                          <p:spTgt spid="34"/>
                                        </p:tgtEl>
                                      </p:cBhvr>
                                      <p:by x="21000" y="2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310763" y="4612352"/>
            <a:ext cx="3783247" cy="1131863"/>
            <a:chOff x="4200404" y="4551391"/>
            <a:chExt cx="3783247" cy="1131863"/>
          </a:xfrm>
        </p:grpSpPr>
        <p:sp>
          <p:nvSpPr>
            <p:cNvPr id="31" name="Right Bracket 30"/>
            <p:cNvSpPr/>
            <p:nvPr/>
          </p:nvSpPr>
          <p:spPr>
            <a:xfrm rot="16200000">
              <a:off x="5649456" y="3102339"/>
              <a:ext cx="885144" cy="3783247"/>
            </a:xfrm>
            <a:prstGeom prst="rightBracket">
              <a:avLst>
                <a:gd name="adj" fmla="val 97904"/>
              </a:avLst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550437" y="5683254"/>
              <a:ext cx="922814" cy="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710803" y="5683254"/>
              <a:ext cx="922814" cy="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310762" y="2402553"/>
            <a:ext cx="3783247" cy="1131862"/>
            <a:chOff x="4200403" y="2341592"/>
            <a:chExt cx="3783247" cy="1131862"/>
          </a:xfrm>
        </p:grpSpPr>
        <p:sp>
          <p:nvSpPr>
            <p:cNvPr id="29" name="Right Bracket 28"/>
            <p:cNvSpPr/>
            <p:nvPr/>
          </p:nvSpPr>
          <p:spPr>
            <a:xfrm rot="16200000">
              <a:off x="5649455" y="892540"/>
              <a:ext cx="885144" cy="3783247"/>
            </a:xfrm>
            <a:prstGeom prst="rightBracket">
              <a:avLst>
                <a:gd name="adj" fmla="val 97904"/>
              </a:avLst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4550437" y="3473454"/>
              <a:ext cx="922814" cy="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687814" y="3473454"/>
              <a:ext cx="922814" cy="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99267" y="263888"/>
            <a:ext cx="3783247" cy="1105181"/>
            <a:chOff x="4188908" y="202927"/>
            <a:chExt cx="3783247" cy="1105181"/>
          </a:xfrm>
        </p:grpSpPr>
        <p:sp>
          <p:nvSpPr>
            <p:cNvPr id="7" name="Right Bracket 6"/>
            <p:cNvSpPr/>
            <p:nvPr/>
          </p:nvSpPr>
          <p:spPr>
            <a:xfrm rot="16200000">
              <a:off x="5637960" y="-1246125"/>
              <a:ext cx="885144" cy="3783247"/>
            </a:xfrm>
            <a:prstGeom prst="rightBracket">
              <a:avLst>
                <a:gd name="adj" fmla="val 97904"/>
              </a:avLst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>
              <a:stCxn id="33" idx="6"/>
              <a:endCxn id="9" idx="2"/>
            </p:cNvCxnSpPr>
            <p:nvPr/>
          </p:nvCxnSpPr>
          <p:spPr>
            <a:xfrm flipH="1">
              <a:off x="4531549" y="1269481"/>
              <a:ext cx="922814" cy="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687814" y="1308108"/>
              <a:ext cx="922814" cy="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 rot="16200000">
            <a:off x="3637123" y="822914"/>
            <a:ext cx="3947940" cy="5480327"/>
            <a:chOff x="7328348" y="-498113"/>
            <a:chExt cx="3794743" cy="5480327"/>
          </a:xfrm>
        </p:grpSpPr>
        <p:grpSp>
          <p:nvGrpSpPr>
            <p:cNvPr id="35" name="Group 34"/>
            <p:cNvGrpSpPr/>
            <p:nvPr/>
          </p:nvGrpSpPr>
          <p:grpSpPr>
            <a:xfrm>
              <a:off x="7339844" y="3850351"/>
              <a:ext cx="3783247" cy="1131863"/>
              <a:chOff x="4200404" y="4551391"/>
              <a:chExt cx="3783247" cy="1131863"/>
            </a:xfrm>
          </p:grpSpPr>
          <p:sp>
            <p:nvSpPr>
              <p:cNvPr id="36" name="Right Bracket 35"/>
              <p:cNvSpPr/>
              <p:nvPr/>
            </p:nvSpPr>
            <p:spPr>
              <a:xfrm rot="16200000">
                <a:off x="5649456" y="3102339"/>
                <a:ext cx="885144" cy="3783247"/>
              </a:xfrm>
              <a:prstGeom prst="rightBracket">
                <a:avLst>
                  <a:gd name="adj" fmla="val 97904"/>
                </a:avLst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flipH="1">
                <a:off x="4550437" y="5683254"/>
                <a:ext cx="922814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6710803" y="5683254"/>
                <a:ext cx="922814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7339843" y="1640552"/>
              <a:ext cx="3783247" cy="1131862"/>
              <a:chOff x="4200403" y="2341592"/>
              <a:chExt cx="3783247" cy="1131862"/>
            </a:xfrm>
          </p:grpSpPr>
          <p:sp>
            <p:nvSpPr>
              <p:cNvPr id="40" name="Right Bracket 39"/>
              <p:cNvSpPr/>
              <p:nvPr/>
            </p:nvSpPr>
            <p:spPr>
              <a:xfrm rot="16200000">
                <a:off x="5649455" y="892540"/>
                <a:ext cx="885144" cy="3783247"/>
              </a:xfrm>
              <a:prstGeom prst="rightBracket">
                <a:avLst>
                  <a:gd name="adj" fmla="val 97904"/>
                </a:avLst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H="1">
                <a:off x="4550437" y="3473454"/>
                <a:ext cx="922814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6687814" y="3473454"/>
                <a:ext cx="922814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7328348" y="-498113"/>
              <a:ext cx="3783247" cy="1106447"/>
              <a:chOff x="4188908" y="202927"/>
              <a:chExt cx="3783247" cy="1106447"/>
            </a:xfrm>
          </p:grpSpPr>
          <p:sp>
            <p:nvSpPr>
              <p:cNvPr id="44" name="Right Bracket 43"/>
              <p:cNvSpPr/>
              <p:nvPr/>
            </p:nvSpPr>
            <p:spPr>
              <a:xfrm rot="16200000">
                <a:off x="5637960" y="-1246125"/>
                <a:ext cx="885144" cy="3783247"/>
              </a:xfrm>
              <a:prstGeom prst="rightBracket">
                <a:avLst>
                  <a:gd name="adj" fmla="val 97904"/>
                </a:avLst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flipH="1">
                <a:off x="4550437" y="1309374"/>
                <a:ext cx="922814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6687814" y="1308108"/>
                <a:ext cx="922814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 flipH="1">
            <a:off x="3427345" y="723160"/>
            <a:ext cx="5512306" cy="5622508"/>
            <a:chOff x="60786" y="-2612923"/>
            <a:chExt cx="12012386" cy="12252538"/>
          </a:xfrm>
        </p:grpSpPr>
        <p:sp>
          <p:nvSpPr>
            <p:cNvPr id="8" name="Oval 7"/>
            <p:cNvSpPr/>
            <p:nvPr/>
          </p:nvSpPr>
          <p:spPr>
            <a:xfrm>
              <a:off x="60786" y="-2612922"/>
              <a:ext cx="2646769" cy="26467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9426403" y="-2612922"/>
              <a:ext cx="2646769" cy="26467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768644" y="2189962"/>
              <a:ext cx="2646769" cy="26467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0786" y="2189962"/>
              <a:ext cx="2646769" cy="26467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0786" y="6992846"/>
              <a:ext cx="2646769" cy="26467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9426403" y="6992846"/>
              <a:ext cx="2646769" cy="26467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9426402" y="2189961"/>
              <a:ext cx="2646769" cy="26467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768644" y="6992845"/>
              <a:ext cx="2646769" cy="26467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768644" y="-2612923"/>
              <a:ext cx="2646769" cy="26467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101" y="202928"/>
            <a:ext cx="2830010" cy="1108276"/>
          </a:xfrm>
        </p:spPr>
        <p:txBody>
          <a:bodyPr/>
          <a:lstStyle/>
          <a:p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784380" y="5848033"/>
            <a:ext cx="6301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.VnBlack" panose="020B7200000000000000" pitchFamily="34" charset="0"/>
              </a:rPr>
              <a:t>HIGH COUPLING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.VnBlack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07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7232991" y="376836"/>
            <a:ext cx="3002280" cy="3002280"/>
            <a:chOff x="7232991" y="376836"/>
            <a:chExt cx="3002280" cy="3002280"/>
          </a:xfrm>
        </p:grpSpPr>
        <p:sp>
          <p:nvSpPr>
            <p:cNvPr id="34" name="Oval 33"/>
            <p:cNvSpPr/>
            <p:nvPr/>
          </p:nvSpPr>
          <p:spPr>
            <a:xfrm>
              <a:off x="7232991" y="376836"/>
              <a:ext cx="3002280" cy="3002280"/>
            </a:xfrm>
            <a:prstGeom prst="ellipse">
              <a:avLst/>
            </a:prstGeom>
            <a:noFill/>
            <a:ln w="15240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48301" y="1242313"/>
              <a:ext cx="20361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.VnAristote" panose="020B7200000000000000" pitchFamily="34" charset="0"/>
                </a:rPr>
                <a:t>Singer</a:t>
              </a:r>
              <a:endParaRPr lang="en-US" sz="6000" dirty="0">
                <a:latin typeface=".VnAristote" panose="020B7200000000000000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048252" y="3650936"/>
            <a:ext cx="3002280" cy="3002280"/>
            <a:chOff x="8048252" y="3650936"/>
            <a:chExt cx="3002280" cy="3002280"/>
          </a:xfrm>
        </p:grpSpPr>
        <p:sp>
          <p:nvSpPr>
            <p:cNvPr id="35" name="Oval 34"/>
            <p:cNvSpPr/>
            <p:nvPr/>
          </p:nvSpPr>
          <p:spPr>
            <a:xfrm>
              <a:off x="8048252" y="3650936"/>
              <a:ext cx="3002280" cy="3002280"/>
            </a:xfrm>
            <a:prstGeom prst="ellipse">
              <a:avLst/>
            </a:prstGeom>
            <a:noFill/>
            <a:ln w="1524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05575" y="4620976"/>
              <a:ext cx="212590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.VnAristote" panose="020B7200000000000000" pitchFamily="34" charset="0"/>
                </a:rPr>
                <a:t>Actors</a:t>
              </a:r>
              <a:endParaRPr lang="en-US" sz="6000" dirty="0">
                <a:latin typeface=".VnAristote" panose="020B7200000000000000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877304" y="3010001"/>
            <a:ext cx="3002280" cy="3002280"/>
            <a:chOff x="4877304" y="3010001"/>
            <a:chExt cx="3002280" cy="3002280"/>
          </a:xfrm>
        </p:grpSpPr>
        <p:sp>
          <p:nvSpPr>
            <p:cNvPr id="29" name="Oval 28"/>
            <p:cNvSpPr/>
            <p:nvPr/>
          </p:nvSpPr>
          <p:spPr>
            <a:xfrm>
              <a:off x="4877304" y="3010001"/>
              <a:ext cx="3002280" cy="3002280"/>
            </a:xfrm>
            <a:prstGeom prst="ellipse">
              <a:avLst/>
            </a:prstGeom>
            <a:noFill/>
            <a:ln w="152400"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40053" y="3887546"/>
              <a:ext cx="232788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.VnAristote" panose="020B7200000000000000" pitchFamily="34" charset="0"/>
                </a:rPr>
                <a:t>Blonde</a:t>
              </a:r>
              <a:endParaRPr lang="en-US" sz="6000" dirty="0">
                <a:latin typeface=".VnAristote" panose="020B7200000000000000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981611" y="3010001"/>
            <a:ext cx="3002280" cy="3002280"/>
            <a:chOff x="1981611" y="3010001"/>
            <a:chExt cx="3002280" cy="3002280"/>
          </a:xfrm>
        </p:grpSpPr>
        <p:sp>
          <p:nvSpPr>
            <p:cNvPr id="27" name="Oval 26"/>
            <p:cNvSpPr/>
            <p:nvPr/>
          </p:nvSpPr>
          <p:spPr>
            <a:xfrm>
              <a:off x="1981611" y="3010001"/>
              <a:ext cx="3002280" cy="3002280"/>
            </a:xfrm>
            <a:prstGeom prst="ellipse">
              <a:avLst/>
            </a:prstGeom>
            <a:noFill/>
            <a:ln w="152400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06309" y="3828834"/>
              <a:ext cx="167706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.VnAristote" panose="020B7200000000000000" pitchFamily="34" charset="0"/>
                </a:rPr>
                <a:t>Gym</a:t>
              </a:r>
              <a:endParaRPr lang="en-US" sz="6000" dirty="0">
                <a:latin typeface=".VnAristote" panose="020B7200000000000000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314385" y="-166754"/>
            <a:ext cx="3002280" cy="3002280"/>
            <a:chOff x="1314385" y="-166754"/>
            <a:chExt cx="3002280" cy="3002280"/>
          </a:xfrm>
        </p:grpSpPr>
        <p:sp>
          <p:nvSpPr>
            <p:cNvPr id="33" name="Oval 32"/>
            <p:cNvSpPr/>
            <p:nvPr/>
          </p:nvSpPr>
          <p:spPr>
            <a:xfrm>
              <a:off x="1314385" y="-166754"/>
              <a:ext cx="3002280" cy="3002280"/>
            </a:xfrm>
            <a:prstGeom prst="ellipse">
              <a:avLst/>
            </a:prstGeom>
            <a:noFill/>
            <a:ln w="152400">
              <a:solidFill>
                <a:srgbClr val="9E4C1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66677" y="826554"/>
              <a:ext cx="197522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.VnAristote" panose="020B7200000000000000" pitchFamily="34" charset="0"/>
                </a:rPr>
                <a:t>Black</a:t>
              </a:r>
              <a:endParaRPr lang="en-US" sz="6000" dirty="0">
                <a:latin typeface=".VnAristote" panose="020B7200000000000000" pitchFamily="34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6659" t="-687" r="7024" b="687"/>
          <a:stretch/>
        </p:blipFill>
        <p:spPr>
          <a:xfrm>
            <a:off x="1328068" y="4491648"/>
            <a:ext cx="1422537" cy="14525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635" y="3611798"/>
            <a:ext cx="1373813" cy="14532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999" y="2172307"/>
            <a:ext cx="1404164" cy="14532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5742" y="-12357"/>
            <a:ext cx="1596172" cy="15961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/>
          <a:srcRect l="4716" t="-547" r="5979" b="547"/>
          <a:stretch/>
        </p:blipFill>
        <p:spPr>
          <a:xfrm>
            <a:off x="7219410" y="4955125"/>
            <a:ext cx="1320347" cy="14164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8"/>
          <a:srcRect l="3907" t="-718" r="4424" b="718"/>
          <a:stretch/>
        </p:blipFill>
        <p:spPr>
          <a:xfrm>
            <a:off x="6525281" y="2172307"/>
            <a:ext cx="1404685" cy="13886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9"/>
          <a:srcRect l="2735" t="-469" r="3048" b="469"/>
          <a:stretch/>
        </p:blipFill>
        <p:spPr>
          <a:xfrm>
            <a:off x="8974273" y="2328999"/>
            <a:ext cx="1485551" cy="15318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10"/>
          <a:srcRect l="6239" t="383" r="6330" b="-383"/>
          <a:stretch/>
        </p:blipFill>
        <p:spPr>
          <a:xfrm>
            <a:off x="10180937" y="5544816"/>
            <a:ext cx="1336567" cy="14620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0395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8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8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8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073275" y="57188"/>
            <a:ext cx="1796234" cy="1601008"/>
            <a:chOff x="6073275" y="57188"/>
            <a:chExt cx="1796234" cy="1601008"/>
          </a:xfrm>
        </p:grpSpPr>
        <p:sp>
          <p:nvSpPr>
            <p:cNvPr id="37" name="Up Arrow 36"/>
            <p:cNvSpPr/>
            <p:nvPr/>
          </p:nvSpPr>
          <p:spPr>
            <a:xfrm rot="13314770">
              <a:off x="6073275" y="57188"/>
              <a:ext cx="748862" cy="1601008"/>
            </a:xfrm>
            <a:prstGeom prst="upArrow">
              <a:avLst>
                <a:gd name="adj1" fmla="val 60985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Up Arrow 41"/>
            <p:cNvSpPr/>
            <p:nvPr/>
          </p:nvSpPr>
          <p:spPr>
            <a:xfrm rot="7933474">
              <a:off x="6967722" y="391016"/>
              <a:ext cx="782304" cy="1021270"/>
            </a:xfrm>
            <a:prstGeom prst="upArrow">
              <a:avLst>
                <a:gd name="adj1" fmla="val 56664"/>
                <a:gd name="adj2" fmla="val 5975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288526" y="2744573"/>
            <a:ext cx="2410590" cy="2545492"/>
            <a:chOff x="2288526" y="2744573"/>
            <a:chExt cx="2410590" cy="2545492"/>
          </a:xfrm>
        </p:grpSpPr>
        <p:sp>
          <p:nvSpPr>
            <p:cNvPr id="5" name="Up Arrow 4"/>
            <p:cNvSpPr/>
            <p:nvPr/>
          </p:nvSpPr>
          <p:spPr>
            <a:xfrm rot="1585829">
              <a:off x="3413760" y="2744573"/>
              <a:ext cx="1200853" cy="1401181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Up Arrow 24"/>
            <p:cNvSpPr/>
            <p:nvPr/>
          </p:nvSpPr>
          <p:spPr>
            <a:xfrm rot="16200000">
              <a:off x="2388690" y="3316117"/>
              <a:ext cx="1200853" cy="1401181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Up Arrow 27"/>
            <p:cNvSpPr/>
            <p:nvPr/>
          </p:nvSpPr>
          <p:spPr>
            <a:xfrm rot="8109325">
              <a:off x="3498263" y="3888884"/>
              <a:ext cx="1200853" cy="1401181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Oval 28"/>
          <p:cNvSpPr/>
          <p:nvPr/>
        </p:nvSpPr>
        <p:spPr>
          <a:xfrm>
            <a:off x="1524000" y="2070178"/>
            <a:ext cx="4151155" cy="4151155"/>
          </a:xfrm>
          <a:prstGeom prst="ellipse">
            <a:avLst/>
          </a:prstGeom>
          <a:noFill/>
          <a:ln w="152400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81132" y="-1570613"/>
            <a:ext cx="4151155" cy="4151155"/>
          </a:xfrm>
          <a:prstGeom prst="ellipse">
            <a:avLst/>
          </a:prstGeom>
          <a:noFill/>
          <a:ln w="1524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908366" y="2956378"/>
            <a:ext cx="4151155" cy="4151155"/>
          </a:xfrm>
          <a:prstGeom prst="ellipse">
            <a:avLst/>
          </a:prstGeom>
          <a:noFill/>
          <a:ln w="15240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4716" t="-547" r="5979" b="547"/>
          <a:stretch/>
        </p:blipFill>
        <p:spPr>
          <a:xfrm>
            <a:off x="4614613" y="4743266"/>
            <a:ext cx="1903414" cy="20420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3907" t="-718" r="4424" b="718"/>
          <a:stretch/>
        </p:blipFill>
        <p:spPr>
          <a:xfrm>
            <a:off x="4005954" y="1022646"/>
            <a:ext cx="2024997" cy="20019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l="2735" t="-469" r="3048" b="469"/>
          <a:stretch/>
        </p:blipFill>
        <p:spPr>
          <a:xfrm>
            <a:off x="7392094" y="1239299"/>
            <a:ext cx="2141573" cy="22082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6" name="TextBox 35"/>
          <p:cNvSpPr txBox="1"/>
          <p:nvPr/>
        </p:nvSpPr>
        <p:spPr>
          <a:xfrm>
            <a:off x="5806926" y="-143440"/>
            <a:ext cx="2815297" cy="1404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.VnAristote" panose="020B7200000000000000" pitchFamily="34" charset="0"/>
              </a:rPr>
              <a:t>Singer</a:t>
            </a:r>
            <a:endParaRPr lang="en-US" sz="6000" dirty="0">
              <a:latin typeface=".VnAristote" panose="020B7200000000000000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68908" y="4375124"/>
            <a:ext cx="2939417" cy="1404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.VnAristote" panose="020B7200000000000000" pitchFamily="34" charset="0"/>
              </a:rPr>
              <a:t>Actors</a:t>
            </a:r>
            <a:endParaRPr lang="en-US" sz="6000" dirty="0">
              <a:latin typeface=".VnAristote" panose="020B7200000000000000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56470" y="3425622"/>
            <a:ext cx="3218685" cy="1404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.VnAristote" panose="020B7200000000000000" pitchFamily="34" charset="0"/>
              </a:rPr>
              <a:t>Blonde</a:t>
            </a:r>
            <a:endParaRPr lang="en-US" sz="6000" dirty="0">
              <a:latin typeface=".VnAristote" panose="020B7200000000000000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646" y="2899210"/>
            <a:ext cx="2058963" cy="21780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/>
          <a:srcRect l="6239" t="383" r="6330" b="-383"/>
          <a:stretch/>
        </p:blipFill>
        <p:spPr>
          <a:xfrm>
            <a:off x="9075526" y="5031955"/>
            <a:ext cx="1967990" cy="21528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Oval Callout 2"/>
          <p:cNvSpPr/>
          <p:nvPr/>
        </p:nvSpPr>
        <p:spPr>
          <a:xfrm>
            <a:off x="2465803" y="-80582"/>
            <a:ext cx="1908372" cy="1278609"/>
          </a:xfrm>
          <a:prstGeom prst="wedgeEllipseCallout">
            <a:avLst>
              <a:gd name="adj1" fmla="val 42188"/>
              <a:gd name="adj2" fmla="val 6255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Callout 29"/>
          <p:cNvSpPr/>
          <p:nvPr/>
        </p:nvSpPr>
        <p:spPr>
          <a:xfrm>
            <a:off x="1629164" y="424907"/>
            <a:ext cx="1908372" cy="1278609"/>
          </a:xfrm>
          <a:prstGeom prst="wedgeEllipseCallout">
            <a:avLst>
              <a:gd name="adj1" fmla="val 71326"/>
              <a:gd name="adj2" fmla="val 43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7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0.02552 0.4652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2326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3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59259E-6 L 0.31341 -0.0625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64" y="-312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3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0" grpId="0" animBg="1"/>
      <p:bldP spid="30" grpId="1" animBg="1"/>
      <p:bldP spid="30" grpId="2" animBg="1"/>
      <p:bldP spid="30" grpId="3" animBg="1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979</TotalTime>
  <Words>346</Words>
  <Application>Microsoft Office PowerPoint</Application>
  <PresentationFormat>Widescreen</PresentationFormat>
  <Paragraphs>123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.VnAristote</vt:lpstr>
      <vt:lpstr>.VnBlack</vt:lpstr>
      <vt:lpstr>Calibri</vt:lpstr>
      <vt:lpstr>Franklin Gothic Book</vt:lpstr>
      <vt:lpstr>Franklin Gothic Heavy</vt:lpstr>
      <vt:lpstr>Crop</vt:lpstr>
      <vt:lpstr>Mediator</vt:lpstr>
      <vt:lpstr>PowerPoint Presentation</vt:lpstr>
      <vt:lpstr>PowerPoint Presentation</vt:lpstr>
      <vt:lpstr>PowerPoint Presentation</vt:lpstr>
      <vt:lpstr>PowerPoint Presentation</vt:lpstr>
      <vt:lpstr>Coupling</vt:lpstr>
      <vt:lpstr>Coupling</vt:lpstr>
      <vt:lpstr>PowerPoint Presentation</vt:lpstr>
      <vt:lpstr>PowerPoint Presentation</vt:lpstr>
      <vt:lpstr>Mediator</vt:lpstr>
      <vt:lpstr>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</dc:title>
  <dc:creator>Asus</dc:creator>
  <cp:lastModifiedBy>Asus</cp:lastModifiedBy>
  <cp:revision>70</cp:revision>
  <dcterms:created xsi:type="dcterms:W3CDTF">2016-11-11T14:30:09Z</dcterms:created>
  <dcterms:modified xsi:type="dcterms:W3CDTF">2016-12-14T02:35:13Z</dcterms:modified>
</cp:coreProperties>
</file>