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249" autoAdjust="0"/>
  </p:normalViewPr>
  <p:slideViewPr>
    <p:cSldViewPr snapToGrid="0" snapToObjects="1">
      <p:cViewPr>
        <p:scale>
          <a:sx n="50" d="100"/>
          <a:sy n="50" d="100"/>
        </p:scale>
        <p:origin x="15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IoCWq07GaG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https://unsplash.com/photos/IoCWq07GaG4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 hỏi đặt ra là gì? Nếu trả lời được câu hỏi thì có lợi ích gì? Nguồn gốc của câu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hỏi: nhóm tự nghĩ ra hay lấy cảm hứng từ đâu?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 trình KHDL (tập trung vào việc thực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 với các dữ liệu thực tế)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Đưa ra câu hỏi cần trả lời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Thu thập dữ liệu (tự động thu thập từ web)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Khám phá dữ liệu &amp; tiền xử lý để có được dữ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 mà có thể phân tích được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Phân tích / mô hình hóa dữ liệu → câu trả lời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(giả thuyết) cho câu hỏi ban đầu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 Truyền thông hiệu quả các kết quả</a:t>
            </a:r>
            <a:b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 Chuẩn đầu ra: áp dụng được qui trình KHDL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2DD16-908C-FE45-A7ED-87680FDA939A}"/>
              </a:ext>
            </a:extLst>
          </p:cNvPr>
          <p:cNvGrpSpPr/>
          <p:nvPr userDrawn="1"/>
        </p:nvGrpSpPr>
        <p:grpSpPr>
          <a:xfrm>
            <a:off x="494469" y="6247857"/>
            <a:ext cx="7700754" cy="511448"/>
            <a:chOff x="1832720" y="5446059"/>
            <a:chExt cx="7700754" cy="511448"/>
          </a:xfrm>
        </p:grpSpPr>
        <p:sp>
          <p:nvSpPr>
            <p:cNvPr id="9" name="POWERPOINT TEMPLATE">
              <a:extLst>
                <a:ext uri="{FF2B5EF4-FFF2-40B4-BE49-F238E27FC236}">
                  <a16:creationId xmlns:a16="http://schemas.microsoft.com/office/drawing/2014/main" id="{F2E3E390-FACF-AE4D-B806-705A25A5EECB}"/>
                </a:ext>
              </a:extLst>
            </p:cNvPr>
            <p:cNvSpPr/>
            <p:nvPr userDrawn="1"/>
          </p:nvSpPr>
          <p:spPr>
            <a:xfrm>
              <a:off x="3187771" y="5562837"/>
              <a:ext cx="2076531" cy="2792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sz="1000" spc="170" dirty="0">
                  <a:solidFill>
                    <a:schemeClr val="tx2"/>
                  </a:solidFill>
                </a:rPr>
                <a:t>POWERPOINT TEMPLATE</a:t>
              </a:r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AD6223F-C12E-0A4D-A4F9-E1488125F00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90BBA63-DD83-0B48-9978-7E03F4CBCB58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12DDF70E-76E8-BC48-8899-4A05678668E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D0782FF0-04AD-4B4A-B419-2DD41623611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6295E2A-3E41-9B4F-A15C-7403DA4D8615}"/>
                </a:ext>
              </a:extLst>
            </p:cNvPr>
            <p:cNvSpPr/>
            <p:nvPr userDrawn="1"/>
          </p:nvSpPr>
          <p:spPr>
            <a:xfrm>
              <a:off x="1832720" y="5510100"/>
              <a:ext cx="1355051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2000" dirty="0" err="1">
                  <a:solidFill>
                    <a:schemeClr val="tx2"/>
                  </a:solidFill>
                </a:rPr>
                <a:t>Whirl</a:t>
              </a:r>
              <a:r>
                <a:rPr lang="en-US" sz="2000" dirty="0" err="1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Wind</a:t>
              </a:r>
              <a:endParaRPr sz="2000" spc="170" dirty="0">
                <a:solidFill>
                  <a:schemeClr val="accent3"/>
                </a:solidFill>
              </a:endParaRPr>
            </a:p>
          </p:txBody>
        </p:sp>
        <p:sp>
          <p:nvSpPr>
            <p:cNvPr id="21" name="POWERPOINT TEMPLATE">
              <a:extLst>
                <a:ext uri="{FF2B5EF4-FFF2-40B4-BE49-F238E27FC236}">
                  <a16:creationId xmlns:a16="http://schemas.microsoft.com/office/drawing/2014/main" id="{D7B7B2BA-B6DE-0C4A-A5A1-492B46522974}"/>
                </a:ext>
              </a:extLst>
            </p:cNvPr>
            <p:cNvSpPr/>
            <p:nvPr userDrawn="1"/>
          </p:nvSpPr>
          <p:spPr>
            <a:xfrm>
              <a:off x="5442611" y="5603473"/>
              <a:ext cx="4090863" cy="2308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t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000" dirty="0">
                  <a:solidFill>
                    <a:schemeClr val="tx2"/>
                  </a:solidFill>
                </a:rPr>
                <a:t>|      Email : </a:t>
              </a:r>
              <a:r>
                <a:rPr lang="en-US" sz="1000" dirty="0" err="1">
                  <a:solidFill>
                    <a:schemeClr val="tx2"/>
                  </a:solidFill>
                </a:rPr>
                <a:t>example@example.com</a:t>
              </a:r>
              <a:r>
                <a:rPr lang="en-US" sz="1000" dirty="0">
                  <a:solidFill>
                    <a:schemeClr val="tx2"/>
                  </a:solidFill>
                </a:rPr>
                <a:t>       |       Web : </a:t>
              </a:r>
              <a:r>
                <a:rPr lang="en-US" sz="1000" dirty="0" err="1">
                  <a:solidFill>
                    <a:schemeClr val="tx2"/>
                  </a:solidFill>
                </a:rPr>
                <a:t>www.example.com</a:t>
              </a:r>
              <a:endParaRPr lang="en-US" sz="10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733439B-C3BB-D146-8F1C-14DDF9A33AD5}"/>
              </a:ext>
            </a:extLst>
          </p:cNvPr>
          <p:cNvSpPr txBox="1">
            <a:spLocks/>
          </p:cNvSpPr>
          <p:nvPr userDrawn="1"/>
        </p:nvSpPr>
        <p:spPr>
          <a:xfrm>
            <a:off x="463924" y="683869"/>
            <a:ext cx="11264152" cy="341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50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text, Insert your desired text here this is a sample text.</a:t>
            </a:r>
          </a:p>
        </p:txBody>
      </p: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12/03/2019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1153337" y="2756855"/>
            <a:ext cx="10024284" cy="108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5000" b="1" spc="170" dirty="0">
                <a:solidFill>
                  <a:schemeClr val="bg1"/>
                </a:solidFill>
              </a:rPr>
              <a:t>DỰ ĐOÁN GIÁ NHÀ Ở TP. HCM</a:t>
            </a:r>
            <a:endParaRPr sz="5000" b="1" spc="170" dirty="0">
              <a:solidFill>
                <a:schemeClr val="bg1"/>
              </a:solidFill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80819" y="2286052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782134" y="2666093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46438" y="3842872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64679" y="2348637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528983" y="3842872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481665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5960016" y="377790"/>
            <a:ext cx="485728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500" b="1" spc="170" dirty="0">
                <a:solidFill>
                  <a:schemeClr val="bg1"/>
                </a:solidFill>
              </a:rPr>
              <a:t>BÁO CÁO GIỮA KỲ</a:t>
            </a:r>
            <a:endParaRPr sz="3500" b="1" spc="17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F9BF8-675F-4380-B5A8-A87B2AEE8B0C}"/>
              </a:ext>
            </a:extLst>
          </p:cNvPr>
          <p:cNvSpPr txBox="1"/>
          <p:nvPr/>
        </p:nvSpPr>
        <p:spPr>
          <a:xfrm>
            <a:off x="7699331" y="5618436"/>
            <a:ext cx="39231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Nhật</a:t>
            </a:r>
            <a:r>
              <a:rPr lang="en-US" sz="2500" dirty="0"/>
              <a:t> Vinh - 1612815</a:t>
            </a:r>
            <a:br>
              <a:rPr lang="en-US" sz="2500" dirty="0"/>
            </a:b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r>
              <a:rPr lang="en-US" sz="2500" dirty="0"/>
              <a:t> - 1612909</a:t>
            </a: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098" y="386731"/>
            <a:ext cx="6165245" cy="54727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Helvetica Neue" panose="02000503000000020004" pitchFamily="50" charset="0"/>
              </a:rPr>
              <a:t>DỰ ĐOÁN GIÁ NHÀ Ở TP.HCM</a:t>
            </a:r>
            <a:endParaRPr lang="en-US" b="1" dirty="0">
              <a:latin typeface="Helvetica Neue" panose="02000503000000020004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5A10EE3-CB41-BF49-9222-ECDC33CE5AB2}"/>
              </a:ext>
            </a:extLst>
          </p:cNvPr>
          <p:cNvSpPr/>
          <p:nvPr/>
        </p:nvSpPr>
        <p:spPr>
          <a:xfrm>
            <a:off x="550189" y="4602997"/>
            <a:ext cx="1313177" cy="1313177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AFE78-8CCE-E94D-B755-83B87363B1BB}"/>
              </a:ext>
            </a:extLst>
          </p:cNvPr>
          <p:cNvGrpSpPr/>
          <p:nvPr/>
        </p:nvGrpSpPr>
        <p:grpSpPr>
          <a:xfrm>
            <a:off x="6569833" y="1587823"/>
            <a:ext cx="5132266" cy="1054885"/>
            <a:chOff x="6569833" y="2441437"/>
            <a:chExt cx="5132266" cy="105488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22F72-86B0-3A46-B951-8FC6F40B924E}"/>
                </a:ext>
              </a:extLst>
            </p:cNvPr>
            <p:cNvSpPr txBox="1"/>
            <p:nvPr/>
          </p:nvSpPr>
          <p:spPr>
            <a:xfrm>
              <a:off x="7885908" y="2752029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Vấn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đề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đặt</a:t>
              </a:r>
              <a:r>
                <a:rPr lang="en-US" sz="25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48684-6A12-4F4B-A41A-AFEFBA7F61B1}"/>
                </a:ext>
              </a:extLst>
            </p:cNvPr>
            <p:cNvSpPr txBox="1"/>
            <p:nvPr/>
          </p:nvSpPr>
          <p:spPr>
            <a:xfrm>
              <a:off x="7853827" y="2681093"/>
              <a:ext cx="3816191" cy="52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25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F1D10-537A-9643-9321-E394807EBC2B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B9F18-32B9-E249-BC19-40C6B96644A8}"/>
              </a:ext>
            </a:extLst>
          </p:cNvPr>
          <p:cNvGrpSpPr/>
          <p:nvPr/>
        </p:nvGrpSpPr>
        <p:grpSpPr>
          <a:xfrm>
            <a:off x="6569833" y="3172525"/>
            <a:ext cx="5166446" cy="1054885"/>
            <a:chOff x="6569833" y="2441437"/>
            <a:chExt cx="5166446" cy="105488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F3490-0E40-4C4A-AB35-7674B6C70569}"/>
                </a:ext>
              </a:extLst>
            </p:cNvPr>
            <p:cNvSpPr txBox="1"/>
            <p:nvPr/>
          </p:nvSpPr>
          <p:spPr>
            <a:xfrm>
              <a:off x="7920088" y="2736989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Thu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thập</a:t>
              </a:r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5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endParaRPr lang="en-US" sz="25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ADD9B-AC08-AE4B-9959-47737B9BDEF5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589A6-C009-0F41-80E5-5FC811B103CF}"/>
              </a:ext>
            </a:extLst>
          </p:cNvPr>
          <p:cNvGrpSpPr/>
          <p:nvPr/>
        </p:nvGrpSpPr>
        <p:grpSpPr>
          <a:xfrm>
            <a:off x="6569833" y="4757226"/>
            <a:ext cx="5205645" cy="1054885"/>
            <a:chOff x="6569833" y="2441437"/>
            <a:chExt cx="5205645" cy="10548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DBD59-82B0-4E46-8A19-674F6EE13D56}"/>
                </a:ext>
              </a:extLst>
            </p:cNvPr>
            <p:cNvSpPr txBox="1"/>
            <p:nvPr/>
          </p:nvSpPr>
          <p:spPr>
            <a:xfrm>
              <a:off x="7959287" y="2728732"/>
              <a:ext cx="381619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Xử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lí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dữ</a:t>
              </a:r>
              <a:r>
                <a:rPr lang="en-US" sz="25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500" b="1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liệu</a:t>
              </a:r>
              <a:endParaRPr lang="en-US" sz="25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880C2F-61B2-0D4F-A97E-DC728E5426BF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52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25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BACD4B-B763-4049-B349-DA4C30810080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sp>
        <p:nvSpPr>
          <p:cNvPr id="30" name="Shape">
            <a:extLst>
              <a:ext uri="{FF2B5EF4-FFF2-40B4-BE49-F238E27FC236}">
                <a16:creationId xmlns:a16="http://schemas.microsoft.com/office/drawing/2014/main" id="{2012B9D0-090E-424C-99D0-0ADFFC4855C6}"/>
              </a:ext>
            </a:extLst>
          </p:cNvPr>
          <p:cNvSpPr/>
          <p:nvPr/>
        </p:nvSpPr>
        <p:spPr>
          <a:xfrm>
            <a:off x="6824470" y="3500349"/>
            <a:ext cx="556985" cy="48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52" y="0"/>
                </a:moveTo>
                <a:lnTo>
                  <a:pt x="5756" y="5938"/>
                </a:lnTo>
                <a:cubicBezTo>
                  <a:pt x="5756" y="5938"/>
                  <a:pt x="9995" y="0"/>
                  <a:pt x="9995" y="0"/>
                </a:cubicBezTo>
                <a:lnTo>
                  <a:pt x="3852" y="0"/>
                </a:lnTo>
                <a:close/>
                <a:moveTo>
                  <a:pt x="11698" y="0"/>
                </a:moveTo>
                <a:lnTo>
                  <a:pt x="15907" y="5897"/>
                </a:lnTo>
                <a:cubicBezTo>
                  <a:pt x="15907" y="5897"/>
                  <a:pt x="17837" y="0"/>
                  <a:pt x="17837" y="0"/>
                </a:cubicBezTo>
                <a:lnTo>
                  <a:pt x="11698" y="0"/>
                </a:lnTo>
                <a:close/>
                <a:moveTo>
                  <a:pt x="10891" y="325"/>
                </a:moveTo>
                <a:lnTo>
                  <a:pt x="6562" y="6390"/>
                </a:lnTo>
                <a:cubicBezTo>
                  <a:pt x="6562" y="6390"/>
                  <a:pt x="15220" y="6390"/>
                  <a:pt x="15220" y="6390"/>
                </a:cubicBezTo>
                <a:lnTo>
                  <a:pt x="10891" y="325"/>
                </a:lnTo>
                <a:close/>
                <a:moveTo>
                  <a:pt x="3161" y="650"/>
                </a:moveTo>
                <a:lnTo>
                  <a:pt x="0" y="6410"/>
                </a:lnTo>
                <a:lnTo>
                  <a:pt x="5011" y="6410"/>
                </a:lnTo>
                <a:cubicBezTo>
                  <a:pt x="5011" y="6410"/>
                  <a:pt x="3161" y="650"/>
                  <a:pt x="3161" y="650"/>
                </a:cubicBezTo>
                <a:close/>
                <a:moveTo>
                  <a:pt x="18435" y="650"/>
                </a:moveTo>
                <a:lnTo>
                  <a:pt x="16549" y="6415"/>
                </a:lnTo>
                <a:cubicBezTo>
                  <a:pt x="16549" y="6415"/>
                  <a:pt x="21600" y="6415"/>
                  <a:pt x="21600" y="6415"/>
                </a:cubicBezTo>
                <a:lnTo>
                  <a:pt x="18435" y="650"/>
                </a:lnTo>
                <a:close/>
                <a:moveTo>
                  <a:pt x="143" y="7308"/>
                </a:moveTo>
                <a:lnTo>
                  <a:pt x="9634" y="20722"/>
                </a:lnTo>
                <a:lnTo>
                  <a:pt x="5328" y="7308"/>
                </a:lnTo>
                <a:cubicBezTo>
                  <a:pt x="5328" y="7308"/>
                  <a:pt x="143" y="7308"/>
                  <a:pt x="143" y="7308"/>
                </a:cubicBezTo>
                <a:close/>
                <a:moveTo>
                  <a:pt x="6134" y="7308"/>
                </a:moveTo>
                <a:lnTo>
                  <a:pt x="10722" y="21600"/>
                </a:lnTo>
                <a:lnTo>
                  <a:pt x="15399" y="7308"/>
                </a:lnTo>
                <a:cubicBezTo>
                  <a:pt x="15399" y="7308"/>
                  <a:pt x="6134" y="7308"/>
                  <a:pt x="6134" y="7308"/>
                </a:cubicBezTo>
                <a:close/>
                <a:moveTo>
                  <a:pt x="16344" y="7308"/>
                </a:moveTo>
                <a:cubicBezTo>
                  <a:pt x="16344" y="7308"/>
                  <a:pt x="11841" y="21072"/>
                  <a:pt x="11841" y="21072"/>
                </a:cubicBezTo>
                <a:lnTo>
                  <a:pt x="21578" y="7308"/>
                </a:lnTo>
                <a:lnTo>
                  <a:pt x="16344" y="730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500"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5B78453-FE4F-564D-A75F-9AD21D2CE27C}"/>
              </a:ext>
            </a:extLst>
          </p:cNvPr>
          <p:cNvSpPr/>
          <p:nvPr/>
        </p:nvSpPr>
        <p:spPr>
          <a:xfrm>
            <a:off x="6844881" y="5005334"/>
            <a:ext cx="516162" cy="59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838" y="0"/>
                </a:moveTo>
                <a:cubicBezTo>
                  <a:pt x="5555" y="0"/>
                  <a:pt x="5026" y="2738"/>
                  <a:pt x="5026" y="6117"/>
                </a:cubicBezTo>
                <a:cubicBezTo>
                  <a:pt x="5026" y="10433"/>
                  <a:pt x="9104" y="12234"/>
                  <a:pt x="10838" y="12234"/>
                </a:cubicBezTo>
                <a:cubicBezTo>
                  <a:pt x="12572" y="12234"/>
                  <a:pt x="16650" y="10434"/>
                  <a:pt x="16650" y="6117"/>
                </a:cubicBezTo>
                <a:cubicBezTo>
                  <a:pt x="16650" y="2738"/>
                  <a:pt x="16120" y="0"/>
                  <a:pt x="10838" y="0"/>
                </a:cubicBezTo>
                <a:close/>
                <a:moveTo>
                  <a:pt x="9087" y="3661"/>
                </a:moveTo>
                <a:cubicBezTo>
                  <a:pt x="9087" y="3661"/>
                  <a:pt x="10215" y="6031"/>
                  <a:pt x="15771" y="4967"/>
                </a:cubicBezTo>
                <a:cubicBezTo>
                  <a:pt x="15794" y="5345"/>
                  <a:pt x="15800" y="5732"/>
                  <a:pt x="15800" y="6117"/>
                </a:cubicBezTo>
                <a:cubicBezTo>
                  <a:pt x="15800" y="8227"/>
                  <a:pt x="14722" y="9535"/>
                  <a:pt x="13816" y="10260"/>
                </a:cubicBezTo>
                <a:cubicBezTo>
                  <a:pt x="12676" y="11174"/>
                  <a:pt x="11411" y="11506"/>
                  <a:pt x="10838" y="11506"/>
                </a:cubicBezTo>
                <a:cubicBezTo>
                  <a:pt x="10265" y="11506"/>
                  <a:pt x="8994" y="11174"/>
                  <a:pt x="7853" y="10260"/>
                </a:cubicBezTo>
                <a:cubicBezTo>
                  <a:pt x="6948" y="9535"/>
                  <a:pt x="5869" y="8227"/>
                  <a:pt x="5869" y="6117"/>
                </a:cubicBezTo>
                <a:cubicBezTo>
                  <a:pt x="5869" y="5775"/>
                  <a:pt x="5876" y="5435"/>
                  <a:pt x="5893" y="5097"/>
                </a:cubicBezTo>
                <a:cubicBezTo>
                  <a:pt x="6301" y="4416"/>
                  <a:pt x="7187" y="3626"/>
                  <a:pt x="9087" y="3661"/>
                </a:cubicBezTo>
                <a:close/>
                <a:moveTo>
                  <a:pt x="7388" y="11571"/>
                </a:moveTo>
                <a:cubicBezTo>
                  <a:pt x="7311" y="11565"/>
                  <a:pt x="7232" y="11578"/>
                  <a:pt x="7161" y="11611"/>
                </a:cubicBezTo>
                <a:cubicBezTo>
                  <a:pt x="5929" y="12179"/>
                  <a:pt x="2974" y="13552"/>
                  <a:pt x="2140" y="14037"/>
                </a:cubicBezTo>
                <a:cubicBezTo>
                  <a:pt x="730" y="14857"/>
                  <a:pt x="114" y="17829"/>
                  <a:pt x="5" y="18416"/>
                </a:cubicBezTo>
                <a:cubicBezTo>
                  <a:pt x="-6" y="18474"/>
                  <a:pt x="0" y="18531"/>
                  <a:pt x="22" y="18587"/>
                </a:cubicBezTo>
                <a:cubicBezTo>
                  <a:pt x="73" y="18710"/>
                  <a:pt x="1366" y="21600"/>
                  <a:pt x="10791" y="21600"/>
                </a:cubicBezTo>
                <a:cubicBezTo>
                  <a:pt x="20216" y="21600"/>
                  <a:pt x="21509" y="18710"/>
                  <a:pt x="21560" y="18587"/>
                </a:cubicBezTo>
                <a:cubicBezTo>
                  <a:pt x="21583" y="18531"/>
                  <a:pt x="21594" y="18474"/>
                  <a:pt x="21583" y="18416"/>
                </a:cubicBezTo>
                <a:cubicBezTo>
                  <a:pt x="21286" y="16824"/>
                  <a:pt x="20673" y="14771"/>
                  <a:pt x="19448" y="14042"/>
                </a:cubicBezTo>
                <a:cubicBezTo>
                  <a:pt x="18611" y="13544"/>
                  <a:pt x="15691" y="12196"/>
                  <a:pt x="14445" y="11621"/>
                </a:cubicBezTo>
                <a:lnTo>
                  <a:pt x="14427" y="11611"/>
                </a:lnTo>
                <a:cubicBezTo>
                  <a:pt x="14285" y="11545"/>
                  <a:pt x="14106" y="11560"/>
                  <a:pt x="13979" y="11646"/>
                </a:cubicBezTo>
                <a:cubicBezTo>
                  <a:pt x="13326" y="12089"/>
                  <a:pt x="12613" y="12385"/>
                  <a:pt x="11856" y="12530"/>
                </a:cubicBezTo>
                <a:cubicBezTo>
                  <a:pt x="11722" y="12556"/>
                  <a:pt x="11614" y="12641"/>
                  <a:pt x="11565" y="12751"/>
                </a:cubicBezTo>
                <a:lnTo>
                  <a:pt x="10791" y="14504"/>
                </a:lnTo>
                <a:lnTo>
                  <a:pt x="10023" y="12751"/>
                </a:lnTo>
                <a:cubicBezTo>
                  <a:pt x="9975" y="12641"/>
                  <a:pt x="9860" y="12556"/>
                  <a:pt x="9726" y="12530"/>
                </a:cubicBezTo>
                <a:cubicBezTo>
                  <a:pt x="8969" y="12385"/>
                  <a:pt x="8256" y="12089"/>
                  <a:pt x="7603" y="11646"/>
                </a:cubicBezTo>
                <a:cubicBezTo>
                  <a:pt x="7540" y="11603"/>
                  <a:pt x="7465" y="11577"/>
                  <a:pt x="7388" y="11571"/>
                </a:cubicBezTo>
                <a:close/>
                <a:moveTo>
                  <a:pt x="13549" y="16583"/>
                </a:moveTo>
                <a:lnTo>
                  <a:pt x="17237" y="16583"/>
                </a:lnTo>
                <a:cubicBezTo>
                  <a:pt x="17237" y="16583"/>
                  <a:pt x="17237" y="17442"/>
                  <a:pt x="17237" y="17442"/>
                </a:cubicBezTo>
                <a:lnTo>
                  <a:pt x="15393" y="17939"/>
                </a:lnTo>
                <a:lnTo>
                  <a:pt x="13549" y="17442"/>
                </a:lnTo>
                <a:lnTo>
                  <a:pt x="13549" y="1658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5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6BB013-510A-0343-A65F-96DC35801F25}"/>
              </a:ext>
            </a:extLst>
          </p:cNvPr>
          <p:cNvGrpSpPr/>
          <p:nvPr/>
        </p:nvGrpSpPr>
        <p:grpSpPr>
          <a:xfrm>
            <a:off x="6815440" y="1821907"/>
            <a:ext cx="575045" cy="576991"/>
            <a:chOff x="21675325" y="2050476"/>
            <a:chExt cx="1985214" cy="1991929"/>
          </a:xfrm>
          <a:solidFill>
            <a:schemeClr val="bg1"/>
          </a:solidFill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FC56D04-0172-3B46-BFCD-23C2AB4E55A6}"/>
                </a:ext>
              </a:extLst>
            </p:cNvPr>
            <p:cNvSpPr/>
            <p:nvPr/>
          </p:nvSpPr>
          <p:spPr>
            <a:xfrm>
              <a:off x="21675325" y="2253677"/>
              <a:ext cx="1788728" cy="178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8965"/>
                    <a:pt x="21144" y="7238"/>
                    <a:pt x="20337" y="5725"/>
                  </a:cubicBezTo>
                  <a:cubicBezTo>
                    <a:pt x="20249" y="5738"/>
                    <a:pt x="20158" y="5743"/>
                    <a:pt x="20070" y="5743"/>
                  </a:cubicBezTo>
                  <a:cubicBezTo>
                    <a:pt x="20019" y="5743"/>
                    <a:pt x="19966" y="5740"/>
                    <a:pt x="19913" y="5738"/>
                  </a:cubicBezTo>
                  <a:lnTo>
                    <a:pt x="18540" y="5632"/>
                  </a:lnTo>
                  <a:lnTo>
                    <a:pt x="17551" y="6620"/>
                  </a:lnTo>
                  <a:cubicBezTo>
                    <a:pt x="18305" y="7835"/>
                    <a:pt x="18741" y="9267"/>
                    <a:pt x="18741" y="10800"/>
                  </a:cubicBezTo>
                  <a:cubicBezTo>
                    <a:pt x="18741" y="15184"/>
                    <a:pt x="15187" y="18739"/>
                    <a:pt x="10802" y="18739"/>
                  </a:cubicBezTo>
                  <a:cubicBezTo>
                    <a:pt x="6418" y="18739"/>
                    <a:pt x="2861" y="15184"/>
                    <a:pt x="2861" y="10800"/>
                  </a:cubicBezTo>
                  <a:cubicBezTo>
                    <a:pt x="2861" y="6416"/>
                    <a:pt x="6416" y="2861"/>
                    <a:pt x="10800" y="2861"/>
                  </a:cubicBezTo>
                  <a:cubicBezTo>
                    <a:pt x="12335" y="2861"/>
                    <a:pt x="13767" y="3298"/>
                    <a:pt x="14980" y="4051"/>
                  </a:cubicBezTo>
                  <a:lnTo>
                    <a:pt x="15875" y="3156"/>
                  </a:lnTo>
                  <a:lnTo>
                    <a:pt x="15754" y="1581"/>
                  </a:lnTo>
                  <a:cubicBezTo>
                    <a:pt x="15744" y="1455"/>
                    <a:pt x="15746" y="1329"/>
                    <a:pt x="15759" y="1205"/>
                  </a:cubicBezTo>
                  <a:cubicBezTo>
                    <a:pt x="14274" y="436"/>
                    <a:pt x="12587" y="0"/>
                    <a:pt x="10798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D4B20F38-B940-2740-8446-10646664D968}"/>
                </a:ext>
              </a:extLst>
            </p:cNvPr>
            <p:cNvSpPr/>
            <p:nvPr/>
          </p:nvSpPr>
          <p:spPr>
            <a:xfrm>
              <a:off x="22132525" y="2698177"/>
              <a:ext cx="880579" cy="88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135"/>
                  </a:moveTo>
                  <a:cubicBezTo>
                    <a:pt x="10943" y="5135"/>
                    <a:pt x="11087" y="5140"/>
                    <a:pt x="11230" y="5150"/>
                  </a:cubicBezTo>
                  <a:lnTo>
                    <a:pt x="15368" y="1014"/>
                  </a:lnTo>
                  <a:cubicBezTo>
                    <a:pt x="13980" y="363"/>
                    <a:pt x="12434" y="0"/>
                    <a:pt x="10800" y="0"/>
                  </a:cubicBezTo>
                  <a:cubicBezTo>
                    <a:pt x="4834" y="0"/>
                    <a:pt x="0" y="4833"/>
                    <a:pt x="0" y="10797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7"/>
                    <a:pt x="21600" y="10803"/>
                  </a:cubicBezTo>
                  <a:cubicBezTo>
                    <a:pt x="21600" y="9169"/>
                    <a:pt x="21236" y="7623"/>
                    <a:pt x="20586" y="6236"/>
                  </a:cubicBezTo>
                  <a:lnTo>
                    <a:pt x="20499" y="6323"/>
                  </a:lnTo>
                  <a:lnTo>
                    <a:pt x="16448" y="10372"/>
                  </a:lnTo>
                  <a:cubicBezTo>
                    <a:pt x="16459" y="10516"/>
                    <a:pt x="16464" y="10659"/>
                    <a:pt x="16464" y="10803"/>
                  </a:cubicBezTo>
                  <a:cubicBezTo>
                    <a:pt x="16464" y="13930"/>
                    <a:pt x="13929" y="16470"/>
                    <a:pt x="10795" y="16470"/>
                  </a:cubicBezTo>
                  <a:cubicBezTo>
                    <a:pt x="7661" y="16470"/>
                    <a:pt x="5131" y="13930"/>
                    <a:pt x="5131" y="10803"/>
                  </a:cubicBezTo>
                  <a:cubicBezTo>
                    <a:pt x="5131" y="7674"/>
                    <a:pt x="7671" y="5135"/>
                    <a:pt x="10800" y="5135"/>
                  </a:cubicBezTo>
                  <a:cubicBezTo>
                    <a:pt x="10800" y="5135"/>
                    <a:pt x="10800" y="5135"/>
                    <a:pt x="10800" y="513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9486C83-0864-B846-A4C2-EBCF2BE964A4}"/>
                </a:ext>
              </a:extLst>
            </p:cNvPr>
            <p:cNvSpPr/>
            <p:nvPr/>
          </p:nvSpPr>
          <p:spPr>
            <a:xfrm>
              <a:off x="22577025" y="2050476"/>
              <a:ext cx="1083514" cy="109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18177" y="5897"/>
                  </a:moveTo>
                  <a:lnTo>
                    <a:pt x="19226" y="4847"/>
                  </a:lnTo>
                  <a:cubicBezTo>
                    <a:pt x="19705" y="4367"/>
                    <a:pt x="19705" y="3594"/>
                    <a:pt x="19226" y="3114"/>
                  </a:cubicBezTo>
                  <a:lnTo>
                    <a:pt x="18499" y="2382"/>
                  </a:lnTo>
                  <a:cubicBezTo>
                    <a:pt x="18260" y="2142"/>
                    <a:pt x="17946" y="2022"/>
                    <a:pt x="17636" y="2022"/>
                  </a:cubicBezTo>
                  <a:cubicBezTo>
                    <a:pt x="17327" y="2022"/>
                    <a:pt x="17009" y="2142"/>
                    <a:pt x="16773" y="2382"/>
                  </a:cubicBezTo>
                  <a:lnTo>
                    <a:pt x="15572" y="3585"/>
                  </a:lnTo>
                  <a:lnTo>
                    <a:pt x="15324" y="380"/>
                  </a:lnTo>
                  <a:cubicBezTo>
                    <a:pt x="15308" y="145"/>
                    <a:pt x="15114" y="0"/>
                    <a:pt x="14911" y="0"/>
                  </a:cubicBezTo>
                  <a:cubicBezTo>
                    <a:pt x="14808" y="0"/>
                    <a:pt x="14705" y="37"/>
                    <a:pt x="14622" y="120"/>
                  </a:cubicBezTo>
                  <a:lnTo>
                    <a:pt x="9895" y="4855"/>
                  </a:lnTo>
                  <a:cubicBezTo>
                    <a:pt x="9470" y="5281"/>
                    <a:pt x="9251" y="5872"/>
                    <a:pt x="9297" y="6476"/>
                  </a:cubicBezTo>
                  <a:lnTo>
                    <a:pt x="9309" y="6662"/>
                  </a:lnTo>
                  <a:lnTo>
                    <a:pt x="9536" y="9627"/>
                  </a:lnTo>
                  <a:lnTo>
                    <a:pt x="7827" y="11339"/>
                  </a:lnTo>
                  <a:lnTo>
                    <a:pt x="4751" y="14420"/>
                  </a:lnTo>
                  <a:lnTo>
                    <a:pt x="4681" y="14491"/>
                  </a:lnTo>
                  <a:lnTo>
                    <a:pt x="383" y="18796"/>
                  </a:lnTo>
                  <a:cubicBezTo>
                    <a:pt x="210" y="18969"/>
                    <a:pt x="103" y="19201"/>
                    <a:pt x="86" y="19445"/>
                  </a:cubicBezTo>
                  <a:lnTo>
                    <a:pt x="4" y="20483"/>
                  </a:lnTo>
                  <a:cubicBezTo>
                    <a:pt x="-46" y="21087"/>
                    <a:pt x="433" y="21600"/>
                    <a:pt x="1032" y="21600"/>
                  </a:cubicBezTo>
                  <a:cubicBezTo>
                    <a:pt x="1048" y="21600"/>
                    <a:pt x="1065" y="21600"/>
                    <a:pt x="1085" y="21600"/>
                  </a:cubicBezTo>
                  <a:lnTo>
                    <a:pt x="2179" y="21546"/>
                  </a:lnTo>
                  <a:cubicBezTo>
                    <a:pt x="2435" y="21534"/>
                    <a:pt x="2679" y="21426"/>
                    <a:pt x="2856" y="21244"/>
                  </a:cubicBezTo>
                  <a:lnTo>
                    <a:pt x="12145" y="11939"/>
                  </a:lnTo>
                  <a:lnTo>
                    <a:pt x="14845" y="12146"/>
                  </a:lnTo>
                  <a:lnTo>
                    <a:pt x="14965" y="12154"/>
                  </a:lnTo>
                  <a:cubicBezTo>
                    <a:pt x="15019" y="12158"/>
                    <a:pt x="15072" y="12158"/>
                    <a:pt x="15122" y="12158"/>
                  </a:cubicBezTo>
                  <a:cubicBezTo>
                    <a:pt x="15667" y="12158"/>
                    <a:pt x="16191" y="11944"/>
                    <a:pt x="16584" y="11555"/>
                  </a:cubicBezTo>
                  <a:lnTo>
                    <a:pt x="21306" y="6824"/>
                  </a:lnTo>
                  <a:cubicBezTo>
                    <a:pt x="21554" y="6575"/>
                    <a:pt x="21397" y="6145"/>
                    <a:pt x="21046" y="6121"/>
                  </a:cubicBezTo>
                  <a:cubicBezTo>
                    <a:pt x="21046" y="6121"/>
                    <a:pt x="18177" y="5897"/>
                    <a:pt x="18177" y="58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500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53D83B-45D3-405E-8E7C-A9F663902A99}"/>
              </a:ext>
            </a:extLst>
          </p:cNvPr>
          <p:cNvSpPr/>
          <p:nvPr/>
        </p:nvSpPr>
        <p:spPr>
          <a:xfrm>
            <a:off x="525840" y="631600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  <p:pic>
        <p:nvPicPr>
          <p:cNvPr id="36" name="Picture Placeholder 35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CC990125-5821-41DB-8861-804D1F9003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817" r="22817"/>
          <a:stretch>
            <a:fillRect/>
          </a:stretch>
        </p:blipFill>
        <p:spPr>
          <a:xfrm>
            <a:off x="550863" y="1390650"/>
            <a:ext cx="5545137" cy="4525963"/>
          </a:xfrm>
        </p:spPr>
      </p:pic>
    </p:spTree>
    <p:extLst>
      <p:ext uri="{BB962C8B-B14F-4D97-AF65-F5344CB8AC3E}">
        <p14:creationId xmlns:p14="http://schemas.microsoft.com/office/powerpoint/2010/main" val="218566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2724E4-3E5A-4A31-A7D1-BF39E3774C7A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VẤN ĐỀ ĐẶT 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470B64-9D13-4CED-83B4-E32E41FD998F}"/>
                  </a:ext>
                </a:extLst>
              </p:cNvPr>
              <p:cNvSpPr/>
              <p:nvPr/>
            </p:nvSpPr>
            <p:spPr>
              <a:xfrm>
                <a:off x="856343" y="1233715"/>
                <a:ext cx="11074400" cy="1173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Nhiều ng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ời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muốn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mua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ng không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biết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giá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cả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thị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tr</a:t>
                </a:r>
                <a:r>
                  <a:rPr lang="vi-VN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ư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ờng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thế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nào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?</a:t>
                </a:r>
                <a:b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5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Cần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có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mô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hình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dự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đoán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giá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nhà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phù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 </a:t>
                </a:r>
                <a:r>
                  <a:rPr lang="en-US" sz="2500" dirty="0" err="1">
                    <a:latin typeface="Helvetica Neue" panose="02000503000000020004" pitchFamily="50" charset="0"/>
                    <a:cs typeface="Courier New" panose="02070309020205020404" pitchFamily="49" charset="0"/>
                  </a:rPr>
                  <a:t>hợp</a:t>
                </a:r>
                <a:r>
                  <a:rPr lang="en-US" sz="2500" dirty="0">
                    <a:latin typeface="Helvetica Neue" panose="02000503000000020004" pitchFamily="50" charset="0"/>
                    <a:cs typeface="Courier New" panose="020703090202050204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470B64-9D13-4CED-83B4-E32E41FD9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43" y="1233715"/>
                <a:ext cx="11074400" cy="1173270"/>
              </a:xfrm>
              <a:prstGeom prst="rect">
                <a:avLst/>
              </a:prstGeom>
              <a:blipFill>
                <a:blip r:embed="rId3"/>
                <a:stretch>
                  <a:fillRect l="-771" r="-495" b="-10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C28791-3DB0-4C41-A7A1-EC2B422E2A17}"/>
              </a:ext>
            </a:extLst>
          </p:cNvPr>
          <p:cNvSpPr/>
          <p:nvPr/>
        </p:nvSpPr>
        <p:spPr>
          <a:xfrm>
            <a:off x="525840" y="631600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5598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510245-7464-453F-B35D-5B9CFC9AC8BD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THU THẬP 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779EC-4F38-42F7-885C-38C917033CD8}"/>
              </a:ext>
            </a:extLst>
          </p:cNvPr>
          <p:cNvSpPr txBox="1"/>
          <p:nvPr/>
        </p:nvSpPr>
        <p:spPr>
          <a:xfrm>
            <a:off x="327770" y="1244560"/>
            <a:ext cx="4257482" cy="405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50" charset="0"/>
              </a:rPr>
              <a:t>Thu </a:t>
            </a:r>
            <a:r>
              <a:rPr lang="en-US" sz="2500" dirty="0" err="1">
                <a:latin typeface="Helvetica Neue" panose="02000503000000020004" pitchFamily="50" charset="0"/>
              </a:rPr>
              <a:t>thập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nhà</a:t>
            </a:r>
            <a:r>
              <a:rPr lang="en-US" sz="2500" dirty="0">
                <a:latin typeface="Helvetica Neue" panose="02000503000000020004" pitchFamily="50" charset="0"/>
              </a:rPr>
              <a:t> ở </a:t>
            </a:r>
            <a:r>
              <a:rPr lang="en-US" sz="2500" dirty="0" err="1">
                <a:latin typeface="Helvetica Neue" panose="02000503000000020004" pitchFamily="50" charset="0"/>
              </a:rPr>
              <a:t>trên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trang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chợ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tốt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thập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hợp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pháp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gồm</a:t>
            </a:r>
            <a:r>
              <a:rPr lang="en-US" sz="2500" dirty="0">
                <a:latin typeface="Helvetica Neue" panose="02000503000000020004" pitchFamily="50" charset="0"/>
              </a:rPr>
              <a:t> 20 </a:t>
            </a:r>
            <a:r>
              <a:rPr lang="en-US" sz="2500" dirty="0" err="1">
                <a:latin typeface="Helvetica Neue" panose="02000503000000020004" pitchFamily="50" charset="0"/>
              </a:rPr>
              <a:t>cột</a:t>
            </a:r>
            <a:r>
              <a:rPr lang="en-US" sz="2500" dirty="0">
                <a:latin typeface="Helvetica Neue" panose="02000503000000020004" pitchFamily="50" charset="0"/>
              </a:rPr>
              <a:t>, </a:t>
            </a:r>
            <a:r>
              <a:rPr lang="en-US" sz="2500" dirty="0" err="1">
                <a:latin typeface="Helvetica Neue" panose="02000503000000020004" pitchFamily="50" charset="0"/>
              </a:rPr>
              <a:t>và</a:t>
            </a:r>
            <a:r>
              <a:rPr lang="en-US" sz="2500" dirty="0">
                <a:latin typeface="Helvetica Neue" panose="02000503000000020004" pitchFamily="50" charset="0"/>
              </a:rPr>
              <a:t> 7452 </a:t>
            </a:r>
            <a:r>
              <a:rPr lang="en-US" sz="2500" dirty="0" err="1">
                <a:latin typeface="Helvetica Neue" panose="02000503000000020004" pitchFamily="50" charset="0"/>
              </a:rPr>
              <a:t>dòng</a:t>
            </a:r>
            <a:r>
              <a:rPr lang="en-US" sz="2500" dirty="0">
                <a:latin typeface="Helvetica Neue" panose="02000503000000020004" pitchFamily="50" charset="0"/>
              </a:rPr>
              <a:t>. Ý </a:t>
            </a:r>
            <a:r>
              <a:rPr lang="en-US" sz="2500" dirty="0" err="1">
                <a:latin typeface="Helvetica Neue" panose="02000503000000020004" pitchFamily="50" charset="0"/>
              </a:rPr>
              <a:t>nghĩa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mỗi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cột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FC3C0A-958F-4374-B7AC-C28E9B8DF1AD}"/>
              </a:ext>
            </a:extLst>
          </p:cNvPr>
          <p:cNvSpPr/>
          <p:nvPr/>
        </p:nvSpPr>
        <p:spPr>
          <a:xfrm>
            <a:off x="525840" y="631072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437D6-BEBA-4672-A1E1-3F9790D0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jp-code-font-family)"/>
              </a:rPr>
              <a:t>(5961, 20) (1491, 20)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D3FF6-B04B-4362-9EB6-44CD82C3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252" y="441725"/>
            <a:ext cx="6419850" cy="2913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F8F9CF-1042-4872-9304-05BEC872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311" y="2438401"/>
            <a:ext cx="7384919" cy="36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C5F680-9C06-475C-B088-BE41E27FF92F}"/>
              </a:ext>
            </a:extLst>
          </p:cNvPr>
          <p:cNvSpPr txBox="1">
            <a:spLocks/>
          </p:cNvSpPr>
          <p:nvPr/>
        </p:nvSpPr>
        <p:spPr>
          <a:xfrm>
            <a:off x="439984" y="425118"/>
            <a:ext cx="6165245" cy="54727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" panose="02000503000000020004" pitchFamily="50" charset="0"/>
              </a:rPr>
              <a:t>XỬ LÍ 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B34FD-1C1A-4826-8DC9-DEB17ADC3C12}"/>
              </a:ext>
            </a:extLst>
          </p:cNvPr>
          <p:cNvSpPr txBox="1"/>
          <p:nvPr/>
        </p:nvSpPr>
        <p:spPr>
          <a:xfrm>
            <a:off x="710618" y="1314832"/>
            <a:ext cx="3235181" cy="3480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Lọc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trùng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Chuẩn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hóa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Xử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thiếu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Xử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lí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dữ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liệu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nhiễu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Helvetica Neue" panose="02000503000000020004" pitchFamily="50" charset="0"/>
              </a:rPr>
              <a:t>Tách</a:t>
            </a:r>
            <a:r>
              <a:rPr lang="en-US" sz="2500" dirty="0">
                <a:latin typeface="Helvetica Neue" panose="02000503000000020004" pitchFamily="50" charset="0"/>
              </a:rPr>
              <a:t> </a:t>
            </a:r>
            <a:r>
              <a:rPr lang="en-US" sz="2500" dirty="0" err="1">
                <a:latin typeface="Helvetica Neue" panose="02000503000000020004" pitchFamily="50" charset="0"/>
              </a:rPr>
              <a:t>cột</a:t>
            </a:r>
            <a:r>
              <a:rPr lang="en-US" sz="2500" dirty="0">
                <a:latin typeface="Helvetica Neue" panose="02000503000000020004" pitchFamily="50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Helvetica Neue" panose="02000503000000020004" pitchFamily="50" charset="0"/>
              </a:rPr>
              <a:t>Label encoding.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00D778-F456-43F0-A837-D740FE929256}"/>
              </a:ext>
            </a:extLst>
          </p:cNvPr>
          <p:cNvSpPr/>
          <p:nvPr/>
        </p:nvSpPr>
        <p:spPr>
          <a:xfrm>
            <a:off x="525840" y="6310727"/>
            <a:ext cx="7703760" cy="541993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/>
              <a:t>Võ</a:t>
            </a:r>
            <a:r>
              <a:rPr lang="en-US" sz="2500" dirty="0"/>
              <a:t> </a:t>
            </a:r>
            <a:r>
              <a:rPr lang="en-US" sz="2500" dirty="0" err="1"/>
              <a:t>Nhât</a:t>
            </a:r>
            <a:r>
              <a:rPr lang="en-US" sz="2500" dirty="0"/>
              <a:t> Vinh – </a:t>
            </a:r>
            <a:r>
              <a:rPr lang="en-US" sz="2500" dirty="0" err="1"/>
              <a:t>Nguyễn</a:t>
            </a:r>
            <a:r>
              <a:rPr lang="en-US" sz="2500" dirty="0"/>
              <a:t> </a:t>
            </a:r>
            <a:r>
              <a:rPr lang="en-US" sz="2500" dirty="0" err="1"/>
              <a:t>Ngọc</a:t>
            </a:r>
            <a:r>
              <a:rPr lang="en-US" sz="2500" dirty="0"/>
              <a:t> </a:t>
            </a:r>
            <a:r>
              <a:rPr lang="en-US" sz="2500" dirty="0" err="1"/>
              <a:t>Khải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87054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340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Arial Black</vt:lpstr>
      <vt:lpstr>Calibri</vt:lpstr>
      <vt:lpstr>Calibri Light</vt:lpstr>
      <vt:lpstr>Cambria Math</vt:lpstr>
      <vt:lpstr>Helvetica Neue</vt:lpstr>
      <vt:lpstr>Office Theme</vt:lpstr>
      <vt:lpstr>PowerPoint Presentation</vt:lpstr>
      <vt:lpstr>DỰ ĐOÁN GIÁ NHÀ Ở TP.HCM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Vinh Vo</cp:lastModifiedBy>
  <cp:revision>259</cp:revision>
  <dcterms:created xsi:type="dcterms:W3CDTF">2019-10-14T11:46:54Z</dcterms:created>
  <dcterms:modified xsi:type="dcterms:W3CDTF">2019-12-03T13:17:40Z</dcterms:modified>
</cp:coreProperties>
</file>