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8"/>
  </p:notesMasterIdLst>
  <p:sldIdLst>
    <p:sldId id="256" r:id="rId2"/>
    <p:sldId id="293" r:id="rId3"/>
    <p:sldId id="266" r:id="rId4"/>
    <p:sldId id="258" r:id="rId5"/>
    <p:sldId id="264" r:id="rId6"/>
    <p:sldId id="265" r:id="rId7"/>
    <p:sldId id="267" r:id="rId8"/>
    <p:sldId id="268" r:id="rId9"/>
    <p:sldId id="270" r:id="rId10"/>
    <p:sldId id="269" r:id="rId11"/>
    <p:sldId id="271" r:id="rId12"/>
    <p:sldId id="272" r:id="rId13"/>
    <p:sldId id="261" r:id="rId14"/>
    <p:sldId id="262" r:id="rId15"/>
    <p:sldId id="263" r:id="rId16"/>
    <p:sldId id="26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2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B59A9-BFDA-417F-AA26-7D1926C71E74}" v="27" dt="2020-09-07T02:35:14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6457" autoAdjust="0"/>
  </p:normalViewPr>
  <p:slideViewPr>
    <p:cSldViewPr snapToGrid="0">
      <p:cViewPr varScale="1">
        <p:scale>
          <a:sx n="95" d="100"/>
          <a:sy n="95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F514914-2560-4DE4-8B10-840D2FDEC892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42AEA7D-D3CC-4E98-97BE-5B2F73192F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6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EA7D-D3CC-4E98-97BE-5B2F73192F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EA7D-D3CC-4E98-97BE-5B2F73192F9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9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EA7D-D3CC-4E98-97BE-5B2F73192F9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1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</a:rPr>
              <a:t>Đúc là một quá trình sản xuất trong đó vật liệu lỏng được đổ vào khuôn</a:t>
            </a:r>
          </a:p>
          <a:p>
            <a:r>
              <a:rPr lang="vi-VN" dirty="0">
                <a:latin typeface="Times New Roman" panose="02020603050405020304" pitchFamily="18" charset="0"/>
              </a:rPr>
              <a:t>có chứa một khoang rỗng có hình dạng mong muốn. Sau đó chất lỏng được để nguội và</a:t>
            </a:r>
          </a:p>
          <a:p>
            <a:r>
              <a:rPr lang="vi-VN" dirty="0">
                <a:latin typeface="Times New Roman" panose="02020603050405020304" pitchFamily="18" charset="0"/>
              </a:rPr>
              <a:t>đông đặc, có hình dạng của khuôn mà nó được đổ vào. Khuôn là hướng dẫn</a:t>
            </a:r>
          </a:p>
          <a:p>
            <a:r>
              <a:rPr lang="vi-VN" dirty="0">
                <a:latin typeface="Times New Roman" panose="02020603050405020304" pitchFamily="18" charset="0"/>
              </a:rPr>
              <a:t>định hình chất lỏng thành kết quả dự định. Hãy nhớ rằng khuôn có thể là bất kỳ</a:t>
            </a:r>
          </a:p>
          <a:p>
            <a:r>
              <a:rPr lang="vi-VN" dirty="0">
                <a:latin typeface="Times New Roman" panose="02020603050405020304" pitchFamily="18" charset="0"/>
              </a:rPr>
              <a:t>hình dạng, kích thước hoặc kích thước, và tách biệt hoặc không liên quan đến chất lỏng được đổ vào.</a:t>
            </a:r>
          </a:p>
          <a:p>
            <a:r>
              <a:rPr lang="vi-VN" dirty="0">
                <a:latin typeface="Times New Roman" panose="02020603050405020304" pitchFamily="18" charset="0"/>
              </a:rPr>
              <a:t>Bây giờ, hãy nghĩ về kiến trúc phần mềm là khuôn mẫu và nghĩ về dự án của bạn là</a:t>
            </a:r>
          </a:p>
          <a:p>
            <a:r>
              <a:rPr lang="vi-VN" dirty="0">
                <a:latin typeface="Times New Roman" panose="02020603050405020304" pitchFamily="18" charset="0"/>
              </a:rPr>
              <a:t>chất lỏng được đổ vào khuôn này. Cũng giống như truyền, kiến trúc phần mềm là</a:t>
            </a:r>
          </a:p>
          <a:p>
            <a:r>
              <a:rPr lang="vi-VN" dirty="0">
                <a:latin typeface="Times New Roman" panose="02020603050405020304" pitchFamily="18" charset="0"/>
              </a:rPr>
              <a:t>hướng dẫn định hình dự án của bạn thành kết quả dự kiến. Kiến trúc của một phần mềm</a:t>
            </a:r>
          </a:p>
          <a:p>
            <a:r>
              <a:rPr lang="vi-VN" dirty="0">
                <a:latin typeface="Times New Roman" panose="02020603050405020304" pitchFamily="18" charset="0"/>
              </a:rPr>
              <a:t>hệ thống không có mối quan hệ chặt chẽ với mã thực tế được viết cho hệ thống này. Các</a:t>
            </a:r>
          </a:p>
          <a:p>
            <a:r>
              <a:rPr lang="vi-VN" dirty="0">
                <a:latin typeface="Times New Roman" panose="02020603050405020304" pitchFamily="18" charset="0"/>
              </a:rPr>
              <a:t>kiến trúc chỉ đơn giản là đảm bảo rằng quá trình phát triển vẫn trong</a:t>
            </a:r>
          </a:p>
          <a:p>
            <a:r>
              <a:rPr lang="vi-VN" dirty="0">
                <a:latin typeface="Times New Roman" panose="02020603050405020304" pitchFamily="18" charset="0"/>
              </a:rPr>
              <a:t>giới hạn xác định.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EA7D-D3CC-4E98-97BE-5B2F73192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B3DB-6B92-4CF0-9EFD-0B0B81A3F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54FEE-528D-4B00-B5EC-08BC3E2D0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EB84-93DF-4817-AAC7-FB57E504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A8B8-E33F-4615-8830-296D86F5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FB77-E3AD-4C2E-BB42-D154CC2C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4652-2C9C-45D8-BEAD-054185D7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3B9E8-859F-444C-86FA-B395DEB4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8C9F-3452-495F-9881-62B36F9D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C3A5-5763-4477-A367-7F5A70FC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417E-C66E-48EB-8990-0A913535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5C0F1-4ECC-4359-B3B8-AC123BC32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CD167-E244-4609-8A5D-A71E0F6B4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9C3B-D8AE-4183-A6CE-EA808F46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B7BB3-6303-4A7B-8563-E55D578A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C7DA-5CB4-47CC-ACD0-607AD360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B96D-B386-4816-AC7D-2E82345C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E8FF-F167-474A-A03A-C20C7B33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198C-A735-4DCA-B28B-94FC051C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4F72-90F1-463E-958D-9CAFA03E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331B-B42E-476B-AF61-F9476CF2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5AF5-461A-49A4-847C-AC0AEDE0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20869-F832-4A5B-B141-D431D792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6762-2D4F-4D8E-9988-3F9C7BF2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8063-22E4-43BC-ABFB-894B3800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DFF0-BC94-42AE-AF97-AE43D1D5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8FC4-D248-464D-8677-2A5A2EC8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9505-0839-42B4-B29B-E979ECFCF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CA2-9157-4AA5-8DB7-EE3E454E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39CB-B6D7-4288-B991-982AFD7F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E2CCE-46C8-4A8C-B000-06E9AF5D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BBF3D-DFF7-4F60-9A0B-2C5B4B6C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CD55-AB50-4773-9AC6-2FE55F1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FBA78-919E-49CF-83F0-100AED62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79596-9D0E-4CA7-87AF-2BE9B27B3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8E55C-A569-489A-876E-FBBFAB9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4D5B3-B045-4F27-87E7-7C695EE12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8150E-4650-4F21-B83A-F1E094CC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ECF3D-1D06-43D3-8684-18041866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EE9CF-C3BB-4B27-8E4E-80A5B1D5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751F-7701-4BBE-89E9-411BB99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08D8D-7871-4332-9A5A-5E8657EE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4E4B6-BD50-4D39-A7C1-E92FA4BE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EB6A2-2840-4AD1-8B00-82A92CF2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8208F-FC4C-4F10-B297-BF88BCC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37F4-9BE9-4008-A29C-C060CC73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733D-15EC-4DC5-AD3C-0C6F0CE9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E28C-9F0E-47B6-B5CC-FF11A9AC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80DB-D1DC-4E32-A896-EE16680E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5C2E0-F3FA-4B76-8E3A-9CCA14D7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AE41F-9E1A-48B5-816C-BB382023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80808-7467-4114-BC8D-C3BC77D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1DFA2-59A2-4FFE-A987-BE047B3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AAA7-036C-40FC-B1C2-43C84420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0D157-6007-426D-A98E-BD7ED297E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C0B1E-2320-43B2-9341-5B8EABDD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2EC85-941B-49C7-97EC-6F92B0BA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99F98-42A1-457F-BBC6-9FDCFCE5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E91D1-CC78-4137-99B4-FE890DEC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3297C-23BE-4D00-A930-75365ADA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FC23C-A09B-4C6E-AF12-6F13C4ED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A9DC-B359-487E-BA17-791C3288C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62D6E202-B606-4609-B914-27C9371A1F6D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E5A8-B9BE-4F0C-907B-05A98F56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5B8A-C3AA-44F4-AC40-70FB6C624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33DCE-CF09-4269-A7EE-72D25D723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470" y="2260963"/>
            <a:ext cx="8937966" cy="1818841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XÂY DỰNG PHẦN MỀM</a:t>
            </a:r>
            <a:br>
              <a:rPr lang="en-US" sz="5200" b="1" dirty="0">
                <a:solidFill>
                  <a:schemeClr val="tx2"/>
                </a:solidFill>
              </a:rPr>
            </a:br>
            <a:r>
              <a:rPr lang="en-US" sz="5200" b="1" dirty="0">
                <a:solidFill>
                  <a:schemeClr val="tx2"/>
                </a:solidFill>
              </a:rPr>
              <a:t>THEO MÔ HÌNH PHÂN LỚP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83859-DAB9-4C91-9DDE-FDEAC1C8E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395" y="4580207"/>
            <a:ext cx="8098903" cy="63849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BÀI 1: GIỚI THIỆU KIẾN TRÚC VÀ THIẾT KẾ PHẦN MỀM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36315" y="621950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9/2021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503" y="6219506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GV: Cao Minh </a:t>
            </a:r>
            <a:r>
              <a:rPr lang="en-US" dirty="0" err="1">
                <a:latin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2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.</a:t>
            </a:r>
          </a:p>
          <a:p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959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2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Architectural Styles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n-tier model</a:t>
            </a:r>
          </a:p>
          <a:p>
            <a:r>
              <a:rPr lang="en-US" dirty="0"/>
              <a:t>Windows DNA</a:t>
            </a:r>
          </a:p>
          <a:p>
            <a:r>
              <a:rPr lang="en-US" dirty="0"/>
              <a:t>Data-centric</a:t>
            </a:r>
          </a:p>
          <a:p>
            <a:r>
              <a:rPr lang="en-US" dirty="0"/>
              <a:t>Service Oriented Architecture</a:t>
            </a:r>
          </a:p>
          <a:p>
            <a:r>
              <a:rPr lang="en-US" dirty="0"/>
              <a:t>Plug-in system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2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Technology and Art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3869" cy="4351338"/>
          </a:xfrm>
        </p:spPr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.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hảo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0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9846-C77E-450F-B8CF-887B2FAE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Architecture: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6B41-CED8-43B0-A767-64029DF06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9842"/>
          </a:xfrm>
        </p:spPr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system should be accessible from any online location</a:t>
            </a:r>
          </a:p>
          <a:p>
            <a:pPr lvl="1"/>
            <a:r>
              <a:rPr lang="en-US" dirty="0"/>
              <a:t>The system should be able to process multiple orders at the same time</a:t>
            </a:r>
          </a:p>
          <a:p>
            <a:pPr lvl="1"/>
            <a:r>
              <a:rPr lang="en-US" dirty="0"/>
              <a:t>The system should be able to interact and process information from different </a:t>
            </a:r>
          </a:p>
          <a:p>
            <a:pPr lvl="1"/>
            <a:r>
              <a:rPr lang="en-US" dirty="0"/>
              <a:t>locations having different databases</a:t>
            </a:r>
          </a:p>
          <a:p>
            <a:pPr lvl="1"/>
            <a:r>
              <a:rPr lang="en-US" dirty="0"/>
              <a:t>The system should interact with other software packages (such as financial </a:t>
            </a:r>
          </a:p>
          <a:p>
            <a:pPr lvl="1"/>
            <a:r>
              <a:rPr lang="en-US" dirty="0"/>
              <a:t>software) already in use by the company</a:t>
            </a:r>
          </a:p>
          <a:p>
            <a:pPr lvl="1"/>
            <a:r>
              <a:rPr lang="en-US" dirty="0"/>
              <a:t>The system should be easy to customize later by the internal </a:t>
            </a:r>
          </a:p>
          <a:p>
            <a:pPr lvl="1"/>
            <a:r>
              <a:rPr lang="en-US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54582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9615-4DE3-498A-A73D-3C353643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Architecture: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55C9-5F7E-4483-88B6-CF3B595E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3140"/>
            <a:ext cx="11008057" cy="50360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The system should be web based, using a thin-client architecture.</a:t>
            </a:r>
          </a:p>
          <a:p>
            <a:r>
              <a:rPr lang="en-US" dirty="0"/>
              <a:t>The system should have built-in multithreading capabilities.</a:t>
            </a:r>
          </a:p>
          <a:p>
            <a:r>
              <a:rPr lang="en-US" dirty="0"/>
              <a:t>The system should be database-independent, which means that the system </a:t>
            </a:r>
          </a:p>
          <a:p>
            <a:r>
              <a:rPr lang="en-US" dirty="0"/>
              <a:t>should be able to work with multiple types of databases without changing the code—probable use of dependency injection.</a:t>
            </a:r>
          </a:p>
          <a:p>
            <a:r>
              <a:rPr lang="en-US" dirty="0"/>
              <a:t>The system should expose a set of functions as an API, and should also be </a:t>
            </a:r>
          </a:p>
          <a:p>
            <a:r>
              <a:rPr lang="en-US" dirty="0"/>
              <a:t>able to import data from other sources and process this data in its own tables.</a:t>
            </a:r>
          </a:p>
          <a:p>
            <a:r>
              <a:rPr lang="en-US" dirty="0"/>
              <a:t>The system should have loosely-coupled tiers, so that each individual tier has </a:t>
            </a:r>
          </a:p>
          <a:p>
            <a:r>
              <a:rPr lang="en-US" dirty="0"/>
              <a:t>no dependency on the other and can be used with any other tier. </a:t>
            </a:r>
          </a:p>
        </p:txBody>
      </p:sp>
    </p:spTree>
    <p:extLst>
      <p:ext uri="{BB962C8B-B14F-4D97-AF65-F5344CB8AC3E}">
        <p14:creationId xmlns:p14="http://schemas.microsoft.com/office/powerpoint/2010/main" val="341503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C2BA-7560-48B3-8D9A-699E203D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Architecture: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85FB-EF07-447E-838F-8FDD68A8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61032" cy="4486275"/>
          </a:xfrm>
        </p:spPr>
        <p:txBody>
          <a:bodyPr>
            <a:normAutofit lnSpcReduction="10000"/>
          </a:bodyPr>
          <a:lstStyle/>
          <a:p>
            <a:r>
              <a:rPr lang="vi-VN" dirty="0">
                <a:latin typeface="Times New Roman" panose="02020603050405020304" pitchFamily="18" charset="0"/>
              </a:rPr>
              <a:t>Các yêu cầu nghiệp vụ đã được chuyển thành kiến trúc</a:t>
            </a:r>
          </a:p>
          <a:p>
            <a:r>
              <a:rPr lang="vi-VN" dirty="0">
                <a:latin typeface="Times New Roman" panose="02020603050405020304" pitchFamily="18" charset="0"/>
              </a:rPr>
              <a:t>Thông số kỹ thuật và vẫn không có từ nào về lập trình hoặc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nền tảng</a:t>
            </a:r>
            <a:r>
              <a:rPr lang="en-US" dirty="0"/>
              <a:t>.</a:t>
            </a:r>
          </a:p>
          <a:p>
            <a:r>
              <a:rPr lang="vi-VN" dirty="0">
                <a:latin typeface="Times New Roman" panose="02020603050405020304" pitchFamily="18" charset="0"/>
              </a:rPr>
              <a:t>Kiến trúc không liên quan gì đến các nền tảng phát triển,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ngôn ngữ lập trình, thiết kế, v.v. </a:t>
            </a:r>
            <a:endParaRPr lang="en-US" dirty="0"/>
          </a:p>
          <a:p>
            <a:r>
              <a:rPr lang="vi-VN" dirty="0">
                <a:latin typeface="Times New Roman" panose="02020603050405020304" pitchFamily="18" charset="0"/>
              </a:rPr>
              <a:t>Có thể tạo ra một hệ thống 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yêu cầu trên theo nhiều cách, sử dụng các thiết kế khác nhau và có thể sử dụng</a:t>
            </a:r>
          </a:p>
          <a:p>
            <a:r>
              <a:rPr lang="vi-VN" dirty="0">
                <a:latin typeface="Times New Roman" panose="02020603050405020304" pitchFamily="18" charset="0"/>
              </a:rPr>
              <a:t>Các nền tảng khác nhau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</a:rPr>
              <a:t>(ví dụ: người ta có thể sử dụng ASP.NET hoặc JSP / J2EE). </a:t>
            </a:r>
            <a:endParaRPr lang="en-US" dirty="0"/>
          </a:p>
          <a:p>
            <a:r>
              <a:rPr lang="vi-VN" dirty="0">
                <a:latin typeface="Times New Roman" panose="02020603050405020304" pitchFamily="18" charset="0"/>
              </a:rPr>
              <a:t>Miễn là bạn đáp ứng các thông số kỹ thuật kiến trúc, bạn có thể tự do lựa chọn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</a:rPr>
              <a:t>công nghệ và công cụ của riêng bạn.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8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6774C-83CF-4F72-B8B8-14543A30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6.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B73D-79FA-4CBA-AC69-BE9F727C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 sử dụng các kỹ thuật lập trình 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giải pháp được phát triển bởi những người khác được chứng minh là đáng tin cậy theo thời 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mẫu thiết 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các vấn đề ở cấp độ triển khai và gần gũi hơn với chương 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nền tảng phát 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chỉ đơn giản là sao chép và dán 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của mẫu thiết kế cụ thể trực tiếp vào dự án.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ần sửa đổi nó phù hợp với nhu cầu riêng và nền tảng triển khai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7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Project Life Cycle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Project Initiation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and Prototyping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Transition and Release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5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7.1 Project Initiation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2522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Thảo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,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thảo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?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sẵn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308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 Project Planning and Prototyping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chi </a:t>
            </a:r>
            <a:r>
              <a:rPr lang="en-US" sz="3200" dirty="0" err="1"/>
              <a:t>tiết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dự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endParaRPr lang="en-US" sz="3200" dirty="0"/>
          </a:p>
          <a:p>
            <a:r>
              <a:rPr lang="en-US" sz="3200" dirty="0" err="1"/>
              <a:t>Gồm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 err="1"/>
              <a:t>Xây</a:t>
            </a:r>
            <a:r>
              <a:rPr lang="en-US" sz="2800" b="1" dirty="0"/>
              <a:t> </a:t>
            </a:r>
            <a:r>
              <a:rPr lang="en-US" sz="2800" b="1" dirty="0" err="1"/>
              <a:t>dựng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</a:t>
            </a:r>
            <a:r>
              <a:rPr lang="en-US" sz="2800" b="1" dirty="0" err="1"/>
              <a:t>hoạch</a:t>
            </a:r>
            <a:r>
              <a:rPr lang="en-US" sz="2800" b="1" dirty="0"/>
              <a:t> </a:t>
            </a:r>
            <a:r>
              <a:rPr lang="en-US" sz="2800" b="1" dirty="0" err="1"/>
              <a:t>dự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r>
              <a:rPr lang="en-US" sz="2800" dirty="0"/>
              <a:t>: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,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endParaRPr lang="en-US" sz="2800" dirty="0"/>
          </a:p>
          <a:p>
            <a:pPr lvl="1"/>
            <a:r>
              <a:rPr lang="en-US" sz="2800" b="1" dirty="0" err="1"/>
              <a:t>Xây</a:t>
            </a:r>
            <a:r>
              <a:rPr lang="en-US" sz="2800" b="1" dirty="0"/>
              <a:t> </a:t>
            </a:r>
            <a:r>
              <a:rPr lang="en-US" sz="2800" b="1" dirty="0" err="1"/>
              <a:t>dựng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use case</a:t>
            </a:r>
            <a:r>
              <a:rPr lang="en-US" sz="2800" dirty="0"/>
              <a:t>: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lvl="1"/>
            <a:r>
              <a:rPr lang="en-US" sz="2800" b="1" dirty="0" err="1"/>
              <a:t>Xây</a:t>
            </a:r>
            <a:r>
              <a:rPr lang="en-US" sz="2800" b="1" dirty="0"/>
              <a:t> </a:t>
            </a:r>
            <a:r>
              <a:rPr lang="en-US" sz="2800" b="1" dirty="0" err="1"/>
              <a:t>dựng</a:t>
            </a:r>
            <a:r>
              <a:rPr lang="en-US" sz="2800" b="1" dirty="0"/>
              <a:t> </a:t>
            </a:r>
            <a:r>
              <a:rPr lang="en-US" sz="2800" b="1" dirty="0" err="1"/>
              <a:t>mẫu</a:t>
            </a:r>
            <a:r>
              <a:rPr lang="en-US" sz="2800" dirty="0"/>
              <a:t>: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GUI (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),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web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giả</a:t>
            </a:r>
            <a:r>
              <a:rPr lang="en-US" sz="2800" dirty="0"/>
              <a:t>.</a:t>
            </a:r>
          </a:p>
          <a:p>
            <a:pPr lvl="1"/>
            <a:r>
              <a:rPr lang="en-US" sz="2800" b="1" dirty="0"/>
              <a:t>Class Model</a:t>
            </a:r>
            <a:r>
              <a:rPr lang="en-US" sz="2800" dirty="0"/>
              <a:t>: lighting all important entities and how they will interact </a:t>
            </a:r>
          </a:p>
          <a:p>
            <a:pPr lvl="1"/>
            <a:r>
              <a:rPr lang="en-US" sz="2800" b="1" dirty="0"/>
              <a:t>Database Model</a:t>
            </a:r>
            <a:r>
              <a:rPr lang="en-US" sz="2800" dirty="0"/>
              <a:t>: based on the class model described </a:t>
            </a:r>
          </a:p>
        </p:txBody>
      </p:sp>
    </p:spTree>
    <p:extLst>
      <p:ext uri="{BB962C8B-B14F-4D97-AF65-F5344CB8AC3E}">
        <p14:creationId xmlns:p14="http://schemas.microsoft.com/office/powerpoint/2010/main" val="408136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06A5-0BDA-4C9D-BA4A-3A8EDCF3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980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, </a:t>
            </a:r>
            <a:r>
              <a:rPr lang="en-US" err="1"/>
              <a:t>yêu</a:t>
            </a:r>
            <a:r>
              <a:rPr lang="en-US"/>
              <a:t> cầu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676A-EAC5-4A9F-9571-2CE3F856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7193" cy="4351338"/>
          </a:xfrm>
        </p:spPr>
        <p:txBody>
          <a:bodyPr>
            <a:normAutofit/>
          </a:bodyPr>
          <a:lstStyle/>
          <a:p>
            <a:r>
              <a:rPr lang="en-US" sz="3600" dirty="0"/>
              <a:t>XDPM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lớp</a:t>
            </a:r>
            <a:endParaRPr lang="en-US" sz="3600" dirty="0"/>
          </a:p>
          <a:p>
            <a:pPr lvl="1"/>
            <a:r>
              <a:rPr lang="en-US" sz="3200" dirty="0"/>
              <a:t>3-Layer</a:t>
            </a:r>
          </a:p>
          <a:p>
            <a:pPr lvl="1"/>
            <a:r>
              <a:rPr lang="en-US" sz="3200" dirty="0"/>
              <a:t>Hibernate</a:t>
            </a:r>
          </a:p>
          <a:p>
            <a:pPr lvl="1"/>
            <a:r>
              <a:rPr lang="en-US" sz="3200" dirty="0"/>
              <a:t>MVC (</a:t>
            </a:r>
            <a:r>
              <a:rPr lang="en-US" sz="3200"/>
              <a:t>Spring)</a:t>
            </a:r>
          </a:p>
          <a:p>
            <a:pPr lvl="1"/>
            <a:r>
              <a:rPr lang="en-US" sz="3200"/>
              <a:t>ASP.NET CORE</a:t>
            </a:r>
          </a:p>
          <a:p>
            <a:pPr lvl="1"/>
            <a:r>
              <a:rPr lang="en-US" sz="3200"/>
              <a:t>ENTITY</a:t>
            </a:r>
            <a:endParaRPr lang="en-US" sz="3200" dirty="0"/>
          </a:p>
          <a:p>
            <a:r>
              <a:rPr lang="en-US" sz="3600" dirty="0"/>
              <a:t>3 project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err="1"/>
              <a:t>lý</a:t>
            </a:r>
            <a:r>
              <a:rPr lang="en-US"/>
              <a:t> Nhân sự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CBBCD-CB77-4825-ACCC-E474B8C58957}"/>
              </a:ext>
            </a:extLst>
          </p:cNvPr>
          <p:cNvSpPr txBox="1"/>
          <p:nvPr/>
        </p:nvSpPr>
        <p:spPr>
          <a:xfrm>
            <a:off x="7719318" y="2185412"/>
            <a:ext cx="34356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2-6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1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95" y="337441"/>
            <a:ext cx="9934950" cy="61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32" y="92675"/>
            <a:ext cx="8480045" cy="66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0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7.3 Project Construction: Programming and Development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Famous development methodologies:</a:t>
            </a:r>
          </a:p>
          <a:p>
            <a:pPr lvl="1"/>
            <a:r>
              <a:rPr lang="en-US" dirty="0"/>
              <a:t>SCRUM Development</a:t>
            </a:r>
          </a:p>
          <a:p>
            <a:pPr lvl="1"/>
            <a:r>
              <a:rPr lang="en-US" dirty="0"/>
              <a:t>Waterfall Model</a:t>
            </a:r>
          </a:p>
          <a:p>
            <a:pPr lvl="1"/>
            <a:r>
              <a:rPr lang="en-US" dirty="0"/>
              <a:t>Agile Development/Extreme Programming (XP)</a:t>
            </a:r>
          </a:p>
          <a:p>
            <a:pPr lvl="1"/>
            <a:r>
              <a:rPr lang="en-US" dirty="0"/>
              <a:t>Iterative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49260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7.4 Project Transition and Release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</a:rPr>
              <a:t>Vào cuối lần lặp cuối cùng, dự án sẽ ở giai đoạn alpha, là bản dựng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được giao cho người kiểm thử phần mềm, thường là nội bộ. </a:t>
            </a:r>
            <a:endParaRPr lang="en-US" dirty="0"/>
          </a:p>
          <a:p>
            <a:r>
              <a:rPr lang="vi-VN" dirty="0">
                <a:latin typeface="Times New Roman" panose="02020603050405020304" pitchFamily="18" charset="0"/>
              </a:rPr>
              <a:t>Phần mềm giai đoạn alpha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không bao giờ không có lỗi, nhưng có bao gồm tất cả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vi-VN" dirty="0">
                <a:latin typeface="Times New Roman" panose="02020603050405020304" pitchFamily="18" charset="0"/>
              </a:rPr>
              <a:t>.</a:t>
            </a:r>
            <a:endParaRPr lang="en-US" dirty="0"/>
          </a:p>
          <a:p>
            <a:r>
              <a:rPr lang="vi-VN" dirty="0">
                <a:latin typeface="Times New Roman" panose="02020603050405020304" pitchFamily="18" charset="0"/>
              </a:rPr>
              <a:t>Phiên bản beta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alpha)</a:t>
            </a:r>
            <a:r>
              <a:rPr lang="vi-VN" dirty="0">
                <a:latin typeface="Times New Roman" panose="02020603050405020304" pitchFamily="18" charset="0"/>
              </a:rPr>
              <a:t> là phiên bản đầu tiên được phát hành bên ngoài nhằm mục đích đánh giá hoặc thử nghiệm trong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vi-VN" dirty="0">
                <a:latin typeface="Times New Roman" panose="02020603050405020304" pitchFamily="18" charset="0"/>
              </a:rPr>
              <a:t>.</a:t>
            </a:r>
            <a:endParaRPr lang="en-US" dirty="0"/>
          </a:p>
          <a:p>
            <a:r>
              <a:rPr lang="vi-VN" dirty="0">
                <a:latin typeface="Times New Roman" panose="02020603050405020304" pitchFamily="18" charset="0"/>
              </a:rPr>
              <a:t>Khi giai đoạn beta kết thúc và tất cả các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các lỗi đã được sửa, dự án đang trong giai đoạn RTM (Phát hành cho Sản xuất)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3333-91E3-4052-90B1-52D1026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n-Tier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9E76-F1DB-420C-89FC-DA589141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Tier</a:t>
            </a:r>
          </a:p>
          <a:p>
            <a:r>
              <a:rPr lang="en-US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26784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Tiers and Layers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65410"/>
              </p:ext>
            </p:extLst>
          </p:nvPr>
        </p:nvGraphicFramePr>
        <p:xfrm>
          <a:off x="586854" y="1528550"/>
          <a:ext cx="11218460" cy="5092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01">
                  <a:extLst>
                    <a:ext uri="{9D8B030D-6E8A-4147-A177-3AD203B41FA5}">
                      <a16:colId xmlns:a16="http://schemas.microsoft.com/office/drawing/2014/main" val="4175399593"/>
                    </a:ext>
                  </a:extLst>
                </a:gridCol>
                <a:gridCol w="6960359">
                  <a:extLst>
                    <a:ext uri="{9D8B030D-6E8A-4147-A177-3AD203B41FA5}">
                      <a16:colId xmlns:a16="http://schemas.microsoft.com/office/drawing/2014/main" val="2519395725"/>
                    </a:ext>
                  </a:extLst>
                </a:gridCol>
              </a:tblGrid>
              <a:tr h="446328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Physical Separation</a:t>
                      </a:r>
                      <a:endParaRPr lang="en-US" sz="2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Logical Separation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82062"/>
                  </a:ext>
                </a:extLst>
              </a:tr>
              <a:tr h="1160454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we separate code physically into different assemblies</a:t>
                      </a:r>
                      <a:br>
                        <a:rPr lang="en-US" sz="2400" dirty="0">
                          <a:latin typeface="Times New Roman" panose="02020603050405020304" pitchFamily="18" charset="0"/>
                        </a:rPr>
                      </a:br>
                      <a:endParaRPr lang="en-US" sz="2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</a:rPr>
                        <a:t>we logically separate the code, but the entire application will be a part of a single physical assembly.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80753"/>
                  </a:ext>
                </a:extLst>
              </a:tr>
              <a:tr h="219709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</a:rPr>
                        <a:t>web project +  class project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If we want to deploy our</a:t>
                      </a:r>
                      <a:b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application across multiple servers, spanning different geographical locations</a:t>
                      </a:r>
                      <a:r>
                        <a:rPr lang="en-US" sz="2400" dirty="0">
                          <a:latin typeface="Times New Roman" panose="02020603050405020304" pitchFamily="18" charset="0"/>
                        </a:rPr>
                        <a:t> </a:t>
                      </a:r>
                      <a:br>
                        <a:rPr lang="en-US" sz="2400" dirty="0">
                          <a:latin typeface="Times New Roman" panose="02020603050405020304" pitchFamily="18" charset="0"/>
                        </a:rPr>
                      </a:br>
                      <a:endParaRPr lang="en-US" sz="2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dirty="0">
                          <a:latin typeface="Times New Roman" panose="02020603050405020304" pitchFamily="18" charset="0"/>
                        </a:rPr>
                        <a:t>có thể đặt các tệp mã thành các tệp riêng biệt</a:t>
                      </a:r>
                      <a:r>
                        <a:rPr lang="en-US" sz="240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vi-VN" sz="2400" dirty="0">
                          <a:latin typeface="Times New Roman" panose="02020603050405020304" pitchFamily="18" charset="0"/>
                        </a:rPr>
                        <a:t>các thư mục, mỗi thư mục có không gian tên riêng để quản lý và đọc mã dễ dàng hơn,</a:t>
                      </a:r>
                      <a:r>
                        <a:rPr lang="en-US" sz="240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vi-VN" sz="2400" dirty="0">
                          <a:latin typeface="Times New Roman" panose="02020603050405020304" pitchFamily="18" charset="0"/>
                        </a:rPr>
                        <a:t>nhưng chúng tôi sẽ không có một assembly riêng cho từng vùng tên khác nhau hoặc một phần của</a:t>
                      </a:r>
                      <a:r>
                        <a:rPr lang="en-US" sz="2400" dirty="0">
                          <a:latin typeface="Times New Roman" panose="02020603050405020304" pitchFamily="18" charset="0"/>
                        </a:rPr>
                        <a:t> m</a:t>
                      </a:r>
                      <a:r>
                        <a:rPr lang="vi-VN" sz="2400" dirty="0">
                          <a:latin typeface="Times New Roman" panose="02020603050405020304" pitchFamily="18" charset="0"/>
                        </a:rPr>
                        <a:t>ã</a:t>
                      </a:r>
                      <a:endParaRPr lang="en-US" sz="2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99412"/>
                  </a:ext>
                </a:extLst>
              </a:tr>
              <a:tr h="1160454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is a unit of deployment</a:t>
                      </a:r>
                      <a:endParaRPr lang="en-US" sz="2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is a logical separation of responsibility within the code</a:t>
                      </a:r>
                      <a:endParaRPr lang="en-US" sz="2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2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9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Tiers and Layers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825624"/>
            <a:ext cx="6782937" cy="4479641"/>
          </a:xfrm>
        </p:spPr>
        <p:txBody>
          <a:bodyPr>
            <a:normAutofit/>
          </a:bodyPr>
          <a:lstStyle/>
          <a:p>
            <a:r>
              <a:rPr lang="en-US" dirty="0"/>
              <a:t>Simple online guestbook system</a:t>
            </a:r>
          </a:p>
          <a:p>
            <a:r>
              <a:rPr lang="en-US" dirty="0"/>
              <a:t>Windows-based project, also known as a </a:t>
            </a:r>
            <a:r>
              <a:rPr lang="en-US" b="1" dirty="0"/>
              <a:t>thick-client</a:t>
            </a:r>
            <a:r>
              <a:rPr lang="en-US" dirty="0"/>
              <a:t>, an n-tier project would have:</a:t>
            </a:r>
          </a:p>
          <a:p>
            <a:pPr lvl="1"/>
            <a:r>
              <a:rPr lang="en-US" dirty="0"/>
              <a:t>Windows forms (or Windows Presentation Foundations, WPF) as the</a:t>
            </a:r>
            <a:br>
              <a:rPr lang="en-US" dirty="0"/>
            </a:br>
            <a:r>
              <a:rPr lang="en-US" dirty="0"/>
              <a:t>Presentation layer</a:t>
            </a:r>
          </a:p>
          <a:p>
            <a:pPr lvl="1"/>
            <a:r>
              <a:rPr lang="en-US" dirty="0"/>
              <a:t>C# or VB.NET code handling the business logic as the Business Layer (BL)</a:t>
            </a:r>
          </a:p>
          <a:p>
            <a:pPr lvl="1"/>
            <a:r>
              <a:rPr lang="en-US" dirty="0"/>
              <a:t>Data access code as the Data Access Layer (DAL)</a:t>
            </a:r>
          </a:p>
          <a:p>
            <a:pPr lvl="1"/>
            <a:r>
              <a:rPr lang="en-US" dirty="0"/>
              <a:t>The physical database as the Data Layer (DL)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80" y="1825625"/>
            <a:ext cx="4621139" cy="23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67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Tiers and Layers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781711"/>
              </p:ext>
            </p:extLst>
          </p:nvPr>
        </p:nvGraphicFramePr>
        <p:xfrm>
          <a:off x="674426" y="1445027"/>
          <a:ext cx="11226421" cy="526682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47281">
                  <a:extLst>
                    <a:ext uri="{9D8B030D-6E8A-4147-A177-3AD203B41FA5}">
                      <a16:colId xmlns:a16="http://schemas.microsoft.com/office/drawing/2014/main" val="1948380656"/>
                    </a:ext>
                  </a:extLst>
                </a:gridCol>
                <a:gridCol w="8379140">
                  <a:extLst>
                    <a:ext uri="{9D8B030D-6E8A-4147-A177-3AD203B41FA5}">
                      <a16:colId xmlns:a16="http://schemas.microsoft.com/office/drawing/2014/main" val="1612015248"/>
                    </a:ext>
                  </a:extLst>
                </a:gridCol>
              </a:tblGrid>
              <a:tr h="1663775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Data access layer 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DAL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000" dirty="0">
                          <a:latin typeface="Times New Roman" panose="02020603050405020304" pitchFamily="18" charset="0"/>
                        </a:rPr>
                      </a:br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is a set of classes used</a:t>
                      </a:r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  to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encapsulate data access methods like CRUD (Create Read Update and Delete)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DAL's primary job is to communicate with the Data layer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should not contain any specific logic in its classes</a:t>
                      </a:r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like a "utility" or "helper" class to fetch and store data to and from a data store.</a:t>
                      </a:r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62603"/>
                  </a:ext>
                </a:extLst>
              </a:tr>
              <a:tr h="2306729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Business logic layer (BLL)</a:t>
                      </a:r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contains the business logic and set of operational rules particular to the application and talks to the data access layer (DAL)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fetch data on which it has to apply rules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save updated data after applying rules to it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perform operations and validate data</a:t>
                      </a:r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BLL usually presents the data to the higher Layers (like a GUI layer)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may also include error handling, logging</a:t>
                      </a:r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59060"/>
                  </a:ext>
                </a:extLst>
              </a:tr>
              <a:tr h="1039859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UI layer</a:t>
                      </a:r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contains the graphical display components and files like ASPX, ASCX, 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MasterPages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 stylesheets and so on</a:t>
                      </a:r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58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Tiers and Layers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74832" cy="4351338"/>
          </a:xfrm>
        </p:spPr>
        <p:txBody>
          <a:bodyPr>
            <a:normAutofit/>
          </a:bodyPr>
          <a:lstStyle/>
          <a:p>
            <a:r>
              <a:rPr lang="en-US" dirty="0"/>
              <a:t>In the diagram: 4-tier project: Presentation tier, BL tier, DAL tier and DL tier (the physical database).</a:t>
            </a:r>
          </a:p>
          <a:p>
            <a:r>
              <a:rPr lang="en-US" dirty="0"/>
              <a:t>Web based applications:</a:t>
            </a:r>
          </a:p>
          <a:p>
            <a:pPr lvl="1"/>
            <a:r>
              <a:rPr lang="en-US" dirty="0"/>
              <a:t>The presentation tier is the client-side browser </a:t>
            </a:r>
          </a:p>
          <a:p>
            <a:pPr lvl="1"/>
            <a:r>
              <a:rPr lang="en-US" dirty="0"/>
              <a:t>the code (assuming you have web forms, BL, and DAL in one assembly) is the Application tier</a:t>
            </a:r>
          </a:p>
          <a:p>
            <a:pPr lvl="1"/>
            <a:r>
              <a:rPr lang="en-US" dirty="0"/>
              <a:t>the physical database is the Data tier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032" y="1184179"/>
            <a:ext cx="3909334" cy="47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08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8.1 Single Tier—Single Layer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4351338"/>
          </a:xfrm>
        </p:spPr>
        <p:txBody>
          <a:bodyPr/>
          <a:lstStyle/>
          <a:p>
            <a:r>
              <a:rPr lang="en-US" dirty="0"/>
              <a:t>Single project in our solution</a:t>
            </a:r>
          </a:p>
          <a:p>
            <a:r>
              <a:rPr lang="en-US" dirty="0"/>
              <a:t>UI, BL and DAL code under a single namespace</a:t>
            </a:r>
          </a:p>
          <a:p>
            <a:r>
              <a:rPr lang="en-US" dirty="0"/>
              <a:t>No separation of presentation, business logic, and data access code layers</a:t>
            </a:r>
          </a:p>
          <a:p>
            <a:r>
              <a:rPr lang="en-US" dirty="0"/>
              <a:t>Personal guestbook system, small 2 or 3 page web applications, or web sites with mostly static content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57286-C764-4487-86EC-E543E8E1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14" y="4299044"/>
            <a:ext cx="7721371" cy="2367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0BF62-624D-43A7-88C2-3CEAE690B276}"/>
              </a:ext>
            </a:extLst>
          </p:cNvPr>
          <p:cNvSpPr txBox="1"/>
          <p:nvPr/>
        </p:nvSpPr>
        <p:spPr>
          <a:xfrm>
            <a:off x="10278906" y="612723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1-tier</a:t>
            </a:r>
          </a:p>
        </p:txBody>
      </p:sp>
    </p:spTree>
    <p:extLst>
      <p:ext uri="{BB962C8B-B14F-4D97-AF65-F5344CB8AC3E}">
        <p14:creationId xmlns:p14="http://schemas.microsoft.com/office/powerpoint/2010/main" val="158522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Khung</a:t>
            </a:r>
            <a:r>
              <a:rPr lang="en-US" sz="3200" dirty="0"/>
              <a:t> </a:t>
            </a:r>
            <a:r>
              <a:rPr lang="en-US" sz="3200" dirty="0" err="1"/>
              <a:t>nhìn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endParaRPr lang="en-US" sz="3200" dirty="0"/>
          </a:p>
          <a:p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endParaRPr lang="en-US" sz="3200" dirty="0"/>
          </a:p>
          <a:p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endParaRPr lang="en-US" sz="3200" dirty="0"/>
          </a:p>
          <a:p>
            <a:r>
              <a:rPr lang="en-US" sz="3200" dirty="0" err="1"/>
              <a:t>Vòng</a:t>
            </a:r>
            <a:r>
              <a:rPr lang="en-US" sz="3200" dirty="0"/>
              <a:t> </a:t>
            </a:r>
            <a:r>
              <a:rPr lang="en-US" sz="3200" dirty="0" err="1"/>
              <a:t>đời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dự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endParaRPr lang="en-US" sz="3200" dirty="0"/>
          </a:p>
          <a:p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tier </a:t>
            </a:r>
            <a:r>
              <a:rPr lang="en-US" sz="3200" dirty="0" err="1"/>
              <a:t>và</a:t>
            </a:r>
            <a:r>
              <a:rPr lang="en-US" sz="3200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118194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8.2 Single Tier—Two Layer Model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Still have only one web project</a:t>
            </a:r>
          </a:p>
          <a:p>
            <a:r>
              <a:rPr lang="en-US" dirty="0"/>
              <a:t>Will separate the UI code into one namespace, and the BL and DAL into another namespace</a:t>
            </a:r>
          </a:p>
          <a:p>
            <a:r>
              <a:rPr lang="en-US" dirty="0"/>
              <a:t>ASP.NET Web Project that has two folders: </a:t>
            </a:r>
          </a:p>
          <a:p>
            <a:pPr lvl="1"/>
            <a:r>
              <a:rPr lang="en-US" b="1" dirty="0"/>
              <a:t>Code: </a:t>
            </a:r>
            <a:r>
              <a:rPr lang="en-US" dirty="0"/>
              <a:t>This folder will have class files containing business logic and data</a:t>
            </a:r>
            <a:br>
              <a:rPr lang="en-US" dirty="0"/>
            </a:br>
            <a:r>
              <a:rPr lang="en-US" dirty="0"/>
              <a:t>access code under a single namespace, say </a:t>
            </a:r>
            <a:r>
              <a:rPr lang="en-US" b="1" dirty="0" err="1"/>
              <a:t>MyApp.Code</a:t>
            </a:r>
            <a:endParaRPr lang="en-US" b="1" dirty="0"/>
          </a:p>
          <a:p>
            <a:pPr lvl="1"/>
            <a:r>
              <a:rPr lang="en-US" b="1" dirty="0"/>
              <a:t>Web: </a:t>
            </a:r>
            <a:r>
              <a:rPr lang="en-US" dirty="0"/>
              <a:t>This folder will have the user controls, ASPX pages, and other</a:t>
            </a:r>
            <a:br>
              <a:rPr lang="en-US" dirty="0"/>
            </a:br>
            <a:r>
              <a:rPr lang="en-US" dirty="0"/>
              <a:t>presentation-related code under the namespace, say </a:t>
            </a:r>
            <a:r>
              <a:rPr lang="en-US" b="1" dirty="0" err="1"/>
              <a:t>MyApp.Web</a:t>
            </a:r>
            <a:r>
              <a:rPr lang="en-US" b="1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1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8.3 Single Tier—Three Layer Model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break BL and DAL in different namespaces </a:t>
            </a:r>
          </a:p>
          <a:p>
            <a:pPr lvl="1"/>
            <a:r>
              <a:rPr lang="en-US" dirty="0"/>
              <a:t>All presentation code will be under the </a:t>
            </a:r>
            <a:r>
              <a:rPr lang="en-US" dirty="0" err="1"/>
              <a:t>MyApp.Web</a:t>
            </a:r>
            <a:r>
              <a:rPr lang="en-US" dirty="0"/>
              <a:t> namespace (Layer 1) </a:t>
            </a:r>
          </a:p>
          <a:p>
            <a:pPr lvl="1"/>
            <a:r>
              <a:rPr lang="en-US" dirty="0"/>
              <a:t>the single project can have two folders</a:t>
            </a:r>
          </a:p>
          <a:p>
            <a:pPr lvl="2"/>
            <a:r>
              <a:rPr lang="en-US" dirty="0"/>
              <a:t>Business (Layer 2): for business logic code, with namespace </a:t>
            </a:r>
            <a:r>
              <a:rPr lang="en-US" dirty="0" err="1"/>
              <a:t>MyApp.Code.Business</a:t>
            </a:r>
            <a:endParaRPr lang="en-US" dirty="0"/>
          </a:p>
          <a:p>
            <a:pPr lvl="2"/>
            <a:r>
              <a:rPr lang="en-US" dirty="0"/>
              <a:t>DAL (Layer 3): for data access code, with namespace </a:t>
            </a:r>
            <a:r>
              <a:rPr lang="en-US" dirty="0" err="1"/>
              <a:t>MyApp.Code.DAL</a:t>
            </a:r>
            <a:r>
              <a:rPr lang="en-US" dirty="0"/>
              <a:t> </a:t>
            </a:r>
          </a:p>
          <a:p>
            <a:r>
              <a:rPr lang="vi-VN" dirty="0">
                <a:latin typeface="Times New Roman" panose="02020603050405020304" pitchFamily="18" charset="0"/>
              </a:rPr>
              <a:t>sử dụng mô hình này cho một ứng dụng web vừa đến lớn</a:t>
            </a:r>
            <a:r>
              <a:rPr lang="en-US" dirty="0"/>
              <a:t>, </a:t>
            </a:r>
            <a:r>
              <a:rPr lang="vi-VN" dirty="0">
                <a:latin typeface="Times New Roman" panose="02020603050405020304" pitchFamily="18" charset="0"/>
              </a:rPr>
              <a:t>nhiều người dùng sẽ không đăng nhập đồng thời. </a:t>
            </a:r>
            <a:endParaRPr lang="en-US" dirty="0"/>
          </a:p>
          <a:p>
            <a:r>
              <a:rPr lang="vi-VN" dirty="0">
                <a:latin typeface="Times New Roman" panose="02020603050405020304" pitchFamily="18" charset="0"/>
              </a:rPr>
              <a:t>Để xử lý một số lượng lớn người dùng,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ứng dụng cần có khả năng mở rộng cần tách BL và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Mã DAL thành các tổ hợp vật lý của riêng chúng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8.4 Two Tier Model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7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create two projects</a:t>
            </a:r>
          </a:p>
          <a:p>
            <a:pPr lvl="1"/>
            <a:r>
              <a:rPr lang="en-US" sz="2800" dirty="0"/>
              <a:t>one normal web project for UI code, </a:t>
            </a:r>
          </a:p>
          <a:p>
            <a:pPr lvl="1"/>
            <a:r>
              <a:rPr lang="en-US" sz="2800" dirty="0"/>
              <a:t>Class library project for the BL and DAL code</a:t>
            </a:r>
          </a:p>
          <a:p>
            <a:r>
              <a:rPr lang="en-US" sz="3200" dirty="0"/>
              <a:t>if we change the BL or DAL code, we don't need to recompile the web project as we have separate physical assemblies</a:t>
            </a:r>
          </a:p>
          <a:p>
            <a:r>
              <a:rPr lang="en-US" sz="3200" dirty="0"/>
              <a:t>The solution:</a:t>
            </a:r>
          </a:p>
          <a:p>
            <a:pPr lvl="1"/>
            <a:r>
              <a:rPr lang="en-US" sz="2800" dirty="0"/>
              <a:t>ASP.NET Web Project having GUI and presentation code (Tier 1) </a:t>
            </a:r>
          </a:p>
          <a:p>
            <a:pPr lvl="1"/>
            <a:r>
              <a:rPr lang="en-US" sz="2800" dirty="0"/>
              <a:t>A class library project having business logic and data access</a:t>
            </a:r>
          </a:p>
        </p:txBody>
      </p:sp>
    </p:spTree>
    <p:extLst>
      <p:ext uri="{BB962C8B-B14F-4D97-AF65-F5344CB8AC3E}">
        <p14:creationId xmlns:p14="http://schemas.microsoft.com/office/powerpoint/2010/main" val="4217020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8.4 Two Tier Model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8559C-38AC-4DD6-A70A-8C97CBEB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35" y="1960709"/>
            <a:ext cx="9424947" cy="35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99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8.5 Two Tier—Two Layer Model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the BL and DAL code into their own separate namespaces</a:t>
            </a:r>
            <a:br>
              <a:rPr lang="en-US" dirty="0"/>
            </a:br>
            <a:r>
              <a:rPr lang="en-US" dirty="0"/>
              <a:t>and class files</a:t>
            </a:r>
          </a:p>
          <a:p>
            <a:r>
              <a:rPr lang="en-US" dirty="0"/>
              <a:t>The solution:</a:t>
            </a:r>
          </a:p>
          <a:p>
            <a:pPr lvl="1"/>
            <a:r>
              <a:rPr lang="en-US" dirty="0"/>
              <a:t>ASP.NET Web Project having Presentation Layer coding in ASPX and ASCX</a:t>
            </a:r>
            <a:br>
              <a:rPr lang="en-US" dirty="0"/>
            </a:br>
            <a:r>
              <a:rPr lang="en-US" dirty="0"/>
              <a:t>files, under the namespace, </a:t>
            </a:r>
            <a:r>
              <a:rPr lang="en-US" dirty="0" err="1"/>
              <a:t>MyApp.Web</a:t>
            </a:r>
            <a:r>
              <a:rPr lang="en-US" dirty="0"/>
              <a:t> (Tier 1)</a:t>
            </a:r>
          </a:p>
          <a:p>
            <a:pPr lvl="1"/>
            <a:r>
              <a:rPr lang="en-US" dirty="0"/>
              <a:t>A class library project having two folders (Tier 2):</a:t>
            </a:r>
          </a:p>
          <a:p>
            <a:pPr lvl="2"/>
            <a:r>
              <a:rPr lang="en-US" dirty="0"/>
              <a:t>Business: for business logic code, with namespace </a:t>
            </a:r>
            <a:r>
              <a:rPr lang="en-US" dirty="0" err="1"/>
              <a:t>MyApp.Code.Business</a:t>
            </a:r>
            <a:r>
              <a:rPr lang="en-US" dirty="0"/>
              <a:t> (Layer 1)</a:t>
            </a:r>
          </a:p>
          <a:p>
            <a:pPr lvl="2"/>
            <a:r>
              <a:rPr lang="en-US" dirty="0"/>
              <a:t>DAL: for data access code, with namespace </a:t>
            </a:r>
            <a:r>
              <a:rPr lang="en-US" dirty="0" err="1"/>
              <a:t>MyApp.Code.DAL</a:t>
            </a:r>
            <a:r>
              <a:rPr lang="en-US" dirty="0"/>
              <a:t> (Layer 2)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99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8.6 Three Tier Model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61133" cy="5037657"/>
          </a:xfrm>
        </p:spPr>
        <p:txBody>
          <a:bodyPr>
            <a:normAutofit lnSpcReduction="10000"/>
          </a:bodyPr>
          <a:lstStyle/>
          <a:p>
            <a:r>
              <a:rPr lang="vi-VN" dirty="0">
                <a:latin typeface="Times New Roman" panose="02020603050405020304" pitchFamily="18" charset="0"/>
              </a:rPr>
              <a:t>Nếu dự án lớn, với nhiều logic nghiệp vụ phức tạp, thì việc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tách BL và DAL để chúng ta có thể thay đổi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vi-VN" dirty="0">
                <a:latin typeface="Times New Roman" panose="02020603050405020304" pitchFamily="18" charset="0"/>
              </a:rPr>
              <a:t> BL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mà không thay đổi hợp ngữ DAL. </a:t>
            </a:r>
            <a:endParaRPr lang="en-US" dirty="0"/>
          </a:p>
          <a:p>
            <a:r>
              <a:rPr lang="en-US" dirty="0"/>
              <a:t>Ứ</a:t>
            </a:r>
            <a:r>
              <a:rPr lang="vi-VN" dirty="0">
                <a:latin typeface="Times New Roman" panose="02020603050405020304" pitchFamily="18" charset="0"/>
              </a:rPr>
              <a:t>ng dụng linh hoạt hơn</a:t>
            </a:r>
          </a:p>
          <a:p>
            <a:r>
              <a:rPr lang="vi-VN" dirty="0">
                <a:latin typeface="Times New Roman" panose="02020603050405020304" pitchFamily="18" charset="0"/>
              </a:rPr>
              <a:t>Có thể sử dụng một tổ hợp DAL khác cho một cơ sở dữ liệu khác</a:t>
            </a:r>
            <a:r>
              <a:rPr lang="en-US" dirty="0"/>
              <a:t> </a:t>
            </a:r>
            <a:r>
              <a:rPr lang="vi-VN" dirty="0">
                <a:latin typeface="Times New Roman" panose="02020603050405020304" pitchFamily="18" charset="0"/>
              </a:rPr>
              <a:t>với cùng một </a:t>
            </a:r>
            <a:r>
              <a:rPr lang="en-US" dirty="0"/>
              <a:t>B</a:t>
            </a:r>
            <a:r>
              <a:rPr lang="vi-VN" dirty="0">
                <a:latin typeface="Times New Roman" panose="02020603050405020304" pitchFamily="18" charset="0"/>
              </a:rPr>
              <a:t>L.</a:t>
            </a:r>
            <a:endParaRPr lang="en-US" dirty="0"/>
          </a:p>
          <a:p>
            <a:r>
              <a:rPr lang="en-US" dirty="0"/>
              <a:t>The solution:</a:t>
            </a:r>
          </a:p>
          <a:p>
            <a:pPr lvl="1"/>
            <a:r>
              <a:rPr lang="en-US" dirty="0"/>
              <a:t>ASP.NET Web Project having Presentation Layer coding in ASPX and ASCX</a:t>
            </a:r>
            <a:br>
              <a:rPr lang="en-US" dirty="0"/>
            </a:br>
            <a:r>
              <a:rPr lang="en-US" dirty="0"/>
              <a:t>files, under namespace </a:t>
            </a:r>
            <a:r>
              <a:rPr lang="en-US" dirty="0" err="1"/>
              <a:t>MyApp.Web</a:t>
            </a:r>
            <a:r>
              <a:rPr lang="en-US" dirty="0"/>
              <a:t> (Tier 1)</a:t>
            </a:r>
          </a:p>
          <a:p>
            <a:pPr lvl="1"/>
            <a:r>
              <a:rPr lang="en-US" dirty="0"/>
              <a:t>A class library project having business logic code, with namespace, </a:t>
            </a:r>
            <a:r>
              <a:rPr lang="en-US" dirty="0" err="1"/>
              <a:t>MyApp.Code.Business</a:t>
            </a:r>
            <a:r>
              <a:rPr lang="en-US" dirty="0"/>
              <a:t> (Tier 2)</a:t>
            </a:r>
          </a:p>
          <a:p>
            <a:pPr lvl="1"/>
            <a:r>
              <a:rPr lang="en-US" dirty="0"/>
              <a:t>A class library project DAL for data access code, with namespace, </a:t>
            </a:r>
            <a:r>
              <a:rPr lang="en-US" dirty="0" err="1"/>
              <a:t>MyApp.Code.DAL</a:t>
            </a:r>
            <a:r>
              <a:rPr lang="en-US" dirty="0"/>
              <a:t> (Tier 3)</a:t>
            </a:r>
          </a:p>
        </p:txBody>
      </p:sp>
    </p:spTree>
    <p:extLst>
      <p:ext uri="{BB962C8B-B14F-4D97-AF65-F5344CB8AC3E}">
        <p14:creationId xmlns:p14="http://schemas.microsoft.com/office/powerpoint/2010/main" val="3027885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8.6 Three Tier Model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73EE8-BE76-4F7C-B256-A6AE1655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7" y="1834771"/>
            <a:ext cx="939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6774C-83CF-4F72-B8B8-14543A30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8163649" cy="1135737"/>
          </a:xfrm>
        </p:spPr>
        <p:txBody>
          <a:bodyPr>
            <a:normAutofit/>
          </a:bodyPr>
          <a:lstStyle/>
          <a:p>
            <a:r>
              <a:rPr lang="en-US" sz="3600" dirty="0"/>
              <a:t>1. </a:t>
            </a:r>
            <a:r>
              <a:rPr lang="en-US" sz="3600" dirty="0" err="1"/>
              <a:t>Kiến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mềm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B73D-79FA-4CBA-AC69-BE9F727C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1"/>
            <a:ext cx="6144277" cy="43939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làm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59C99-5AE4-4A00-B61E-CA8A7012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95" y="1867819"/>
            <a:ext cx="5183752" cy="31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6774C-83CF-4F72-B8B8-14543A30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7285344" cy="1135737"/>
          </a:xfrm>
        </p:spPr>
        <p:txBody>
          <a:bodyPr>
            <a:normAutofit/>
          </a:bodyPr>
          <a:lstStyle/>
          <a:p>
            <a:r>
              <a:rPr lang="en-US" sz="3600" dirty="0"/>
              <a:t>1. </a:t>
            </a:r>
            <a:r>
              <a:rPr lang="en-US" sz="3600" dirty="0" err="1"/>
              <a:t>Kiến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mềm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86363"/>
            <a:ext cx="7900851" cy="4190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“Software architecture is a </a:t>
            </a:r>
            <a:r>
              <a:rPr lang="en-US" dirty="0">
                <a:solidFill>
                  <a:srgbClr val="00B050"/>
                </a:solidFill>
              </a:rPr>
              <a:t>blueprint</a:t>
            </a:r>
            <a:r>
              <a:rPr lang="en-US" dirty="0">
                <a:solidFill>
                  <a:srgbClr val="FF0000"/>
                </a:solidFill>
              </a:rPr>
              <a:t> of your application”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2060"/>
                </a:solidFill>
              </a:rPr>
              <a:t>Khuôn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mẫu</a:t>
            </a: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2060"/>
                </a:solidFill>
              </a:rPr>
              <a:t>Không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liên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quan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ngôn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ngữ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lập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trình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2060"/>
                </a:solidFill>
              </a:rPr>
              <a:t>Đảm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bảo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kết</a:t>
            </a:r>
            <a:r>
              <a:rPr lang="en-US" dirty="0">
                <a:solidFill>
                  <a:srgbClr val="002060"/>
                </a:solidFill>
              </a:rPr>
              <a:t> quả </a:t>
            </a:r>
            <a:r>
              <a:rPr lang="en-US" dirty="0" err="1">
                <a:solidFill>
                  <a:srgbClr val="002060"/>
                </a:solidFill>
              </a:rPr>
              <a:t>được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duy</a:t>
            </a:r>
            <a:r>
              <a:rPr lang="en-US" dirty="0">
                <a:solidFill>
                  <a:srgbClr val="002060"/>
                </a:solidFill>
              </a:rPr>
              <a:t> trì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3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giai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,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nền</a:t>
            </a:r>
            <a:r>
              <a:rPr lang="en-US" sz="3200" dirty="0"/>
              <a:t> </a:t>
            </a:r>
            <a:r>
              <a:rPr lang="en-US" sz="3200" dirty="0" err="1"/>
              <a:t>tảng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endParaRPr lang="en-US" sz="3200" dirty="0"/>
          </a:p>
          <a:p>
            <a:pPr lvl="1"/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endParaRPr lang="en-US" sz="2800" dirty="0"/>
          </a:p>
          <a:p>
            <a:pPr lvl="1"/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endParaRPr lang="en-US" sz="2800" dirty="0"/>
          </a:p>
          <a:p>
            <a:pPr lvl="1"/>
            <a:r>
              <a:rPr lang="en-US" sz="2800" dirty="0"/>
              <a:t>An </a:t>
            </a:r>
            <a:r>
              <a:rPr lang="en-US" sz="2800" dirty="0" err="1"/>
              <a:t>toàn</a:t>
            </a:r>
            <a:endParaRPr lang="en-US" sz="2800" dirty="0"/>
          </a:p>
          <a:p>
            <a:pPr lvl="1"/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mẽ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084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3589866"/>
            <a:ext cx="10659533" cy="3056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: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code,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77" y="1686984"/>
            <a:ext cx="6167172" cy="19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71579" cy="4807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: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ty </a:t>
            </a:r>
            <a:r>
              <a:rPr lang="en-US" sz="3200" dirty="0" err="1"/>
              <a:t>muốn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gửi</a:t>
            </a:r>
            <a:r>
              <a:rPr lang="en-US" sz="3200" dirty="0"/>
              <a:t> email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/>
              <a:t>loạt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website </a:t>
            </a:r>
            <a:r>
              <a:rPr lang="en-US" sz="3200" dirty="0" err="1"/>
              <a:t>mạng</a:t>
            </a:r>
            <a:r>
              <a:rPr lang="en-US" sz="3200" dirty="0"/>
              <a:t> </a:t>
            </a:r>
            <a:r>
              <a:rPr lang="en-US" sz="3200" dirty="0" err="1"/>
              <a:t>xã</a:t>
            </a:r>
            <a:r>
              <a:rPr lang="en-US" sz="3200" dirty="0"/>
              <a:t> </a:t>
            </a:r>
            <a:r>
              <a:rPr lang="en-US" sz="3200" dirty="0" err="1"/>
              <a:t>hội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họ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err="1"/>
              <a:t>Nhà</a:t>
            </a:r>
            <a:r>
              <a:rPr lang="en-US" sz="3200" dirty="0"/>
              <a:t>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cấp</a:t>
            </a:r>
            <a:r>
              <a:rPr lang="en-US" sz="3200" dirty="0"/>
              <a:t> cao </a:t>
            </a:r>
            <a:r>
              <a:rPr lang="en-US" sz="3200" dirty="0" err="1"/>
              <a:t>như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Có</a:t>
            </a:r>
            <a:r>
              <a:rPr lang="en-US" sz="2800" dirty="0"/>
              <a:t> bao </a:t>
            </a:r>
            <a:r>
              <a:rPr lang="en-US" sz="2800" dirty="0" err="1"/>
              <a:t>nhiêu</a:t>
            </a:r>
            <a:r>
              <a:rPr lang="en-US" sz="2800" dirty="0"/>
              <a:t> email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,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Tuần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email?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đính</a:t>
            </a:r>
            <a:r>
              <a:rPr lang="en-US" sz="2800" dirty="0"/>
              <a:t> </a:t>
            </a:r>
            <a:r>
              <a:rPr lang="en-US" sz="2800" dirty="0" err="1"/>
              <a:t>kèm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tin?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dung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nhiêu</a:t>
            </a:r>
            <a:r>
              <a:rPr lang="en-US" sz="28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ở </a:t>
            </a:r>
            <a:r>
              <a:rPr lang="en-US" sz="2800" dirty="0" err="1"/>
              <a:t>nơi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hay </a:t>
            </a:r>
            <a:r>
              <a:rPr lang="en-US" sz="2800" dirty="0" err="1"/>
              <a:t>không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33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: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windows,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web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console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batch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.</a:t>
            </a:r>
          </a:p>
          <a:p>
            <a:r>
              <a:rPr lang="en-US" dirty="0"/>
              <a:t>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 lvl="1"/>
            <a:r>
              <a:rPr lang="en-US" dirty="0"/>
              <a:t>Treo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hang </a:t>
            </a:r>
            <a:r>
              <a:rPr lang="en-US" dirty="0" err="1"/>
              <a:t>loạt</a:t>
            </a:r>
            <a:r>
              <a:rPr lang="en-US" dirty="0"/>
              <a:t> email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ngắn</a:t>
            </a:r>
            <a:endParaRPr lang="en-US" dirty="0"/>
          </a:p>
          <a:p>
            <a:pPr lvl="1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ranh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6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2757</Words>
  <Application>Microsoft Office PowerPoint</Application>
  <PresentationFormat>Widescreen</PresentationFormat>
  <Paragraphs>241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Adobe Fangsong Std R</vt:lpstr>
      <vt:lpstr>Arial</vt:lpstr>
      <vt:lpstr>Calibri</vt:lpstr>
      <vt:lpstr>Times New Roman</vt:lpstr>
      <vt:lpstr>Office Theme</vt:lpstr>
      <vt:lpstr>XÂY DỰNG PHẦN MỀM THEO MÔ HÌNH PHÂN LỚP</vt:lpstr>
      <vt:lpstr>Giới thiệu, yêu cầu</vt:lpstr>
      <vt:lpstr>Nội dung chính</vt:lpstr>
      <vt:lpstr>1. Kiến trúc phần mềm</vt:lpstr>
      <vt:lpstr>1. Kiến trúc phần mềm</vt:lpstr>
      <vt:lpstr>2. Thiết kế phần mềm</vt:lpstr>
      <vt:lpstr>2. Thiết kế phần mềm</vt:lpstr>
      <vt:lpstr>2. Thiết kế phần mềm</vt:lpstr>
      <vt:lpstr>2. Thiết kế phần mềm</vt:lpstr>
      <vt:lpstr>2. Thiết kế phần mềm</vt:lpstr>
      <vt:lpstr>3. Architectural Styles </vt:lpstr>
      <vt:lpstr>4. Technology and Art </vt:lpstr>
      <vt:lpstr>5. Architecture: Bước đầu tiên</vt:lpstr>
      <vt:lpstr>5. Architecture: Bước đầu tiên</vt:lpstr>
      <vt:lpstr>5. Architecture: Bước đầu tiên</vt:lpstr>
      <vt:lpstr>6. Design Patterns</vt:lpstr>
      <vt:lpstr>7. Project Life Cycle </vt:lpstr>
      <vt:lpstr>7.1 Project Initiation </vt:lpstr>
      <vt:lpstr>7.2 Project Planning and Prototyping </vt:lpstr>
      <vt:lpstr>PowerPoint Presentation</vt:lpstr>
      <vt:lpstr>PowerPoint Presentation</vt:lpstr>
      <vt:lpstr>7.3 Project Construction: Programming and Development</vt:lpstr>
      <vt:lpstr>7.4 Project Transition and Release </vt:lpstr>
      <vt:lpstr>8. Kiến trúc n-Tier</vt:lpstr>
      <vt:lpstr>8. Tiers and Layers </vt:lpstr>
      <vt:lpstr>8. Tiers and Layers </vt:lpstr>
      <vt:lpstr>8. Tiers and Layers </vt:lpstr>
      <vt:lpstr>8. Tiers and Layers </vt:lpstr>
      <vt:lpstr>8.1 Single Tier—Single Layer Model</vt:lpstr>
      <vt:lpstr>8.2 Single Tier—Two Layer Model </vt:lpstr>
      <vt:lpstr>8.3 Single Tier—Three Layer Model </vt:lpstr>
      <vt:lpstr>8.4 Two Tier Model </vt:lpstr>
      <vt:lpstr>8.4 Two Tier Model </vt:lpstr>
      <vt:lpstr>8.5 Two Tier—Two Layer Model </vt:lpstr>
      <vt:lpstr>8.6 Three Tier Model </vt:lpstr>
      <vt:lpstr>8.6 Three Tier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phần mềm theo mô hình phân lớp</dc:title>
  <dc:creator>thanh cao minh</dc:creator>
  <cp:lastModifiedBy>mai vu</cp:lastModifiedBy>
  <cp:revision>38</cp:revision>
  <dcterms:created xsi:type="dcterms:W3CDTF">2020-08-10T07:11:36Z</dcterms:created>
  <dcterms:modified xsi:type="dcterms:W3CDTF">2022-09-27T01:09:18Z</dcterms:modified>
</cp:coreProperties>
</file>