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2" r:id="rId7"/>
    <p:sldId id="303" r:id="rId8"/>
    <p:sldId id="325"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2" r:id="rId27"/>
    <p:sldId id="321" r:id="rId28"/>
    <p:sldId id="323" r:id="rId29"/>
    <p:sldId id="32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19" autoAdjust="0"/>
  </p:normalViewPr>
  <p:slideViewPr>
    <p:cSldViewPr snapToGrid="0">
      <p:cViewPr varScale="1">
        <p:scale>
          <a:sx n="116" d="100"/>
          <a:sy n="116" d="100"/>
        </p:scale>
        <p:origin x="10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9/23/2022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9/23/2022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9/23/2022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9/23/2022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9/23/2022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9/23/2022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9/23/2022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9/23/2022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9/23/2022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9/23/2022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7751" y="1475234"/>
            <a:ext cx="3205640" cy="2901694"/>
          </a:xfrm>
        </p:spPr>
        <p:txBody>
          <a:bodyPr anchor="b">
            <a:normAutofit fontScale="90000"/>
          </a:bodyPr>
          <a:lstStyle/>
          <a:p>
            <a:r>
              <a:rPr lang="en-US" sz="4400">
                <a:solidFill>
                  <a:schemeClr val="tx1"/>
                </a:solidFill>
              </a:rPr>
              <a:t>1-Tier 1-Layer Architecture</a:t>
            </a:r>
            <a:br>
              <a:rPr lang="en-US" sz="4400">
                <a:solidFill>
                  <a:schemeClr val="tx1"/>
                </a:solidFill>
              </a:rPr>
            </a:br>
            <a:r>
              <a:rPr lang="en-US" sz="4400">
                <a:solidFill>
                  <a:schemeClr val="tx1"/>
                </a:solidFill>
              </a:rPr>
              <a:t>in ASP.NET</a:t>
            </a:r>
            <a:endParaRPr lang="en-US" sz="44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a:t>Week 03</a:t>
            </a: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EB6D0-2E67-8D2C-E3F9-C95964CF2B6F}"/>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20C9CFA4-36D5-BF2B-887A-4DE6CFEFE169}"/>
              </a:ext>
            </a:extLst>
          </p:cNvPr>
          <p:cNvSpPr>
            <a:spLocks noGrp="1"/>
          </p:cNvSpPr>
          <p:nvPr>
            <p:ph idx="1"/>
          </p:nvPr>
        </p:nvSpPr>
        <p:spPr/>
        <p:txBody>
          <a:bodyPr/>
          <a:lstStyle/>
          <a:p>
            <a:r>
              <a:rPr lang="vi-VN" dirty="0"/>
              <a:t>Bởi vì chúng tôi không sử dụng các tệp lớp, chỉ cần cập nhật một trang sẽ truyền tải các thay đổi đến máy chủ, mà không khiến người dùng đăng xuất, vì sẽ không có khởi động lại ứng dụng nào diễn ra. Vì vậy, chúng tôi có thể cập nhật mà không làm dừng ứng dụng, hoặc gây ra hiện tượng khởi động lại ứng dụng.</a:t>
            </a:r>
          </a:p>
          <a:p>
            <a:r>
              <a:rPr lang="vi-VN" dirty="0"/>
              <a:t>Có thể có một chút lợi ích về hiệu suất so với việc sử dụng cụm, nhưng điều này sẽ không đáng kể, vì sức mạnh tính toán ngày nay rất nhanh.</a:t>
            </a:r>
            <a:endParaRPr lang="en-US" dirty="0"/>
          </a:p>
        </p:txBody>
      </p:sp>
    </p:spTree>
    <p:extLst>
      <p:ext uri="{BB962C8B-B14F-4D97-AF65-F5344CB8AC3E}">
        <p14:creationId xmlns:p14="http://schemas.microsoft.com/office/powerpoint/2010/main" val="1221896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7E03-4E4D-AE16-75FD-34750C0D34BB}"/>
              </a:ext>
            </a:extLst>
          </p:cNvPr>
          <p:cNvSpPr>
            <a:spLocks noGrp="1"/>
          </p:cNvSpPr>
          <p:nvPr>
            <p:ph type="title"/>
          </p:nvPr>
        </p:nvSpPr>
        <p:spPr/>
        <p:txBody>
          <a:bodyPr/>
          <a:lstStyle/>
          <a:p>
            <a:r>
              <a:rPr lang="en-US" dirty="0"/>
              <a:t>Code-Behind Model: The Second UI Layer</a:t>
            </a:r>
          </a:p>
        </p:txBody>
      </p:sp>
      <p:sp>
        <p:nvSpPr>
          <p:cNvPr id="3" name="Content Placeholder 2">
            <a:extLst>
              <a:ext uri="{FF2B5EF4-FFF2-40B4-BE49-F238E27FC236}">
                <a16:creationId xmlns:a16="http://schemas.microsoft.com/office/drawing/2014/main" id="{867D0133-2EEC-1EE3-64FA-EF985365F84A}"/>
              </a:ext>
            </a:extLst>
          </p:cNvPr>
          <p:cNvSpPr>
            <a:spLocks noGrp="1"/>
          </p:cNvSpPr>
          <p:nvPr>
            <p:ph idx="1"/>
          </p:nvPr>
        </p:nvSpPr>
        <p:spPr/>
        <p:txBody>
          <a:bodyPr/>
          <a:lstStyle/>
          <a:p>
            <a:r>
              <a:rPr lang="vi-VN" dirty="0"/>
              <a:t>Trong ví dụ về kiểu ASP cổ điển ở trên, chúng tôi nhận thấy rằng mã và HTML đã được tách biệt nhưng vẫn hiện diện trên cùng một trang ASPX. </a:t>
            </a:r>
            <a:endParaRPr lang="en-US" dirty="0"/>
          </a:p>
          <a:p>
            <a:r>
              <a:rPr lang="vi-VN" dirty="0"/>
              <a:t>ASP.NET đã giới thiệu cách tách biệt hơn nữa bằng cách sử dụng nguyên tắc của các lớp sau mã, bằng cách kéo tất cả mã ra khỏi ASPX thành một lớp riêng biệt và biên dịch nó thành một DLL riêng biệt</a:t>
            </a:r>
            <a:endParaRPr lang="en-US" dirty="0"/>
          </a:p>
        </p:txBody>
      </p:sp>
    </p:spTree>
    <p:extLst>
      <p:ext uri="{BB962C8B-B14F-4D97-AF65-F5344CB8AC3E}">
        <p14:creationId xmlns:p14="http://schemas.microsoft.com/office/powerpoint/2010/main" val="550280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7E03-4E4D-AE16-75FD-34750C0D34BB}"/>
              </a:ext>
            </a:extLst>
          </p:cNvPr>
          <p:cNvSpPr>
            <a:spLocks noGrp="1"/>
          </p:cNvSpPr>
          <p:nvPr>
            <p:ph type="title"/>
          </p:nvPr>
        </p:nvSpPr>
        <p:spPr/>
        <p:txBody>
          <a:bodyPr/>
          <a:lstStyle/>
          <a:p>
            <a:r>
              <a:rPr lang="en-US" dirty="0"/>
              <a:t>Code-Behind Model: The Second UI Layer</a:t>
            </a:r>
          </a:p>
        </p:txBody>
      </p:sp>
      <p:pic>
        <p:nvPicPr>
          <p:cNvPr id="5" name="Content Placeholder 4">
            <a:extLst>
              <a:ext uri="{FF2B5EF4-FFF2-40B4-BE49-F238E27FC236}">
                <a16:creationId xmlns:a16="http://schemas.microsoft.com/office/drawing/2014/main" id="{492A4BE7-2342-3AB8-C1F6-C871D9FE4180}"/>
              </a:ext>
            </a:extLst>
          </p:cNvPr>
          <p:cNvPicPr>
            <a:picLocks noGrp="1" noChangeAspect="1"/>
          </p:cNvPicPr>
          <p:nvPr>
            <p:ph idx="1"/>
          </p:nvPr>
        </p:nvPicPr>
        <p:blipFill>
          <a:blip r:embed="rId2"/>
          <a:stretch>
            <a:fillRect/>
          </a:stretch>
        </p:blipFill>
        <p:spPr>
          <a:xfrm>
            <a:off x="3954463" y="2188369"/>
            <a:ext cx="4343400" cy="3600450"/>
          </a:xfrm>
        </p:spPr>
      </p:pic>
    </p:spTree>
    <p:extLst>
      <p:ext uri="{BB962C8B-B14F-4D97-AF65-F5344CB8AC3E}">
        <p14:creationId xmlns:p14="http://schemas.microsoft.com/office/powerpoint/2010/main" val="1547583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7FA87-50BD-B9CD-A8D3-E583758AB0AD}"/>
              </a:ext>
            </a:extLst>
          </p:cNvPr>
          <p:cNvSpPr>
            <a:spLocks noGrp="1"/>
          </p:cNvSpPr>
          <p:nvPr>
            <p:ph type="title"/>
          </p:nvPr>
        </p:nvSpPr>
        <p:spPr/>
        <p:txBody>
          <a:bodyPr/>
          <a:lstStyle/>
          <a:p>
            <a:r>
              <a:rPr lang="en-US" dirty="0"/>
              <a:t>Sample Code-Behind Model </a:t>
            </a:r>
          </a:p>
        </p:txBody>
      </p:sp>
      <p:pic>
        <p:nvPicPr>
          <p:cNvPr id="5" name="Content Placeholder 4">
            <a:extLst>
              <a:ext uri="{FF2B5EF4-FFF2-40B4-BE49-F238E27FC236}">
                <a16:creationId xmlns:a16="http://schemas.microsoft.com/office/drawing/2014/main" id="{F119EF6F-21DA-C9DB-52F9-0C51D95879D3}"/>
              </a:ext>
            </a:extLst>
          </p:cNvPr>
          <p:cNvPicPr>
            <a:picLocks noGrp="1" noChangeAspect="1"/>
          </p:cNvPicPr>
          <p:nvPr>
            <p:ph idx="1"/>
          </p:nvPr>
        </p:nvPicPr>
        <p:blipFill>
          <a:blip r:embed="rId2"/>
          <a:stretch>
            <a:fillRect/>
          </a:stretch>
        </p:blipFill>
        <p:spPr>
          <a:xfrm>
            <a:off x="3245709" y="1943444"/>
            <a:ext cx="4116808" cy="4389504"/>
          </a:xfrm>
        </p:spPr>
      </p:pic>
    </p:spTree>
    <p:extLst>
      <p:ext uri="{BB962C8B-B14F-4D97-AF65-F5344CB8AC3E}">
        <p14:creationId xmlns:p14="http://schemas.microsoft.com/office/powerpoint/2010/main" val="2833799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7FA87-50BD-B9CD-A8D3-E583758AB0AD}"/>
              </a:ext>
            </a:extLst>
          </p:cNvPr>
          <p:cNvSpPr>
            <a:spLocks noGrp="1"/>
          </p:cNvSpPr>
          <p:nvPr>
            <p:ph type="title"/>
          </p:nvPr>
        </p:nvSpPr>
        <p:spPr/>
        <p:txBody>
          <a:bodyPr/>
          <a:lstStyle/>
          <a:p>
            <a:r>
              <a:rPr lang="en-US" dirty="0"/>
              <a:t>Sample Code-Behind Model </a:t>
            </a:r>
          </a:p>
        </p:txBody>
      </p:sp>
      <p:pic>
        <p:nvPicPr>
          <p:cNvPr id="7" name="Content Placeholder 6">
            <a:extLst>
              <a:ext uri="{FF2B5EF4-FFF2-40B4-BE49-F238E27FC236}">
                <a16:creationId xmlns:a16="http://schemas.microsoft.com/office/drawing/2014/main" id="{3BBF06E2-9E40-DAEE-2F6C-A30BFBCA91CB}"/>
              </a:ext>
            </a:extLst>
          </p:cNvPr>
          <p:cNvPicPr>
            <a:picLocks noGrp="1" noChangeAspect="1"/>
          </p:cNvPicPr>
          <p:nvPr>
            <p:ph idx="1"/>
          </p:nvPr>
        </p:nvPicPr>
        <p:blipFill>
          <a:blip r:embed="rId2"/>
          <a:stretch>
            <a:fillRect/>
          </a:stretch>
        </p:blipFill>
        <p:spPr>
          <a:xfrm>
            <a:off x="3072714" y="2025820"/>
            <a:ext cx="5083329" cy="4276126"/>
          </a:xfrm>
        </p:spPr>
      </p:pic>
    </p:spTree>
    <p:extLst>
      <p:ext uri="{BB962C8B-B14F-4D97-AF65-F5344CB8AC3E}">
        <p14:creationId xmlns:p14="http://schemas.microsoft.com/office/powerpoint/2010/main" val="2850999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82B51-0031-7610-5E70-704ECA3AEADD}"/>
              </a:ext>
            </a:extLst>
          </p:cNvPr>
          <p:cNvSpPr>
            <a:spLocks noGrp="1"/>
          </p:cNvSpPr>
          <p:nvPr>
            <p:ph type="title"/>
          </p:nvPr>
        </p:nvSpPr>
        <p:spPr/>
        <p:txBody>
          <a:bodyPr/>
          <a:lstStyle/>
          <a:p>
            <a:r>
              <a:rPr lang="en-US" dirty="0"/>
              <a:t>UI Layer</a:t>
            </a:r>
          </a:p>
        </p:txBody>
      </p:sp>
      <p:pic>
        <p:nvPicPr>
          <p:cNvPr id="5" name="Content Placeholder 4">
            <a:extLst>
              <a:ext uri="{FF2B5EF4-FFF2-40B4-BE49-F238E27FC236}">
                <a16:creationId xmlns:a16="http://schemas.microsoft.com/office/drawing/2014/main" id="{E156795C-B9AE-B558-7F50-9AD0F1DB2251}"/>
              </a:ext>
            </a:extLst>
          </p:cNvPr>
          <p:cNvPicPr>
            <a:picLocks noGrp="1" noChangeAspect="1"/>
          </p:cNvPicPr>
          <p:nvPr>
            <p:ph idx="1"/>
          </p:nvPr>
        </p:nvPicPr>
        <p:blipFill>
          <a:blip r:embed="rId2"/>
          <a:stretch>
            <a:fillRect/>
          </a:stretch>
        </p:blipFill>
        <p:spPr>
          <a:xfrm>
            <a:off x="3725150" y="2428296"/>
            <a:ext cx="3990975" cy="2000250"/>
          </a:xfrm>
        </p:spPr>
      </p:pic>
    </p:spTree>
    <p:extLst>
      <p:ext uri="{BB962C8B-B14F-4D97-AF65-F5344CB8AC3E}">
        <p14:creationId xmlns:p14="http://schemas.microsoft.com/office/powerpoint/2010/main" val="2014941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14A59-CDF4-DCDF-43C9-E92835146F10}"/>
              </a:ext>
            </a:extLst>
          </p:cNvPr>
          <p:cNvSpPr>
            <a:spLocks noGrp="1"/>
          </p:cNvSpPr>
          <p:nvPr>
            <p:ph type="title"/>
          </p:nvPr>
        </p:nvSpPr>
        <p:spPr/>
        <p:txBody>
          <a:bodyPr/>
          <a:lstStyle/>
          <a:p>
            <a:r>
              <a:rPr lang="en-US" dirty="0"/>
              <a:t>Limitations of Coding in the UI Layer</a:t>
            </a:r>
          </a:p>
        </p:txBody>
      </p:sp>
      <p:sp>
        <p:nvSpPr>
          <p:cNvPr id="3" name="Content Placeholder 2">
            <a:extLst>
              <a:ext uri="{FF2B5EF4-FFF2-40B4-BE49-F238E27FC236}">
                <a16:creationId xmlns:a16="http://schemas.microsoft.com/office/drawing/2014/main" id="{D9902CD7-FF6B-51BB-61E7-EFF3A44C509E}"/>
              </a:ext>
            </a:extLst>
          </p:cNvPr>
          <p:cNvSpPr>
            <a:spLocks noGrp="1"/>
          </p:cNvSpPr>
          <p:nvPr>
            <p:ph idx="1"/>
          </p:nvPr>
        </p:nvSpPr>
        <p:spPr/>
        <p:txBody>
          <a:bodyPr/>
          <a:lstStyle/>
          <a:p>
            <a:r>
              <a:rPr lang="vi-VN" dirty="0"/>
              <a:t>Tuy nhiên, lưu ý rằng mặc dù chúng ta đã tách mã thành hai lớp, nhưng cả hai lớp này thực sự thuộc về lớp giao diện người dùng. Ngay cả khi chúng tôi đang đặt quyền truy cập dữ liệu hoặc mã logic nghiệp vụ vào mã đằng sau tệp, chúng tôi vẫn đang trộn lớp giao diện người dùng với mã không phải giao diện người dùng, điều này không được khuyến nghị cho các ứng dụng có thể mở rộng thương mại. </a:t>
            </a:r>
            <a:endParaRPr lang="en-US" dirty="0"/>
          </a:p>
        </p:txBody>
      </p:sp>
    </p:spTree>
    <p:extLst>
      <p:ext uri="{BB962C8B-B14F-4D97-AF65-F5344CB8AC3E}">
        <p14:creationId xmlns:p14="http://schemas.microsoft.com/office/powerpoint/2010/main" val="2647828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14A59-CDF4-DCDF-43C9-E92835146F10}"/>
              </a:ext>
            </a:extLst>
          </p:cNvPr>
          <p:cNvSpPr>
            <a:spLocks noGrp="1"/>
          </p:cNvSpPr>
          <p:nvPr>
            <p:ph type="title"/>
          </p:nvPr>
        </p:nvSpPr>
        <p:spPr/>
        <p:txBody>
          <a:bodyPr/>
          <a:lstStyle/>
          <a:p>
            <a:r>
              <a:rPr lang="en-US" dirty="0"/>
              <a:t>Limitations of Coding in the UI Layer</a:t>
            </a:r>
          </a:p>
        </p:txBody>
      </p:sp>
      <p:sp>
        <p:nvSpPr>
          <p:cNvPr id="3" name="Content Placeholder 2">
            <a:extLst>
              <a:ext uri="{FF2B5EF4-FFF2-40B4-BE49-F238E27FC236}">
                <a16:creationId xmlns:a16="http://schemas.microsoft.com/office/drawing/2014/main" id="{D9902CD7-FF6B-51BB-61E7-EFF3A44C509E}"/>
              </a:ext>
            </a:extLst>
          </p:cNvPr>
          <p:cNvSpPr>
            <a:spLocks noGrp="1"/>
          </p:cNvSpPr>
          <p:nvPr>
            <p:ph idx="1"/>
          </p:nvPr>
        </p:nvSpPr>
        <p:spPr/>
        <p:txBody>
          <a:bodyPr>
            <a:normAutofit/>
          </a:bodyPr>
          <a:lstStyle/>
          <a:p>
            <a:r>
              <a:rPr lang="vi-VN" dirty="0"/>
              <a:t>Nhưng nếu dự án của bạn có quy mô nhỏ, </a:t>
            </a:r>
            <a:endParaRPr lang="en-US" dirty="0"/>
          </a:p>
          <a:p>
            <a:pPr lvl="1"/>
            <a:r>
              <a:rPr lang="vi-VN" dirty="0"/>
              <a:t>ví dụ: một trang web 4–5 trang cho mục đích sử dụng cá nhân hoặc một trang web nhập dữ liệu nhỏ</a:t>
            </a:r>
            <a:r>
              <a:rPr lang="en-US" dirty="0"/>
              <a:t> </a:t>
            </a:r>
            <a:r>
              <a:rPr lang="vi-VN" dirty="0"/>
              <a:t>không nhằm mục đích phát triển quy mô, độ phức tạp hoặc cơ sở người dùng và nơi không cần mở rộng quy mô trong tương lai lên, thì việc đặt mã truy cập dữ liệu trong các tệp mã phía sau có thể chấp nhận được. </a:t>
            </a:r>
            <a:endParaRPr lang="en-US" dirty="0"/>
          </a:p>
          <a:p>
            <a:r>
              <a:rPr lang="vi-VN" dirty="0"/>
              <a:t>Hãy nhớ— "nếu nó không bị vỡ, thì đừng</a:t>
            </a:r>
            <a:r>
              <a:rPr lang="en-US" dirty="0"/>
              <a:t> </a:t>
            </a:r>
            <a:r>
              <a:rPr lang="vi-VN" dirty="0"/>
              <a:t>sửa nó ". </a:t>
            </a:r>
            <a:endParaRPr lang="en-US" dirty="0"/>
          </a:p>
        </p:txBody>
      </p:sp>
    </p:spTree>
    <p:extLst>
      <p:ext uri="{BB962C8B-B14F-4D97-AF65-F5344CB8AC3E}">
        <p14:creationId xmlns:p14="http://schemas.microsoft.com/office/powerpoint/2010/main" val="3014107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14A59-CDF4-DCDF-43C9-E92835146F10}"/>
              </a:ext>
            </a:extLst>
          </p:cNvPr>
          <p:cNvSpPr>
            <a:spLocks noGrp="1"/>
          </p:cNvSpPr>
          <p:nvPr>
            <p:ph type="title"/>
          </p:nvPr>
        </p:nvSpPr>
        <p:spPr/>
        <p:txBody>
          <a:bodyPr/>
          <a:lstStyle/>
          <a:p>
            <a:r>
              <a:rPr lang="en-US" dirty="0"/>
              <a:t>Limitations of Coding in the UI Layer</a:t>
            </a:r>
          </a:p>
        </p:txBody>
      </p:sp>
      <p:sp>
        <p:nvSpPr>
          <p:cNvPr id="3" name="Content Placeholder 2">
            <a:extLst>
              <a:ext uri="{FF2B5EF4-FFF2-40B4-BE49-F238E27FC236}">
                <a16:creationId xmlns:a16="http://schemas.microsoft.com/office/drawing/2014/main" id="{D9902CD7-FF6B-51BB-61E7-EFF3A44C509E}"/>
              </a:ext>
            </a:extLst>
          </p:cNvPr>
          <p:cNvSpPr>
            <a:spLocks noGrp="1"/>
          </p:cNvSpPr>
          <p:nvPr>
            <p:ph idx="1"/>
          </p:nvPr>
        </p:nvSpPr>
        <p:spPr/>
        <p:txBody>
          <a:bodyPr>
            <a:normAutofit/>
          </a:bodyPr>
          <a:lstStyle/>
          <a:p>
            <a:r>
              <a:rPr lang="vi-VN" dirty="0"/>
              <a:t>Không cần phải phức tạp hóa một ứng dụng web đơn giản nếu không có yêu cầu thực tế nào để biện minh cho việc làm đó. </a:t>
            </a:r>
            <a:endParaRPr lang="en-US" dirty="0"/>
          </a:p>
          <a:p>
            <a:r>
              <a:rPr lang="vi-VN" dirty="0"/>
              <a:t>Thiết kế các giải pháp có thể mở rộng ngay từ đầu là một cách tiếp cận tốt. </a:t>
            </a:r>
            <a:endParaRPr lang="en-US" dirty="0"/>
          </a:p>
          <a:p>
            <a:r>
              <a:rPr lang="en-US" dirty="0"/>
              <a:t>N</a:t>
            </a:r>
            <a:r>
              <a:rPr lang="vi-VN" dirty="0"/>
              <a:t>hững hạn chế về ngân sách đôi khi có thể không cho phép chúng tôi áp dụng một giải pháp có thể mở rộng N-tier hoàn chỉnh vì dự án quá nhỏ hoặc không có phạm vi để phát triển thêm</a:t>
            </a:r>
            <a:endParaRPr lang="en-US" dirty="0"/>
          </a:p>
          <a:p>
            <a:r>
              <a:rPr lang="en-US" dirty="0"/>
              <a:t>D</a:t>
            </a:r>
            <a:r>
              <a:rPr lang="vi-VN" dirty="0"/>
              <a:t>o đó các bên liên quan của dự án có thể không muốn chi quá nhiều vào việc phát triển nó bởi vì việc xây dựng một kiến ​​trúc có thể mở rộng cần thời gian và sẽ không có ý nghĩa kinh tế đối với một dự án nhỏ</a:t>
            </a:r>
            <a:endParaRPr lang="en-US" dirty="0"/>
          </a:p>
        </p:txBody>
      </p:sp>
    </p:spTree>
    <p:extLst>
      <p:ext uri="{BB962C8B-B14F-4D97-AF65-F5344CB8AC3E}">
        <p14:creationId xmlns:p14="http://schemas.microsoft.com/office/powerpoint/2010/main" val="4176389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289-0266-5DCC-E697-11027863C1BA}"/>
              </a:ext>
            </a:extLst>
          </p:cNvPr>
          <p:cNvSpPr>
            <a:spLocks noGrp="1"/>
          </p:cNvSpPr>
          <p:nvPr>
            <p:ph type="title"/>
          </p:nvPr>
        </p:nvSpPr>
        <p:spPr/>
        <p:txBody>
          <a:bodyPr/>
          <a:lstStyle/>
          <a:p>
            <a:r>
              <a:rPr lang="en-US" dirty="0"/>
              <a:t>Data Source Controls</a:t>
            </a:r>
          </a:p>
        </p:txBody>
      </p:sp>
      <p:sp>
        <p:nvSpPr>
          <p:cNvPr id="3" name="Content Placeholder 2">
            <a:extLst>
              <a:ext uri="{FF2B5EF4-FFF2-40B4-BE49-F238E27FC236}">
                <a16:creationId xmlns:a16="http://schemas.microsoft.com/office/drawing/2014/main" id="{56E4E4E3-B50C-3ABE-2273-C37BF184CFB2}"/>
              </a:ext>
            </a:extLst>
          </p:cNvPr>
          <p:cNvSpPr>
            <a:spLocks noGrp="1"/>
          </p:cNvSpPr>
          <p:nvPr>
            <p:ph idx="1"/>
          </p:nvPr>
        </p:nvSpPr>
        <p:spPr/>
        <p:txBody>
          <a:bodyPr/>
          <a:lstStyle/>
          <a:p>
            <a:r>
              <a:rPr lang="vi-VN" dirty="0"/>
              <a:t>Với những cải tiến hơn nữa cho ASP.NET 2.0, Microsoft đã thêm nhiều điều khiển ngoại vi</a:t>
            </a:r>
            <a:r>
              <a:rPr lang="en-US" dirty="0"/>
              <a:t> (out-of-the-box controls)</a:t>
            </a:r>
            <a:r>
              <a:rPr lang="vi-VN" dirty="0"/>
              <a:t> (ngoài thư viện điều khiển web tiêu chuẩn). </a:t>
            </a:r>
            <a:endParaRPr lang="en-US" dirty="0"/>
          </a:p>
          <a:p>
            <a:r>
              <a:rPr lang="vi-VN" dirty="0"/>
              <a:t>Một số điều khiển hữu ích nhất là Điều khiển nguồn dữ liệu</a:t>
            </a:r>
            <a:r>
              <a:rPr lang="en-US" dirty="0"/>
              <a:t> </a:t>
            </a:r>
            <a:r>
              <a:rPr lang="en-US" dirty="0" err="1"/>
              <a:t>làm</a:t>
            </a:r>
            <a:r>
              <a:rPr lang="en-US" dirty="0"/>
              <a:t> </a:t>
            </a:r>
            <a:r>
              <a:rPr lang="vi-VN" dirty="0"/>
              <a:t>máy chủ web giàu tính năng như GridView và Chế độ xem chi tiết. </a:t>
            </a:r>
            <a:endParaRPr lang="en-US" dirty="0"/>
          </a:p>
          <a:p>
            <a:r>
              <a:rPr lang="vi-VN" dirty="0"/>
              <a:t>Các điều khiển này giúp bạn có thể tạo các ứng dụng mà không cần viết dù chỉ một dòng mã truy cập dữ liệu. Giờ đây, có thể tạo các ứng dụng web trong khoảng thời gian ngắn, loại bỏ nhiều dòng mã truy cập dữ liệu thông thường.</a:t>
            </a:r>
            <a:endParaRPr lang="en-US" dirty="0"/>
          </a:p>
        </p:txBody>
      </p:sp>
    </p:spTree>
    <p:extLst>
      <p:ext uri="{BB962C8B-B14F-4D97-AF65-F5344CB8AC3E}">
        <p14:creationId xmlns:p14="http://schemas.microsoft.com/office/powerpoint/2010/main" val="1708068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7BAB3-BC26-20D2-C0ED-68A2505CF998}"/>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21B10A44-87DD-4EFF-8089-20E9AF02F0E7}"/>
              </a:ext>
            </a:extLst>
          </p:cNvPr>
          <p:cNvSpPr>
            <a:spLocks noGrp="1"/>
          </p:cNvSpPr>
          <p:nvPr>
            <p:ph idx="1"/>
          </p:nvPr>
        </p:nvSpPr>
        <p:spPr/>
        <p:txBody>
          <a:bodyPr/>
          <a:lstStyle/>
          <a:p>
            <a:r>
              <a:rPr lang="vi-VN" dirty="0"/>
              <a:t>Theo mặc định, mọi ứng dụng web đều được phân cấp N như thế nào</a:t>
            </a:r>
            <a:r>
              <a:rPr lang="en-US" dirty="0"/>
              <a:t>?</a:t>
            </a:r>
            <a:endParaRPr lang="vi-VN" dirty="0"/>
          </a:p>
          <a:p>
            <a:r>
              <a:rPr lang="vi-VN" dirty="0"/>
              <a:t>Các ứng dụng dựa trên ASP nội tuyến cổ điển được kết hợp chặt chẽ với nhau như thế nào</a:t>
            </a:r>
            <a:r>
              <a:rPr lang="en-US" dirty="0"/>
              <a:t>?</a:t>
            </a:r>
            <a:endParaRPr lang="vi-VN" dirty="0"/>
          </a:p>
          <a:p>
            <a:r>
              <a:rPr lang="vi-VN" dirty="0"/>
              <a:t>Kiến trúc 1 tầng 1 lớp là gì</a:t>
            </a:r>
            <a:r>
              <a:rPr lang="en-US" dirty="0"/>
              <a:t>?</a:t>
            </a:r>
            <a:endParaRPr lang="vi-VN" dirty="0"/>
          </a:p>
          <a:p>
            <a:r>
              <a:rPr lang="vi-VN" dirty="0"/>
              <a:t>Các lớp mã </a:t>
            </a:r>
            <a:r>
              <a:rPr lang="en-US" dirty="0" err="1"/>
              <a:t>ẩn</a:t>
            </a:r>
            <a:r>
              <a:rPr lang="en-US" dirty="0"/>
              <a:t> </a:t>
            </a:r>
            <a:r>
              <a:rPr lang="vi-VN" dirty="0"/>
              <a:t>trong ASP.NET như một lớp khác trong tầng giao diện người dùng</a:t>
            </a:r>
          </a:p>
          <a:p>
            <a:r>
              <a:rPr lang="vi-VN" dirty="0"/>
              <a:t>Cách Điều khiển nguồn dữ liệu phù hợp với kiến trúc ứng dụng của ứng dụng web ASP.NET</a:t>
            </a:r>
            <a:r>
              <a:rPr lang="en-US" dirty="0"/>
              <a:t>?</a:t>
            </a:r>
          </a:p>
        </p:txBody>
      </p:sp>
    </p:spTree>
    <p:extLst>
      <p:ext uri="{BB962C8B-B14F-4D97-AF65-F5344CB8AC3E}">
        <p14:creationId xmlns:p14="http://schemas.microsoft.com/office/powerpoint/2010/main" val="3319817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289-0266-5DCC-E697-11027863C1BA}"/>
              </a:ext>
            </a:extLst>
          </p:cNvPr>
          <p:cNvSpPr>
            <a:spLocks noGrp="1"/>
          </p:cNvSpPr>
          <p:nvPr>
            <p:ph type="title"/>
          </p:nvPr>
        </p:nvSpPr>
        <p:spPr/>
        <p:txBody>
          <a:bodyPr/>
          <a:lstStyle/>
          <a:p>
            <a:r>
              <a:rPr lang="en-US" dirty="0"/>
              <a:t>Data Source Controls</a:t>
            </a:r>
          </a:p>
        </p:txBody>
      </p:sp>
      <p:sp>
        <p:nvSpPr>
          <p:cNvPr id="3" name="Content Placeholder 2">
            <a:extLst>
              <a:ext uri="{FF2B5EF4-FFF2-40B4-BE49-F238E27FC236}">
                <a16:creationId xmlns:a16="http://schemas.microsoft.com/office/drawing/2014/main" id="{56E4E4E3-B50C-3ABE-2273-C37BF184CFB2}"/>
              </a:ext>
            </a:extLst>
          </p:cNvPr>
          <p:cNvSpPr>
            <a:spLocks noGrp="1"/>
          </p:cNvSpPr>
          <p:nvPr>
            <p:ph idx="1"/>
          </p:nvPr>
        </p:nvSpPr>
        <p:spPr/>
        <p:txBody>
          <a:bodyPr/>
          <a:lstStyle/>
          <a:p>
            <a:r>
              <a:rPr lang="vi-VN" dirty="0"/>
              <a:t>Với Điều khiển nguồn dữ liệu, chúng ta có thể sử dụng các truy vấn SQL cũng như các thủ tục được lưu trữ và viết mã tùy chỉnh nữa. </a:t>
            </a:r>
            <a:endParaRPr lang="en-US" dirty="0"/>
          </a:p>
          <a:p>
            <a:r>
              <a:rPr lang="en-US" dirty="0"/>
              <a:t>C</a:t>
            </a:r>
            <a:r>
              <a:rPr lang="vi-VN" dirty="0"/>
              <a:t>húng ta sẽ thấy cách sử dụng các điều khiển này ảnh hưởng đến kiến trúc tổng thể, khi nào sử dụng chúng và những gì </a:t>
            </a:r>
            <a:r>
              <a:rPr lang="en-US" dirty="0" err="1"/>
              <a:t>là</a:t>
            </a:r>
            <a:r>
              <a:rPr lang="en-US" dirty="0"/>
              <a:t> </a:t>
            </a:r>
            <a:r>
              <a:rPr lang="vi-VN" dirty="0"/>
              <a:t>nhược điểm</a:t>
            </a:r>
            <a:r>
              <a:rPr lang="en-US" dirty="0"/>
              <a:t> </a:t>
            </a:r>
            <a:r>
              <a:rPr lang="en-US" dirty="0" err="1"/>
              <a:t>của</a:t>
            </a:r>
            <a:r>
              <a:rPr lang="en-US" dirty="0"/>
              <a:t> </a:t>
            </a:r>
            <a:r>
              <a:rPr lang="en-US" dirty="0" err="1"/>
              <a:t>chúng</a:t>
            </a:r>
            <a:r>
              <a:rPr lang="vi-VN" dirty="0"/>
              <a:t>.</a:t>
            </a:r>
            <a:endParaRPr lang="en-US" dirty="0"/>
          </a:p>
        </p:txBody>
      </p:sp>
    </p:spTree>
    <p:extLst>
      <p:ext uri="{BB962C8B-B14F-4D97-AF65-F5344CB8AC3E}">
        <p14:creationId xmlns:p14="http://schemas.microsoft.com/office/powerpoint/2010/main" val="513759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E4CBD-E270-6D02-133E-0854B548A40F}"/>
              </a:ext>
            </a:extLst>
          </p:cNvPr>
          <p:cNvSpPr>
            <a:spLocks noGrp="1"/>
          </p:cNvSpPr>
          <p:nvPr>
            <p:ph type="title"/>
          </p:nvPr>
        </p:nvSpPr>
        <p:spPr/>
        <p:txBody>
          <a:bodyPr>
            <a:normAutofit/>
          </a:bodyPr>
          <a:lstStyle/>
          <a:p>
            <a:r>
              <a:rPr lang="en-US" dirty="0"/>
              <a:t>A Sample Project using Inbuilt Data Source Controls</a:t>
            </a:r>
          </a:p>
        </p:txBody>
      </p:sp>
      <p:pic>
        <p:nvPicPr>
          <p:cNvPr id="5" name="Content Placeholder 4">
            <a:extLst>
              <a:ext uri="{FF2B5EF4-FFF2-40B4-BE49-F238E27FC236}">
                <a16:creationId xmlns:a16="http://schemas.microsoft.com/office/drawing/2014/main" id="{6B5F6278-C43B-DE10-EF3B-3DAE852CCF48}"/>
              </a:ext>
            </a:extLst>
          </p:cNvPr>
          <p:cNvPicPr>
            <a:picLocks noGrp="1" noChangeAspect="1"/>
          </p:cNvPicPr>
          <p:nvPr>
            <p:ph idx="1"/>
          </p:nvPr>
        </p:nvPicPr>
        <p:blipFill>
          <a:blip r:embed="rId2"/>
          <a:stretch>
            <a:fillRect/>
          </a:stretch>
        </p:blipFill>
        <p:spPr>
          <a:xfrm>
            <a:off x="3213057" y="1975472"/>
            <a:ext cx="5988607" cy="4330224"/>
          </a:xfrm>
        </p:spPr>
      </p:pic>
    </p:spTree>
    <p:extLst>
      <p:ext uri="{BB962C8B-B14F-4D97-AF65-F5344CB8AC3E}">
        <p14:creationId xmlns:p14="http://schemas.microsoft.com/office/powerpoint/2010/main" val="2007723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E4CBD-E270-6D02-133E-0854B548A40F}"/>
              </a:ext>
            </a:extLst>
          </p:cNvPr>
          <p:cNvSpPr>
            <a:spLocks noGrp="1"/>
          </p:cNvSpPr>
          <p:nvPr>
            <p:ph type="title"/>
          </p:nvPr>
        </p:nvSpPr>
        <p:spPr/>
        <p:txBody>
          <a:bodyPr>
            <a:normAutofit/>
          </a:bodyPr>
          <a:lstStyle/>
          <a:p>
            <a:r>
              <a:rPr lang="en-US" dirty="0"/>
              <a:t>A Sample Project using Inbuilt Data Source Controls</a:t>
            </a:r>
          </a:p>
        </p:txBody>
      </p:sp>
      <p:pic>
        <p:nvPicPr>
          <p:cNvPr id="11" name="Content Placeholder 10">
            <a:extLst>
              <a:ext uri="{FF2B5EF4-FFF2-40B4-BE49-F238E27FC236}">
                <a16:creationId xmlns:a16="http://schemas.microsoft.com/office/drawing/2014/main" id="{241CB2E6-E07A-44F3-831F-EE5D04AD2DA6}"/>
              </a:ext>
            </a:extLst>
          </p:cNvPr>
          <p:cNvPicPr>
            <a:picLocks noGrp="1" noChangeAspect="1"/>
          </p:cNvPicPr>
          <p:nvPr>
            <p:ph idx="1"/>
          </p:nvPr>
        </p:nvPicPr>
        <p:blipFill>
          <a:blip r:embed="rId2"/>
          <a:stretch>
            <a:fillRect/>
          </a:stretch>
        </p:blipFill>
        <p:spPr>
          <a:xfrm>
            <a:off x="2970684" y="2404225"/>
            <a:ext cx="5553075" cy="2905125"/>
          </a:xfrm>
        </p:spPr>
      </p:pic>
    </p:spTree>
    <p:extLst>
      <p:ext uri="{BB962C8B-B14F-4D97-AF65-F5344CB8AC3E}">
        <p14:creationId xmlns:p14="http://schemas.microsoft.com/office/powerpoint/2010/main" val="3085427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E4CBD-E270-6D02-133E-0854B548A40F}"/>
              </a:ext>
            </a:extLst>
          </p:cNvPr>
          <p:cNvSpPr>
            <a:spLocks noGrp="1"/>
          </p:cNvSpPr>
          <p:nvPr>
            <p:ph type="title"/>
          </p:nvPr>
        </p:nvSpPr>
        <p:spPr/>
        <p:txBody>
          <a:bodyPr>
            <a:normAutofit/>
          </a:bodyPr>
          <a:lstStyle/>
          <a:p>
            <a:r>
              <a:rPr lang="en-US" dirty="0"/>
              <a:t>A Sample Project using Inbuilt Data Source Controls</a:t>
            </a:r>
          </a:p>
        </p:txBody>
      </p:sp>
      <p:pic>
        <p:nvPicPr>
          <p:cNvPr id="6" name="Content Placeholder 5">
            <a:extLst>
              <a:ext uri="{FF2B5EF4-FFF2-40B4-BE49-F238E27FC236}">
                <a16:creationId xmlns:a16="http://schemas.microsoft.com/office/drawing/2014/main" id="{1B9E806B-90F2-2C28-9431-9E3BEF2459B5}"/>
              </a:ext>
            </a:extLst>
          </p:cNvPr>
          <p:cNvPicPr>
            <a:picLocks noGrp="1" noChangeAspect="1"/>
          </p:cNvPicPr>
          <p:nvPr>
            <p:ph idx="1"/>
          </p:nvPr>
        </p:nvPicPr>
        <p:blipFill>
          <a:blip r:embed="rId2"/>
          <a:stretch>
            <a:fillRect/>
          </a:stretch>
        </p:blipFill>
        <p:spPr>
          <a:xfrm>
            <a:off x="3102489" y="2376165"/>
            <a:ext cx="4943475" cy="3076575"/>
          </a:xfrm>
        </p:spPr>
      </p:pic>
    </p:spTree>
    <p:extLst>
      <p:ext uri="{BB962C8B-B14F-4D97-AF65-F5344CB8AC3E}">
        <p14:creationId xmlns:p14="http://schemas.microsoft.com/office/powerpoint/2010/main" val="3485896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A0C9D-F2BE-0C3E-82A7-B6E33881C6FE}"/>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A15C9381-8689-C65E-B714-FE5845F4F2EE}"/>
              </a:ext>
            </a:extLst>
          </p:cNvPr>
          <p:cNvSpPr>
            <a:spLocks noGrp="1"/>
          </p:cNvSpPr>
          <p:nvPr>
            <p:ph idx="1"/>
          </p:nvPr>
        </p:nvSpPr>
        <p:spPr/>
        <p:txBody>
          <a:bodyPr/>
          <a:lstStyle/>
          <a:p>
            <a:r>
              <a:rPr lang="vi-VN" dirty="0"/>
              <a:t>Cắt giảm nhiều mã hóa và tiết kiệm chi phí và thời gian phát triển.</a:t>
            </a:r>
          </a:p>
          <a:p>
            <a:r>
              <a:rPr lang="vi-VN" dirty="0"/>
              <a:t>Đánh dấu khai báo cho phép các thay đổi phổ biến trên máy chủ mà không cần biên dịch lại trang web.</a:t>
            </a:r>
          </a:p>
          <a:p>
            <a:r>
              <a:rPr lang="vi-VN" dirty="0"/>
              <a:t>Sẵn sàng hỗ trợ cho các điều khiển giới hạn dữ liệu như GridView, DetailsView và DataList.</a:t>
            </a:r>
            <a:endParaRPr lang="en-US" dirty="0"/>
          </a:p>
        </p:txBody>
      </p:sp>
    </p:spTree>
    <p:extLst>
      <p:ext uri="{BB962C8B-B14F-4D97-AF65-F5344CB8AC3E}">
        <p14:creationId xmlns:p14="http://schemas.microsoft.com/office/powerpoint/2010/main" val="4060264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52FCB-87A8-F0E3-45FD-DDCE5CE8E6A9}"/>
              </a:ext>
            </a:extLst>
          </p:cNvPr>
          <p:cNvSpPr>
            <a:spLocks noGrp="1"/>
          </p:cNvSpPr>
          <p:nvPr>
            <p:ph type="title"/>
          </p:nvPr>
        </p:nvSpPr>
        <p:spPr/>
        <p:txBody>
          <a:bodyPr/>
          <a:lstStyle/>
          <a:p>
            <a:r>
              <a:rPr lang="en-US" dirty="0"/>
              <a:t>Disadvantages</a:t>
            </a:r>
          </a:p>
        </p:txBody>
      </p:sp>
      <p:sp>
        <p:nvSpPr>
          <p:cNvPr id="3" name="Content Placeholder 2">
            <a:extLst>
              <a:ext uri="{FF2B5EF4-FFF2-40B4-BE49-F238E27FC236}">
                <a16:creationId xmlns:a16="http://schemas.microsoft.com/office/drawing/2014/main" id="{51B715C6-07A9-926E-0933-DD9329F4216E}"/>
              </a:ext>
            </a:extLst>
          </p:cNvPr>
          <p:cNvSpPr>
            <a:spLocks noGrp="1"/>
          </p:cNvSpPr>
          <p:nvPr>
            <p:ph idx="1"/>
          </p:nvPr>
        </p:nvSpPr>
        <p:spPr/>
        <p:txBody>
          <a:bodyPr/>
          <a:lstStyle/>
          <a:p>
            <a:r>
              <a:rPr lang="vi-VN" dirty="0"/>
              <a:t>GUI và mã truy cập dữ liệu được kết hợp chặt chẽ.</a:t>
            </a:r>
          </a:p>
          <a:p>
            <a:r>
              <a:rPr lang="vi-VN" dirty="0"/>
              <a:t>Chỉ tốt cho các ứng dụng nhỏ không có </a:t>
            </a:r>
            <a:r>
              <a:rPr lang="en-US" dirty="0"/>
              <a:t>business </a:t>
            </a:r>
            <a:r>
              <a:rPr lang="vi-VN" dirty="0"/>
              <a:t>logic.</a:t>
            </a:r>
          </a:p>
          <a:p>
            <a:r>
              <a:rPr lang="vi-VN" dirty="0"/>
              <a:t>Các vấn đề về khả năng mở rộng — nếu dự án phát triển lớn, thì hiệu suất sẽ bị ảnh hưởng.</a:t>
            </a:r>
          </a:p>
          <a:p>
            <a:r>
              <a:rPr lang="vi-VN" dirty="0"/>
              <a:t>Không hiệu quả khi xử lý các tập kết quả phân cấp phức tạp.</a:t>
            </a:r>
          </a:p>
          <a:p>
            <a:r>
              <a:rPr lang="vi-VN" dirty="0"/>
              <a:t>Bởi vì chúng trừu tượng hóa các hoạt động truy cập dữ liệu, chúng không linh hoạt lắm và có thể xuất hiện các vấn đề khi xử lý dữ liệu tùy chỉnh.</a:t>
            </a:r>
            <a:endParaRPr lang="en-US" dirty="0"/>
          </a:p>
        </p:txBody>
      </p:sp>
    </p:spTree>
    <p:extLst>
      <p:ext uri="{BB962C8B-B14F-4D97-AF65-F5344CB8AC3E}">
        <p14:creationId xmlns:p14="http://schemas.microsoft.com/office/powerpoint/2010/main" val="1422053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97C92-FD75-FAD8-0EF6-86B2A73750CB}"/>
              </a:ext>
            </a:extLst>
          </p:cNvPr>
          <p:cNvSpPr>
            <a:spLocks noGrp="1"/>
          </p:cNvSpPr>
          <p:nvPr>
            <p:ph type="title"/>
          </p:nvPr>
        </p:nvSpPr>
        <p:spPr/>
        <p:txBody>
          <a:bodyPr/>
          <a:lstStyle/>
          <a:p>
            <a:r>
              <a:rPr lang="en-US" dirty="0" err="1"/>
              <a:t>Tổng</a:t>
            </a:r>
            <a:r>
              <a:rPr lang="en-US" dirty="0"/>
              <a:t> </a:t>
            </a:r>
            <a:r>
              <a:rPr lang="en-US" dirty="0" err="1"/>
              <a:t>Kết</a:t>
            </a:r>
            <a:endParaRPr lang="en-US" dirty="0"/>
          </a:p>
        </p:txBody>
      </p:sp>
      <p:sp>
        <p:nvSpPr>
          <p:cNvPr id="3" name="Content Placeholder 2">
            <a:extLst>
              <a:ext uri="{FF2B5EF4-FFF2-40B4-BE49-F238E27FC236}">
                <a16:creationId xmlns:a16="http://schemas.microsoft.com/office/drawing/2014/main" id="{E164C05B-AA9E-4634-29F6-A2A960434B1D}"/>
              </a:ext>
            </a:extLst>
          </p:cNvPr>
          <p:cNvSpPr>
            <a:spLocks noGrp="1"/>
          </p:cNvSpPr>
          <p:nvPr>
            <p:ph idx="1"/>
          </p:nvPr>
        </p:nvSpPr>
        <p:spPr/>
        <p:txBody>
          <a:bodyPr/>
          <a:lstStyle/>
          <a:p>
            <a:r>
              <a:rPr lang="en-US" dirty="0"/>
              <a:t>“</a:t>
            </a:r>
            <a:r>
              <a:rPr lang="vi-VN" dirty="0"/>
              <a:t>Classic inline coding</a:t>
            </a:r>
            <a:r>
              <a:rPr lang="en-US" dirty="0"/>
              <a:t>”</a:t>
            </a:r>
            <a:r>
              <a:rPr lang="vi-VN" dirty="0"/>
              <a:t> không nên được sử dụng trừ khi thực sự cần thiết. Một trường hợp hỗ trợ nó sẽ là một dự án kết hợp ASP và ASP.NET cổ điển, hoặc một dự án đã được xây dựng bằng cách sử dụng phong cách mã hóa này.</a:t>
            </a:r>
            <a:endParaRPr lang="en-US" dirty="0"/>
          </a:p>
          <a:p>
            <a:r>
              <a:rPr lang="vi-VN" dirty="0"/>
              <a:t>Kiểm soát nguồn dữ liệu (ngoại trừ Nguồn dữ liệu đối tượng) chỉ tốt cho các dự án nhỏ sẽ không bao giờ cần mở rộng quy mô trong tương lai. Đối với các dự án cấp thương mại, điều rất quan trọng là phải chia mã thành các lớp một cách hợp lý.</a:t>
            </a:r>
            <a:endParaRPr lang="en-US" dirty="0"/>
          </a:p>
          <a:p>
            <a:r>
              <a:rPr lang="en-US" dirty="0"/>
              <a:t>“</a:t>
            </a:r>
            <a:r>
              <a:rPr lang="vi-VN" dirty="0"/>
              <a:t>The code-behind style</a:t>
            </a:r>
            <a:r>
              <a:rPr lang="en-US" dirty="0"/>
              <a:t>”</a:t>
            </a:r>
            <a:r>
              <a:rPr lang="vi-VN" dirty="0"/>
              <a:t> linh hoạt hơn nhiều, hướng đối tượng và có thể mở rộng cho các dự án thương mại. Chúng ta có thể chia các lớp này </a:t>
            </a:r>
            <a:r>
              <a:rPr lang="en-US" dirty="0" err="1"/>
              <a:t>thêm</a:t>
            </a:r>
            <a:r>
              <a:rPr lang="vi-VN" dirty="0"/>
              <a:t> </a:t>
            </a:r>
            <a:r>
              <a:rPr lang="en-US" dirty="0" err="1"/>
              <a:t>nữa</a:t>
            </a:r>
            <a:r>
              <a:rPr lang="vi-VN" dirty="0"/>
              <a:t>, thành nhiều lớp hơn, để quản lý và bảo trì mã tốt hơn, như chúng ta sẽ thấy trong các chương tiếp theo của cuốn sách này</a:t>
            </a:r>
            <a:endParaRPr lang="en-US" dirty="0"/>
          </a:p>
        </p:txBody>
      </p:sp>
    </p:spTree>
    <p:extLst>
      <p:ext uri="{BB962C8B-B14F-4D97-AF65-F5344CB8AC3E}">
        <p14:creationId xmlns:p14="http://schemas.microsoft.com/office/powerpoint/2010/main" val="985177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73F9E-4B24-AD89-717D-5DB037A7B3D8}"/>
              </a:ext>
            </a:extLst>
          </p:cNvPr>
          <p:cNvSpPr>
            <a:spLocks noGrp="1"/>
          </p:cNvSpPr>
          <p:nvPr>
            <p:ph type="title"/>
          </p:nvPr>
        </p:nvSpPr>
        <p:spPr/>
        <p:txBody>
          <a:bodyPr/>
          <a:lstStyle/>
          <a:p>
            <a:r>
              <a:rPr lang="en-US" dirty="0" err="1"/>
              <a:t>Đặc</a:t>
            </a:r>
            <a:r>
              <a:rPr lang="en-US" dirty="0"/>
              <a:t> </a:t>
            </a:r>
            <a:r>
              <a:rPr lang="en-US" dirty="0" err="1"/>
              <a:t>Tính</a:t>
            </a:r>
            <a:r>
              <a:rPr lang="en-US" dirty="0"/>
              <a:t> N-Tier </a:t>
            </a:r>
            <a:r>
              <a:rPr lang="en-US" dirty="0" err="1"/>
              <a:t>mặc</a:t>
            </a:r>
            <a:r>
              <a:rPr lang="en-US" dirty="0"/>
              <a:t> </a:t>
            </a:r>
            <a:r>
              <a:rPr lang="en-US" dirty="0" err="1"/>
              <a:t>định</a:t>
            </a:r>
            <a:r>
              <a:rPr lang="en-US" dirty="0"/>
              <a:t> </a:t>
            </a:r>
            <a:r>
              <a:rPr lang="en-US" dirty="0" err="1"/>
              <a:t>của</a:t>
            </a:r>
            <a:r>
              <a:rPr lang="en-US" dirty="0"/>
              <a:t> </a:t>
            </a:r>
            <a:r>
              <a:rPr lang="en-US" dirty="0" err="1"/>
              <a:t>các</a:t>
            </a:r>
            <a:r>
              <a:rPr lang="en-US" dirty="0"/>
              <a:t> </a:t>
            </a:r>
            <a:r>
              <a:rPr lang="en-US" dirty="0" err="1"/>
              <a:t>ứng</a:t>
            </a:r>
            <a:r>
              <a:rPr lang="en-US" dirty="0"/>
              <a:t> </a:t>
            </a:r>
            <a:r>
              <a:rPr lang="en-US" dirty="0" err="1"/>
              <a:t>dụng</a:t>
            </a:r>
            <a:r>
              <a:rPr lang="en-US" dirty="0"/>
              <a:t> web</a:t>
            </a:r>
          </a:p>
        </p:txBody>
      </p:sp>
      <p:sp>
        <p:nvSpPr>
          <p:cNvPr id="3" name="Content Placeholder 2">
            <a:extLst>
              <a:ext uri="{FF2B5EF4-FFF2-40B4-BE49-F238E27FC236}">
                <a16:creationId xmlns:a16="http://schemas.microsoft.com/office/drawing/2014/main" id="{B3BFC844-A746-4043-981D-972D618F8659}"/>
              </a:ext>
            </a:extLst>
          </p:cNvPr>
          <p:cNvSpPr>
            <a:spLocks noGrp="1"/>
          </p:cNvSpPr>
          <p:nvPr>
            <p:ph idx="1"/>
          </p:nvPr>
        </p:nvSpPr>
        <p:spPr/>
        <p:txBody>
          <a:bodyPr/>
          <a:lstStyle/>
          <a:p>
            <a:r>
              <a:rPr lang="vi-VN" dirty="0"/>
              <a:t>Máy chủ Web: Một máy chạy một máy chủ web như IIS, xử lý tất cả các yêu cầu HTTP và chuyển chúng vào quy trình thời gian chạy</a:t>
            </a:r>
            <a:r>
              <a:rPr lang="en-US" dirty="0"/>
              <a:t> (runtime process)</a:t>
            </a:r>
            <a:r>
              <a:rPr lang="vi-VN" dirty="0"/>
              <a:t> ASP.NET. Các tệp dự án đã triển khai (ASPX, ASCX, DLL, v.v.) được xuất bản trên máy chủ này.</a:t>
            </a:r>
          </a:p>
          <a:p>
            <a:r>
              <a:rPr lang="vi-VN" dirty="0"/>
              <a:t>Máy chủ cơ sở dữ liệu: Đây sẽ là cơ sở dữ liệu vật lý như SQL Server, Oracle, v.v. Nó có thể nằm trên cùng một máy với máy chủ web hoặc trên một máy riêng biệt.</a:t>
            </a:r>
          </a:p>
          <a:p>
            <a:r>
              <a:rPr lang="vi-VN" dirty="0"/>
              <a:t>Trình duyệt Máy khách: Đây sẽ là trình duyệt mà máy khách đang chạy để xem ứng dụng web. Trình duyệt chạy và sử dụng tài nguyên máy khách.</a:t>
            </a:r>
            <a:endParaRPr lang="en-US" dirty="0"/>
          </a:p>
        </p:txBody>
      </p:sp>
    </p:spTree>
    <p:extLst>
      <p:ext uri="{BB962C8B-B14F-4D97-AF65-F5344CB8AC3E}">
        <p14:creationId xmlns:p14="http://schemas.microsoft.com/office/powerpoint/2010/main" val="1743284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0882A-BD60-76C5-2E0C-854EA6C09051}"/>
              </a:ext>
            </a:extLst>
          </p:cNvPr>
          <p:cNvSpPr>
            <a:spLocks noGrp="1"/>
          </p:cNvSpPr>
          <p:nvPr>
            <p:ph type="title"/>
          </p:nvPr>
        </p:nvSpPr>
        <p:spPr/>
        <p:txBody>
          <a:bodyPr/>
          <a:lstStyle/>
          <a:p>
            <a:r>
              <a:rPr lang="en-US" dirty="0" err="1"/>
              <a:t>Kịch</a:t>
            </a:r>
            <a:r>
              <a:rPr lang="en-US" dirty="0"/>
              <a:t> </a:t>
            </a:r>
            <a:r>
              <a:rPr lang="en-US" dirty="0" err="1"/>
              <a:t>bản</a:t>
            </a:r>
            <a:r>
              <a:rPr lang="en-US" dirty="0"/>
              <a:t> </a:t>
            </a:r>
            <a:r>
              <a:rPr lang="en-US" dirty="0" err="1"/>
              <a:t>triển</a:t>
            </a:r>
            <a:r>
              <a:rPr lang="en-US" dirty="0"/>
              <a:t> </a:t>
            </a:r>
            <a:r>
              <a:rPr lang="en-US" dirty="0" err="1"/>
              <a:t>khai</a:t>
            </a:r>
            <a:endParaRPr lang="en-US" dirty="0"/>
          </a:p>
        </p:txBody>
      </p:sp>
      <p:pic>
        <p:nvPicPr>
          <p:cNvPr id="5" name="Content Placeholder 4">
            <a:extLst>
              <a:ext uri="{FF2B5EF4-FFF2-40B4-BE49-F238E27FC236}">
                <a16:creationId xmlns:a16="http://schemas.microsoft.com/office/drawing/2014/main" id="{63D5B02B-7A28-DB27-62A5-C84392A9E85A}"/>
              </a:ext>
            </a:extLst>
          </p:cNvPr>
          <p:cNvPicPr>
            <a:picLocks noGrp="1" noChangeAspect="1"/>
          </p:cNvPicPr>
          <p:nvPr>
            <p:ph sz="half" idx="1"/>
          </p:nvPr>
        </p:nvPicPr>
        <p:blipFill>
          <a:blip r:embed="rId2"/>
          <a:stretch>
            <a:fillRect/>
          </a:stretch>
        </p:blipFill>
        <p:spPr>
          <a:xfrm>
            <a:off x="1097756" y="3004344"/>
            <a:ext cx="4638675" cy="1981200"/>
          </a:xfrm>
        </p:spPr>
      </p:pic>
      <p:sp>
        <p:nvSpPr>
          <p:cNvPr id="6" name="Content Placeholder 5">
            <a:extLst>
              <a:ext uri="{FF2B5EF4-FFF2-40B4-BE49-F238E27FC236}">
                <a16:creationId xmlns:a16="http://schemas.microsoft.com/office/drawing/2014/main" id="{DD7676BE-505F-C32A-CBC8-E56DA9CD5FE7}"/>
              </a:ext>
            </a:extLst>
          </p:cNvPr>
          <p:cNvSpPr>
            <a:spLocks noGrp="1"/>
          </p:cNvSpPr>
          <p:nvPr>
            <p:ph sz="half" idx="2"/>
          </p:nvPr>
        </p:nvSpPr>
        <p:spPr>
          <a:xfrm>
            <a:off x="5931243" y="2120900"/>
            <a:ext cx="5346357" cy="3748194"/>
          </a:xfrm>
        </p:spPr>
        <p:txBody>
          <a:bodyPr>
            <a:normAutofit/>
          </a:bodyPr>
          <a:lstStyle/>
          <a:p>
            <a:r>
              <a:rPr lang="vi-VN" dirty="0"/>
              <a:t>Presentation Tier: Đây là trình duyệt máy khách hiển thị HTML được kết xuất từ máy chủ web.</a:t>
            </a:r>
          </a:p>
          <a:p>
            <a:r>
              <a:rPr lang="vi-VN" dirty="0"/>
              <a:t>Application Tier: Đây là máy A, có máy chủ web chạy cùng với giao diện người d</a:t>
            </a:r>
            <a:r>
              <a:rPr lang="en-US" dirty="0" err="1"/>
              <a:t>ùng</a:t>
            </a:r>
            <a:r>
              <a:rPr lang="en-US" dirty="0"/>
              <a:t>, application's UI, business logic, </a:t>
            </a:r>
            <a:r>
              <a:rPr lang="en-US" dirty="0" err="1"/>
              <a:t>và</a:t>
            </a:r>
            <a:r>
              <a:rPr lang="en-US" dirty="0"/>
              <a:t> data access code,</a:t>
            </a:r>
            <a:r>
              <a:rPr lang="vi-VN" dirty="0"/>
              <a:t>, tất cả được triển khai cùng nhau trên cùng một máy.</a:t>
            </a:r>
          </a:p>
          <a:p>
            <a:r>
              <a:rPr lang="vi-VN" dirty="0"/>
              <a:t>Data Tier: Đây là cơ sở dữ liệu chạy trên máy B. Chúng ta cũng có thể gọi đây là Tầng dữ liệu</a:t>
            </a:r>
            <a:endParaRPr lang="en-US" dirty="0"/>
          </a:p>
        </p:txBody>
      </p:sp>
    </p:spTree>
    <p:extLst>
      <p:ext uri="{BB962C8B-B14F-4D97-AF65-F5344CB8AC3E}">
        <p14:creationId xmlns:p14="http://schemas.microsoft.com/office/powerpoint/2010/main" val="2156770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0882A-BD60-76C5-2E0C-854EA6C09051}"/>
              </a:ext>
            </a:extLst>
          </p:cNvPr>
          <p:cNvSpPr>
            <a:spLocks noGrp="1"/>
          </p:cNvSpPr>
          <p:nvPr>
            <p:ph type="title"/>
          </p:nvPr>
        </p:nvSpPr>
        <p:spPr/>
        <p:txBody>
          <a:bodyPr/>
          <a:lstStyle/>
          <a:p>
            <a:r>
              <a:rPr lang="en-US" dirty="0" err="1"/>
              <a:t>Kịch</a:t>
            </a:r>
            <a:r>
              <a:rPr lang="en-US" dirty="0"/>
              <a:t> </a:t>
            </a:r>
            <a:r>
              <a:rPr lang="en-US" dirty="0" err="1"/>
              <a:t>bản</a:t>
            </a:r>
            <a:r>
              <a:rPr lang="en-US" dirty="0"/>
              <a:t> </a:t>
            </a:r>
            <a:r>
              <a:rPr lang="en-US" dirty="0" err="1"/>
              <a:t>triển</a:t>
            </a:r>
            <a:r>
              <a:rPr lang="en-US" dirty="0"/>
              <a:t> </a:t>
            </a:r>
            <a:r>
              <a:rPr lang="en-US" dirty="0" err="1"/>
              <a:t>khai</a:t>
            </a:r>
            <a:endParaRPr lang="en-US" dirty="0"/>
          </a:p>
        </p:txBody>
      </p:sp>
      <p:pic>
        <p:nvPicPr>
          <p:cNvPr id="10" name="Content Placeholder 9">
            <a:extLst>
              <a:ext uri="{FF2B5EF4-FFF2-40B4-BE49-F238E27FC236}">
                <a16:creationId xmlns:a16="http://schemas.microsoft.com/office/drawing/2014/main" id="{89404C64-C3FD-7930-6BB2-E0D70E7BC246}"/>
              </a:ext>
            </a:extLst>
          </p:cNvPr>
          <p:cNvPicPr>
            <a:picLocks noGrp="1" noChangeAspect="1"/>
          </p:cNvPicPr>
          <p:nvPr>
            <p:ph idx="1"/>
          </p:nvPr>
        </p:nvPicPr>
        <p:blipFill>
          <a:blip r:embed="rId2"/>
          <a:stretch>
            <a:fillRect/>
          </a:stretch>
        </p:blipFill>
        <p:spPr>
          <a:xfrm>
            <a:off x="3675603" y="2124676"/>
            <a:ext cx="4435553" cy="3963086"/>
          </a:xfrm>
          <a:prstGeom prst="rect">
            <a:avLst/>
          </a:prstGeom>
        </p:spPr>
      </p:pic>
    </p:spTree>
    <p:extLst>
      <p:ext uri="{BB962C8B-B14F-4D97-AF65-F5344CB8AC3E}">
        <p14:creationId xmlns:p14="http://schemas.microsoft.com/office/powerpoint/2010/main" val="3113943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C8FEF-648C-A6A8-27F5-B0F92D7DDF7D}"/>
              </a:ext>
            </a:extLst>
          </p:cNvPr>
          <p:cNvSpPr>
            <a:spLocks noGrp="1"/>
          </p:cNvSpPr>
          <p:nvPr>
            <p:ph type="title"/>
          </p:nvPr>
        </p:nvSpPr>
        <p:spPr/>
        <p:txBody>
          <a:bodyPr/>
          <a:lstStyle/>
          <a:p>
            <a:r>
              <a:rPr lang="en-US" dirty="0"/>
              <a:t>Classic ASP Style: Inline Coding</a:t>
            </a:r>
          </a:p>
        </p:txBody>
      </p:sp>
      <p:pic>
        <p:nvPicPr>
          <p:cNvPr id="6" name="Content Placeholder 5">
            <a:extLst>
              <a:ext uri="{FF2B5EF4-FFF2-40B4-BE49-F238E27FC236}">
                <a16:creationId xmlns:a16="http://schemas.microsoft.com/office/drawing/2014/main" id="{2EF178C6-7133-67AD-B9E1-C15BF6180EA5}"/>
              </a:ext>
            </a:extLst>
          </p:cNvPr>
          <p:cNvPicPr>
            <a:picLocks noGrp="1" noChangeAspect="1"/>
          </p:cNvPicPr>
          <p:nvPr>
            <p:ph sz="half" idx="1"/>
          </p:nvPr>
        </p:nvPicPr>
        <p:blipFill>
          <a:blip r:embed="rId2"/>
          <a:stretch>
            <a:fillRect/>
          </a:stretch>
        </p:blipFill>
        <p:spPr>
          <a:xfrm>
            <a:off x="1036320" y="3068335"/>
            <a:ext cx="4640262" cy="1820265"/>
          </a:xfrm>
        </p:spPr>
      </p:pic>
      <p:pic>
        <p:nvPicPr>
          <p:cNvPr id="8" name="Content Placeholder 7">
            <a:extLst>
              <a:ext uri="{FF2B5EF4-FFF2-40B4-BE49-F238E27FC236}">
                <a16:creationId xmlns:a16="http://schemas.microsoft.com/office/drawing/2014/main" id="{D99E9A01-7155-2C3E-492B-380F7762D0E2}"/>
              </a:ext>
            </a:extLst>
          </p:cNvPr>
          <p:cNvPicPr>
            <a:picLocks noGrp="1" noChangeAspect="1"/>
          </p:cNvPicPr>
          <p:nvPr>
            <p:ph sz="half" idx="2"/>
          </p:nvPr>
        </p:nvPicPr>
        <p:blipFill>
          <a:blip r:embed="rId3"/>
          <a:stretch>
            <a:fillRect/>
          </a:stretch>
        </p:blipFill>
        <p:spPr>
          <a:xfrm>
            <a:off x="5905758" y="2104742"/>
            <a:ext cx="5126038" cy="2297593"/>
          </a:xfrm>
        </p:spPr>
      </p:pic>
    </p:spTree>
    <p:extLst>
      <p:ext uri="{BB962C8B-B14F-4D97-AF65-F5344CB8AC3E}">
        <p14:creationId xmlns:p14="http://schemas.microsoft.com/office/powerpoint/2010/main" val="1698622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8256B-9EB3-804F-7FAB-0B477F28CC92}"/>
              </a:ext>
            </a:extLst>
          </p:cNvPr>
          <p:cNvSpPr>
            <a:spLocks noGrp="1"/>
          </p:cNvSpPr>
          <p:nvPr>
            <p:ph type="title"/>
          </p:nvPr>
        </p:nvSpPr>
        <p:spPr/>
        <p:txBody>
          <a:bodyPr/>
          <a:lstStyle/>
          <a:p>
            <a:r>
              <a:rPr lang="en-US" dirty="0"/>
              <a:t>Sample code inline</a:t>
            </a:r>
          </a:p>
        </p:txBody>
      </p:sp>
      <p:pic>
        <p:nvPicPr>
          <p:cNvPr id="7" name="Content Placeholder 6">
            <a:extLst>
              <a:ext uri="{FF2B5EF4-FFF2-40B4-BE49-F238E27FC236}">
                <a16:creationId xmlns:a16="http://schemas.microsoft.com/office/drawing/2014/main" id="{83DB2597-7F4D-08D2-25F7-C283F9E6D726}"/>
              </a:ext>
            </a:extLst>
          </p:cNvPr>
          <p:cNvPicPr>
            <a:picLocks noGrp="1" noChangeAspect="1"/>
          </p:cNvPicPr>
          <p:nvPr>
            <p:ph idx="1"/>
          </p:nvPr>
        </p:nvPicPr>
        <p:blipFill>
          <a:blip r:embed="rId2"/>
          <a:stretch>
            <a:fillRect/>
          </a:stretch>
        </p:blipFill>
        <p:spPr>
          <a:xfrm>
            <a:off x="833670" y="2371520"/>
            <a:ext cx="4952571" cy="3267280"/>
          </a:xfrm>
        </p:spPr>
      </p:pic>
      <p:pic>
        <p:nvPicPr>
          <p:cNvPr id="9" name="Picture 8">
            <a:extLst>
              <a:ext uri="{FF2B5EF4-FFF2-40B4-BE49-F238E27FC236}">
                <a16:creationId xmlns:a16="http://schemas.microsoft.com/office/drawing/2014/main" id="{5C4ED971-17DC-20A2-69FB-F2B54B828E68}"/>
              </a:ext>
            </a:extLst>
          </p:cNvPr>
          <p:cNvPicPr>
            <a:picLocks noChangeAspect="1"/>
          </p:cNvPicPr>
          <p:nvPr/>
        </p:nvPicPr>
        <p:blipFill>
          <a:blip r:embed="rId3"/>
          <a:stretch>
            <a:fillRect/>
          </a:stretch>
        </p:blipFill>
        <p:spPr>
          <a:xfrm>
            <a:off x="5786241" y="2165574"/>
            <a:ext cx="5697310" cy="3473226"/>
          </a:xfrm>
          <a:prstGeom prst="rect">
            <a:avLst/>
          </a:prstGeom>
        </p:spPr>
      </p:pic>
    </p:spTree>
    <p:extLst>
      <p:ext uri="{BB962C8B-B14F-4D97-AF65-F5344CB8AC3E}">
        <p14:creationId xmlns:p14="http://schemas.microsoft.com/office/powerpoint/2010/main" val="2348728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27A7C-3CF5-0C4F-5412-BAA4F61CB75D}"/>
              </a:ext>
            </a:extLst>
          </p:cNvPr>
          <p:cNvSpPr>
            <a:spLocks noGrp="1"/>
          </p:cNvSpPr>
          <p:nvPr>
            <p:ph type="title"/>
          </p:nvPr>
        </p:nvSpPr>
        <p:spPr/>
        <p:txBody>
          <a:bodyPr/>
          <a:lstStyle/>
          <a:p>
            <a:r>
              <a:rPr lang="en-US" dirty="0"/>
              <a:t>Sample code inline</a:t>
            </a:r>
          </a:p>
        </p:txBody>
      </p:sp>
      <p:pic>
        <p:nvPicPr>
          <p:cNvPr id="5" name="Content Placeholder 4">
            <a:extLst>
              <a:ext uri="{FF2B5EF4-FFF2-40B4-BE49-F238E27FC236}">
                <a16:creationId xmlns:a16="http://schemas.microsoft.com/office/drawing/2014/main" id="{ABE64F3E-E245-BFF1-3D8E-D7DD1D290146}"/>
              </a:ext>
            </a:extLst>
          </p:cNvPr>
          <p:cNvPicPr>
            <a:picLocks noGrp="1" noChangeAspect="1"/>
          </p:cNvPicPr>
          <p:nvPr>
            <p:ph idx="1"/>
          </p:nvPr>
        </p:nvPicPr>
        <p:blipFill>
          <a:blip r:embed="rId2"/>
          <a:stretch>
            <a:fillRect/>
          </a:stretch>
        </p:blipFill>
        <p:spPr>
          <a:xfrm>
            <a:off x="2542846" y="1952368"/>
            <a:ext cx="5604376" cy="4415481"/>
          </a:xfrm>
        </p:spPr>
      </p:pic>
    </p:spTree>
    <p:extLst>
      <p:ext uri="{BB962C8B-B14F-4D97-AF65-F5344CB8AC3E}">
        <p14:creationId xmlns:p14="http://schemas.microsoft.com/office/powerpoint/2010/main" val="3620054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BAFFE-1AC1-9C9F-C6CF-2EB5DEF9FBBE}"/>
              </a:ext>
            </a:extLst>
          </p:cNvPr>
          <p:cNvSpPr>
            <a:spLocks noGrp="1"/>
          </p:cNvSpPr>
          <p:nvPr>
            <p:ph type="title"/>
          </p:nvPr>
        </p:nvSpPr>
        <p:spPr/>
        <p:txBody>
          <a:bodyPr/>
          <a:lstStyle/>
          <a:p>
            <a:r>
              <a:rPr lang="en-US" dirty="0"/>
              <a:t>Disadvantages</a:t>
            </a:r>
          </a:p>
        </p:txBody>
      </p:sp>
      <p:sp>
        <p:nvSpPr>
          <p:cNvPr id="3" name="Content Placeholder 2">
            <a:extLst>
              <a:ext uri="{FF2B5EF4-FFF2-40B4-BE49-F238E27FC236}">
                <a16:creationId xmlns:a16="http://schemas.microsoft.com/office/drawing/2014/main" id="{9197A900-066E-1C1C-C00D-2FE9511F9D30}"/>
              </a:ext>
            </a:extLst>
          </p:cNvPr>
          <p:cNvSpPr>
            <a:spLocks noGrp="1"/>
          </p:cNvSpPr>
          <p:nvPr>
            <p:ph idx="1"/>
          </p:nvPr>
        </p:nvSpPr>
        <p:spPr/>
        <p:txBody>
          <a:bodyPr>
            <a:normAutofit fontScale="92500" lnSpcReduction="10000"/>
          </a:bodyPr>
          <a:lstStyle/>
          <a:p>
            <a:r>
              <a:rPr lang="vi-VN" dirty="0"/>
              <a:t>Không tách biệt </a:t>
            </a:r>
            <a:r>
              <a:rPr lang="en-US" dirty="0"/>
              <a:t>business logic, data access code, </a:t>
            </a:r>
            <a:r>
              <a:rPr lang="en-US" dirty="0" err="1"/>
              <a:t>và</a:t>
            </a:r>
            <a:r>
              <a:rPr lang="en-US" dirty="0"/>
              <a:t> presentation </a:t>
            </a:r>
            <a:r>
              <a:rPr lang="vi-VN" dirty="0"/>
              <a:t>(HTML): Do đó không thể có một kiến trúc phân tán theo nghĩa là toàn bộ cơ sở mã là nguyên khối về bản chất và không thể tách rời về mặt vật lý.</a:t>
            </a:r>
          </a:p>
          <a:p>
            <a:r>
              <a:rPr lang="vi-VN" dirty="0"/>
              <a:t>Sử dụng lại mã: Không thể sử dụng lại mã trong các trang khác, trong khi trong các tệp chứa mã, chúng ta có thể gọi các phương thức từ một tệp lớp trong nhiều trang.</a:t>
            </a:r>
          </a:p>
          <a:p>
            <a:r>
              <a:rPr lang="vi-VN" dirty="0"/>
              <a:t>Các vấn đề về Kiểm soát Mã nguồn (SCC): Một nhà phát triển đang làm việc trên một tệp sẽ cần phải chặn (kiểm tra) toàn bộ tệp. Trong mô hình mã </a:t>
            </a:r>
            <a:r>
              <a:rPr lang="en-US" dirty="0" err="1"/>
              <a:t>ẩn</a:t>
            </a:r>
            <a:r>
              <a:rPr lang="vi-VN" dirty="0"/>
              <a:t>, các nhà phát triển khác nhau có thể làm việc trên giao diện người dùng và logic mã, vì chúng </a:t>
            </a:r>
            <a:r>
              <a:rPr lang="en-US" dirty="0"/>
              <a:t>ta</a:t>
            </a:r>
            <a:r>
              <a:rPr lang="vi-VN" dirty="0"/>
              <a:t> có các tệp khác nhau cho mỗi người.</a:t>
            </a:r>
          </a:p>
          <a:p>
            <a:r>
              <a:rPr lang="vi-VN" dirty="0"/>
              <a:t>Mô hình biên dịch: Sẽ không tìm thấy lỗi cho đến khi mã được thực thi.</a:t>
            </a:r>
          </a:p>
          <a:p>
            <a:r>
              <a:rPr lang="vi-VN" dirty="0"/>
              <a:t>Vấn đề bảo trì: Bảo trì lâu dài sẽ là một vấn đề</a:t>
            </a:r>
            <a:endParaRPr lang="en-US" dirty="0"/>
          </a:p>
        </p:txBody>
      </p:sp>
    </p:spTree>
    <p:extLst>
      <p:ext uri="{BB962C8B-B14F-4D97-AF65-F5344CB8AC3E}">
        <p14:creationId xmlns:p14="http://schemas.microsoft.com/office/powerpoint/2010/main" val="317174768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{2D28C91A-BAAE-4B6A-BF36-9CDD57C7F729}tf22712842_win32</Template>
  <TotalTime>177</TotalTime>
  <Words>1670</Words>
  <Application>Microsoft Office PowerPoint</Application>
  <PresentationFormat>Widescreen</PresentationFormat>
  <Paragraphs>71</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Bookman Old Style</vt:lpstr>
      <vt:lpstr>Calibri</vt:lpstr>
      <vt:lpstr>Franklin Gothic Book</vt:lpstr>
      <vt:lpstr>1_RetrospectVTI</vt:lpstr>
      <vt:lpstr>1-Tier 1-Layer Architecture in ASP.NET</vt:lpstr>
      <vt:lpstr>Nội Dung</vt:lpstr>
      <vt:lpstr>Đặc Tính N-Tier mặc định của các ứng dụng web</vt:lpstr>
      <vt:lpstr>Kịch bản triển khai</vt:lpstr>
      <vt:lpstr>Kịch bản triển khai</vt:lpstr>
      <vt:lpstr>Classic ASP Style: Inline Coding</vt:lpstr>
      <vt:lpstr>Sample code inline</vt:lpstr>
      <vt:lpstr>Sample code inline</vt:lpstr>
      <vt:lpstr>Disadvantages</vt:lpstr>
      <vt:lpstr>Advantages</vt:lpstr>
      <vt:lpstr>Code-Behind Model: The Second UI Layer</vt:lpstr>
      <vt:lpstr>Code-Behind Model: The Second UI Layer</vt:lpstr>
      <vt:lpstr>Sample Code-Behind Model </vt:lpstr>
      <vt:lpstr>Sample Code-Behind Model </vt:lpstr>
      <vt:lpstr>UI Layer</vt:lpstr>
      <vt:lpstr>Limitations of Coding in the UI Layer</vt:lpstr>
      <vt:lpstr>Limitations of Coding in the UI Layer</vt:lpstr>
      <vt:lpstr>Limitations of Coding in the UI Layer</vt:lpstr>
      <vt:lpstr>Data Source Controls</vt:lpstr>
      <vt:lpstr>Data Source Controls</vt:lpstr>
      <vt:lpstr>A Sample Project using Inbuilt Data Source Controls</vt:lpstr>
      <vt:lpstr>A Sample Project using Inbuilt Data Source Controls</vt:lpstr>
      <vt:lpstr>A Sample Project using Inbuilt Data Source Controls</vt:lpstr>
      <vt:lpstr>Advantages</vt:lpstr>
      <vt:lpstr>Disadvantages</vt:lpstr>
      <vt:lpstr>Tổng Kết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1-Tier 1-Layer Architecture in ASP.NET</dc:title>
  <dc:creator>mai vu</dc:creator>
  <cp:lastModifiedBy>mai vu</cp:lastModifiedBy>
  <cp:revision>6</cp:revision>
  <dcterms:created xsi:type="dcterms:W3CDTF">2022-09-23T10:00:52Z</dcterms:created>
  <dcterms:modified xsi:type="dcterms:W3CDTF">2022-09-23T14:00:10Z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