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10" r:id="rId8"/>
    <p:sldId id="303" r:id="rId9"/>
    <p:sldId id="304" r:id="rId10"/>
    <p:sldId id="305" r:id="rId11"/>
    <p:sldId id="306" r:id="rId12"/>
    <p:sldId id="307" r:id="rId13"/>
    <p:sldId id="311" r:id="rId14"/>
    <p:sldId id="308" r:id="rId15"/>
    <p:sldId id="309"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30" r:id="rId33"/>
    <p:sldId id="328" r:id="rId34"/>
    <p:sldId id="329" r:id="rId35"/>
    <p:sldId id="331" r:id="rId36"/>
    <p:sldId id="332" r:id="rId37"/>
    <p:sldId id="334" r:id="rId38"/>
    <p:sldId id="335" r:id="rId39"/>
    <p:sldId id="336" r:id="rId40"/>
    <p:sldId id="337" r:id="rId41"/>
    <p:sldId id="33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aspnet/core/data/ef"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8" y="1475238"/>
            <a:ext cx="3635926" cy="2901690"/>
          </a:xfrm>
        </p:spPr>
        <p:txBody>
          <a:bodyPr anchor="b">
            <a:normAutofit fontScale="90000"/>
          </a:bodyPr>
          <a:lstStyle/>
          <a:p>
            <a:r>
              <a:rPr lang="en-US" sz="4400" dirty="0">
                <a:solidFill>
                  <a:schemeClr val="tx1"/>
                </a:solidFill>
              </a:rPr>
              <a:t>ER Diagrams, Domain Model, </a:t>
            </a:r>
            <a:br>
              <a:rPr lang="en-US" sz="4400" dirty="0">
                <a:solidFill>
                  <a:schemeClr val="tx1"/>
                </a:solidFill>
              </a:rPr>
            </a:br>
            <a:r>
              <a:rPr lang="en-US" sz="4400" dirty="0">
                <a:solidFill>
                  <a:schemeClr val="tx1"/>
                </a:solidFill>
              </a:rPr>
              <a:t>and N-Layer Architecture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vi-VN" sz="1600" dirty="0"/>
              <a:t>Week 0</a:t>
            </a:r>
            <a:r>
              <a:rPr lang="en-US" sz="1600"/>
              <a:t>4</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D663-AF6A-C142-5D44-9929B7CA9F2B}"/>
              </a:ext>
            </a:extLst>
          </p:cNvPr>
          <p:cNvSpPr>
            <a:spLocks noGrp="1"/>
          </p:cNvSpPr>
          <p:nvPr>
            <p:ph type="title"/>
          </p:nvPr>
        </p:nvSpPr>
        <p:spPr/>
        <p:txBody>
          <a:bodyPr/>
          <a:lstStyle/>
          <a:p>
            <a:r>
              <a:rPr lang="en-US" dirty="0"/>
              <a:t>Entity-Relationship diagram</a:t>
            </a:r>
          </a:p>
        </p:txBody>
      </p:sp>
      <p:pic>
        <p:nvPicPr>
          <p:cNvPr id="10" name="Content Placeholder 9">
            <a:extLst>
              <a:ext uri="{FF2B5EF4-FFF2-40B4-BE49-F238E27FC236}">
                <a16:creationId xmlns:a16="http://schemas.microsoft.com/office/drawing/2014/main" id="{E81AD74C-0836-6273-1644-893FAE56718E}"/>
              </a:ext>
            </a:extLst>
          </p:cNvPr>
          <p:cNvPicPr>
            <a:picLocks noGrp="1" noChangeAspect="1"/>
          </p:cNvPicPr>
          <p:nvPr>
            <p:ph idx="1"/>
          </p:nvPr>
        </p:nvPicPr>
        <p:blipFill>
          <a:blip r:embed="rId2"/>
          <a:stretch>
            <a:fillRect/>
          </a:stretch>
        </p:blipFill>
        <p:spPr>
          <a:xfrm>
            <a:off x="1969462" y="2756238"/>
            <a:ext cx="8253076" cy="2252186"/>
          </a:xfrm>
          <a:prstGeom prst="rect">
            <a:avLst/>
          </a:prstGeom>
        </p:spPr>
      </p:pic>
    </p:spTree>
    <p:extLst>
      <p:ext uri="{BB962C8B-B14F-4D97-AF65-F5344CB8AC3E}">
        <p14:creationId xmlns:p14="http://schemas.microsoft.com/office/powerpoint/2010/main" val="111542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71F0-6B50-6987-3FA1-443FED888B5D}"/>
              </a:ext>
            </a:extLst>
          </p:cNvPr>
          <p:cNvSpPr>
            <a:spLocks noGrp="1"/>
          </p:cNvSpPr>
          <p:nvPr>
            <p:ph type="title"/>
          </p:nvPr>
        </p:nvSpPr>
        <p:spPr/>
        <p:txBody>
          <a:bodyPr/>
          <a:lstStyle/>
          <a:p>
            <a:r>
              <a:rPr lang="en-US" dirty="0"/>
              <a:t>Customer entity </a:t>
            </a:r>
          </a:p>
        </p:txBody>
      </p:sp>
      <p:pic>
        <p:nvPicPr>
          <p:cNvPr id="6" name="Content Placeholder 5">
            <a:extLst>
              <a:ext uri="{FF2B5EF4-FFF2-40B4-BE49-F238E27FC236}">
                <a16:creationId xmlns:a16="http://schemas.microsoft.com/office/drawing/2014/main" id="{233C1169-86AC-7E46-869D-7BA0025ECF5E}"/>
              </a:ext>
            </a:extLst>
          </p:cNvPr>
          <p:cNvPicPr>
            <a:picLocks noGrp="1" noChangeAspect="1"/>
          </p:cNvPicPr>
          <p:nvPr>
            <p:ph sz="half" idx="1"/>
          </p:nvPr>
        </p:nvPicPr>
        <p:blipFill>
          <a:blip r:embed="rId2"/>
          <a:stretch>
            <a:fillRect/>
          </a:stretch>
        </p:blipFill>
        <p:spPr>
          <a:xfrm>
            <a:off x="1096963" y="2786638"/>
            <a:ext cx="4640262" cy="2416611"/>
          </a:xfrm>
        </p:spPr>
      </p:pic>
      <p:sp>
        <p:nvSpPr>
          <p:cNvPr id="4" name="Content Placeholder 3">
            <a:extLst>
              <a:ext uri="{FF2B5EF4-FFF2-40B4-BE49-F238E27FC236}">
                <a16:creationId xmlns:a16="http://schemas.microsoft.com/office/drawing/2014/main" id="{584A2E13-C215-F603-BB07-72E0D72199B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1510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2F0-E286-AB31-093D-08AA78203B03}"/>
              </a:ext>
            </a:extLst>
          </p:cNvPr>
          <p:cNvSpPr>
            <a:spLocks noGrp="1"/>
          </p:cNvSpPr>
          <p:nvPr>
            <p:ph type="title"/>
          </p:nvPr>
        </p:nvSpPr>
        <p:spPr/>
        <p:txBody>
          <a:bodyPr/>
          <a:lstStyle/>
          <a:p>
            <a:r>
              <a:rPr lang="en-US" dirty="0"/>
              <a:t>ER diagram Order Management System</a:t>
            </a:r>
          </a:p>
        </p:txBody>
      </p:sp>
      <p:pic>
        <p:nvPicPr>
          <p:cNvPr id="7" name="Content Placeholder 6">
            <a:extLst>
              <a:ext uri="{FF2B5EF4-FFF2-40B4-BE49-F238E27FC236}">
                <a16:creationId xmlns:a16="http://schemas.microsoft.com/office/drawing/2014/main" id="{8EC1E9FE-8742-8B6B-CFE0-6CAAECA057E2}"/>
              </a:ext>
            </a:extLst>
          </p:cNvPr>
          <p:cNvPicPr>
            <a:picLocks noGrp="1" noChangeAspect="1"/>
          </p:cNvPicPr>
          <p:nvPr>
            <p:ph idx="1"/>
          </p:nvPr>
        </p:nvPicPr>
        <p:blipFill>
          <a:blip r:embed="rId2"/>
          <a:stretch>
            <a:fillRect/>
          </a:stretch>
        </p:blipFill>
        <p:spPr>
          <a:xfrm>
            <a:off x="3112066" y="2098040"/>
            <a:ext cx="5479554" cy="3760788"/>
          </a:xfrm>
        </p:spPr>
      </p:pic>
    </p:spTree>
    <p:extLst>
      <p:ext uri="{BB962C8B-B14F-4D97-AF65-F5344CB8AC3E}">
        <p14:creationId xmlns:p14="http://schemas.microsoft.com/office/powerpoint/2010/main" val="235398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BD01-A18F-3753-9C6B-520308C8D0C1}"/>
              </a:ext>
            </a:extLst>
          </p:cNvPr>
          <p:cNvSpPr>
            <a:spLocks noGrp="1"/>
          </p:cNvSpPr>
          <p:nvPr>
            <p:ph type="title"/>
          </p:nvPr>
        </p:nvSpPr>
        <p:spPr/>
        <p:txBody>
          <a:bodyPr/>
          <a:lstStyle/>
          <a:p>
            <a:r>
              <a:rPr lang="en-US" dirty="0" err="1"/>
              <a:t>Mức</a:t>
            </a:r>
            <a:r>
              <a:rPr lang="en-US" dirty="0"/>
              <a:t> </a:t>
            </a:r>
            <a:r>
              <a:rPr lang="en-US" dirty="0" err="1"/>
              <a:t>độ</a:t>
            </a:r>
            <a:r>
              <a:rPr lang="en-US" dirty="0"/>
              <a:t> </a:t>
            </a:r>
            <a:r>
              <a:rPr lang="en-US" dirty="0" err="1"/>
              <a:t>và</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8FBADD6E-DE73-561E-0851-AB5B5764B722}"/>
              </a:ext>
            </a:extLst>
          </p:cNvPr>
          <p:cNvSpPr>
            <a:spLocks noGrp="1"/>
          </p:cNvSpPr>
          <p:nvPr>
            <p:ph idx="1"/>
          </p:nvPr>
        </p:nvSpPr>
        <p:spPr/>
        <p:txBody>
          <a:bodyPr/>
          <a:lstStyle/>
          <a:p>
            <a:r>
              <a:rPr lang="vi-VN" dirty="0"/>
              <a:t>Các mối quan hệ trong một sơ đồ ER cũng có thể có một mức độ. </a:t>
            </a:r>
            <a:endParaRPr lang="en-US" dirty="0"/>
          </a:p>
          <a:p>
            <a:r>
              <a:rPr lang="vi-VN" dirty="0"/>
              <a:t>Mức độ xác định tính đa dạng của một mối quan hệ. </a:t>
            </a:r>
            <a:endParaRPr lang="en-US" dirty="0"/>
          </a:p>
          <a:p>
            <a:r>
              <a:rPr lang="vi-VN" dirty="0"/>
              <a:t>Tất cả các mối quan hệ trong một sơ đồ OMS ER đều có bậc hai, còn được gọi là mối quan hệ nhị phân. </a:t>
            </a:r>
            <a:endParaRPr lang="en-US" dirty="0"/>
          </a:p>
          <a:p>
            <a:r>
              <a:rPr lang="vi-VN" dirty="0"/>
              <a:t>Ví dụ: trong mối quan hệ Khách hàng - Đơn đặt hàng, chỉ có hai thực thể được tham gia — Khách hàng và Đơn đặt hàng; vì vậy nó là một mối quan hệ hai mức độ. Hầu hết các mối quan hệ bạn gặp sẽ là nhị phân</a:t>
            </a:r>
            <a:endParaRPr lang="en-US" dirty="0"/>
          </a:p>
        </p:txBody>
      </p:sp>
    </p:spTree>
    <p:extLst>
      <p:ext uri="{BB962C8B-B14F-4D97-AF65-F5344CB8AC3E}">
        <p14:creationId xmlns:p14="http://schemas.microsoft.com/office/powerpoint/2010/main" val="130048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BD01-A18F-3753-9C6B-520308C8D0C1}"/>
              </a:ext>
            </a:extLst>
          </p:cNvPr>
          <p:cNvSpPr>
            <a:spLocks noGrp="1"/>
          </p:cNvSpPr>
          <p:nvPr>
            <p:ph type="title"/>
          </p:nvPr>
        </p:nvSpPr>
        <p:spPr/>
        <p:txBody>
          <a:bodyPr/>
          <a:lstStyle/>
          <a:p>
            <a:r>
              <a:rPr lang="en-US" dirty="0" err="1"/>
              <a:t>Mức</a:t>
            </a:r>
            <a:r>
              <a:rPr lang="en-US" dirty="0"/>
              <a:t> </a:t>
            </a:r>
            <a:r>
              <a:rPr lang="en-US" dirty="0" err="1"/>
              <a:t>độ</a:t>
            </a:r>
            <a:r>
              <a:rPr lang="en-US" dirty="0"/>
              <a:t> </a:t>
            </a:r>
            <a:r>
              <a:rPr lang="en-US" dirty="0" err="1"/>
              <a:t>và</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8FBADD6E-DE73-561E-0851-AB5B5764B722}"/>
              </a:ext>
            </a:extLst>
          </p:cNvPr>
          <p:cNvSpPr>
            <a:spLocks noGrp="1"/>
          </p:cNvSpPr>
          <p:nvPr>
            <p:ph idx="1"/>
          </p:nvPr>
        </p:nvSpPr>
        <p:spPr/>
        <p:txBody>
          <a:bodyPr/>
          <a:lstStyle/>
          <a:p>
            <a:r>
              <a:rPr lang="vi-VN" dirty="0"/>
              <a:t>Một thuật ngữ khác liên quan đến mối quan hệ là bản chất.</a:t>
            </a:r>
          </a:p>
          <a:p>
            <a:r>
              <a:rPr lang="vi-VN" dirty="0"/>
              <a:t>Bản chất của một mối quan hệ xác định số lượng cá thể của các thực thể liên quan đến mối quan hệ cụ thể đó. </a:t>
            </a:r>
          </a:p>
          <a:p>
            <a:r>
              <a:rPr lang="vi-VN" dirty="0"/>
              <a:t>Ví dụ: một Đơn hàng có thể có nhiều OrderLineItems, có nghĩa là bản chất của mối quan hệ giữa Order và OrderLineItem là một-nhiều. </a:t>
            </a:r>
            <a:endParaRPr lang="en-US" dirty="0"/>
          </a:p>
        </p:txBody>
      </p:sp>
    </p:spTree>
    <p:extLst>
      <p:ext uri="{BB962C8B-B14F-4D97-AF65-F5344CB8AC3E}">
        <p14:creationId xmlns:p14="http://schemas.microsoft.com/office/powerpoint/2010/main" val="352033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93ED-FDC0-FE6D-9EC4-0AF67995F4DB}"/>
              </a:ext>
            </a:extLst>
          </p:cNvPr>
          <p:cNvSpPr>
            <a:spLocks noGrp="1"/>
          </p:cNvSpPr>
          <p:nvPr>
            <p:ph type="title"/>
          </p:nvPr>
        </p:nvSpPr>
        <p:spPr/>
        <p:txBody>
          <a:bodyPr/>
          <a:lstStyle/>
          <a:p>
            <a:r>
              <a:rPr lang="vi-VN" dirty="0"/>
              <a:t>Ba bản chất thường được sử dụng của một mối quan hệ </a:t>
            </a:r>
            <a:endParaRPr lang="en-US" dirty="0"/>
          </a:p>
        </p:txBody>
      </p:sp>
      <p:sp>
        <p:nvSpPr>
          <p:cNvPr id="3" name="Content Placeholder 2">
            <a:extLst>
              <a:ext uri="{FF2B5EF4-FFF2-40B4-BE49-F238E27FC236}">
                <a16:creationId xmlns:a16="http://schemas.microsoft.com/office/drawing/2014/main" id="{F734560E-E9C1-AB92-2A1F-3BA9B39FEABB}"/>
              </a:ext>
            </a:extLst>
          </p:cNvPr>
          <p:cNvSpPr>
            <a:spLocks noGrp="1"/>
          </p:cNvSpPr>
          <p:nvPr>
            <p:ph idx="1"/>
          </p:nvPr>
        </p:nvSpPr>
        <p:spPr/>
        <p:txBody>
          <a:bodyPr/>
          <a:lstStyle/>
          <a:p>
            <a:r>
              <a:rPr lang="vi-VN" dirty="0"/>
              <a:t>Có 3 mối quan hệ</a:t>
            </a:r>
          </a:p>
          <a:p>
            <a:pPr lvl="1"/>
            <a:r>
              <a:rPr lang="vi-VN" dirty="0"/>
              <a:t>One to one</a:t>
            </a:r>
          </a:p>
          <a:p>
            <a:pPr lvl="1"/>
            <a:r>
              <a:rPr lang="vi-VN" dirty="0"/>
              <a:t>One to many</a:t>
            </a:r>
          </a:p>
          <a:p>
            <a:pPr lvl="1"/>
            <a:r>
              <a:rPr lang="vi-VN" dirty="0"/>
              <a:t>Many to many</a:t>
            </a:r>
            <a:endParaRPr lang="en-US" dirty="0"/>
          </a:p>
        </p:txBody>
      </p:sp>
    </p:spTree>
    <p:extLst>
      <p:ext uri="{BB962C8B-B14F-4D97-AF65-F5344CB8AC3E}">
        <p14:creationId xmlns:p14="http://schemas.microsoft.com/office/powerpoint/2010/main" val="265328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2351-CCEE-A57E-2E71-0DD9D15BA864}"/>
              </a:ext>
            </a:extLst>
          </p:cNvPr>
          <p:cNvSpPr>
            <a:spLocks noGrp="1"/>
          </p:cNvSpPr>
          <p:nvPr>
            <p:ph type="title"/>
          </p:nvPr>
        </p:nvSpPr>
        <p:spPr/>
        <p:txBody>
          <a:bodyPr/>
          <a:lstStyle/>
          <a:p>
            <a:r>
              <a:rPr lang="vi-VN"/>
              <a:t>One to one</a:t>
            </a:r>
            <a:endParaRPr lang="en-US"/>
          </a:p>
        </p:txBody>
      </p:sp>
      <p:sp>
        <p:nvSpPr>
          <p:cNvPr id="3" name="Content Placeholder 2">
            <a:extLst>
              <a:ext uri="{FF2B5EF4-FFF2-40B4-BE49-F238E27FC236}">
                <a16:creationId xmlns:a16="http://schemas.microsoft.com/office/drawing/2014/main" id="{2446FCA4-963A-899C-3EF6-923AC7459EC5}"/>
              </a:ext>
            </a:extLst>
          </p:cNvPr>
          <p:cNvSpPr>
            <a:spLocks noGrp="1"/>
          </p:cNvSpPr>
          <p:nvPr>
            <p:ph idx="1"/>
          </p:nvPr>
        </p:nvSpPr>
        <p:spPr/>
        <p:txBody>
          <a:bodyPr/>
          <a:lstStyle/>
          <a:p>
            <a:r>
              <a:rPr lang="vi-VN" dirty="0"/>
              <a:t>Được mô tả là 1: </a:t>
            </a:r>
            <a:r>
              <a:rPr lang="en-US" dirty="0"/>
              <a:t>1</a:t>
            </a:r>
          </a:p>
          <a:p>
            <a:r>
              <a:rPr lang="en-US" dirty="0" err="1"/>
              <a:t>Ví</a:t>
            </a:r>
            <a:r>
              <a:rPr lang="en-US" dirty="0"/>
              <a:t> </a:t>
            </a:r>
            <a:r>
              <a:rPr lang="en-US" dirty="0" err="1"/>
              <a:t>dụ</a:t>
            </a:r>
            <a:r>
              <a:rPr lang="en-US" dirty="0"/>
              <a:t>: </a:t>
            </a:r>
          </a:p>
          <a:p>
            <a:r>
              <a:rPr lang="en-US" dirty="0" err="1"/>
              <a:t>Một</a:t>
            </a:r>
            <a:r>
              <a:rPr lang="en-US" dirty="0"/>
              <a:t> </a:t>
            </a:r>
            <a:r>
              <a:rPr lang="en-US" dirty="0" err="1"/>
              <a:t>OrderLineItem</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Sản</a:t>
            </a:r>
            <a:r>
              <a:rPr lang="en-US" dirty="0"/>
              <a:t> </a:t>
            </a:r>
            <a:r>
              <a:rPr lang="en-US" dirty="0" err="1"/>
              <a:t>phẩm</a:t>
            </a:r>
            <a:r>
              <a:rPr lang="en-US" dirty="0"/>
              <a:t>; </a:t>
            </a:r>
          </a:p>
          <a:p>
            <a:r>
              <a:rPr lang="en-US" dirty="0" err="1"/>
              <a:t>Nên</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OrderLineItem</a:t>
            </a:r>
            <a:r>
              <a:rPr lang="en-US" dirty="0"/>
              <a:t> </a:t>
            </a:r>
            <a:r>
              <a:rPr lang="en-US" dirty="0" err="1"/>
              <a:t>và</a:t>
            </a:r>
            <a:r>
              <a:rPr lang="en-US" dirty="0"/>
              <a:t> Product chia </a:t>
            </a:r>
            <a:r>
              <a:rPr lang="en-US" dirty="0" err="1"/>
              <a:t>sẻ</a:t>
            </a:r>
            <a:r>
              <a:rPr lang="en-US" dirty="0"/>
              <a:t> </a:t>
            </a:r>
            <a:r>
              <a:rPr lang="en-US" dirty="0" err="1"/>
              <a:t>mối</a:t>
            </a:r>
            <a:r>
              <a:rPr lang="en-US" dirty="0"/>
              <a:t> </a:t>
            </a:r>
            <a:r>
              <a:rPr lang="en-US" dirty="0" err="1"/>
              <a:t>quan</a:t>
            </a:r>
            <a:r>
              <a:rPr lang="en-US" dirty="0"/>
              <a:t> </a:t>
            </a:r>
            <a:r>
              <a:rPr lang="en-US" dirty="0" err="1"/>
              <a:t>hệ</a:t>
            </a:r>
            <a:r>
              <a:rPr lang="en-US" dirty="0"/>
              <a:t> 1-1</a:t>
            </a:r>
          </a:p>
        </p:txBody>
      </p:sp>
    </p:spTree>
    <p:extLst>
      <p:ext uri="{BB962C8B-B14F-4D97-AF65-F5344CB8AC3E}">
        <p14:creationId xmlns:p14="http://schemas.microsoft.com/office/powerpoint/2010/main" val="175976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3F1-F391-24B1-F39B-C7DF637B07E3}"/>
              </a:ext>
            </a:extLst>
          </p:cNvPr>
          <p:cNvSpPr>
            <a:spLocks noGrp="1"/>
          </p:cNvSpPr>
          <p:nvPr>
            <p:ph type="title"/>
          </p:nvPr>
        </p:nvSpPr>
        <p:spPr/>
        <p:txBody>
          <a:bodyPr/>
          <a:lstStyle/>
          <a:p>
            <a:r>
              <a:rPr lang="en-US" dirty="0"/>
              <a:t>One To many</a:t>
            </a:r>
          </a:p>
        </p:txBody>
      </p:sp>
      <p:sp>
        <p:nvSpPr>
          <p:cNvPr id="3" name="Content Placeholder 2">
            <a:extLst>
              <a:ext uri="{FF2B5EF4-FFF2-40B4-BE49-F238E27FC236}">
                <a16:creationId xmlns:a16="http://schemas.microsoft.com/office/drawing/2014/main" id="{BFCC4B6E-16C8-8796-6070-B6E50BDAFEB5}"/>
              </a:ext>
            </a:extLst>
          </p:cNvPr>
          <p:cNvSpPr>
            <a:spLocks noGrp="1"/>
          </p:cNvSpPr>
          <p:nvPr>
            <p:ph idx="1"/>
          </p:nvPr>
        </p:nvSpPr>
        <p:spPr/>
        <p:txBody>
          <a:bodyPr/>
          <a:lstStyle/>
          <a:p>
            <a:r>
              <a:rPr lang="vi-VN" dirty="0"/>
              <a:t>Được mô tả là 1: n</a:t>
            </a:r>
            <a:endParaRPr lang="en-US" dirty="0"/>
          </a:p>
          <a:p>
            <a:r>
              <a:rPr lang="vi-VN" dirty="0"/>
              <a:t>Ví dụ: Một khách hàng có thể đặt nhiều đơn đặt hàng, do đó, các thực thể Khách hàng và Đơn đặt hàng chia sẻ mối quan hệ một-nhiều</a:t>
            </a:r>
            <a:endParaRPr lang="en-US" dirty="0"/>
          </a:p>
        </p:txBody>
      </p:sp>
    </p:spTree>
    <p:extLst>
      <p:ext uri="{BB962C8B-B14F-4D97-AF65-F5344CB8AC3E}">
        <p14:creationId xmlns:p14="http://schemas.microsoft.com/office/powerpoint/2010/main" val="176695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F3F1-F391-24B1-F39B-C7DF637B07E3}"/>
              </a:ext>
            </a:extLst>
          </p:cNvPr>
          <p:cNvSpPr>
            <a:spLocks noGrp="1"/>
          </p:cNvSpPr>
          <p:nvPr>
            <p:ph type="title"/>
          </p:nvPr>
        </p:nvSpPr>
        <p:spPr/>
        <p:txBody>
          <a:bodyPr/>
          <a:lstStyle/>
          <a:p>
            <a:r>
              <a:rPr lang="en-US" dirty="0"/>
              <a:t>Many To many</a:t>
            </a:r>
          </a:p>
        </p:txBody>
      </p:sp>
      <p:sp>
        <p:nvSpPr>
          <p:cNvPr id="3" name="Content Placeholder 2">
            <a:extLst>
              <a:ext uri="{FF2B5EF4-FFF2-40B4-BE49-F238E27FC236}">
                <a16:creationId xmlns:a16="http://schemas.microsoft.com/office/drawing/2014/main" id="{BFCC4B6E-16C8-8796-6070-B6E50BDAFEB5}"/>
              </a:ext>
            </a:extLst>
          </p:cNvPr>
          <p:cNvSpPr>
            <a:spLocks noGrp="1"/>
          </p:cNvSpPr>
          <p:nvPr>
            <p:ph idx="1"/>
          </p:nvPr>
        </p:nvSpPr>
        <p:spPr/>
        <p:txBody>
          <a:bodyPr/>
          <a:lstStyle/>
          <a:p>
            <a:r>
              <a:rPr lang="vi-VN" dirty="0"/>
              <a:t>Được mô tả là </a:t>
            </a:r>
            <a:r>
              <a:rPr lang="en-US" dirty="0"/>
              <a:t>n </a:t>
            </a:r>
            <a:r>
              <a:rPr lang="vi-VN" dirty="0"/>
              <a:t>: </a:t>
            </a:r>
            <a:r>
              <a:rPr lang="en-US" dirty="0"/>
              <a:t>m</a:t>
            </a:r>
          </a:p>
          <a:p>
            <a:r>
              <a:rPr lang="vi-VN" dirty="0"/>
              <a:t>Ví dụ: Một Sản phẩm có thể được bao gồm trong nhiều Danh mục và một Danh mục có thể chứa nhiều Sản phẩm; do đó các thực thể Sản phẩm và Danh mục chia sẻ mối quan hệ nhiều-nhiều</a:t>
            </a:r>
            <a:endParaRPr lang="en-US" dirty="0"/>
          </a:p>
        </p:txBody>
      </p:sp>
    </p:spTree>
    <p:extLst>
      <p:ext uri="{BB962C8B-B14F-4D97-AF65-F5344CB8AC3E}">
        <p14:creationId xmlns:p14="http://schemas.microsoft.com/office/powerpoint/2010/main" val="26444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569C-660F-4605-A0C1-C0F5C54D5E6B}"/>
              </a:ext>
            </a:extLst>
          </p:cNvPr>
          <p:cNvSpPr>
            <a:spLocks noGrp="1"/>
          </p:cNvSpPr>
          <p:nvPr>
            <p:ph type="title"/>
          </p:nvPr>
        </p:nvSpPr>
        <p:spPr/>
        <p:txBody>
          <a:bodyPr/>
          <a:lstStyle/>
          <a:p>
            <a:r>
              <a:rPr lang="en-US" dirty="0"/>
              <a:t>ER diagram</a:t>
            </a:r>
          </a:p>
        </p:txBody>
      </p:sp>
      <p:pic>
        <p:nvPicPr>
          <p:cNvPr id="5" name="Content Placeholder 4">
            <a:extLst>
              <a:ext uri="{FF2B5EF4-FFF2-40B4-BE49-F238E27FC236}">
                <a16:creationId xmlns:a16="http://schemas.microsoft.com/office/drawing/2014/main" id="{845B052E-CADD-C4E4-BA6E-1D4260C1260E}"/>
              </a:ext>
            </a:extLst>
          </p:cNvPr>
          <p:cNvPicPr>
            <a:picLocks noGrp="1" noChangeAspect="1"/>
          </p:cNvPicPr>
          <p:nvPr>
            <p:ph idx="1"/>
          </p:nvPr>
        </p:nvPicPr>
        <p:blipFill>
          <a:blip r:embed="rId2"/>
          <a:stretch>
            <a:fillRect/>
          </a:stretch>
        </p:blipFill>
        <p:spPr>
          <a:xfrm>
            <a:off x="3749841" y="2108200"/>
            <a:ext cx="4752644" cy="3760788"/>
          </a:xfrm>
        </p:spPr>
      </p:pic>
    </p:spTree>
    <p:extLst>
      <p:ext uri="{BB962C8B-B14F-4D97-AF65-F5344CB8AC3E}">
        <p14:creationId xmlns:p14="http://schemas.microsoft.com/office/powerpoint/2010/main" val="387215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7EDC-7D26-15D8-EC9F-0F8520F8039A}"/>
              </a:ext>
            </a:extLst>
          </p:cNvPr>
          <p:cNvSpPr>
            <a:spLocks noGrp="1"/>
          </p:cNvSpPr>
          <p:nvPr>
            <p:ph type="title"/>
          </p:nvPr>
        </p:nvSpPr>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FC967411-E0CB-698C-DE4F-15C90E0EDE24}"/>
              </a:ext>
            </a:extLst>
          </p:cNvPr>
          <p:cNvSpPr>
            <a:spLocks noGrp="1"/>
          </p:cNvSpPr>
          <p:nvPr>
            <p:ph idx="1"/>
          </p:nvPr>
        </p:nvSpPr>
        <p:spPr/>
        <p:txBody>
          <a:bodyPr/>
          <a:lstStyle/>
          <a:p>
            <a:r>
              <a:rPr lang="vi-VN" dirty="0"/>
              <a:t>Tìm hiểu mô hình 2 lớp</a:t>
            </a:r>
          </a:p>
          <a:p>
            <a:r>
              <a:rPr lang="vi-VN" dirty="0"/>
              <a:t>Hiểu sơ đồ ER</a:t>
            </a:r>
          </a:p>
          <a:p>
            <a:r>
              <a:rPr lang="vi-VN" dirty="0"/>
              <a:t>Hiểu mô hình miền là gì và các mối quan hệ UML là gì</a:t>
            </a:r>
          </a:p>
          <a:p>
            <a:r>
              <a:rPr lang="vi-VN" dirty="0"/>
              <a:t>Tìm hiểu mô hình 3 lớp</a:t>
            </a:r>
          </a:p>
          <a:p>
            <a:r>
              <a:rPr lang="vi-VN" dirty="0"/>
              <a:t>Tìm hiểu về các điều khiển nguồn dữ liệu đối tượng</a:t>
            </a:r>
            <a:endParaRPr lang="en-US" dirty="0"/>
          </a:p>
        </p:txBody>
      </p:sp>
    </p:spTree>
    <p:extLst>
      <p:ext uri="{BB962C8B-B14F-4D97-AF65-F5344CB8AC3E}">
        <p14:creationId xmlns:p14="http://schemas.microsoft.com/office/powerpoint/2010/main" val="46336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6CC9-4878-0B2B-F334-72857657AA1A}"/>
              </a:ext>
            </a:extLst>
          </p:cNvPr>
          <p:cNvSpPr>
            <a:spLocks noGrp="1"/>
          </p:cNvSpPr>
          <p:nvPr>
            <p:ph type="title"/>
          </p:nvPr>
        </p:nvSpPr>
        <p:spPr/>
        <p:txBody>
          <a:bodyPr/>
          <a:lstStyle/>
          <a:p>
            <a:r>
              <a:rPr lang="en-US" dirty="0"/>
              <a:t>Domain Model using UML</a:t>
            </a:r>
          </a:p>
        </p:txBody>
      </p:sp>
      <p:sp>
        <p:nvSpPr>
          <p:cNvPr id="3" name="Content Placeholder 2">
            <a:extLst>
              <a:ext uri="{FF2B5EF4-FFF2-40B4-BE49-F238E27FC236}">
                <a16:creationId xmlns:a16="http://schemas.microsoft.com/office/drawing/2014/main" id="{47CD86B9-1B60-22BD-ADEA-9E9B4AD966FF}"/>
              </a:ext>
            </a:extLst>
          </p:cNvPr>
          <p:cNvSpPr>
            <a:spLocks noGrp="1"/>
          </p:cNvSpPr>
          <p:nvPr>
            <p:ph idx="1"/>
          </p:nvPr>
        </p:nvSpPr>
        <p:spPr/>
        <p:txBody>
          <a:bodyPr/>
          <a:lstStyle/>
          <a:p>
            <a:r>
              <a:rPr lang="vi-VN" dirty="0"/>
              <a:t>Mô hình miền là một cách hướng đối tượng hơn để chỉ ra mối quan hệ giữa các đối tượng khác nhau trong ngữ cảnh logic nghiệp vụ của ứng dụng.</a:t>
            </a:r>
            <a:endParaRPr lang="en-US" dirty="0"/>
          </a:p>
          <a:p>
            <a:r>
              <a:rPr lang="vi-VN" dirty="0"/>
              <a:t>Nó tương tự như sơ đồ ER. </a:t>
            </a:r>
            <a:endParaRPr lang="en-US" dirty="0"/>
          </a:p>
          <a:p>
            <a:r>
              <a:rPr lang="vi-VN" dirty="0"/>
              <a:t>Nhưng thay vì chỉ hiển thị mối quan hệ giữa các thực thể liên quan, nó phản ánh bằng đồ thị cách các thực thể này liên hệ với nhau theo kiểu hướng đối tượng. </a:t>
            </a:r>
            <a:endParaRPr lang="en-US" dirty="0"/>
          </a:p>
          <a:p>
            <a:r>
              <a:rPr lang="vi-VN" dirty="0"/>
              <a:t>Mặt khác, một sơ đồ ER chỉ tập trung từ góc độ quan hệ.</a:t>
            </a:r>
            <a:endParaRPr lang="en-US" dirty="0"/>
          </a:p>
        </p:txBody>
      </p:sp>
    </p:spTree>
    <p:extLst>
      <p:ext uri="{BB962C8B-B14F-4D97-AF65-F5344CB8AC3E}">
        <p14:creationId xmlns:p14="http://schemas.microsoft.com/office/powerpoint/2010/main" val="33561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6CC9-4878-0B2B-F334-72857657AA1A}"/>
              </a:ext>
            </a:extLst>
          </p:cNvPr>
          <p:cNvSpPr>
            <a:spLocks noGrp="1"/>
          </p:cNvSpPr>
          <p:nvPr>
            <p:ph type="title"/>
          </p:nvPr>
        </p:nvSpPr>
        <p:spPr/>
        <p:txBody>
          <a:bodyPr/>
          <a:lstStyle/>
          <a:p>
            <a:r>
              <a:rPr lang="en-US" dirty="0"/>
              <a:t>Domain Model using UML</a:t>
            </a:r>
          </a:p>
        </p:txBody>
      </p:sp>
      <p:sp>
        <p:nvSpPr>
          <p:cNvPr id="3" name="Content Placeholder 2">
            <a:extLst>
              <a:ext uri="{FF2B5EF4-FFF2-40B4-BE49-F238E27FC236}">
                <a16:creationId xmlns:a16="http://schemas.microsoft.com/office/drawing/2014/main" id="{47CD86B9-1B60-22BD-ADEA-9E9B4AD966FF}"/>
              </a:ext>
            </a:extLst>
          </p:cNvPr>
          <p:cNvSpPr>
            <a:spLocks noGrp="1"/>
          </p:cNvSpPr>
          <p:nvPr>
            <p:ph idx="1"/>
          </p:nvPr>
        </p:nvSpPr>
        <p:spPr/>
        <p:txBody>
          <a:bodyPr/>
          <a:lstStyle/>
          <a:p>
            <a:r>
              <a:rPr lang="vi-VN" dirty="0"/>
              <a:t>Ngôn ngữ mô hình hóa hợp nhất, hay nói ngắn gọn là UML.</a:t>
            </a:r>
            <a:endParaRPr lang="en-US" dirty="0"/>
          </a:p>
          <a:p>
            <a:r>
              <a:rPr lang="vi-VN" dirty="0"/>
              <a:t>UML là một ngôn ngữ khá rộng lớn, nhưng chúng tôi sẽ tập trung nhiều hơn vào sơ đồ lớp và các mối quan hệ UML để đại diện cho mô hình miền.</a:t>
            </a:r>
            <a:endParaRPr lang="en-US" dirty="0"/>
          </a:p>
          <a:p>
            <a:r>
              <a:rPr lang="vi-VN" dirty="0"/>
              <a:t>Biểu đồ lớp được sử dụng rộng rãi trong mọi hệ thống hướng đối tượng để mô tả các loại mối quan hệ nội bộ khác nhau giữa các thực thể kinh doanh khác nhau</a:t>
            </a:r>
            <a:endParaRPr lang="en-US" dirty="0"/>
          </a:p>
        </p:txBody>
      </p:sp>
    </p:spTree>
    <p:extLst>
      <p:ext uri="{BB962C8B-B14F-4D97-AF65-F5344CB8AC3E}">
        <p14:creationId xmlns:p14="http://schemas.microsoft.com/office/powerpoint/2010/main" val="359694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7889-FA25-0187-13C9-8ED487F51F15}"/>
              </a:ext>
            </a:extLst>
          </p:cNvPr>
          <p:cNvSpPr>
            <a:spLocks noGrp="1"/>
          </p:cNvSpPr>
          <p:nvPr>
            <p:ph type="title"/>
          </p:nvPr>
        </p:nvSpPr>
        <p:spPr/>
        <p:txBody>
          <a:bodyPr/>
          <a:lstStyle/>
          <a:p>
            <a:r>
              <a:rPr lang="vi-VN" dirty="0"/>
              <a:t>Kí Hiệu Class Diagram</a:t>
            </a:r>
            <a:endParaRPr lang="en-US" dirty="0"/>
          </a:p>
        </p:txBody>
      </p:sp>
      <p:pic>
        <p:nvPicPr>
          <p:cNvPr id="5" name="Content Placeholder 4">
            <a:extLst>
              <a:ext uri="{FF2B5EF4-FFF2-40B4-BE49-F238E27FC236}">
                <a16:creationId xmlns:a16="http://schemas.microsoft.com/office/drawing/2014/main" id="{53952BDF-7824-B7F9-2A80-EB5F8AD88CE1}"/>
              </a:ext>
            </a:extLst>
          </p:cNvPr>
          <p:cNvPicPr>
            <a:picLocks noGrp="1" noChangeAspect="1"/>
          </p:cNvPicPr>
          <p:nvPr>
            <p:ph idx="1"/>
          </p:nvPr>
        </p:nvPicPr>
        <p:blipFill>
          <a:blip r:embed="rId2"/>
          <a:stretch>
            <a:fillRect/>
          </a:stretch>
        </p:blipFill>
        <p:spPr>
          <a:xfrm>
            <a:off x="3863975" y="2359819"/>
            <a:ext cx="4524375" cy="3257550"/>
          </a:xfrm>
        </p:spPr>
      </p:pic>
    </p:spTree>
    <p:extLst>
      <p:ext uri="{BB962C8B-B14F-4D97-AF65-F5344CB8AC3E}">
        <p14:creationId xmlns:p14="http://schemas.microsoft.com/office/powerpoint/2010/main" val="166035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5084-4003-ECFC-9A03-56A65E5BE684}"/>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F07910AA-CB0F-189F-CEFE-D25609218420}"/>
              </a:ext>
            </a:extLst>
          </p:cNvPr>
          <p:cNvPicPr>
            <a:picLocks noGrp="1" noChangeAspect="1"/>
          </p:cNvPicPr>
          <p:nvPr>
            <p:ph idx="1"/>
          </p:nvPr>
        </p:nvPicPr>
        <p:blipFill>
          <a:blip r:embed="rId2"/>
          <a:stretch>
            <a:fillRect/>
          </a:stretch>
        </p:blipFill>
        <p:spPr>
          <a:xfrm>
            <a:off x="3610196" y="2108200"/>
            <a:ext cx="5031934" cy="3760788"/>
          </a:xfrm>
        </p:spPr>
      </p:pic>
    </p:spTree>
    <p:extLst>
      <p:ext uri="{BB962C8B-B14F-4D97-AF65-F5344CB8AC3E}">
        <p14:creationId xmlns:p14="http://schemas.microsoft.com/office/powerpoint/2010/main" val="183304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C744-0DD7-DDA0-5FB2-ECE941FF2AEF}"/>
              </a:ext>
            </a:extLst>
          </p:cNvPr>
          <p:cNvSpPr>
            <a:spLocks noGrp="1"/>
          </p:cNvSpPr>
          <p:nvPr>
            <p:ph type="title"/>
          </p:nvPr>
        </p:nvSpPr>
        <p:spPr/>
        <p:txBody>
          <a:bodyPr/>
          <a:lstStyle/>
          <a:p>
            <a:r>
              <a:rPr lang="vi-VN" dirty="0"/>
              <a:t>C</a:t>
            </a:r>
            <a:r>
              <a:rPr lang="en-US" dirty="0" err="1"/>
              <a:t>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lớp</a:t>
            </a:r>
            <a:endParaRPr lang="en-US" dirty="0"/>
          </a:p>
        </p:txBody>
      </p:sp>
      <p:sp>
        <p:nvSpPr>
          <p:cNvPr id="3" name="Content Placeholder 2">
            <a:extLst>
              <a:ext uri="{FF2B5EF4-FFF2-40B4-BE49-F238E27FC236}">
                <a16:creationId xmlns:a16="http://schemas.microsoft.com/office/drawing/2014/main" id="{5623CCCF-EAD6-3705-8365-B6F901E7F609}"/>
              </a:ext>
            </a:extLst>
          </p:cNvPr>
          <p:cNvSpPr>
            <a:spLocks noGrp="1"/>
          </p:cNvSpPr>
          <p:nvPr>
            <p:ph idx="1"/>
          </p:nvPr>
        </p:nvSpPr>
        <p:spPr/>
        <p:txBody>
          <a:bodyPr>
            <a:normAutofit/>
          </a:bodyPr>
          <a:lstStyle/>
          <a:p>
            <a:r>
              <a:rPr lang="en-US" dirty="0" err="1"/>
              <a:t>Mối</a:t>
            </a:r>
            <a:r>
              <a:rPr lang="en-US" dirty="0"/>
              <a:t> </a:t>
            </a:r>
            <a:r>
              <a:rPr lang="en-US" dirty="0" err="1"/>
              <a:t>quan</a:t>
            </a:r>
            <a:r>
              <a:rPr lang="en-US" dirty="0"/>
              <a:t> </a:t>
            </a:r>
            <a:r>
              <a:rPr lang="en-US" dirty="0" err="1"/>
              <a:t>hệ</a:t>
            </a:r>
            <a:r>
              <a:rPr lang="en-US" dirty="0"/>
              <a:t> </a:t>
            </a:r>
            <a:r>
              <a:rPr lang="en-US" dirty="0" err="1"/>
              <a:t>phụ</a:t>
            </a:r>
            <a:r>
              <a:rPr lang="en-US" dirty="0"/>
              <a:t> </a:t>
            </a:r>
            <a:r>
              <a:rPr lang="en-US" dirty="0" err="1"/>
              <a:t>thuộc</a:t>
            </a:r>
            <a:r>
              <a:rPr lang="vi-VN" dirty="0"/>
              <a:t> (</a:t>
            </a:r>
            <a:r>
              <a:rPr lang="en-US" dirty="0"/>
              <a:t>Dependency re</a:t>
            </a:r>
            <a:r>
              <a:rPr lang="vi-VN" dirty="0"/>
              <a:t>lationship)</a:t>
            </a:r>
          </a:p>
          <a:p>
            <a:r>
              <a:rPr lang="en-US" dirty="0" err="1"/>
              <a:t>Sự</a:t>
            </a:r>
            <a:r>
              <a:rPr lang="en-US" dirty="0"/>
              <a:t> </a:t>
            </a:r>
            <a:r>
              <a:rPr lang="en-US" dirty="0" err="1"/>
              <a:t>kết</a:t>
            </a:r>
            <a:r>
              <a:rPr lang="en-US" dirty="0"/>
              <a:t> </a:t>
            </a:r>
            <a:r>
              <a:rPr lang="en-US" dirty="0" err="1"/>
              <a:t>hợp</a:t>
            </a:r>
            <a:r>
              <a:rPr lang="vi-VN" dirty="0"/>
              <a:t> (</a:t>
            </a:r>
            <a:r>
              <a:rPr lang="en-US" dirty="0"/>
              <a:t>Association</a:t>
            </a:r>
            <a:r>
              <a:rPr lang="vi-VN" dirty="0"/>
              <a:t>)</a:t>
            </a:r>
          </a:p>
          <a:p>
            <a:r>
              <a:rPr lang="en-US" dirty="0" err="1"/>
              <a:t>Sự</a:t>
            </a:r>
            <a:r>
              <a:rPr lang="en-US" dirty="0"/>
              <a:t> </a:t>
            </a:r>
            <a:r>
              <a:rPr lang="en-US" dirty="0" err="1"/>
              <a:t>khái</a:t>
            </a:r>
            <a:r>
              <a:rPr lang="en-US" dirty="0"/>
              <a:t> </a:t>
            </a:r>
            <a:r>
              <a:rPr lang="en-US" dirty="0" err="1"/>
              <a:t>quát</a:t>
            </a:r>
            <a:r>
              <a:rPr lang="vi-VN" dirty="0"/>
              <a:t> (</a:t>
            </a:r>
            <a:r>
              <a:rPr lang="en-US" dirty="0"/>
              <a:t>Gene</a:t>
            </a:r>
            <a:r>
              <a:rPr lang="vi-VN" dirty="0"/>
              <a:t>ralization)</a:t>
            </a:r>
          </a:p>
          <a:p>
            <a:r>
              <a:rPr lang="en-US" dirty="0" err="1"/>
              <a:t>Hiện</a:t>
            </a:r>
            <a:r>
              <a:rPr lang="en-US" dirty="0"/>
              <a:t> </a:t>
            </a:r>
            <a:r>
              <a:rPr lang="en-US" dirty="0" err="1"/>
              <a:t>thực</a:t>
            </a:r>
            <a:r>
              <a:rPr lang="en-US" dirty="0"/>
              <a:t> </a:t>
            </a:r>
            <a:r>
              <a:rPr lang="en-US" dirty="0" err="1"/>
              <a:t>hóa</a:t>
            </a:r>
            <a:r>
              <a:rPr lang="vi-VN" dirty="0"/>
              <a:t> (</a:t>
            </a:r>
            <a:r>
              <a:rPr lang="en-US" dirty="0"/>
              <a:t>R</a:t>
            </a:r>
            <a:r>
              <a:rPr lang="vi-VN" dirty="0"/>
              <a:t>ealization)</a:t>
            </a:r>
            <a:endParaRPr lang="en-US" dirty="0"/>
          </a:p>
        </p:txBody>
      </p:sp>
    </p:spTree>
    <p:extLst>
      <p:ext uri="{BB962C8B-B14F-4D97-AF65-F5344CB8AC3E}">
        <p14:creationId xmlns:p14="http://schemas.microsoft.com/office/powerpoint/2010/main" val="4083994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82E7-72F9-D1F8-1E65-A043C6FF4B39}"/>
              </a:ext>
            </a:extLst>
          </p:cNvPr>
          <p:cNvSpPr>
            <a:spLocks noGrp="1"/>
          </p:cNvSpPr>
          <p:nvPr>
            <p:ph type="title"/>
          </p:nvPr>
        </p:nvSpPr>
        <p:spPr/>
        <p:txBody>
          <a:bodyPr>
            <a:normAutofit/>
          </a:bodyPr>
          <a:lstStyle/>
          <a:p>
            <a:r>
              <a:rPr lang="en-US" dirty="0" err="1"/>
              <a:t>Mối</a:t>
            </a:r>
            <a:r>
              <a:rPr lang="en-US" dirty="0"/>
              <a:t> </a:t>
            </a:r>
            <a:r>
              <a:rPr lang="en-US" dirty="0" err="1"/>
              <a:t>quan</a:t>
            </a:r>
            <a:r>
              <a:rPr lang="en-US" dirty="0"/>
              <a:t> </a:t>
            </a:r>
            <a:r>
              <a:rPr lang="en-US" dirty="0" err="1"/>
              <a:t>hệ</a:t>
            </a:r>
            <a:r>
              <a:rPr lang="en-US" dirty="0"/>
              <a:t> </a:t>
            </a:r>
            <a:r>
              <a:rPr lang="en-US" dirty="0" err="1"/>
              <a:t>phụ</a:t>
            </a:r>
            <a:r>
              <a:rPr lang="en-US" dirty="0"/>
              <a:t> </a:t>
            </a:r>
            <a:r>
              <a:rPr lang="en-US" dirty="0" err="1"/>
              <a:t>thuộc</a:t>
            </a:r>
            <a:r>
              <a:rPr lang="en-US" dirty="0"/>
              <a:t> (Dependency relationship)</a:t>
            </a:r>
          </a:p>
        </p:txBody>
      </p:sp>
      <p:sp>
        <p:nvSpPr>
          <p:cNvPr id="3" name="Content Placeholder 2">
            <a:extLst>
              <a:ext uri="{FF2B5EF4-FFF2-40B4-BE49-F238E27FC236}">
                <a16:creationId xmlns:a16="http://schemas.microsoft.com/office/drawing/2014/main" id="{5BAB42A3-8E63-24ED-4905-D71B913C0568}"/>
              </a:ext>
            </a:extLst>
          </p:cNvPr>
          <p:cNvSpPr>
            <a:spLocks noGrp="1"/>
          </p:cNvSpPr>
          <p:nvPr>
            <p:ph idx="1"/>
          </p:nvPr>
        </p:nvSpPr>
        <p:spPr/>
        <p:txBody>
          <a:bodyPr/>
          <a:lstStyle/>
          <a:p>
            <a:r>
              <a:rPr lang="vi-VN" dirty="0"/>
              <a:t>Sự phụ thuộc tồn tại giữa hai yếu tố nếu những thay đổi đối với một yếu tố này sẽ ảnh hưởng đến yếu tố kia.</a:t>
            </a:r>
          </a:p>
          <a:p>
            <a:r>
              <a:rPr lang="vi-VN" dirty="0"/>
              <a:t>Mối quan hệ phụ thuộc là mối quan hệ đơn giản nhất và có nghĩa là Đối tượng 1 phụ thuộc vào Đối tượng 2 nếu bất kỳ thay đổi nào trong đối tượng 2 có thể phá vỡ đối tượng 1.</a:t>
            </a:r>
          </a:p>
          <a:p>
            <a:r>
              <a:rPr lang="vi-VN" dirty="0"/>
              <a:t> Đây chỉ là mối quan hệ một chiều — những thay đổi trong đối tượng 1 sẽ không ảnh hưởng thực thể 2 theo bất kỳ cách nào. Các mối quan hệ phụ thuộc được biểu diễn bằng một đường đứt đoạn (gạch ngang) với một mũi tên "trống" (---&gt;). Hướng của mũi tên này chảy đến thực thể phụ thuộc vào thực thể mà mũi tên chảy từ đó</a:t>
            </a:r>
            <a:endParaRPr lang="en-US" dirty="0"/>
          </a:p>
        </p:txBody>
      </p:sp>
    </p:spTree>
    <p:extLst>
      <p:ext uri="{BB962C8B-B14F-4D97-AF65-F5344CB8AC3E}">
        <p14:creationId xmlns:p14="http://schemas.microsoft.com/office/powerpoint/2010/main" val="171580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82E7-72F9-D1F8-1E65-A043C6FF4B39}"/>
              </a:ext>
            </a:extLst>
          </p:cNvPr>
          <p:cNvSpPr>
            <a:spLocks noGrp="1"/>
          </p:cNvSpPr>
          <p:nvPr>
            <p:ph type="title"/>
          </p:nvPr>
        </p:nvSpPr>
        <p:spPr/>
        <p:txBody>
          <a:bodyPr>
            <a:normAutofit/>
          </a:bodyPr>
          <a:lstStyle/>
          <a:p>
            <a:r>
              <a:rPr lang="en-US" sz="2800"/>
              <a:t>Mối quan hệ phụ thuộc (Dependency relationship)</a:t>
            </a:r>
          </a:p>
        </p:txBody>
      </p:sp>
      <p:sp>
        <p:nvSpPr>
          <p:cNvPr id="3" name="Content Placeholder 2">
            <a:extLst>
              <a:ext uri="{FF2B5EF4-FFF2-40B4-BE49-F238E27FC236}">
                <a16:creationId xmlns:a16="http://schemas.microsoft.com/office/drawing/2014/main" id="{5BAB42A3-8E63-24ED-4905-D71B913C0568}"/>
              </a:ext>
            </a:extLst>
          </p:cNvPr>
          <p:cNvSpPr>
            <a:spLocks noGrp="1"/>
          </p:cNvSpPr>
          <p:nvPr>
            <p:ph idx="1"/>
          </p:nvPr>
        </p:nvSpPr>
        <p:spPr/>
        <p:txBody>
          <a:bodyPr>
            <a:normAutofit/>
          </a:bodyPr>
          <a:lstStyle/>
          <a:p>
            <a:pPr>
              <a:lnSpc>
                <a:spcPct val="100000"/>
              </a:lnSpc>
            </a:pPr>
            <a:r>
              <a:rPr lang="vi-VN" sz="1600" dirty="0"/>
              <a:t>Đây chỉ là mối quan hệ một chiều — những thay đổi trong đối tượng 1 sẽ không ảnh hưởng thực thể 2 theo bất kỳ cách nào. </a:t>
            </a:r>
          </a:p>
          <a:p>
            <a:pPr>
              <a:lnSpc>
                <a:spcPct val="100000"/>
              </a:lnSpc>
            </a:pPr>
            <a:r>
              <a:rPr lang="vi-VN" sz="1600" dirty="0"/>
              <a:t>Các mối quan hệ phụ thuộc được biểu diễn bằng một đường đứt đoạn (gạch ngang) với một mũi tên "trống" (---&gt;). Hướng của mũi tên này chảy đến thực thể phụ thuộc vào thực thể mà mũi tên chảy từ đó</a:t>
            </a:r>
            <a:endParaRPr lang="en-US" sz="1600" dirty="0"/>
          </a:p>
        </p:txBody>
      </p:sp>
    </p:spTree>
    <p:extLst>
      <p:ext uri="{BB962C8B-B14F-4D97-AF65-F5344CB8AC3E}">
        <p14:creationId xmlns:p14="http://schemas.microsoft.com/office/powerpoint/2010/main" val="378970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B82E7-72F9-D1F8-1E65-A043C6FF4B39}"/>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3300">
                <a:solidFill>
                  <a:schemeClr val="tx1">
                    <a:lumMod val="85000"/>
                    <a:lumOff val="15000"/>
                  </a:schemeClr>
                </a:solidFill>
              </a:rPr>
              <a:t>Mối quan hệ phụ thuộc (Dependency relationship)</a:t>
            </a:r>
          </a:p>
        </p:txBody>
      </p:sp>
      <p:pic>
        <p:nvPicPr>
          <p:cNvPr id="6" name="Content Placeholder 5" descr="Table&#10;&#10;Description automatically generated">
            <a:extLst>
              <a:ext uri="{FF2B5EF4-FFF2-40B4-BE49-F238E27FC236}">
                <a16:creationId xmlns:a16="http://schemas.microsoft.com/office/drawing/2014/main" id="{7EB4B6A8-885D-9830-6ED5-A5AB63293216}"/>
              </a:ext>
            </a:extLst>
          </p:cNvPr>
          <p:cNvPicPr>
            <a:picLocks noGrp="1" noChangeAspect="1"/>
          </p:cNvPicPr>
          <p:nvPr>
            <p:ph idx="1"/>
          </p:nvPr>
        </p:nvPicPr>
        <p:blipFill>
          <a:blip r:embed="rId2"/>
          <a:stretch>
            <a:fillRect/>
          </a:stretch>
        </p:blipFill>
        <p:spPr>
          <a:xfrm>
            <a:off x="635459" y="818422"/>
            <a:ext cx="5299675" cy="3246051"/>
          </a:xfrm>
          <a:prstGeom prst="rect">
            <a:avLst/>
          </a:prstGeom>
        </p:spPr>
      </p:pic>
      <p:pic>
        <p:nvPicPr>
          <p:cNvPr id="5" name="Picture 4">
            <a:extLst>
              <a:ext uri="{FF2B5EF4-FFF2-40B4-BE49-F238E27FC236}">
                <a16:creationId xmlns:a16="http://schemas.microsoft.com/office/drawing/2014/main" id="{BABA9C0E-1285-128E-25E4-37A8F69C4B38}"/>
              </a:ext>
            </a:extLst>
          </p:cNvPr>
          <p:cNvPicPr>
            <a:picLocks noChangeAspect="1"/>
          </p:cNvPicPr>
          <p:nvPr/>
        </p:nvPicPr>
        <p:blipFill>
          <a:blip r:embed="rId3"/>
          <a:stretch>
            <a:fillRect/>
          </a:stretch>
        </p:blipFill>
        <p:spPr>
          <a:xfrm>
            <a:off x="6256867" y="1314723"/>
            <a:ext cx="5302232" cy="2253448"/>
          </a:xfrm>
          <a:prstGeom prst="rect">
            <a:avLst/>
          </a:prstGeom>
        </p:spPr>
      </p:pic>
      <p:cxnSp>
        <p:nvCxnSpPr>
          <p:cNvPr id="25" name="Straight Connector 2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1269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999A-0A71-1254-162B-59C3E8B66A8C}"/>
              </a:ext>
            </a:extLst>
          </p:cNvPr>
          <p:cNvSpPr>
            <a:spLocks noGrp="1"/>
          </p:cNvSpPr>
          <p:nvPr>
            <p:ph type="title"/>
          </p:nvPr>
        </p:nvSpPr>
        <p:spPr/>
        <p:txBody>
          <a:bodyPr/>
          <a:lstStyle/>
          <a:p>
            <a:r>
              <a:rPr lang="en-US" dirty="0"/>
              <a:t>Association Relationship</a:t>
            </a:r>
          </a:p>
        </p:txBody>
      </p:sp>
      <p:sp>
        <p:nvSpPr>
          <p:cNvPr id="13" name="Content Placeholder 12">
            <a:extLst>
              <a:ext uri="{FF2B5EF4-FFF2-40B4-BE49-F238E27FC236}">
                <a16:creationId xmlns:a16="http://schemas.microsoft.com/office/drawing/2014/main" id="{2BCB22EC-8B5A-9C28-C278-60D239629D44}"/>
              </a:ext>
            </a:extLst>
          </p:cNvPr>
          <p:cNvSpPr>
            <a:spLocks noGrp="1"/>
          </p:cNvSpPr>
          <p:nvPr>
            <p:ph idx="1"/>
          </p:nvPr>
        </p:nvSpPr>
        <p:spPr/>
        <p:txBody>
          <a:bodyPr/>
          <a:lstStyle/>
          <a:p>
            <a:r>
              <a:rPr lang="vi-VN" dirty="0"/>
              <a:t>Hội cho thấy mối quan hệ giữa các thể hiện của các lớp. </a:t>
            </a:r>
          </a:p>
          <a:p>
            <a:r>
              <a:rPr lang="vi-VN" dirty="0"/>
              <a:t>Một liên kết tương tự như một phụ thuộc ngoại trừ nó chỉ định mối quan hệ ở một dạng chặt chẽ hơn. </a:t>
            </a:r>
          </a:p>
          <a:p>
            <a:r>
              <a:rPr lang="vi-VN" dirty="0"/>
              <a:t>Một liên kết có nghĩa là thay vì Entity2 được sử dụng trong Entity1 như một biến cục bộ, thay vào đó nó sẽ là một biến toàn cục, có thể là thành viên lớp private, public hoặc protected.</a:t>
            </a:r>
          </a:p>
          <a:p>
            <a:r>
              <a:rPr lang="vi-VN" dirty="0"/>
              <a:t>Ở dạng cơ bản, nó được biểu diễn bằng một mũi tên liền nét (thay vì gạch ngang như trong quan hệ phụ thuộc).</a:t>
            </a:r>
            <a:endParaRPr lang="en-US" dirty="0"/>
          </a:p>
        </p:txBody>
      </p:sp>
    </p:spTree>
    <p:extLst>
      <p:ext uri="{BB962C8B-B14F-4D97-AF65-F5344CB8AC3E}">
        <p14:creationId xmlns:p14="http://schemas.microsoft.com/office/powerpoint/2010/main" val="76003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999A-0A71-1254-162B-59C3E8B66A8C}"/>
              </a:ext>
            </a:extLst>
          </p:cNvPr>
          <p:cNvSpPr>
            <a:spLocks noGrp="1"/>
          </p:cNvSpPr>
          <p:nvPr>
            <p:ph type="title"/>
          </p:nvPr>
        </p:nvSpPr>
        <p:spPr/>
        <p:txBody>
          <a:bodyPr/>
          <a:lstStyle/>
          <a:p>
            <a:r>
              <a:rPr lang="en-US" dirty="0"/>
              <a:t>Association Relationship</a:t>
            </a:r>
          </a:p>
        </p:txBody>
      </p:sp>
      <p:pic>
        <p:nvPicPr>
          <p:cNvPr id="5" name="Content Placeholder 4">
            <a:extLst>
              <a:ext uri="{FF2B5EF4-FFF2-40B4-BE49-F238E27FC236}">
                <a16:creationId xmlns:a16="http://schemas.microsoft.com/office/drawing/2014/main" id="{1AA7D5E8-02DB-26E0-A5B8-B776FBC2C60D}"/>
              </a:ext>
            </a:extLst>
          </p:cNvPr>
          <p:cNvPicPr>
            <a:picLocks noGrp="1" noChangeAspect="1"/>
          </p:cNvPicPr>
          <p:nvPr>
            <p:ph sz="half" idx="1"/>
          </p:nvPr>
        </p:nvPicPr>
        <p:blipFill>
          <a:blip r:embed="rId2"/>
          <a:stretch>
            <a:fillRect/>
          </a:stretch>
        </p:blipFill>
        <p:spPr>
          <a:xfrm>
            <a:off x="1107281" y="2990056"/>
            <a:ext cx="4619625" cy="2009775"/>
          </a:xfrm>
        </p:spPr>
      </p:pic>
      <p:pic>
        <p:nvPicPr>
          <p:cNvPr id="8" name="Content Placeholder 7">
            <a:extLst>
              <a:ext uri="{FF2B5EF4-FFF2-40B4-BE49-F238E27FC236}">
                <a16:creationId xmlns:a16="http://schemas.microsoft.com/office/drawing/2014/main" id="{8F2FB253-66AF-D44B-0590-68496B274CD4}"/>
              </a:ext>
            </a:extLst>
          </p:cNvPr>
          <p:cNvPicPr>
            <a:picLocks noGrp="1" noChangeAspect="1"/>
          </p:cNvPicPr>
          <p:nvPr>
            <p:ph sz="half" idx="2"/>
          </p:nvPr>
        </p:nvPicPr>
        <p:blipFill>
          <a:blip r:embed="rId3"/>
          <a:stretch>
            <a:fillRect/>
          </a:stretch>
        </p:blipFill>
        <p:spPr>
          <a:xfrm>
            <a:off x="6516688" y="2396691"/>
            <a:ext cx="4638675" cy="3359216"/>
          </a:xfrm>
        </p:spPr>
      </p:pic>
    </p:spTree>
    <p:extLst>
      <p:ext uri="{BB962C8B-B14F-4D97-AF65-F5344CB8AC3E}">
        <p14:creationId xmlns:p14="http://schemas.microsoft.com/office/powerpoint/2010/main" val="327571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912D-26B2-4A99-091F-8DFD894FE38C}"/>
              </a:ext>
            </a:extLst>
          </p:cNvPr>
          <p:cNvSpPr>
            <a:spLocks noGrp="1"/>
          </p:cNvSpPr>
          <p:nvPr>
            <p:ph type="title"/>
          </p:nvPr>
        </p:nvSpPr>
        <p:spPr/>
        <p:txBody>
          <a:bodyPr/>
          <a:lstStyle/>
          <a:p>
            <a:r>
              <a:rPr lang="en-US" dirty="0"/>
              <a:t>1-tier ASP.NET application</a:t>
            </a:r>
          </a:p>
        </p:txBody>
      </p:sp>
      <p:pic>
        <p:nvPicPr>
          <p:cNvPr id="5" name="Content Placeholder 4">
            <a:extLst>
              <a:ext uri="{FF2B5EF4-FFF2-40B4-BE49-F238E27FC236}">
                <a16:creationId xmlns:a16="http://schemas.microsoft.com/office/drawing/2014/main" id="{4CE6B65B-1137-E186-6F58-8C002CBF56AD}"/>
              </a:ext>
            </a:extLst>
          </p:cNvPr>
          <p:cNvPicPr>
            <a:picLocks noGrp="1" noChangeAspect="1"/>
          </p:cNvPicPr>
          <p:nvPr>
            <p:ph idx="1"/>
          </p:nvPr>
        </p:nvPicPr>
        <p:blipFill>
          <a:blip r:embed="rId2"/>
          <a:stretch>
            <a:fillRect/>
          </a:stretch>
        </p:blipFill>
        <p:spPr>
          <a:xfrm>
            <a:off x="2460943" y="2205037"/>
            <a:ext cx="7086600" cy="2447925"/>
          </a:xfrm>
        </p:spPr>
      </p:pic>
      <p:sp>
        <p:nvSpPr>
          <p:cNvPr id="7" name="TextBox 6">
            <a:extLst>
              <a:ext uri="{FF2B5EF4-FFF2-40B4-BE49-F238E27FC236}">
                <a16:creationId xmlns:a16="http://schemas.microsoft.com/office/drawing/2014/main" id="{970510D2-E53F-5695-1096-22DB935FF961}"/>
              </a:ext>
            </a:extLst>
          </p:cNvPr>
          <p:cNvSpPr txBox="1"/>
          <p:nvPr/>
        </p:nvSpPr>
        <p:spPr>
          <a:xfrm>
            <a:off x="2460943" y="4797473"/>
            <a:ext cx="7620000" cy="646331"/>
          </a:xfrm>
          <a:prstGeom prst="rect">
            <a:avLst/>
          </a:prstGeom>
          <a:noFill/>
        </p:spPr>
        <p:txBody>
          <a:bodyPr wrap="square">
            <a:spAutoFit/>
          </a:bodyPr>
          <a:lstStyle/>
          <a:p>
            <a:r>
              <a:rPr lang="vi-VN" dirty="0">
                <a:solidFill>
                  <a:srgbClr val="FF0000"/>
                </a:solidFill>
              </a:rPr>
              <a:t>Lưu ý rằng toàn bộ ứng dụng bao gồm cả cơ sở dữ liệu và máy khách</a:t>
            </a:r>
          </a:p>
          <a:p>
            <a:r>
              <a:rPr lang="vi-VN" dirty="0">
                <a:solidFill>
                  <a:srgbClr val="FF0000"/>
                </a:solidFill>
              </a:rPr>
              <a:t>trình duyệt là ba cấp.</a:t>
            </a:r>
            <a:endParaRPr lang="en-US" dirty="0">
              <a:solidFill>
                <a:srgbClr val="FF0000"/>
              </a:solidFill>
            </a:endParaRPr>
          </a:p>
        </p:txBody>
      </p:sp>
    </p:spTree>
    <p:extLst>
      <p:ext uri="{BB962C8B-B14F-4D97-AF65-F5344CB8AC3E}">
        <p14:creationId xmlns:p14="http://schemas.microsoft.com/office/powerpoint/2010/main" val="127092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16281-F482-A4A9-C3F8-DE9B383394FA}"/>
              </a:ext>
            </a:extLst>
          </p:cNvPr>
          <p:cNvSpPr>
            <a:spLocks noGrp="1"/>
          </p:cNvSpPr>
          <p:nvPr>
            <p:ph type="title"/>
          </p:nvPr>
        </p:nvSpPr>
        <p:spPr/>
        <p:txBody>
          <a:bodyPr/>
          <a:lstStyle/>
          <a:p>
            <a:r>
              <a:rPr lang="en-US"/>
              <a:t>Tổng hợp (Aggregation)</a:t>
            </a:r>
            <a:endParaRPr lang="en-US" dirty="0"/>
          </a:p>
        </p:txBody>
      </p:sp>
      <p:sp>
        <p:nvSpPr>
          <p:cNvPr id="6" name="Content Placeholder 5">
            <a:extLst>
              <a:ext uri="{FF2B5EF4-FFF2-40B4-BE49-F238E27FC236}">
                <a16:creationId xmlns:a16="http://schemas.microsoft.com/office/drawing/2014/main" id="{06028559-68BA-AA93-C7AD-B8B595EADE41}"/>
              </a:ext>
            </a:extLst>
          </p:cNvPr>
          <p:cNvSpPr>
            <a:spLocks noGrp="1"/>
          </p:cNvSpPr>
          <p:nvPr>
            <p:ph idx="1"/>
          </p:nvPr>
        </p:nvSpPr>
        <p:spPr/>
        <p:txBody>
          <a:bodyPr/>
          <a:lstStyle/>
          <a:p>
            <a:r>
              <a:rPr lang="vi-VN" dirty="0"/>
              <a:t>Nếu Entity1 vượt ra khỏi phạm vi, điều đó không có nghĩa là Entity2 cũng phải ra khỏi phạm vi. Có nghĩa là, thời gian tồn tại của Entity2 không nhất thiết phải được kiểm soát bởi Entity1. Một tập hợp được biểu diễn bằng một mũi tên thẳng, với một viên kim cương trống ở đuôi, như thể hiện trong hình sau:</a:t>
            </a:r>
          </a:p>
          <a:p>
            <a:endParaRPr lang="en-US" dirty="0"/>
          </a:p>
        </p:txBody>
      </p:sp>
      <p:pic>
        <p:nvPicPr>
          <p:cNvPr id="8" name="Picture 7">
            <a:extLst>
              <a:ext uri="{FF2B5EF4-FFF2-40B4-BE49-F238E27FC236}">
                <a16:creationId xmlns:a16="http://schemas.microsoft.com/office/drawing/2014/main" id="{CFAD3F70-E5F5-B940-00F0-ED1047C2009B}"/>
              </a:ext>
            </a:extLst>
          </p:cNvPr>
          <p:cNvPicPr>
            <a:picLocks noChangeAspect="1"/>
          </p:cNvPicPr>
          <p:nvPr/>
        </p:nvPicPr>
        <p:blipFill>
          <a:blip r:embed="rId2"/>
          <a:stretch>
            <a:fillRect/>
          </a:stretch>
        </p:blipFill>
        <p:spPr>
          <a:xfrm>
            <a:off x="4767964" y="3429000"/>
            <a:ext cx="4619625" cy="2047875"/>
          </a:xfrm>
          <a:prstGeom prst="rect">
            <a:avLst/>
          </a:prstGeom>
        </p:spPr>
      </p:pic>
    </p:spTree>
    <p:extLst>
      <p:ext uri="{BB962C8B-B14F-4D97-AF65-F5344CB8AC3E}">
        <p14:creationId xmlns:p14="http://schemas.microsoft.com/office/powerpoint/2010/main" val="228907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16281-F482-A4A9-C3F8-DE9B383394FA}"/>
              </a:ext>
            </a:extLst>
          </p:cNvPr>
          <p:cNvSpPr>
            <a:spLocks noGrp="1"/>
          </p:cNvSpPr>
          <p:nvPr>
            <p:ph type="title"/>
          </p:nvPr>
        </p:nvSpPr>
        <p:spPr/>
        <p:txBody>
          <a:bodyPr/>
          <a:lstStyle/>
          <a:p>
            <a:r>
              <a:rPr lang="en-US"/>
              <a:t>Tổng hợp (Aggregation)</a:t>
            </a:r>
            <a:endParaRPr lang="en-US" dirty="0"/>
          </a:p>
        </p:txBody>
      </p:sp>
      <p:sp>
        <p:nvSpPr>
          <p:cNvPr id="6" name="Content Placeholder 5">
            <a:extLst>
              <a:ext uri="{FF2B5EF4-FFF2-40B4-BE49-F238E27FC236}">
                <a16:creationId xmlns:a16="http://schemas.microsoft.com/office/drawing/2014/main" id="{06028559-68BA-AA93-C7AD-B8B595EADE41}"/>
              </a:ext>
            </a:extLst>
          </p:cNvPr>
          <p:cNvSpPr>
            <a:spLocks noGrp="1"/>
          </p:cNvSpPr>
          <p:nvPr>
            <p:ph idx="1"/>
          </p:nvPr>
        </p:nvSpPr>
        <p:spPr/>
        <p:txBody>
          <a:bodyPr/>
          <a:lstStyle/>
          <a:p>
            <a:r>
              <a:rPr lang="vi-VN" dirty="0"/>
              <a:t>Vì vậy, trong ví dụ của chúng ta, Thực thể2 là một phần của (hoặc cấp dưới của) Thực thể 1. Nếu bạn phá hủy lớp cha (Thực thể 1) trong mối quan hệ tập hợp (yếu), lớp con (Thực thể 2) có thể tự tồn tại.</a:t>
            </a:r>
            <a:endParaRPr lang="en-US" dirty="0"/>
          </a:p>
        </p:txBody>
      </p:sp>
      <p:pic>
        <p:nvPicPr>
          <p:cNvPr id="3" name="Picture 2">
            <a:extLst>
              <a:ext uri="{FF2B5EF4-FFF2-40B4-BE49-F238E27FC236}">
                <a16:creationId xmlns:a16="http://schemas.microsoft.com/office/drawing/2014/main" id="{DCB25539-4947-36AA-0FA7-6D07C360C2FD}"/>
              </a:ext>
            </a:extLst>
          </p:cNvPr>
          <p:cNvPicPr>
            <a:picLocks noChangeAspect="1"/>
          </p:cNvPicPr>
          <p:nvPr/>
        </p:nvPicPr>
        <p:blipFill>
          <a:blip r:embed="rId2"/>
          <a:stretch>
            <a:fillRect/>
          </a:stretch>
        </p:blipFill>
        <p:spPr>
          <a:xfrm>
            <a:off x="3830854" y="3070308"/>
            <a:ext cx="4876800" cy="2257425"/>
          </a:xfrm>
          <a:prstGeom prst="rect">
            <a:avLst/>
          </a:prstGeom>
        </p:spPr>
      </p:pic>
    </p:spTree>
    <p:extLst>
      <p:ext uri="{BB962C8B-B14F-4D97-AF65-F5344CB8AC3E}">
        <p14:creationId xmlns:p14="http://schemas.microsoft.com/office/powerpoint/2010/main" val="360845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6B49-22A0-A2B3-0E0C-EE057F549B20}"/>
              </a:ext>
            </a:extLst>
          </p:cNvPr>
          <p:cNvSpPr>
            <a:spLocks noGrp="1"/>
          </p:cNvSpPr>
          <p:nvPr>
            <p:ph type="title"/>
          </p:nvPr>
        </p:nvSpPr>
        <p:spPr/>
        <p:txBody>
          <a:bodyPr/>
          <a:lstStyle/>
          <a:p>
            <a:r>
              <a:rPr lang="en-US"/>
              <a:t>Kết hợp (Composition)</a:t>
            </a:r>
            <a:endParaRPr lang="en-US" dirty="0"/>
          </a:p>
        </p:txBody>
      </p:sp>
      <p:sp>
        <p:nvSpPr>
          <p:cNvPr id="3" name="Content Placeholder 2">
            <a:extLst>
              <a:ext uri="{FF2B5EF4-FFF2-40B4-BE49-F238E27FC236}">
                <a16:creationId xmlns:a16="http://schemas.microsoft.com/office/drawing/2014/main" id="{FD70610D-FFD2-B4CE-B133-D4C24539B62D}"/>
              </a:ext>
            </a:extLst>
          </p:cNvPr>
          <p:cNvSpPr>
            <a:spLocks noGrp="1"/>
          </p:cNvSpPr>
          <p:nvPr>
            <p:ph idx="1"/>
          </p:nvPr>
        </p:nvSpPr>
        <p:spPr/>
        <p:txBody>
          <a:bodyPr/>
          <a:lstStyle/>
          <a:p>
            <a:r>
              <a:rPr lang="vi-VN" dirty="0"/>
              <a:t>Ví dụ: Bạn có một 'sinh viên' có 'thời khóa biểu'. Nếu bạn phá hủy học sinh, lịch trình sẽ không còn tồn tại.</a:t>
            </a:r>
          </a:p>
          <a:p>
            <a:r>
              <a:rPr lang="vi-VN" dirty="0"/>
              <a:t>Trong trường hợp này, thực thể được liên kết sẽ bị hủy khi thực thể cha/mẹ vượt ra khỏi phạm vi. Thành phần được thể hiện bằng một mũi tên thẳng với một viên kim cương đặc ở đuôi, như hình dưới đây.</a:t>
            </a:r>
            <a:endParaRPr lang="en-US" dirty="0"/>
          </a:p>
        </p:txBody>
      </p:sp>
      <p:pic>
        <p:nvPicPr>
          <p:cNvPr id="5" name="Picture 4">
            <a:extLst>
              <a:ext uri="{FF2B5EF4-FFF2-40B4-BE49-F238E27FC236}">
                <a16:creationId xmlns:a16="http://schemas.microsoft.com/office/drawing/2014/main" id="{3916845F-8714-2ABB-EFAB-0518442A59CA}"/>
              </a:ext>
            </a:extLst>
          </p:cNvPr>
          <p:cNvPicPr>
            <a:picLocks noChangeAspect="1"/>
          </p:cNvPicPr>
          <p:nvPr/>
        </p:nvPicPr>
        <p:blipFill>
          <a:blip r:embed="rId2"/>
          <a:stretch>
            <a:fillRect/>
          </a:stretch>
        </p:blipFill>
        <p:spPr>
          <a:xfrm>
            <a:off x="1191628" y="3988646"/>
            <a:ext cx="4514850" cy="1914525"/>
          </a:xfrm>
          <a:prstGeom prst="rect">
            <a:avLst/>
          </a:prstGeom>
        </p:spPr>
      </p:pic>
      <p:pic>
        <p:nvPicPr>
          <p:cNvPr id="7" name="Picture 6">
            <a:extLst>
              <a:ext uri="{FF2B5EF4-FFF2-40B4-BE49-F238E27FC236}">
                <a16:creationId xmlns:a16="http://schemas.microsoft.com/office/drawing/2014/main" id="{5D1F5C78-A343-4F31-9611-6E5F91B48CB3}"/>
              </a:ext>
            </a:extLst>
          </p:cNvPr>
          <p:cNvPicPr>
            <a:picLocks noChangeAspect="1"/>
          </p:cNvPicPr>
          <p:nvPr/>
        </p:nvPicPr>
        <p:blipFill>
          <a:blip r:embed="rId3"/>
          <a:stretch>
            <a:fillRect/>
          </a:stretch>
        </p:blipFill>
        <p:spPr>
          <a:xfrm>
            <a:off x="5900287" y="3713601"/>
            <a:ext cx="4906478" cy="2315323"/>
          </a:xfrm>
          <a:prstGeom prst="rect">
            <a:avLst/>
          </a:prstGeom>
        </p:spPr>
      </p:pic>
    </p:spTree>
    <p:extLst>
      <p:ext uri="{BB962C8B-B14F-4D97-AF65-F5344CB8AC3E}">
        <p14:creationId xmlns:p14="http://schemas.microsoft.com/office/powerpoint/2010/main" val="724684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8AF9-918B-8280-FA4F-D0F080701C4C}"/>
              </a:ext>
            </a:extLst>
          </p:cNvPr>
          <p:cNvSpPr>
            <a:spLocks noGrp="1"/>
          </p:cNvSpPr>
          <p:nvPr>
            <p:ph type="title"/>
          </p:nvPr>
        </p:nvSpPr>
        <p:spPr/>
        <p:txBody>
          <a:bodyPr/>
          <a:lstStyle/>
          <a:p>
            <a:r>
              <a:rPr lang="en-US"/>
              <a:t>Generalization Relationship</a:t>
            </a:r>
          </a:p>
        </p:txBody>
      </p:sp>
      <p:pic>
        <p:nvPicPr>
          <p:cNvPr id="5" name="Content Placeholder 4">
            <a:extLst>
              <a:ext uri="{FF2B5EF4-FFF2-40B4-BE49-F238E27FC236}">
                <a16:creationId xmlns:a16="http://schemas.microsoft.com/office/drawing/2014/main" id="{9E914A9B-C47D-8917-471D-7119C918845B}"/>
              </a:ext>
            </a:extLst>
          </p:cNvPr>
          <p:cNvPicPr>
            <a:picLocks noGrp="1" noChangeAspect="1"/>
          </p:cNvPicPr>
          <p:nvPr>
            <p:ph sz="half" idx="1"/>
          </p:nvPr>
        </p:nvPicPr>
        <p:blipFill>
          <a:blip r:embed="rId2"/>
          <a:stretch>
            <a:fillRect/>
          </a:stretch>
        </p:blipFill>
        <p:spPr>
          <a:xfrm>
            <a:off x="1035795" y="3039403"/>
            <a:ext cx="4640262" cy="1911187"/>
          </a:xfrm>
        </p:spPr>
      </p:pic>
      <p:sp>
        <p:nvSpPr>
          <p:cNvPr id="6" name="Content Placeholder 5">
            <a:extLst>
              <a:ext uri="{FF2B5EF4-FFF2-40B4-BE49-F238E27FC236}">
                <a16:creationId xmlns:a16="http://schemas.microsoft.com/office/drawing/2014/main" id="{7F39B684-E21D-AD59-625A-468D51CEEE7B}"/>
              </a:ext>
            </a:extLst>
          </p:cNvPr>
          <p:cNvSpPr>
            <a:spLocks noGrp="1"/>
          </p:cNvSpPr>
          <p:nvPr>
            <p:ph sz="half" idx="2"/>
          </p:nvPr>
        </p:nvSpPr>
        <p:spPr>
          <a:xfrm>
            <a:off x="5882640" y="2120900"/>
            <a:ext cx="5836920" cy="4066540"/>
          </a:xfrm>
        </p:spPr>
        <p:txBody>
          <a:bodyPr/>
          <a:lstStyle/>
          <a:p>
            <a:r>
              <a:rPr lang="vi-VN"/>
              <a:t>Kế thừa là một tính năng rất phổ biến và được biết đến rộng rãi của OOP. </a:t>
            </a:r>
            <a:endParaRPr lang="en-US"/>
          </a:p>
          <a:p>
            <a:r>
              <a:rPr lang="vi-VN"/>
              <a:t>Trong UML, kế thừa được mô tả bằng cách sử dụng các mối quan hệ tổng quát hóa, được mô tả bằng một mũi tên thẳng với một đầu mũi tên rỗng (hình tam giác) ở một đầu. </a:t>
            </a:r>
            <a:endParaRPr lang="en-US"/>
          </a:p>
          <a:p>
            <a:r>
              <a:rPr lang="vi-VN"/>
              <a:t>Mối quan hệ tổng quát hóa (còn được gọi là mối quan hệ "là một") ngụ ý rằng một lớp chuyên biệt (con) dựa trên một lớp tổng quát (cha).</a:t>
            </a:r>
            <a:endParaRPr lang="en-US"/>
          </a:p>
        </p:txBody>
      </p:sp>
    </p:spTree>
    <p:extLst>
      <p:ext uri="{BB962C8B-B14F-4D97-AF65-F5344CB8AC3E}">
        <p14:creationId xmlns:p14="http://schemas.microsoft.com/office/powerpoint/2010/main" val="198505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8AF9-918B-8280-FA4F-D0F080701C4C}"/>
              </a:ext>
            </a:extLst>
          </p:cNvPr>
          <p:cNvSpPr>
            <a:spLocks noGrp="1"/>
          </p:cNvSpPr>
          <p:nvPr>
            <p:ph type="title"/>
          </p:nvPr>
        </p:nvSpPr>
        <p:spPr/>
        <p:txBody>
          <a:bodyPr/>
          <a:lstStyle/>
          <a:p>
            <a:r>
              <a:rPr lang="en-US"/>
              <a:t>Generalization Relationship</a:t>
            </a:r>
          </a:p>
        </p:txBody>
      </p:sp>
      <p:pic>
        <p:nvPicPr>
          <p:cNvPr id="8" name="Content Placeholder 7">
            <a:extLst>
              <a:ext uri="{FF2B5EF4-FFF2-40B4-BE49-F238E27FC236}">
                <a16:creationId xmlns:a16="http://schemas.microsoft.com/office/drawing/2014/main" id="{02647B7A-336D-A2A5-B248-350E68C5FA60}"/>
              </a:ext>
            </a:extLst>
          </p:cNvPr>
          <p:cNvPicPr>
            <a:picLocks noGrp="1" noChangeAspect="1"/>
          </p:cNvPicPr>
          <p:nvPr>
            <p:ph idx="1"/>
          </p:nvPr>
        </p:nvPicPr>
        <p:blipFill>
          <a:blip r:embed="rId2"/>
          <a:stretch>
            <a:fillRect/>
          </a:stretch>
        </p:blipFill>
        <p:spPr>
          <a:xfrm>
            <a:off x="3630731" y="2108200"/>
            <a:ext cx="4930537" cy="4123722"/>
          </a:xfrm>
        </p:spPr>
      </p:pic>
    </p:spTree>
    <p:extLst>
      <p:ext uri="{BB962C8B-B14F-4D97-AF65-F5344CB8AC3E}">
        <p14:creationId xmlns:p14="http://schemas.microsoft.com/office/powerpoint/2010/main" val="1778787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FB78-05A4-6B24-F9F2-60C36D2A096F}"/>
              </a:ext>
            </a:extLst>
          </p:cNvPr>
          <p:cNvSpPr>
            <a:spLocks noGrp="1"/>
          </p:cNvSpPr>
          <p:nvPr>
            <p:ph type="title"/>
          </p:nvPr>
        </p:nvSpPr>
        <p:spPr/>
        <p:txBody>
          <a:bodyPr/>
          <a:lstStyle/>
          <a:p>
            <a:r>
              <a:rPr lang="en-US"/>
              <a:t>Realization Relationship</a:t>
            </a:r>
          </a:p>
        </p:txBody>
      </p:sp>
      <p:sp>
        <p:nvSpPr>
          <p:cNvPr id="4" name="Content Placeholder 3">
            <a:extLst>
              <a:ext uri="{FF2B5EF4-FFF2-40B4-BE49-F238E27FC236}">
                <a16:creationId xmlns:a16="http://schemas.microsoft.com/office/drawing/2014/main" id="{CF7EF37C-7810-F332-4E12-CBF104520D4E}"/>
              </a:ext>
            </a:extLst>
          </p:cNvPr>
          <p:cNvSpPr>
            <a:spLocks noGrp="1"/>
          </p:cNvSpPr>
          <p:nvPr>
            <p:ph sz="half" idx="1"/>
          </p:nvPr>
        </p:nvSpPr>
        <p:spPr>
          <a:xfrm>
            <a:off x="914717" y="2075180"/>
            <a:ext cx="5480051" cy="4173220"/>
          </a:xfrm>
        </p:spPr>
        <p:txBody>
          <a:bodyPr>
            <a:normAutofit/>
          </a:bodyPr>
          <a:lstStyle/>
          <a:p>
            <a:r>
              <a:rPr lang="vi-VN"/>
              <a:t>Hiện thực hóa tương tự như khái quát hóa nhưng mô tả mối quan hệ giữa một giao diện và một lớp thực hiện giao diện đó. </a:t>
            </a:r>
            <a:endParaRPr lang="en-US"/>
          </a:p>
          <a:p>
            <a:r>
              <a:rPr lang="vi-VN"/>
              <a:t>Trong UML, hiện thực hóa được mô tả bằng một mũi tên đứt nét với một đầu mũi tên rỗng (hình tam giác) ở một đầu.</a:t>
            </a:r>
            <a:endParaRPr lang="en-US"/>
          </a:p>
          <a:p>
            <a:r>
              <a:rPr lang="vi-VN"/>
              <a:t> Một mối quan hệ hiện thực tồn tại giữa hai lớp khi một trong số chúng phải nhận ra hoặc thực hiện hành vi được chỉ định bởi lớp kia.</a:t>
            </a:r>
            <a:endParaRPr lang="en-US"/>
          </a:p>
        </p:txBody>
      </p:sp>
      <p:pic>
        <p:nvPicPr>
          <p:cNvPr id="7" name="Content Placeholder 6">
            <a:extLst>
              <a:ext uri="{FF2B5EF4-FFF2-40B4-BE49-F238E27FC236}">
                <a16:creationId xmlns:a16="http://schemas.microsoft.com/office/drawing/2014/main" id="{33EDE540-A15F-0D76-2F1B-756D2E1322F3}"/>
              </a:ext>
            </a:extLst>
          </p:cNvPr>
          <p:cNvPicPr>
            <a:picLocks noGrp="1" noChangeAspect="1"/>
          </p:cNvPicPr>
          <p:nvPr>
            <p:ph sz="half" idx="2"/>
          </p:nvPr>
        </p:nvPicPr>
        <p:blipFill>
          <a:blip r:embed="rId2"/>
          <a:stretch>
            <a:fillRect/>
          </a:stretch>
        </p:blipFill>
        <p:spPr>
          <a:xfrm>
            <a:off x="6517005" y="1959221"/>
            <a:ext cx="4638675" cy="2220991"/>
          </a:xfrm>
        </p:spPr>
      </p:pic>
      <p:pic>
        <p:nvPicPr>
          <p:cNvPr id="9" name="Picture 8">
            <a:extLst>
              <a:ext uri="{FF2B5EF4-FFF2-40B4-BE49-F238E27FC236}">
                <a16:creationId xmlns:a16="http://schemas.microsoft.com/office/drawing/2014/main" id="{3C1A0444-0860-2BD4-AE70-BD932034FB7A}"/>
              </a:ext>
            </a:extLst>
          </p:cNvPr>
          <p:cNvPicPr>
            <a:picLocks noChangeAspect="1"/>
          </p:cNvPicPr>
          <p:nvPr/>
        </p:nvPicPr>
        <p:blipFill>
          <a:blip r:embed="rId3"/>
          <a:stretch>
            <a:fillRect/>
          </a:stretch>
        </p:blipFill>
        <p:spPr>
          <a:xfrm>
            <a:off x="6588442" y="4161790"/>
            <a:ext cx="4567238" cy="2220991"/>
          </a:xfrm>
          <a:prstGeom prst="rect">
            <a:avLst/>
          </a:prstGeom>
        </p:spPr>
      </p:pic>
    </p:spTree>
    <p:extLst>
      <p:ext uri="{BB962C8B-B14F-4D97-AF65-F5344CB8AC3E}">
        <p14:creationId xmlns:p14="http://schemas.microsoft.com/office/powerpoint/2010/main" val="407288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BA899-9691-E90A-D3DB-BCCBC8B3D22A}"/>
              </a:ext>
            </a:extLst>
          </p:cNvPr>
          <p:cNvSpPr>
            <a:spLocks noGrp="1"/>
          </p:cNvSpPr>
          <p:nvPr>
            <p:ph type="title"/>
          </p:nvPr>
        </p:nvSpPr>
        <p:spPr>
          <a:xfrm>
            <a:off x="6370319" y="88508"/>
            <a:ext cx="5821681" cy="3459480"/>
          </a:xfrm>
        </p:spPr>
        <p:txBody>
          <a:bodyPr vert="horz" lIns="91440" tIns="45720" rIns="91440" bIns="45720" rtlCol="0" anchor="b">
            <a:normAutofit/>
          </a:bodyPr>
          <a:lstStyle/>
          <a:p>
            <a:r>
              <a:rPr lang="en-US" sz="8000">
                <a:solidFill>
                  <a:schemeClr val="tx1">
                    <a:lumMod val="85000"/>
                    <a:lumOff val="15000"/>
                  </a:schemeClr>
                </a:solidFill>
              </a:rPr>
              <a:t>complex data model</a:t>
            </a:r>
          </a:p>
        </p:txBody>
      </p:sp>
      <p:pic>
        <p:nvPicPr>
          <p:cNvPr id="6" name="Content Placeholder 5">
            <a:extLst>
              <a:ext uri="{FF2B5EF4-FFF2-40B4-BE49-F238E27FC236}">
                <a16:creationId xmlns:a16="http://schemas.microsoft.com/office/drawing/2014/main" id="{E1114636-704D-A0A1-C3E3-990D66CE9DCD}"/>
              </a:ext>
            </a:extLst>
          </p:cNvPr>
          <p:cNvPicPr>
            <a:picLocks noGrp="1" noChangeAspect="1"/>
          </p:cNvPicPr>
          <p:nvPr>
            <p:ph idx="1"/>
          </p:nvPr>
        </p:nvPicPr>
        <p:blipFill rotWithShape="1">
          <a:blip r:embed="rId2"/>
          <a:srcRect r="1" b="578"/>
          <a:stretch/>
        </p:blipFill>
        <p:spPr>
          <a:xfrm>
            <a:off x="-2" y="2"/>
            <a:ext cx="6370321" cy="6400798"/>
          </a:xfrm>
          <a:prstGeom prst="rect">
            <a:avLst/>
          </a:prstGeom>
        </p:spPr>
      </p:pic>
      <p:cxnSp>
        <p:nvCxnSpPr>
          <p:cNvPr id="17"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89CB9D5A-3144-C27C-A786-289A2631921A}"/>
              </a:ext>
            </a:extLst>
          </p:cNvPr>
          <p:cNvSpPr txBox="1"/>
          <p:nvPr/>
        </p:nvSpPr>
        <p:spPr>
          <a:xfrm>
            <a:off x="6370319" y="4939830"/>
            <a:ext cx="5443025" cy="923330"/>
          </a:xfrm>
          <a:prstGeom prst="rect">
            <a:avLst/>
          </a:prstGeom>
          <a:noFill/>
        </p:spPr>
        <p:txBody>
          <a:bodyPr wrap="square">
            <a:spAutoFit/>
          </a:bodyPr>
          <a:lstStyle/>
          <a:p>
            <a:r>
              <a:rPr lang="en-US"/>
              <a:t>https://learn.microsoft.com/en-us/aspnet/core/data/ef-mvc/complex-data-model?view=aspnetcore-6.0</a:t>
            </a:r>
          </a:p>
        </p:txBody>
      </p:sp>
    </p:spTree>
    <p:extLst>
      <p:ext uri="{BB962C8B-B14F-4D97-AF65-F5344CB8AC3E}">
        <p14:creationId xmlns:p14="http://schemas.microsoft.com/office/powerpoint/2010/main" val="1670217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8E25E-3A48-A3FA-4C68-86F141B5CCC7}"/>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5100">
                <a:solidFill>
                  <a:schemeClr val="tx1">
                    <a:lumMod val="85000"/>
                    <a:lumOff val="15000"/>
                  </a:schemeClr>
                </a:solidFill>
              </a:rPr>
              <a:t>Map inheritance to database</a:t>
            </a:r>
          </a:p>
        </p:txBody>
      </p:sp>
      <p:pic>
        <p:nvPicPr>
          <p:cNvPr id="6" name="Content Placeholder 5" descr="Graphical user interface, text, application&#10;&#10;Description automatically generated">
            <a:extLst>
              <a:ext uri="{FF2B5EF4-FFF2-40B4-BE49-F238E27FC236}">
                <a16:creationId xmlns:a16="http://schemas.microsoft.com/office/drawing/2014/main" id="{4F228250-2D25-C18C-57D9-7BA14D5DA4D8}"/>
              </a:ext>
            </a:extLst>
          </p:cNvPr>
          <p:cNvPicPr>
            <a:picLocks noGrp="1" noChangeAspect="1"/>
          </p:cNvPicPr>
          <p:nvPr>
            <p:ph sz="half" idx="2"/>
          </p:nvPr>
        </p:nvPicPr>
        <p:blipFill>
          <a:blip r:embed="rId2"/>
          <a:stretch>
            <a:fillRect/>
          </a:stretch>
        </p:blipFill>
        <p:spPr>
          <a:xfrm>
            <a:off x="1181633" y="640080"/>
            <a:ext cx="8444867" cy="3494428"/>
          </a:xfrm>
          <a:prstGeom prst="rect">
            <a:avLst/>
          </a:prstGeom>
        </p:spPr>
      </p:pic>
      <p:cxnSp>
        <p:nvCxnSpPr>
          <p:cNvPr id="30" name="Straight Connector 29">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01AC1359-9928-77BE-86D4-F369A8334BB9}"/>
              </a:ext>
            </a:extLst>
          </p:cNvPr>
          <p:cNvSpPr txBox="1"/>
          <p:nvPr/>
        </p:nvSpPr>
        <p:spPr>
          <a:xfrm>
            <a:off x="1295400" y="5555783"/>
            <a:ext cx="9601200" cy="646331"/>
          </a:xfrm>
          <a:prstGeom prst="rect">
            <a:avLst/>
          </a:prstGeom>
          <a:noFill/>
        </p:spPr>
        <p:txBody>
          <a:bodyPr wrap="square">
            <a:spAutoFit/>
          </a:bodyPr>
          <a:lstStyle/>
          <a:p>
            <a:r>
              <a:rPr lang="en-US">
                <a:hlinkClick r:id="rId3"/>
              </a:rPr>
              <a:t>https://learn.microsoft.com/en-us/aspnet/core/data/ef</a:t>
            </a:r>
            <a:r>
              <a:rPr lang="en-US"/>
              <a:t> mvc/inheritance?source=recommendations&amp;view=aspnetcore-6.0</a:t>
            </a:r>
          </a:p>
        </p:txBody>
      </p:sp>
    </p:spTree>
    <p:extLst>
      <p:ext uri="{BB962C8B-B14F-4D97-AF65-F5344CB8AC3E}">
        <p14:creationId xmlns:p14="http://schemas.microsoft.com/office/powerpoint/2010/main" val="200356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00B2E-BE75-82B0-6C8D-367183BEB5ED}"/>
              </a:ext>
            </a:extLst>
          </p:cNvPr>
          <p:cNvSpPr>
            <a:spLocks noGrp="1"/>
          </p:cNvSpPr>
          <p:nvPr>
            <p:ph type="title"/>
          </p:nvPr>
        </p:nvSpPr>
        <p:spPr/>
        <p:txBody>
          <a:bodyPr/>
          <a:lstStyle/>
          <a:p>
            <a:r>
              <a:rPr lang="en-US"/>
              <a:t>Map inheritance to database</a:t>
            </a:r>
          </a:p>
        </p:txBody>
      </p:sp>
      <p:pic>
        <p:nvPicPr>
          <p:cNvPr id="7" name="Content Placeholder 6">
            <a:extLst>
              <a:ext uri="{FF2B5EF4-FFF2-40B4-BE49-F238E27FC236}">
                <a16:creationId xmlns:a16="http://schemas.microsoft.com/office/drawing/2014/main" id="{F9AAA69A-BD1E-2C85-CF49-9907A32EC57C}"/>
              </a:ext>
            </a:extLst>
          </p:cNvPr>
          <p:cNvPicPr>
            <a:picLocks noGrp="1" noChangeAspect="1"/>
          </p:cNvPicPr>
          <p:nvPr>
            <p:ph idx="1"/>
          </p:nvPr>
        </p:nvPicPr>
        <p:blipFill>
          <a:blip r:embed="rId2"/>
          <a:stretch>
            <a:fillRect/>
          </a:stretch>
        </p:blipFill>
        <p:spPr>
          <a:xfrm>
            <a:off x="1076533" y="2138680"/>
            <a:ext cx="5735747" cy="3987800"/>
          </a:xfrm>
          <a:prstGeom prst="rect">
            <a:avLst/>
          </a:prstGeom>
        </p:spPr>
      </p:pic>
      <p:pic>
        <p:nvPicPr>
          <p:cNvPr id="8" name="Picture 7">
            <a:extLst>
              <a:ext uri="{FF2B5EF4-FFF2-40B4-BE49-F238E27FC236}">
                <a16:creationId xmlns:a16="http://schemas.microsoft.com/office/drawing/2014/main" id="{9B71CF10-AC07-5FFB-595B-80A773DB6B69}"/>
              </a:ext>
            </a:extLst>
          </p:cNvPr>
          <p:cNvPicPr>
            <a:picLocks noChangeAspect="1"/>
          </p:cNvPicPr>
          <p:nvPr/>
        </p:nvPicPr>
        <p:blipFill>
          <a:blip r:embed="rId3"/>
          <a:stretch>
            <a:fillRect/>
          </a:stretch>
        </p:blipFill>
        <p:spPr>
          <a:xfrm>
            <a:off x="7514272" y="3024187"/>
            <a:ext cx="3381375" cy="1724025"/>
          </a:xfrm>
          <a:prstGeom prst="rect">
            <a:avLst/>
          </a:prstGeom>
        </p:spPr>
      </p:pic>
    </p:spTree>
    <p:extLst>
      <p:ext uri="{BB962C8B-B14F-4D97-AF65-F5344CB8AC3E}">
        <p14:creationId xmlns:p14="http://schemas.microsoft.com/office/powerpoint/2010/main" val="9263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655B-6654-04B1-6650-0A782C7B1077}"/>
              </a:ext>
            </a:extLst>
          </p:cNvPr>
          <p:cNvSpPr>
            <a:spLocks noGrp="1"/>
          </p:cNvSpPr>
          <p:nvPr>
            <p:ph type="title"/>
          </p:nvPr>
        </p:nvSpPr>
        <p:spPr/>
        <p:txBody>
          <a:bodyPr/>
          <a:lstStyle/>
          <a:p>
            <a:r>
              <a:rPr lang="en-US" dirty="0"/>
              <a:t>3-tier Architecture</a:t>
            </a:r>
          </a:p>
        </p:txBody>
      </p:sp>
      <p:grpSp>
        <p:nvGrpSpPr>
          <p:cNvPr id="11" name="Group 10">
            <a:extLst>
              <a:ext uri="{FF2B5EF4-FFF2-40B4-BE49-F238E27FC236}">
                <a16:creationId xmlns:a16="http://schemas.microsoft.com/office/drawing/2014/main" id="{A939431F-4C1B-CD4E-EFBA-52522A16F565}"/>
              </a:ext>
            </a:extLst>
          </p:cNvPr>
          <p:cNvGrpSpPr/>
          <p:nvPr/>
        </p:nvGrpSpPr>
        <p:grpSpPr>
          <a:xfrm>
            <a:off x="4246880" y="2047243"/>
            <a:ext cx="3129280" cy="3835397"/>
            <a:chOff x="4246880" y="2047243"/>
            <a:chExt cx="3129280" cy="3835397"/>
          </a:xfrm>
        </p:grpSpPr>
        <p:sp>
          <p:nvSpPr>
            <p:cNvPr id="4" name="Rectangle: Rounded Corners 3">
              <a:extLst>
                <a:ext uri="{FF2B5EF4-FFF2-40B4-BE49-F238E27FC236}">
                  <a16:creationId xmlns:a16="http://schemas.microsoft.com/office/drawing/2014/main" id="{2A863260-5C88-6E30-9398-DC7A985F3D06}"/>
                </a:ext>
              </a:extLst>
            </p:cNvPr>
            <p:cNvSpPr/>
            <p:nvPr/>
          </p:nvSpPr>
          <p:spPr>
            <a:xfrm>
              <a:off x="4246880" y="2047243"/>
              <a:ext cx="3129280" cy="88392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Presentation Tier</a:t>
              </a:r>
            </a:p>
          </p:txBody>
        </p:sp>
        <p:sp>
          <p:nvSpPr>
            <p:cNvPr id="5" name="Rectangle: Rounded Corners 4">
              <a:extLst>
                <a:ext uri="{FF2B5EF4-FFF2-40B4-BE49-F238E27FC236}">
                  <a16:creationId xmlns:a16="http://schemas.microsoft.com/office/drawing/2014/main" id="{2B8CC40D-8A74-A586-CEE7-D7F3529731EB}"/>
                </a:ext>
              </a:extLst>
            </p:cNvPr>
            <p:cNvSpPr/>
            <p:nvPr/>
          </p:nvSpPr>
          <p:spPr>
            <a:xfrm>
              <a:off x="4246880" y="3522982"/>
              <a:ext cx="3129280" cy="8839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tier</a:t>
              </a:r>
            </a:p>
          </p:txBody>
        </p:sp>
        <p:sp>
          <p:nvSpPr>
            <p:cNvPr id="6" name="Rectangle: Rounded Corners 5">
              <a:extLst>
                <a:ext uri="{FF2B5EF4-FFF2-40B4-BE49-F238E27FC236}">
                  <a16:creationId xmlns:a16="http://schemas.microsoft.com/office/drawing/2014/main" id="{B98EEE72-6C6F-3D67-8041-E050C66765F3}"/>
                </a:ext>
              </a:extLst>
            </p:cNvPr>
            <p:cNvSpPr/>
            <p:nvPr/>
          </p:nvSpPr>
          <p:spPr>
            <a:xfrm>
              <a:off x="4246880" y="4998720"/>
              <a:ext cx="3129280" cy="883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Tier</a:t>
              </a:r>
            </a:p>
          </p:txBody>
        </p:sp>
        <p:sp>
          <p:nvSpPr>
            <p:cNvPr id="7" name="Arrow: Up-Down 6">
              <a:extLst>
                <a:ext uri="{FF2B5EF4-FFF2-40B4-BE49-F238E27FC236}">
                  <a16:creationId xmlns:a16="http://schemas.microsoft.com/office/drawing/2014/main" id="{93E9BFBB-AFC0-6235-E348-B48735D9D2E1}"/>
                </a:ext>
              </a:extLst>
            </p:cNvPr>
            <p:cNvSpPr/>
            <p:nvPr/>
          </p:nvSpPr>
          <p:spPr>
            <a:xfrm>
              <a:off x="4886960" y="2931163"/>
              <a:ext cx="294640" cy="5918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20AE54FA-1954-5F95-011E-E91E3882C3E1}"/>
                </a:ext>
              </a:extLst>
            </p:cNvPr>
            <p:cNvSpPr/>
            <p:nvPr/>
          </p:nvSpPr>
          <p:spPr>
            <a:xfrm>
              <a:off x="6217920" y="2931162"/>
              <a:ext cx="294640" cy="5918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Down 8">
              <a:extLst>
                <a:ext uri="{FF2B5EF4-FFF2-40B4-BE49-F238E27FC236}">
                  <a16:creationId xmlns:a16="http://schemas.microsoft.com/office/drawing/2014/main" id="{B5574BDB-B66D-4DFE-1036-C5F8D2C04EFF}"/>
                </a:ext>
              </a:extLst>
            </p:cNvPr>
            <p:cNvSpPr/>
            <p:nvPr/>
          </p:nvSpPr>
          <p:spPr>
            <a:xfrm>
              <a:off x="4871720" y="4406902"/>
              <a:ext cx="294640" cy="5918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65898EE3-0D27-496E-2F29-78DEBA443EB9}"/>
                </a:ext>
              </a:extLst>
            </p:cNvPr>
            <p:cNvSpPr/>
            <p:nvPr/>
          </p:nvSpPr>
          <p:spPr>
            <a:xfrm>
              <a:off x="6202680" y="4406901"/>
              <a:ext cx="294640" cy="5918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80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6195-2EEB-D93A-7DAF-6C67E5E87504}"/>
              </a:ext>
            </a:extLst>
          </p:cNvPr>
          <p:cNvSpPr>
            <a:spLocks noGrp="1"/>
          </p:cNvSpPr>
          <p:nvPr>
            <p:ph type="title"/>
          </p:nvPr>
        </p:nvSpPr>
        <p:spPr/>
        <p:txBody>
          <a:bodyPr/>
          <a:lstStyle/>
          <a:p>
            <a:r>
              <a:rPr lang="en-US" dirty="0"/>
              <a:t>Entity-Relationship Diagram</a:t>
            </a:r>
          </a:p>
        </p:txBody>
      </p:sp>
      <p:sp>
        <p:nvSpPr>
          <p:cNvPr id="3" name="Content Placeholder 2">
            <a:extLst>
              <a:ext uri="{FF2B5EF4-FFF2-40B4-BE49-F238E27FC236}">
                <a16:creationId xmlns:a16="http://schemas.microsoft.com/office/drawing/2014/main" id="{F30929DE-4AAB-048E-E1BF-3EDEC8AF7EDA}"/>
              </a:ext>
            </a:extLst>
          </p:cNvPr>
          <p:cNvSpPr>
            <a:spLocks noGrp="1"/>
          </p:cNvSpPr>
          <p:nvPr>
            <p:ph idx="1"/>
          </p:nvPr>
        </p:nvSpPr>
        <p:spPr/>
        <p:txBody>
          <a:bodyPr/>
          <a:lstStyle/>
          <a:p>
            <a:r>
              <a:rPr lang="vi-VN" dirty="0"/>
              <a:t>Biểu đồ Thực thể-Mối quan hệ, hay nói ngắn gọn là sơ đồ ER</a:t>
            </a:r>
            <a:endParaRPr lang="en-US" dirty="0"/>
          </a:p>
          <a:p>
            <a:pPr lvl="1"/>
            <a:r>
              <a:rPr lang="vi-VN" dirty="0"/>
              <a:t>là những biểu diễn đồ họa mô tả mối quan hệ giữa các thực thể khác nhau trong một hệ thống. </a:t>
            </a:r>
            <a:endParaRPr lang="en-US" dirty="0"/>
          </a:p>
          <a:p>
            <a:pPr lvl="1"/>
            <a:r>
              <a:rPr lang="vi-VN" dirty="0"/>
              <a:t>Con người chúng ta hiểu và ghi nhớ hình ảnh hoặc hình ảnh dễ dàng hơn thông tin dạng văn bản. </a:t>
            </a:r>
            <a:endParaRPr lang="en-US" dirty="0"/>
          </a:p>
          <a:p>
            <a:r>
              <a:rPr lang="vi-VN" dirty="0"/>
              <a:t>Khi mới bắt đầu tìm hiểu một dự án, chúng ta cần xem các thực thể khác nhau trong dự án liên quan với nhau như thế nào. </a:t>
            </a:r>
            <a:endParaRPr lang="en-US" dirty="0"/>
          </a:p>
          <a:p>
            <a:r>
              <a:rPr lang="vi-VN" dirty="0"/>
              <a:t>Biểu đồ ER giúp chúng ta đạt được mục tiêu đó bằng cách mô tả các mối quan hệ bằng đồ thị.</a:t>
            </a:r>
            <a:endParaRPr lang="en-US" dirty="0"/>
          </a:p>
        </p:txBody>
      </p:sp>
    </p:spTree>
    <p:extLst>
      <p:ext uri="{BB962C8B-B14F-4D97-AF65-F5344CB8AC3E}">
        <p14:creationId xmlns:p14="http://schemas.microsoft.com/office/powerpoint/2010/main" val="125879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6195-2EEB-D93A-7DAF-6C67E5E87504}"/>
              </a:ext>
            </a:extLst>
          </p:cNvPr>
          <p:cNvSpPr>
            <a:spLocks noGrp="1"/>
          </p:cNvSpPr>
          <p:nvPr>
            <p:ph type="title"/>
          </p:nvPr>
        </p:nvSpPr>
        <p:spPr/>
        <p:txBody>
          <a:bodyPr/>
          <a:lstStyle/>
          <a:p>
            <a:r>
              <a:rPr lang="en-US" dirty="0"/>
              <a:t>Entity-Relationship Diagram</a:t>
            </a:r>
          </a:p>
        </p:txBody>
      </p:sp>
      <p:sp>
        <p:nvSpPr>
          <p:cNvPr id="3" name="Content Placeholder 2">
            <a:extLst>
              <a:ext uri="{FF2B5EF4-FFF2-40B4-BE49-F238E27FC236}">
                <a16:creationId xmlns:a16="http://schemas.microsoft.com/office/drawing/2014/main" id="{F30929DE-4AAB-048E-E1BF-3EDEC8AF7EDA}"/>
              </a:ext>
            </a:extLst>
          </p:cNvPr>
          <p:cNvSpPr>
            <a:spLocks noGrp="1"/>
          </p:cNvSpPr>
          <p:nvPr>
            <p:ph idx="1"/>
          </p:nvPr>
        </p:nvSpPr>
        <p:spPr/>
        <p:txBody>
          <a:bodyPr/>
          <a:lstStyle/>
          <a:p>
            <a:r>
              <a:rPr lang="vi-VN" dirty="0"/>
              <a:t>Một thực thể có thể được coi là một đối tượng trong một hệ thống có thể được xác định duy nhất. </a:t>
            </a:r>
            <a:endParaRPr lang="en-US" dirty="0"/>
          </a:p>
          <a:p>
            <a:r>
              <a:rPr lang="vi-VN" dirty="0"/>
              <a:t>Một thực thể có thể có các thuộc tính; một thuộc tính chỉ đơn giản là một thuộc tính chất mà chúng ta có thể liên kết với một thực thể. </a:t>
            </a:r>
            <a:endParaRPr lang="en-US" dirty="0"/>
          </a:p>
          <a:p>
            <a:r>
              <a:rPr lang="vi-VN" dirty="0"/>
              <a:t>Ví dụ: một thực thể Xe có thể có các thuộc tính sau: </a:t>
            </a:r>
            <a:endParaRPr lang="en-US" dirty="0"/>
          </a:p>
          <a:p>
            <a:pPr lvl="1"/>
            <a:r>
              <a:rPr lang="vi-VN" dirty="0"/>
              <a:t>EngineCapacity, NumberofGears, SeatingCapacity, Mileage, v.v. </a:t>
            </a:r>
            <a:endParaRPr lang="en-US" dirty="0"/>
          </a:p>
          <a:p>
            <a:pPr lvl="1"/>
            <a:r>
              <a:rPr lang="vi-VN" dirty="0"/>
              <a:t>Vì vậy, các thuộc tính về cơ bản là các trường chứa dữ liệu để xác định một thực thể. Các thuộc tính không thể tồn tại nếu không có một thực thể</a:t>
            </a:r>
            <a:endParaRPr lang="en-US" dirty="0"/>
          </a:p>
        </p:txBody>
      </p:sp>
    </p:spTree>
    <p:extLst>
      <p:ext uri="{BB962C8B-B14F-4D97-AF65-F5344CB8AC3E}">
        <p14:creationId xmlns:p14="http://schemas.microsoft.com/office/powerpoint/2010/main" val="272423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6624-C246-54B6-4D93-1EA63B3320DA}"/>
              </a:ext>
            </a:extLst>
          </p:cNvPr>
          <p:cNvSpPr>
            <a:spLocks noGrp="1"/>
          </p:cNvSpPr>
          <p:nvPr>
            <p:ph type="title"/>
          </p:nvPr>
        </p:nvSpPr>
        <p:spPr/>
        <p:txBody>
          <a:bodyPr/>
          <a:lstStyle/>
          <a:p>
            <a:r>
              <a:rPr lang="en-US" dirty="0"/>
              <a:t>Order Management System (OMS):</a:t>
            </a:r>
          </a:p>
        </p:txBody>
      </p:sp>
      <p:sp>
        <p:nvSpPr>
          <p:cNvPr id="3" name="Content Placeholder 2">
            <a:extLst>
              <a:ext uri="{FF2B5EF4-FFF2-40B4-BE49-F238E27FC236}">
                <a16:creationId xmlns:a16="http://schemas.microsoft.com/office/drawing/2014/main" id="{58F6A96E-B597-E222-1F12-BB44A4D8C398}"/>
              </a:ext>
            </a:extLst>
          </p:cNvPr>
          <p:cNvSpPr>
            <a:spLocks noGrp="1"/>
          </p:cNvSpPr>
          <p:nvPr>
            <p:ph idx="1"/>
          </p:nvPr>
        </p:nvSpPr>
        <p:spPr/>
        <p:txBody>
          <a:bodyPr/>
          <a:lstStyle/>
          <a:p>
            <a:r>
              <a:rPr lang="vi-VN" dirty="0"/>
              <a:t>Khách hàng: Người có thể đặt hàng để mua Sản phẩm.</a:t>
            </a:r>
          </a:p>
          <a:p>
            <a:r>
              <a:rPr lang="vi-VN" dirty="0"/>
              <a:t>Đơn hàng: Đơn hàng do Khách hàng đặt. Khách hàng có thể mua nhiều Sản phẩm trong một Đơn hàng.</a:t>
            </a:r>
            <a:endParaRPr lang="en-US" dirty="0"/>
          </a:p>
          <a:p>
            <a:r>
              <a:rPr lang="vi-VN" dirty="0"/>
              <a:t>Sản phẩm: Sản phẩm là một đối tượng mà Khách hàng có thể mua được.</a:t>
            </a:r>
            <a:endParaRPr lang="en-US" dirty="0"/>
          </a:p>
        </p:txBody>
      </p:sp>
    </p:spTree>
    <p:extLst>
      <p:ext uri="{BB962C8B-B14F-4D97-AF65-F5344CB8AC3E}">
        <p14:creationId xmlns:p14="http://schemas.microsoft.com/office/powerpoint/2010/main" val="9546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6624-C246-54B6-4D93-1EA63B3320DA}"/>
              </a:ext>
            </a:extLst>
          </p:cNvPr>
          <p:cNvSpPr>
            <a:spLocks noGrp="1"/>
          </p:cNvSpPr>
          <p:nvPr>
            <p:ph type="title"/>
          </p:nvPr>
        </p:nvSpPr>
        <p:spPr/>
        <p:txBody>
          <a:bodyPr/>
          <a:lstStyle/>
          <a:p>
            <a:r>
              <a:rPr lang="en-US" dirty="0"/>
              <a:t>Order Management System (OMS):</a:t>
            </a:r>
          </a:p>
        </p:txBody>
      </p:sp>
      <p:sp>
        <p:nvSpPr>
          <p:cNvPr id="3" name="Content Placeholder 2">
            <a:extLst>
              <a:ext uri="{FF2B5EF4-FFF2-40B4-BE49-F238E27FC236}">
                <a16:creationId xmlns:a16="http://schemas.microsoft.com/office/drawing/2014/main" id="{58F6A96E-B597-E222-1F12-BB44A4D8C398}"/>
              </a:ext>
            </a:extLst>
          </p:cNvPr>
          <p:cNvSpPr>
            <a:spLocks noGrp="1"/>
          </p:cNvSpPr>
          <p:nvPr>
            <p:ph idx="1"/>
          </p:nvPr>
        </p:nvSpPr>
        <p:spPr/>
        <p:txBody>
          <a:bodyPr/>
          <a:lstStyle/>
          <a:p>
            <a:r>
              <a:rPr lang="vi-VN" dirty="0"/>
              <a:t>Category: Danh mục của một sản phẩm. Một Danh mục có thể có nhiều Sản phẩm và một Sản phẩm có thể thuộc nhiều Danh mục. Ví dụ: máy trộn-xay có thể thuộc danh mục Đồ dùng điện tử cũng như Đồ gia dụng.</a:t>
            </a:r>
          </a:p>
          <a:p>
            <a:r>
              <a:rPr lang="vi-VN" dirty="0"/>
              <a:t>OrderLineItem: Một Đơn đặt hàng có thể dành cho nhiều Sản phẩm. Mỗi Sản phẩm riêng lẻ trong một đơn đặt hàng sẽ được đóng gói bởi một OrderLineItem. Vì vậy, một Đơn hàng có thể có nhiều OrderLineItems.</a:t>
            </a:r>
            <a:endParaRPr lang="en-US" dirty="0"/>
          </a:p>
        </p:txBody>
      </p:sp>
    </p:spTree>
    <p:extLst>
      <p:ext uri="{BB962C8B-B14F-4D97-AF65-F5344CB8AC3E}">
        <p14:creationId xmlns:p14="http://schemas.microsoft.com/office/powerpoint/2010/main" val="397835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D663-AF6A-C142-5D44-9929B7CA9F2B}"/>
              </a:ext>
            </a:extLst>
          </p:cNvPr>
          <p:cNvSpPr>
            <a:spLocks noGrp="1"/>
          </p:cNvSpPr>
          <p:nvPr>
            <p:ph type="title"/>
          </p:nvPr>
        </p:nvSpPr>
        <p:spPr/>
        <p:txBody>
          <a:bodyPr/>
          <a:lstStyle/>
          <a:p>
            <a:r>
              <a:rPr lang="en-US" dirty="0"/>
              <a:t>Entity-Relationship diagram</a:t>
            </a:r>
          </a:p>
        </p:txBody>
      </p:sp>
      <p:pic>
        <p:nvPicPr>
          <p:cNvPr id="5" name="Content Placeholder 4">
            <a:extLst>
              <a:ext uri="{FF2B5EF4-FFF2-40B4-BE49-F238E27FC236}">
                <a16:creationId xmlns:a16="http://schemas.microsoft.com/office/drawing/2014/main" id="{A66087D9-CBC1-A74B-7934-F759DF5CEFFC}"/>
              </a:ext>
            </a:extLst>
          </p:cNvPr>
          <p:cNvPicPr>
            <a:picLocks noGrp="1" noChangeAspect="1"/>
          </p:cNvPicPr>
          <p:nvPr>
            <p:ph sz="half" idx="1"/>
          </p:nvPr>
        </p:nvPicPr>
        <p:blipFill>
          <a:blip r:embed="rId2"/>
          <a:stretch>
            <a:fillRect/>
          </a:stretch>
        </p:blipFill>
        <p:spPr>
          <a:xfrm>
            <a:off x="1564481" y="2580481"/>
            <a:ext cx="3705225" cy="2828925"/>
          </a:xfrm>
        </p:spPr>
      </p:pic>
      <p:sp>
        <p:nvSpPr>
          <p:cNvPr id="6" name="Content Placeholder 5">
            <a:extLst>
              <a:ext uri="{FF2B5EF4-FFF2-40B4-BE49-F238E27FC236}">
                <a16:creationId xmlns:a16="http://schemas.microsoft.com/office/drawing/2014/main" id="{BBA69B80-614B-D046-E19B-5D9C5A6668A8}"/>
              </a:ext>
            </a:extLst>
          </p:cNvPr>
          <p:cNvSpPr>
            <a:spLocks noGrp="1"/>
          </p:cNvSpPr>
          <p:nvPr>
            <p:ph sz="half" idx="2"/>
          </p:nvPr>
        </p:nvSpPr>
        <p:spPr/>
        <p:txBody>
          <a:bodyPr/>
          <a:lstStyle/>
          <a:p>
            <a:r>
              <a:rPr lang="vi-VN" dirty="0"/>
              <a:t>Mục đích của việc sử dụng các hình dạng như vậy là làm cho biểu đồ ER rõ ràng và ngắn gọn</a:t>
            </a:r>
            <a:endParaRPr lang="en-US" dirty="0"/>
          </a:p>
          <a:p>
            <a:r>
              <a:rPr lang="en-US" dirty="0"/>
              <a:t>M</a:t>
            </a:r>
            <a:r>
              <a:rPr lang="vi-VN" dirty="0"/>
              <a:t>ô tả mô hình quan hệ càng chặt chẽ càng tốt mà không cần sử dụng các câu hoặc văn bản dài.</a:t>
            </a:r>
            <a:endParaRPr lang="en-US" dirty="0"/>
          </a:p>
        </p:txBody>
      </p:sp>
    </p:spTree>
    <p:extLst>
      <p:ext uri="{BB962C8B-B14F-4D97-AF65-F5344CB8AC3E}">
        <p14:creationId xmlns:p14="http://schemas.microsoft.com/office/powerpoint/2010/main" val="9377814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{9E14EE83-4765-46E5-9C24-872D08CFA943}tf22712842_win32</Template>
  <TotalTime>216</TotalTime>
  <Words>1969</Words>
  <Application>Microsoft Office PowerPoint</Application>
  <PresentationFormat>Widescreen</PresentationFormat>
  <Paragraphs>117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Bookman Old Style</vt:lpstr>
      <vt:lpstr>Calibri</vt:lpstr>
      <vt:lpstr>Franklin Gothic Book</vt:lpstr>
      <vt:lpstr>Times New Roman</vt:lpstr>
      <vt:lpstr>1_RetrospectVTI</vt:lpstr>
      <vt:lpstr>ER Diagrams, Domain Model,  and N-Layer Architecture</vt:lpstr>
      <vt:lpstr>NỘI DUNG</vt:lpstr>
      <vt:lpstr>1-tier ASP.NET application</vt:lpstr>
      <vt:lpstr>3-tier Architecture</vt:lpstr>
      <vt:lpstr>Entity-Relationship Diagram</vt:lpstr>
      <vt:lpstr>Entity-Relationship Diagram</vt:lpstr>
      <vt:lpstr>Order Management System (OMS):</vt:lpstr>
      <vt:lpstr>Order Management System (OMS):</vt:lpstr>
      <vt:lpstr>Entity-Relationship diagram</vt:lpstr>
      <vt:lpstr>Entity-Relationship diagram</vt:lpstr>
      <vt:lpstr>Customer entity </vt:lpstr>
      <vt:lpstr>ER diagram Order Management System</vt:lpstr>
      <vt:lpstr>Mức độ và bản chất của một mối quan hệ</vt:lpstr>
      <vt:lpstr>Mức độ và bản chất của một mối quan hệ</vt:lpstr>
      <vt:lpstr>Ba bản chất thường được sử dụng của một mối quan hệ </vt:lpstr>
      <vt:lpstr>One to one</vt:lpstr>
      <vt:lpstr>One To many</vt:lpstr>
      <vt:lpstr>Many To many</vt:lpstr>
      <vt:lpstr>ER diagram</vt:lpstr>
      <vt:lpstr>Domain Model using UML</vt:lpstr>
      <vt:lpstr>Domain Model using UML</vt:lpstr>
      <vt:lpstr>Kí Hiệu Class Diagram</vt:lpstr>
      <vt:lpstr>Class Diagram</vt:lpstr>
      <vt:lpstr>Các mối quan hệ lớp</vt:lpstr>
      <vt:lpstr>Mối quan hệ phụ thuộc (Dependency relationship)</vt:lpstr>
      <vt:lpstr>Mối quan hệ phụ thuộc (Dependency relationship)</vt:lpstr>
      <vt:lpstr>Mối quan hệ phụ thuộc (Dependency relationship)</vt:lpstr>
      <vt:lpstr>Association Relationship</vt:lpstr>
      <vt:lpstr>Association Relationship</vt:lpstr>
      <vt:lpstr>Tổng hợp (Aggregation)</vt:lpstr>
      <vt:lpstr>Tổng hợp (Aggregation)</vt:lpstr>
      <vt:lpstr>Kết hợp (Composition)</vt:lpstr>
      <vt:lpstr>Generalization Relationship</vt:lpstr>
      <vt:lpstr>Generalization Relationship</vt:lpstr>
      <vt:lpstr>Realization Relationship</vt:lpstr>
      <vt:lpstr>complex data model</vt:lpstr>
      <vt:lpstr>Map inheritance to database</vt:lpstr>
      <vt:lpstr>Map inheritance to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Diagrams, Domain Model,  and N-Layer Architecture</dc:title>
  <dc:creator>Mai Van Phuong Vu</dc:creator>
  <cp:lastModifiedBy>Mai Van Phuong Vu</cp:lastModifiedBy>
  <cp:revision>9</cp:revision>
  <dcterms:created xsi:type="dcterms:W3CDTF">2022-09-29T14:30:08Z</dcterms:created>
  <dcterms:modified xsi:type="dcterms:W3CDTF">2022-10-01T06:08:13Z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