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39" r:id="rId10"/>
    <p:sldId id="305"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78" y="10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8" y="1475238"/>
            <a:ext cx="3635926" cy="2901690"/>
          </a:xfrm>
        </p:spPr>
        <p:txBody>
          <a:bodyPr anchor="b">
            <a:normAutofit fontScale="90000"/>
          </a:bodyPr>
          <a:lstStyle/>
          <a:p>
            <a:r>
              <a:rPr lang="en-US" sz="4400" dirty="0">
                <a:solidFill>
                  <a:schemeClr val="tx1"/>
                </a:solidFill>
              </a:rPr>
              <a:t>ER Diagrams, Domain Model, </a:t>
            </a:r>
            <a:br>
              <a:rPr lang="en-US" sz="4400" dirty="0">
                <a:solidFill>
                  <a:schemeClr val="tx1"/>
                </a:solidFill>
              </a:rPr>
            </a:br>
            <a:r>
              <a:rPr lang="en-US" sz="4400" dirty="0">
                <a:solidFill>
                  <a:schemeClr val="tx1"/>
                </a:solidFill>
              </a:rPr>
              <a:t>and N-Layer Architecture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vi-VN" sz="1600" dirty="0"/>
              <a:t>Week 03</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CB11-F0F2-8544-81C5-6A9AC9F371B3}"/>
              </a:ext>
            </a:extLst>
          </p:cNvPr>
          <p:cNvSpPr>
            <a:spLocks noGrp="1"/>
          </p:cNvSpPr>
          <p:nvPr>
            <p:ph type="title"/>
          </p:nvPr>
        </p:nvSpPr>
        <p:spPr/>
        <p:txBody>
          <a:bodyPr/>
          <a:lstStyle/>
          <a:p>
            <a:r>
              <a:rPr lang="en-US"/>
              <a:t>Layer 1: Data Access Layer (DAL)</a:t>
            </a:r>
          </a:p>
        </p:txBody>
      </p:sp>
      <p:pic>
        <p:nvPicPr>
          <p:cNvPr id="8" name="Content Placeholder 7">
            <a:extLst>
              <a:ext uri="{FF2B5EF4-FFF2-40B4-BE49-F238E27FC236}">
                <a16:creationId xmlns:a16="http://schemas.microsoft.com/office/drawing/2014/main" id="{DE8EF150-B8CD-689F-F3F9-A6C977E88F08}"/>
              </a:ext>
            </a:extLst>
          </p:cNvPr>
          <p:cNvPicPr>
            <a:picLocks noGrp="1" noChangeAspect="1"/>
          </p:cNvPicPr>
          <p:nvPr>
            <p:ph idx="1"/>
          </p:nvPr>
        </p:nvPicPr>
        <p:blipFill>
          <a:blip r:embed="rId2"/>
          <a:stretch>
            <a:fillRect/>
          </a:stretch>
        </p:blipFill>
        <p:spPr>
          <a:xfrm>
            <a:off x="1943228" y="2336482"/>
            <a:ext cx="7553436" cy="2784159"/>
          </a:xfrm>
          <a:prstGeom prst="rect">
            <a:avLst/>
          </a:prstGeom>
        </p:spPr>
      </p:pic>
    </p:spTree>
    <p:extLst>
      <p:ext uri="{BB962C8B-B14F-4D97-AF65-F5344CB8AC3E}">
        <p14:creationId xmlns:p14="http://schemas.microsoft.com/office/powerpoint/2010/main" val="411305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E4FF-E158-0E21-7E52-108976323833}"/>
              </a:ext>
            </a:extLst>
          </p:cNvPr>
          <p:cNvSpPr>
            <a:spLocks noGrp="1"/>
          </p:cNvSpPr>
          <p:nvPr>
            <p:ph type="title"/>
          </p:nvPr>
        </p:nvSpPr>
        <p:spPr/>
        <p:txBody>
          <a:bodyPr/>
          <a:lstStyle/>
          <a:p>
            <a:r>
              <a:rPr lang="en-US"/>
              <a:t>Index</a:t>
            </a:r>
          </a:p>
        </p:txBody>
      </p:sp>
      <p:sp>
        <p:nvSpPr>
          <p:cNvPr id="7" name="Content Placeholder 6">
            <a:extLst>
              <a:ext uri="{FF2B5EF4-FFF2-40B4-BE49-F238E27FC236}">
                <a16:creationId xmlns:a16="http://schemas.microsoft.com/office/drawing/2014/main" id="{1B4D7F49-EC7A-7A99-1737-18135AC24C11}"/>
              </a:ext>
            </a:extLst>
          </p:cNvPr>
          <p:cNvSpPr>
            <a:spLocks noGrp="1"/>
          </p:cNvSpPr>
          <p:nvPr>
            <p:ph idx="1"/>
          </p:nvPr>
        </p:nvSpPr>
        <p:spPr/>
        <p:txBody>
          <a:bodyPr/>
          <a:lstStyle/>
          <a:p>
            <a:r>
              <a:rPr lang="en-US"/>
              <a:t>public async Task&lt;IActionResult&gt; Index()</a:t>
            </a:r>
          </a:p>
          <a:p>
            <a:r>
              <a:rPr lang="en-US"/>
              <a:t>{</a:t>
            </a:r>
          </a:p>
          <a:p>
            <a:r>
              <a:rPr lang="en-US"/>
              <a:t>    return View(await _context.Students.ToListAsync());</a:t>
            </a:r>
          </a:p>
          <a:p>
            <a:r>
              <a:rPr lang="en-US"/>
              <a:t>}</a:t>
            </a:r>
          </a:p>
        </p:txBody>
      </p:sp>
    </p:spTree>
    <p:extLst>
      <p:ext uri="{BB962C8B-B14F-4D97-AF65-F5344CB8AC3E}">
        <p14:creationId xmlns:p14="http://schemas.microsoft.com/office/powerpoint/2010/main" val="50759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D0D6-5D76-2C37-049B-C0E574F2249F}"/>
              </a:ext>
            </a:extLst>
          </p:cNvPr>
          <p:cNvSpPr>
            <a:spLocks noGrp="1"/>
          </p:cNvSpPr>
          <p:nvPr>
            <p:ph type="title"/>
          </p:nvPr>
        </p:nvSpPr>
        <p:spPr/>
        <p:txBody>
          <a:bodyPr/>
          <a:lstStyle/>
          <a:p>
            <a:r>
              <a:rPr lang="en-US"/>
              <a:t>Details </a:t>
            </a:r>
          </a:p>
        </p:txBody>
      </p:sp>
      <p:pic>
        <p:nvPicPr>
          <p:cNvPr id="9" name="Content Placeholder 8">
            <a:extLst>
              <a:ext uri="{FF2B5EF4-FFF2-40B4-BE49-F238E27FC236}">
                <a16:creationId xmlns:a16="http://schemas.microsoft.com/office/drawing/2014/main" id="{D0702B43-0659-C9C4-10D1-908A8CDAAF67}"/>
              </a:ext>
            </a:extLst>
          </p:cNvPr>
          <p:cNvPicPr>
            <a:picLocks noGrp="1" noChangeAspect="1"/>
          </p:cNvPicPr>
          <p:nvPr>
            <p:ph idx="1"/>
          </p:nvPr>
        </p:nvPicPr>
        <p:blipFill>
          <a:blip r:embed="rId2"/>
          <a:stretch>
            <a:fillRect/>
          </a:stretch>
        </p:blipFill>
        <p:spPr>
          <a:xfrm>
            <a:off x="1252781" y="2061308"/>
            <a:ext cx="8254689" cy="4065172"/>
          </a:xfrm>
        </p:spPr>
      </p:pic>
    </p:spTree>
    <p:extLst>
      <p:ext uri="{BB962C8B-B14F-4D97-AF65-F5344CB8AC3E}">
        <p14:creationId xmlns:p14="http://schemas.microsoft.com/office/powerpoint/2010/main" val="157927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7D8E-5012-51CF-17D3-D91D7AC8C4D7}"/>
              </a:ext>
            </a:extLst>
          </p:cNvPr>
          <p:cNvSpPr>
            <a:spLocks noGrp="1"/>
          </p:cNvSpPr>
          <p:nvPr>
            <p:ph type="title"/>
          </p:nvPr>
        </p:nvSpPr>
        <p:spPr/>
        <p:txBody>
          <a:bodyPr/>
          <a:lstStyle/>
          <a:p>
            <a:r>
              <a:rPr lang="en-US"/>
              <a:t>Create </a:t>
            </a:r>
          </a:p>
        </p:txBody>
      </p:sp>
      <p:pic>
        <p:nvPicPr>
          <p:cNvPr id="9" name="Content Placeholder 8">
            <a:extLst>
              <a:ext uri="{FF2B5EF4-FFF2-40B4-BE49-F238E27FC236}">
                <a16:creationId xmlns:a16="http://schemas.microsoft.com/office/drawing/2014/main" id="{00B5E08C-4272-134A-B6EE-4799BBE03A82}"/>
              </a:ext>
            </a:extLst>
          </p:cNvPr>
          <p:cNvPicPr>
            <a:picLocks noGrp="1" noChangeAspect="1"/>
          </p:cNvPicPr>
          <p:nvPr>
            <p:ph idx="1"/>
          </p:nvPr>
        </p:nvPicPr>
        <p:blipFill>
          <a:blip r:embed="rId2"/>
          <a:stretch>
            <a:fillRect/>
          </a:stretch>
        </p:blipFill>
        <p:spPr>
          <a:xfrm>
            <a:off x="1607252" y="2125784"/>
            <a:ext cx="6739893" cy="3924495"/>
          </a:xfrm>
        </p:spPr>
      </p:pic>
    </p:spTree>
    <p:extLst>
      <p:ext uri="{BB962C8B-B14F-4D97-AF65-F5344CB8AC3E}">
        <p14:creationId xmlns:p14="http://schemas.microsoft.com/office/powerpoint/2010/main" val="2292993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2CBD-2EC1-95EF-EC0A-8F50FD0A5C4F}"/>
              </a:ext>
            </a:extLst>
          </p:cNvPr>
          <p:cNvSpPr>
            <a:spLocks noGrp="1"/>
          </p:cNvSpPr>
          <p:nvPr>
            <p:ph type="title"/>
          </p:nvPr>
        </p:nvSpPr>
        <p:spPr/>
        <p:txBody>
          <a:bodyPr/>
          <a:lstStyle/>
          <a:p>
            <a:r>
              <a:rPr lang="en-US"/>
              <a:t>Edit </a:t>
            </a:r>
          </a:p>
        </p:txBody>
      </p:sp>
      <p:pic>
        <p:nvPicPr>
          <p:cNvPr id="5" name="Content Placeholder 4">
            <a:extLst>
              <a:ext uri="{FF2B5EF4-FFF2-40B4-BE49-F238E27FC236}">
                <a16:creationId xmlns:a16="http://schemas.microsoft.com/office/drawing/2014/main" id="{9AF52410-4029-90D9-F055-468B0824E934}"/>
              </a:ext>
            </a:extLst>
          </p:cNvPr>
          <p:cNvPicPr>
            <a:picLocks noGrp="1" noChangeAspect="1"/>
          </p:cNvPicPr>
          <p:nvPr>
            <p:ph idx="1"/>
          </p:nvPr>
        </p:nvPicPr>
        <p:blipFill>
          <a:blip r:embed="rId2"/>
          <a:stretch>
            <a:fillRect/>
          </a:stretch>
        </p:blipFill>
        <p:spPr>
          <a:xfrm>
            <a:off x="1301234" y="2095305"/>
            <a:ext cx="6821686" cy="4239180"/>
          </a:xfrm>
        </p:spPr>
      </p:pic>
    </p:spTree>
    <p:extLst>
      <p:ext uri="{BB962C8B-B14F-4D97-AF65-F5344CB8AC3E}">
        <p14:creationId xmlns:p14="http://schemas.microsoft.com/office/powerpoint/2010/main" val="2724128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19CE-5BFB-A4CB-D74E-1CCDCEE7F5B3}"/>
              </a:ext>
            </a:extLst>
          </p:cNvPr>
          <p:cNvSpPr>
            <a:spLocks noGrp="1"/>
          </p:cNvSpPr>
          <p:nvPr>
            <p:ph type="title"/>
          </p:nvPr>
        </p:nvSpPr>
        <p:spPr/>
        <p:txBody>
          <a:bodyPr/>
          <a:lstStyle/>
          <a:p>
            <a:r>
              <a:rPr lang="en-US"/>
              <a:t>Delete </a:t>
            </a:r>
          </a:p>
        </p:txBody>
      </p:sp>
      <p:pic>
        <p:nvPicPr>
          <p:cNvPr id="5" name="Content Placeholder 4">
            <a:extLst>
              <a:ext uri="{FF2B5EF4-FFF2-40B4-BE49-F238E27FC236}">
                <a16:creationId xmlns:a16="http://schemas.microsoft.com/office/drawing/2014/main" id="{59DC8FC1-EAC5-110D-80A2-66794F254510}"/>
              </a:ext>
            </a:extLst>
          </p:cNvPr>
          <p:cNvPicPr>
            <a:picLocks noGrp="1" noChangeAspect="1"/>
          </p:cNvPicPr>
          <p:nvPr>
            <p:ph idx="1"/>
          </p:nvPr>
        </p:nvPicPr>
        <p:blipFill>
          <a:blip r:embed="rId2"/>
          <a:stretch>
            <a:fillRect/>
          </a:stretch>
        </p:blipFill>
        <p:spPr>
          <a:xfrm>
            <a:off x="1249116" y="2091787"/>
            <a:ext cx="7148124" cy="4021333"/>
          </a:xfrm>
        </p:spPr>
      </p:pic>
    </p:spTree>
    <p:extLst>
      <p:ext uri="{BB962C8B-B14F-4D97-AF65-F5344CB8AC3E}">
        <p14:creationId xmlns:p14="http://schemas.microsoft.com/office/powerpoint/2010/main" val="148675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3EF2-1EAE-24ED-ADB6-A80E0837403C}"/>
              </a:ext>
            </a:extLst>
          </p:cNvPr>
          <p:cNvSpPr>
            <a:spLocks noGrp="1"/>
          </p:cNvSpPr>
          <p:nvPr>
            <p:ph type="title"/>
          </p:nvPr>
        </p:nvSpPr>
        <p:spPr/>
        <p:txBody>
          <a:bodyPr/>
          <a:lstStyle/>
          <a:p>
            <a:r>
              <a:rPr lang="en-US"/>
              <a:t>Layer 2: Business Layer (BL)</a:t>
            </a:r>
          </a:p>
        </p:txBody>
      </p:sp>
      <p:sp>
        <p:nvSpPr>
          <p:cNvPr id="3" name="Content Placeholder 2">
            <a:extLst>
              <a:ext uri="{FF2B5EF4-FFF2-40B4-BE49-F238E27FC236}">
                <a16:creationId xmlns:a16="http://schemas.microsoft.com/office/drawing/2014/main" id="{DB78055C-294D-23A2-7861-D24D03EFBCB5}"/>
              </a:ext>
            </a:extLst>
          </p:cNvPr>
          <p:cNvSpPr>
            <a:spLocks noGrp="1"/>
          </p:cNvSpPr>
          <p:nvPr>
            <p:ph idx="1"/>
          </p:nvPr>
        </p:nvSpPr>
        <p:spPr/>
        <p:txBody>
          <a:bodyPr/>
          <a:lstStyle/>
          <a:p>
            <a:r>
              <a:rPr lang="en-US"/>
              <a:t>Chúng ta tạo 3 domain class:</a:t>
            </a:r>
          </a:p>
          <a:p>
            <a:pPr lvl="1"/>
            <a:r>
              <a:rPr lang="en-US"/>
              <a:t>The Student entity</a:t>
            </a:r>
          </a:p>
          <a:p>
            <a:pPr lvl="1"/>
            <a:r>
              <a:rPr lang="en-US"/>
              <a:t>The Course</a:t>
            </a:r>
          </a:p>
          <a:p>
            <a:pPr lvl="1"/>
            <a:r>
              <a:rPr lang="en-US"/>
              <a:t>The Enrollment</a:t>
            </a:r>
          </a:p>
        </p:txBody>
      </p:sp>
    </p:spTree>
    <p:extLst>
      <p:ext uri="{BB962C8B-B14F-4D97-AF65-F5344CB8AC3E}">
        <p14:creationId xmlns:p14="http://schemas.microsoft.com/office/powerpoint/2010/main" val="133165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771-1BF4-F1DB-28B0-8FAB30289118}"/>
              </a:ext>
            </a:extLst>
          </p:cNvPr>
          <p:cNvSpPr>
            <a:spLocks noGrp="1"/>
          </p:cNvSpPr>
          <p:nvPr>
            <p:ph type="title"/>
          </p:nvPr>
        </p:nvSpPr>
        <p:spPr/>
        <p:txBody>
          <a:bodyPr/>
          <a:lstStyle/>
          <a:p>
            <a:r>
              <a:rPr lang="en-US"/>
              <a:t>The Student entity</a:t>
            </a:r>
          </a:p>
        </p:txBody>
      </p:sp>
      <p:pic>
        <p:nvPicPr>
          <p:cNvPr id="6" name="Content Placeholder 5">
            <a:extLst>
              <a:ext uri="{FF2B5EF4-FFF2-40B4-BE49-F238E27FC236}">
                <a16:creationId xmlns:a16="http://schemas.microsoft.com/office/drawing/2014/main" id="{E46B0C03-6D0A-AF58-05AB-30A94B2E4C86}"/>
              </a:ext>
            </a:extLst>
          </p:cNvPr>
          <p:cNvPicPr>
            <a:picLocks noGrp="1" noChangeAspect="1"/>
          </p:cNvPicPr>
          <p:nvPr>
            <p:ph idx="1"/>
          </p:nvPr>
        </p:nvPicPr>
        <p:blipFill>
          <a:blip r:embed="rId2"/>
          <a:stretch>
            <a:fillRect/>
          </a:stretch>
        </p:blipFill>
        <p:spPr>
          <a:xfrm>
            <a:off x="5183505" y="2225516"/>
            <a:ext cx="5972175" cy="3038475"/>
          </a:xfrm>
        </p:spPr>
      </p:pic>
      <p:pic>
        <p:nvPicPr>
          <p:cNvPr id="4" name="Picture 3">
            <a:extLst>
              <a:ext uri="{FF2B5EF4-FFF2-40B4-BE49-F238E27FC236}">
                <a16:creationId xmlns:a16="http://schemas.microsoft.com/office/drawing/2014/main" id="{FD080BC8-7488-4956-DA05-84CF6A8F80D1}"/>
              </a:ext>
            </a:extLst>
          </p:cNvPr>
          <p:cNvPicPr>
            <a:picLocks noChangeAspect="1"/>
          </p:cNvPicPr>
          <p:nvPr/>
        </p:nvPicPr>
        <p:blipFill>
          <a:blip r:embed="rId3"/>
          <a:stretch>
            <a:fillRect/>
          </a:stretch>
        </p:blipFill>
        <p:spPr>
          <a:xfrm>
            <a:off x="1466262" y="2500312"/>
            <a:ext cx="1988763" cy="2620329"/>
          </a:xfrm>
          <a:prstGeom prst="rect">
            <a:avLst/>
          </a:prstGeom>
        </p:spPr>
      </p:pic>
    </p:spTree>
    <p:extLst>
      <p:ext uri="{BB962C8B-B14F-4D97-AF65-F5344CB8AC3E}">
        <p14:creationId xmlns:p14="http://schemas.microsoft.com/office/powerpoint/2010/main" val="3085950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3A2B-D499-0F97-9045-C8EE8E83D462}"/>
              </a:ext>
            </a:extLst>
          </p:cNvPr>
          <p:cNvSpPr>
            <a:spLocks noGrp="1"/>
          </p:cNvSpPr>
          <p:nvPr>
            <p:ph type="title"/>
          </p:nvPr>
        </p:nvSpPr>
        <p:spPr/>
        <p:txBody>
          <a:bodyPr/>
          <a:lstStyle/>
          <a:p>
            <a:r>
              <a:rPr lang="en-US"/>
              <a:t>The Enrollment entity</a:t>
            </a:r>
          </a:p>
        </p:txBody>
      </p:sp>
      <p:pic>
        <p:nvPicPr>
          <p:cNvPr id="4" name="Content Placeholder 3">
            <a:extLst>
              <a:ext uri="{FF2B5EF4-FFF2-40B4-BE49-F238E27FC236}">
                <a16:creationId xmlns:a16="http://schemas.microsoft.com/office/drawing/2014/main" id="{7192BE4A-0C12-1016-D11E-624B1D77926F}"/>
              </a:ext>
            </a:extLst>
          </p:cNvPr>
          <p:cNvPicPr>
            <a:picLocks noGrp="1" noChangeAspect="1"/>
          </p:cNvPicPr>
          <p:nvPr>
            <p:ph idx="1"/>
          </p:nvPr>
        </p:nvPicPr>
        <p:blipFill>
          <a:blip r:embed="rId2"/>
          <a:stretch>
            <a:fillRect/>
          </a:stretch>
        </p:blipFill>
        <p:spPr>
          <a:xfrm>
            <a:off x="1235075" y="2546101"/>
            <a:ext cx="2041525" cy="2944240"/>
          </a:xfrm>
          <a:prstGeom prst="rect">
            <a:avLst/>
          </a:prstGeom>
        </p:spPr>
      </p:pic>
      <p:pic>
        <p:nvPicPr>
          <p:cNvPr id="6" name="Picture 5">
            <a:extLst>
              <a:ext uri="{FF2B5EF4-FFF2-40B4-BE49-F238E27FC236}">
                <a16:creationId xmlns:a16="http://schemas.microsoft.com/office/drawing/2014/main" id="{0E49C7C0-B7A5-7C36-E46D-3113336ED45E}"/>
              </a:ext>
            </a:extLst>
          </p:cNvPr>
          <p:cNvPicPr>
            <a:picLocks noChangeAspect="1"/>
          </p:cNvPicPr>
          <p:nvPr/>
        </p:nvPicPr>
        <p:blipFill>
          <a:blip r:embed="rId3"/>
          <a:stretch>
            <a:fillRect/>
          </a:stretch>
        </p:blipFill>
        <p:spPr>
          <a:xfrm>
            <a:off x="4268152" y="2194183"/>
            <a:ext cx="6581775" cy="3648075"/>
          </a:xfrm>
          <a:prstGeom prst="rect">
            <a:avLst/>
          </a:prstGeom>
        </p:spPr>
      </p:pic>
    </p:spTree>
    <p:extLst>
      <p:ext uri="{BB962C8B-B14F-4D97-AF65-F5344CB8AC3E}">
        <p14:creationId xmlns:p14="http://schemas.microsoft.com/office/powerpoint/2010/main" val="3940814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59BA-EC87-C09A-F7B3-BA863C6BA276}"/>
              </a:ext>
            </a:extLst>
          </p:cNvPr>
          <p:cNvSpPr>
            <a:spLocks noGrp="1"/>
          </p:cNvSpPr>
          <p:nvPr>
            <p:ph type="title"/>
          </p:nvPr>
        </p:nvSpPr>
        <p:spPr/>
        <p:txBody>
          <a:bodyPr/>
          <a:lstStyle/>
          <a:p>
            <a:r>
              <a:rPr lang="en-US"/>
              <a:t>The Course entity</a:t>
            </a:r>
          </a:p>
        </p:txBody>
      </p:sp>
      <p:pic>
        <p:nvPicPr>
          <p:cNvPr id="4" name="Content Placeholder 3">
            <a:extLst>
              <a:ext uri="{FF2B5EF4-FFF2-40B4-BE49-F238E27FC236}">
                <a16:creationId xmlns:a16="http://schemas.microsoft.com/office/drawing/2014/main" id="{9E4E11A1-DBD4-2FB8-9495-6C2E188D9EBF}"/>
              </a:ext>
            </a:extLst>
          </p:cNvPr>
          <p:cNvPicPr>
            <a:picLocks noGrp="1" noChangeAspect="1"/>
          </p:cNvPicPr>
          <p:nvPr>
            <p:ph idx="1"/>
          </p:nvPr>
        </p:nvPicPr>
        <p:blipFill>
          <a:blip r:embed="rId2"/>
          <a:stretch>
            <a:fillRect/>
          </a:stretch>
        </p:blipFill>
        <p:spPr>
          <a:xfrm>
            <a:off x="1203960" y="2483644"/>
            <a:ext cx="1902040" cy="2225516"/>
          </a:xfrm>
          <a:prstGeom prst="rect">
            <a:avLst/>
          </a:prstGeom>
        </p:spPr>
      </p:pic>
      <p:pic>
        <p:nvPicPr>
          <p:cNvPr id="6" name="Picture 5">
            <a:extLst>
              <a:ext uri="{FF2B5EF4-FFF2-40B4-BE49-F238E27FC236}">
                <a16:creationId xmlns:a16="http://schemas.microsoft.com/office/drawing/2014/main" id="{E540644B-42F7-023A-A0D1-BC974FC928F7}"/>
              </a:ext>
            </a:extLst>
          </p:cNvPr>
          <p:cNvPicPr>
            <a:picLocks noChangeAspect="1"/>
          </p:cNvPicPr>
          <p:nvPr/>
        </p:nvPicPr>
        <p:blipFill>
          <a:blip r:embed="rId3"/>
          <a:stretch>
            <a:fillRect/>
          </a:stretch>
        </p:blipFill>
        <p:spPr>
          <a:xfrm>
            <a:off x="4210050" y="2135505"/>
            <a:ext cx="6362700" cy="3105150"/>
          </a:xfrm>
          <a:prstGeom prst="rect">
            <a:avLst/>
          </a:prstGeom>
        </p:spPr>
      </p:pic>
    </p:spTree>
    <p:extLst>
      <p:ext uri="{BB962C8B-B14F-4D97-AF65-F5344CB8AC3E}">
        <p14:creationId xmlns:p14="http://schemas.microsoft.com/office/powerpoint/2010/main" val="48758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7EDC-7D26-15D8-EC9F-0F8520F8039A}"/>
              </a:ext>
            </a:extLst>
          </p:cNvPr>
          <p:cNvSpPr>
            <a:spLocks noGrp="1"/>
          </p:cNvSpPr>
          <p:nvPr>
            <p:ph type="title"/>
          </p:nvPr>
        </p:nvSpPr>
        <p:spPr/>
        <p:txBody>
          <a:bodyPr/>
          <a:lstStyle/>
          <a:p>
            <a:r>
              <a:rPr lang="vi-VN" dirty="0"/>
              <a:t>NỘI DUNG</a:t>
            </a:r>
            <a:endParaRPr lang="en-US" dirty="0"/>
          </a:p>
        </p:txBody>
      </p:sp>
      <p:sp>
        <p:nvSpPr>
          <p:cNvPr id="3" name="Content Placeholder 2">
            <a:extLst>
              <a:ext uri="{FF2B5EF4-FFF2-40B4-BE49-F238E27FC236}">
                <a16:creationId xmlns:a16="http://schemas.microsoft.com/office/drawing/2014/main" id="{FC967411-E0CB-698C-DE4F-15C90E0EDE24}"/>
              </a:ext>
            </a:extLst>
          </p:cNvPr>
          <p:cNvSpPr>
            <a:spLocks noGrp="1"/>
          </p:cNvSpPr>
          <p:nvPr>
            <p:ph idx="1"/>
          </p:nvPr>
        </p:nvSpPr>
        <p:spPr/>
        <p:txBody>
          <a:bodyPr/>
          <a:lstStyle/>
          <a:p>
            <a:r>
              <a:rPr lang="vi-VN" dirty="0"/>
              <a:t>Tìm hiểu mô hình 2 lớp</a:t>
            </a:r>
          </a:p>
          <a:p>
            <a:r>
              <a:rPr lang="vi-VN" dirty="0"/>
              <a:t>Hiểu sơ đồ ER</a:t>
            </a:r>
          </a:p>
          <a:p>
            <a:r>
              <a:rPr lang="vi-VN" dirty="0"/>
              <a:t>Hiểu mô hình miền là gì và các mối quan hệ UML là gì</a:t>
            </a:r>
          </a:p>
          <a:p>
            <a:r>
              <a:rPr lang="vi-VN" dirty="0"/>
              <a:t>Tìm hiểu mô hình 3 lớp</a:t>
            </a:r>
          </a:p>
          <a:p>
            <a:r>
              <a:rPr lang="vi-VN" dirty="0"/>
              <a:t>Tìm hiểu về các điều khiển nguồn dữ liệu đối tượng</a:t>
            </a:r>
            <a:endParaRPr lang="en-US" dirty="0"/>
          </a:p>
        </p:txBody>
      </p:sp>
    </p:spTree>
    <p:extLst>
      <p:ext uri="{BB962C8B-B14F-4D97-AF65-F5344CB8AC3E}">
        <p14:creationId xmlns:p14="http://schemas.microsoft.com/office/powerpoint/2010/main" val="463366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5976-FC38-E99A-8BFC-8C9CA47CD211}"/>
              </a:ext>
            </a:extLst>
          </p:cNvPr>
          <p:cNvSpPr>
            <a:spLocks noGrp="1"/>
          </p:cNvSpPr>
          <p:nvPr>
            <p:ph type="title"/>
          </p:nvPr>
        </p:nvSpPr>
        <p:spPr/>
        <p:txBody>
          <a:bodyPr/>
          <a:lstStyle/>
          <a:p>
            <a:r>
              <a:rPr lang="en-US"/>
              <a:t>Create the database context</a:t>
            </a:r>
          </a:p>
        </p:txBody>
      </p:sp>
      <p:pic>
        <p:nvPicPr>
          <p:cNvPr id="5" name="Content Placeholder 4">
            <a:extLst>
              <a:ext uri="{FF2B5EF4-FFF2-40B4-BE49-F238E27FC236}">
                <a16:creationId xmlns:a16="http://schemas.microsoft.com/office/drawing/2014/main" id="{CD93AB89-BD6F-8648-827D-CE1BAE5DE2A2}"/>
              </a:ext>
            </a:extLst>
          </p:cNvPr>
          <p:cNvPicPr>
            <a:picLocks noGrp="1" noChangeAspect="1"/>
          </p:cNvPicPr>
          <p:nvPr>
            <p:ph idx="1"/>
          </p:nvPr>
        </p:nvPicPr>
        <p:blipFill>
          <a:blip r:embed="rId2"/>
          <a:stretch>
            <a:fillRect/>
          </a:stretch>
        </p:blipFill>
        <p:spPr>
          <a:xfrm>
            <a:off x="1097280" y="2440781"/>
            <a:ext cx="7153275" cy="3248025"/>
          </a:xfrm>
        </p:spPr>
      </p:pic>
    </p:spTree>
    <p:extLst>
      <p:ext uri="{BB962C8B-B14F-4D97-AF65-F5344CB8AC3E}">
        <p14:creationId xmlns:p14="http://schemas.microsoft.com/office/powerpoint/2010/main" val="951570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6C3D-3802-5AF7-A62F-26D959470566}"/>
              </a:ext>
            </a:extLst>
          </p:cNvPr>
          <p:cNvSpPr>
            <a:spLocks noGrp="1"/>
          </p:cNvSpPr>
          <p:nvPr>
            <p:ph type="title"/>
          </p:nvPr>
        </p:nvSpPr>
        <p:spPr/>
        <p:txBody>
          <a:bodyPr/>
          <a:lstStyle/>
          <a:p>
            <a:r>
              <a:rPr lang="en-US"/>
              <a:t>The UI Layer</a:t>
            </a:r>
          </a:p>
        </p:txBody>
      </p:sp>
      <p:pic>
        <p:nvPicPr>
          <p:cNvPr id="5" name="Content Placeholder 4">
            <a:extLst>
              <a:ext uri="{FF2B5EF4-FFF2-40B4-BE49-F238E27FC236}">
                <a16:creationId xmlns:a16="http://schemas.microsoft.com/office/drawing/2014/main" id="{8B0A48E0-8C75-6CAC-CDB4-082B47CFFBA1}"/>
              </a:ext>
            </a:extLst>
          </p:cNvPr>
          <p:cNvPicPr>
            <a:picLocks noGrp="1" noChangeAspect="1"/>
          </p:cNvPicPr>
          <p:nvPr>
            <p:ph idx="1"/>
          </p:nvPr>
        </p:nvPicPr>
        <p:blipFill>
          <a:blip r:embed="rId2"/>
          <a:stretch>
            <a:fillRect/>
          </a:stretch>
        </p:blipFill>
        <p:spPr>
          <a:xfrm>
            <a:off x="1216400" y="2084753"/>
            <a:ext cx="6952240" cy="4014037"/>
          </a:xfrm>
        </p:spPr>
      </p:pic>
    </p:spTree>
    <p:extLst>
      <p:ext uri="{BB962C8B-B14F-4D97-AF65-F5344CB8AC3E}">
        <p14:creationId xmlns:p14="http://schemas.microsoft.com/office/powerpoint/2010/main" val="1007340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4447-3683-9A1D-2159-B7FE5A93C3EB}"/>
              </a:ext>
            </a:extLst>
          </p:cNvPr>
          <p:cNvSpPr>
            <a:spLocks noGrp="1"/>
          </p:cNvSpPr>
          <p:nvPr>
            <p:ph type="title"/>
          </p:nvPr>
        </p:nvSpPr>
        <p:spPr/>
        <p:txBody>
          <a:bodyPr/>
          <a:lstStyle/>
          <a:p>
            <a:r>
              <a:rPr lang="en-US"/>
              <a:t>Object Data Source Controls</a:t>
            </a:r>
          </a:p>
        </p:txBody>
      </p:sp>
      <p:pic>
        <p:nvPicPr>
          <p:cNvPr id="5" name="Content Placeholder 4">
            <a:extLst>
              <a:ext uri="{FF2B5EF4-FFF2-40B4-BE49-F238E27FC236}">
                <a16:creationId xmlns:a16="http://schemas.microsoft.com/office/drawing/2014/main" id="{B789737F-9D36-A6EE-2188-BDE3CB5269BA}"/>
              </a:ext>
            </a:extLst>
          </p:cNvPr>
          <p:cNvPicPr>
            <a:picLocks noGrp="1" noChangeAspect="1"/>
          </p:cNvPicPr>
          <p:nvPr>
            <p:ph idx="1"/>
          </p:nvPr>
        </p:nvPicPr>
        <p:blipFill>
          <a:blip r:embed="rId2"/>
          <a:stretch>
            <a:fillRect/>
          </a:stretch>
        </p:blipFill>
        <p:spPr>
          <a:xfrm>
            <a:off x="2608720" y="2108200"/>
            <a:ext cx="7034885" cy="3760788"/>
          </a:xfrm>
        </p:spPr>
      </p:pic>
    </p:spTree>
    <p:extLst>
      <p:ext uri="{BB962C8B-B14F-4D97-AF65-F5344CB8AC3E}">
        <p14:creationId xmlns:p14="http://schemas.microsoft.com/office/powerpoint/2010/main" val="1623696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4447-3683-9A1D-2159-B7FE5A93C3EB}"/>
              </a:ext>
            </a:extLst>
          </p:cNvPr>
          <p:cNvSpPr>
            <a:spLocks noGrp="1"/>
          </p:cNvSpPr>
          <p:nvPr>
            <p:ph type="title"/>
          </p:nvPr>
        </p:nvSpPr>
        <p:spPr/>
        <p:txBody>
          <a:bodyPr/>
          <a:lstStyle/>
          <a:p>
            <a:r>
              <a:rPr lang="en-US"/>
              <a:t>Object Data Source Controls</a:t>
            </a:r>
          </a:p>
        </p:txBody>
      </p:sp>
      <p:pic>
        <p:nvPicPr>
          <p:cNvPr id="7" name="Content Placeholder 6">
            <a:extLst>
              <a:ext uri="{FF2B5EF4-FFF2-40B4-BE49-F238E27FC236}">
                <a16:creationId xmlns:a16="http://schemas.microsoft.com/office/drawing/2014/main" id="{45ECFEFD-B9C7-7364-5501-349A7A105CA3}"/>
              </a:ext>
            </a:extLst>
          </p:cNvPr>
          <p:cNvPicPr>
            <a:picLocks noGrp="1" noChangeAspect="1"/>
          </p:cNvPicPr>
          <p:nvPr>
            <p:ph idx="1"/>
          </p:nvPr>
        </p:nvPicPr>
        <p:blipFill>
          <a:blip r:embed="rId2"/>
          <a:stretch>
            <a:fillRect/>
          </a:stretch>
        </p:blipFill>
        <p:spPr>
          <a:xfrm>
            <a:off x="3100023" y="2108200"/>
            <a:ext cx="6052280" cy="3760788"/>
          </a:xfrm>
        </p:spPr>
      </p:pic>
    </p:spTree>
    <p:extLst>
      <p:ext uri="{BB962C8B-B14F-4D97-AF65-F5344CB8AC3E}">
        <p14:creationId xmlns:p14="http://schemas.microsoft.com/office/powerpoint/2010/main" val="22424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912D-26B2-4A99-091F-8DFD894FE38C}"/>
              </a:ext>
            </a:extLst>
          </p:cNvPr>
          <p:cNvSpPr>
            <a:spLocks noGrp="1"/>
          </p:cNvSpPr>
          <p:nvPr>
            <p:ph type="title"/>
          </p:nvPr>
        </p:nvSpPr>
        <p:spPr/>
        <p:txBody>
          <a:bodyPr/>
          <a:lstStyle/>
          <a:p>
            <a:r>
              <a:rPr lang="en-US" dirty="0"/>
              <a:t>Multiplicity</a:t>
            </a:r>
          </a:p>
        </p:txBody>
      </p:sp>
      <p:sp>
        <p:nvSpPr>
          <p:cNvPr id="4" name="Content Placeholder 3">
            <a:extLst>
              <a:ext uri="{FF2B5EF4-FFF2-40B4-BE49-F238E27FC236}">
                <a16:creationId xmlns:a16="http://schemas.microsoft.com/office/drawing/2014/main" id="{43936CBF-8A20-A4BA-7954-C42512F4323F}"/>
              </a:ext>
            </a:extLst>
          </p:cNvPr>
          <p:cNvSpPr>
            <a:spLocks noGrp="1"/>
          </p:cNvSpPr>
          <p:nvPr>
            <p:ph idx="1"/>
          </p:nvPr>
        </p:nvSpPr>
        <p:spPr>
          <a:xfrm>
            <a:off x="1097280" y="2108202"/>
            <a:ext cx="10058400" cy="3577490"/>
          </a:xfrm>
        </p:spPr>
        <p:txBody>
          <a:bodyPr>
            <a:normAutofit/>
          </a:bodyPr>
          <a:lstStyle/>
          <a:p>
            <a:r>
              <a:rPr lang="vi-VN"/>
              <a:t>Tính đa định lượng hóa mối quan hệ giữa hai thực thể. T</a:t>
            </a:r>
            <a:endParaRPr lang="en-US"/>
          </a:p>
          <a:p>
            <a:r>
              <a:rPr lang="vi-VN"/>
              <a:t>Tính đa định có liên quan chặt chẽ đến bản chất của một mối quan hệ, mà chúng ta đã tìm hiểu trước đó khi thảo luận về biểu đồ ER. </a:t>
            </a:r>
            <a:endParaRPr lang="en-US"/>
          </a:p>
          <a:p>
            <a:r>
              <a:rPr lang="vi-VN"/>
              <a:t>Tính đa định cho biết có bao nhiêu trường hợp của các lớp (đối tượng) có liên quan với nhau trong một mối quan hệ UML. </a:t>
            </a:r>
            <a:endParaRPr lang="en-US"/>
          </a:p>
        </p:txBody>
      </p:sp>
    </p:spTree>
    <p:extLst>
      <p:ext uri="{BB962C8B-B14F-4D97-AF65-F5344CB8AC3E}">
        <p14:creationId xmlns:p14="http://schemas.microsoft.com/office/powerpoint/2010/main" val="127092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96195-2EEB-D93A-7DAF-6C67E5E87504}"/>
              </a:ext>
            </a:extLst>
          </p:cNvPr>
          <p:cNvSpPr>
            <a:spLocks noGrp="1"/>
          </p:cNvSpPr>
          <p:nvPr>
            <p:ph type="title"/>
          </p:nvPr>
        </p:nvSpPr>
        <p:spPr>
          <a:xfrm>
            <a:off x="878911" y="643468"/>
            <a:ext cx="3177847" cy="1674180"/>
          </a:xfrm>
        </p:spPr>
        <p:txBody>
          <a:bodyPr>
            <a:normAutofit/>
          </a:bodyPr>
          <a:lstStyle/>
          <a:p>
            <a:r>
              <a:rPr lang="en-US" sz="4000"/>
              <a:t>One-to-one</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0929DE-4AAB-048E-E1BF-3EDEC8AF7EDA}"/>
              </a:ext>
            </a:extLst>
          </p:cNvPr>
          <p:cNvSpPr>
            <a:spLocks noGrp="1"/>
          </p:cNvSpPr>
          <p:nvPr>
            <p:ph idx="1"/>
          </p:nvPr>
        </p:nvSpPr>
        <p:spPr>
          <a:xfrm>
            <a:off x="858064" y="2639380"/>
            <a:ext cx="3205049" cy="3229714"/>
          </a:xfrm>
        </p:spPr>
        <p:txBody>
          <a:bodyPr>
            <a:normAutofit/>
          </a:bodyPr>
          <a:lstStyle/>
          <a:p>
            <a:r>
              <a:rPr lang="vi-VN"/>
              <a:t>Ví dụ: một đối tượng OrderLine chỉ có thể có một sản phẩm. Điều này được mô tả như sau:</a:t>
            </a:r>
            <a:endParaRPr lang="en-US"/>
          </a:p>
          <a:p>
            <a:endParaRPr lang="en-US" dirty="0"/>
          </a:p>
        </p:txBody>
      </p:sp>
      <p:pic>
        <p:nvPicPr>
          <p:cNvPr id="5" name="Picture 4">
            <a:extLst>
              <a:ext uri="{FF2B5EF4-FFF2-40B4-BE49-F238E27FC236}">
                <a16:creationId xmlns:a16="http://schemas.microsoft.com/office/drawing/2014/main" id="{5566315F-C24D-A7AD-44FC-CFCD36A81CDE}"/>
              </a:ext>
            </a:extLst>
          </p:cNvPr>
          <p:cNvPicPr>
            <a:picLocks noChangeAspect="1"/>
          </p:cNvPicPr>
          <p:nvPr/>
        </p:nvPicPr>
        <p:blipFill>
          <a:blip r:embed="rId2"/>
          <a:stretch>
            <a:fillRect/>
          </a:stretch>
        </p:blipFill>
        <p:spPr>
          <a:xfrm>
            <a:off x="4653447" y="1537683"/>
            <a:ext cx="6892560" cy="3437186"/>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879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96195-2EEB-D93A-7DAF-6C67E5E87504}"/>
              </a:ext>
            </a:extLst>
          </p:cNvPr>
          <p:cNvSpPr>
            <a:spLocks noGrp="1"/>
          </p:cNvSpPr>
          <p:nvPr>
            <p:ph type="title"/>
          </p:nvPr>
        </p:nvSpPr>
        <p:spPr>
          <a:xfrm>
            <a:off x="878911" y="643468"/>
            <a:ext cx="3177847" cy="1674180"/>
          </a:xfrm>
        </p:spPr>
        <p:txBody>
          <a:bodyPr>
            <a:normAutofit/>
          </a:bodyPr>
          <a:lstStyle/>
          <a:p>
            <a:r>
              <a:rPr lang="en-US" sz="4000"/>
              <a:t>One-to-many</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0929DE-4AAB-048E-E1BF-3EDEC8AF7EDA}"/>
              </a:ext>
            </a:extLst>
          </p:cNvPr>
          <p:cNvSpPr>
            <a:spLocks noGrp="1"/>
          </p:cNvSpPr>
          <p:nvPr>
            <p:ph idx="1"/>
          </p:nvPr>
        </p:nvSpPr>
        <p:spPr>
          <a:xfrm>
            <a:off x="858064" y="2639380"/>
            <a:ext cx="3205049" cy="3229714"/>
          </a:xfrm>
        </p:spPr>
        <p:txBody>
          <a:bodyPr>
            <a:normAutofit/>
          </a:bodyPr>
          <a:lstStyle/>
          <a:p>
            <a:r>
              <a:rPr lang="vi-VN"/>
              <a:t>Ví dụ, một khách hàng có thể có nhiều đơn đặt hàng. Điều này được mô tả như sau:</a:t>
            </a:r>
            <a:endParaRPr lang="en-US"/>
          </a:p>
          <a:p>
            <a:endParaRPr lang="en-US" dirty="0"/>
          </a:p>
        </p:txBody>
      </p:sp>
      <p:pic>
        <p:nvPicPr>
          <p:cNvPr id="5" name="Picture 4">
            <a:extLst>
              <a:ext uri="{FF2B5EF4-FFF2-40B4-BE49-F238E27FC236}">
                <a16:creationId xmlns:a16="http://schemas.microsoft.com/office/drawing/2014/main" id="{71868483-B896-DE49-D700-CFAED473A10E}"/>
              </a:ext>
            </a:extLst>
          </p:cNvPr>
          <p:cNvPicPr>
            <a:picLocks noChangeAspect="1"/>
          </p:cNvPicPr>
          <p:nvPr/>
        </p:nvPicPr>
        <p:blipFill>
          <a:blip r:embed="rId2"/>
          <a:stretch>
            <a:fillRect/>
          </a:stretch>
        </p:blipFill>
        <p:spPr>
          <a:xfrm>
            <a:off x="4653447" y="1634498"/>
            <a:ext cx="6892560" cy="3243557"/>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423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96195-2EEB-D93A-7DAF-6C67E5E87504}"/>
              </a:ext>
            </a:extLst>
          </p:cNvPr>
          <p:cNvSpPr>
            <a:spLocks noGrp="1"/>
          </p:cNvSpPr>
          <p:nvPr>
            <p:ph type="title"/>
          </p:nvPr>
        </p:nvSpPr>
        <p:spPr>
          <a:xfrm>
            <a:off x="878911" y="643468"/>
            <a:ext cx="3177847" cy="1674180"/>
          </a:xfrm>
        </p:spPr>
        <p:txBody>
          <a:bodyPr>
            <a:normAutofit/>
          </a:bodyPr>
          <a:lstStyle/>
          <a:p>
            <a:r>
              <a:rPr lang="en-US" sz="4000"/>
              <a:t>One-to-many</a:t>
            </a:r>
          </a:p>
        </p:txBody>
      </p:sp>
      <p:cxnSp>
        <p:nvCxnSpPr>
          <p:cNvPr id="21" name="Straight Connector 2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0929DE-4AAB-048E-E1BF-3EDEC8AF7EDA}"/>
              </a:ext>
            </a:extLst>
          </p:cNvPr>
          <p:cNvSpPr>
            <a:spLocks noGrp="1"/>
          </p:cNvSpPr>
          <p:nvPr>
            <p:ph idx="1"/>
          </p:nvPr>
        </p:nvSpPr>
        <p:spPr>
          <a:xfrm>
            <a:off x="858064" y="2639380"/>
            <a:ext cx="3205049" cy="3229714"/>
          </a:xfrm>
        </p:spPr>
        <p:txBody>
          <a:bodyPr>
            <a:normAutofit/>
          </a:bodyPr>
          <a:lstStyle/>
          <a:p>
            <a:r>
              <a:rPr lang="vi-VN"/>
              <a:t>Một đơn hàng có thể có nhiều sản phẩm; mỗi sản phẩm sẽ được hiển thị trong một dòng riêng biệt (được gọi là OrderLine) trong Đơn đặt hàng. Vì vậy, có thể có một hoặc nhiều dòng đặt hàng cho một đơn hàng, như được hiển thị ở đây:</a:t>
            </a:r>
            <a:endParaRPr lang="en-US" dirty="0"/>
          </a:p>
        </p:txBody>
      </p:sp>
      <p:pic>
        <p:nvPicPr>
          <p:cNvPr id="6" name="Picture 5">
            <a:extLst>
              <a:ext uri="{FF2B5EF4-FFF2-40B4-BE49-F238E27FC236}">
                <a16:creationId xmlns:a16="http://schemas.microsoft.com/office/drawing/2014/main" id="{E59ACC73-D92B-8251-4279-235BEA2348BC}"/>
              </a:ext>
            </a:extLst>
          </p:cNvPr>
          <p:cNvPicPr>
            <a:picLocks noChangeAspect="1"/>
          </p:cNvPicPr>
          <p:nvPr/>
        </p:nvPicPr>
        <p:blipFill>
          <a:blip r:embed="rId2"/>
          <a:stretch>
            <a:fillRect/>
          </a:stretch>
        </p:blipFill>
        <p:spPr>
          <a:xfrm>
            <a:off x="4653447" y="1608441"/>
            <a:ext cx="6892560" cy="3295671"/>
          </a:xfrm>
          <a:prstGeom prst="rect">
            <a:avLst/>
          </a:prstGeom>
        </p:spPr>
      </p:pic>
      <p:sp>
        <p:nvSpPr>
          <p:cNvPr id="23" name="Rectangle 2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313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06624-C246-54B6-4D93-1EA63B3320DA}"/>
              </a:ext>
            </a:extLst>
          </p:cNvPr>
          <p:cNvSpPr>
            <a:spLocks noGrp="1"/>
          </p:cNvSpPr>
          <p:nvPr>
            <p:ph type="title"/>
          </p:nvPr>
        </p:nvSpPr>
        <p:spPr>
          <a:xfrm>
            <a:off x="878911" y="643468"/>
            <a:ext cx="3177847" cy="1674180"/>
          </a:xfrm>
        </p:spPr>
        <p:txBody>
          <a:bodyPr>
            <a:normAutofit/>
          </a:bodyPr>
          <a:lstStyle/>
          <a:p>
            <a:r>
              <a:rPr lang="en-US" sz="4000"/>
              <a:t>Many-to-many</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F6A96E-B597-E222-1F12-BB44A4D8C398}"/>
              </a:ext>
            </a:extLst>
          </p:cNvPr>
          <p:cNvSpPr>
            <a:spLocks noGrp="1"/>
          </p:cNvSpPr>
          <p:nvPr>
            <p:ph idx="1"/>
          </p:nvPr>
        </p:nvSpPr>
        <p:spPr>
          <a:xfrm>
            <a:off x="858064" y="2639380"/>
            <a:ext cx="3205049" cy="3229714"/>
          </a:xfrm>
        </p:spPr>
        <p:txBody>
          <a:bodyPr>
            <a:normAutofit/>
          </a:bodyPr>
          <a:lstStyle/>
          <a:p>
            <a:pPr>
              <a:lnSpc>
                <a:spcPct val="100000"/>
              </a:lnSpc>
            </a:pPr>
            <a:r>
              <a:rPr lang="vi-VN"/>
              <a:t>Một Sản phẩm có thể thuộc nhiều Danh mục và một đối tượng Danh mục có thể bao gồm nhiều đối tượng Sản phẩm. Để mô tả mối quan hệ nhiều-nhiều như vậy, chúng tôi sử dụng dấu hoa thị ở cả hai đầu của mũi tên mối quan hệ, như được hiển thị ở đây:</a:t>
            </a:r>
            <a:endParaRPr lang="en-US"/>
          </a:p>
          <a:p>
            <a:pPr>
              <a:lnSpc>
                <a:spcPct val="100000"/>
              </a:lnSpc>
            </a:pPr>
            <a:endParaRPr lang="en-US"/>
          </a:p>
        </p:txBody>
      </p:sp>
      <p:pic>
        <p:nvPicPr>
          <p:cNvPr id="5" name="Picture 4">
            <a:extLst>
              <a:ext uri="{FF2B5EF4-FFF2-40B4-BE49-F238E27FC236}">
                <a16:creationId xmlns:a16="http://schemas.microsoft.com/office/drawing/2014/main" id="{1EB35F67-50A7-C66F-B57A-CB612D4007CE}"/>
              </a:ext>
            </a:extLst>
          </p:cNvPr>
          <p:cNvPicPr>
            <a:picLocks noChangeAspect="1"/>
          </p:cNvPicPr>
          <p:nvPr/>
        </p:nvPicPr>
        <p:blipFill>
          <a:blip r:embed="rId2"/>
          <a:stretch>
            <a:fillRect/>
          </a:stretch>
        </p:blipFill>
        <p:spPr>
          <a:xfrm>
            <a:off x="4653447" y="1528637"/>
            <a:ext cx="6892560" cy="3455278"/>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46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36C75-03E2-A877-CF0C-6CD623E8DAAB}"/>
              </a:ext>
            </a:extLst>
          </p:cNvPr>
          <p:cNvSpPr>
            <a:spLocks noGrp="1"/>
          </p:cNvSpPr>
          <p:nvPr>
            <p:ph type="title"/>
          </p:nvPr>
        </p:nvSpPr>
        <p:spPr>
          <a:xfrm>
            <a:off x="1097280" y="286603"/>
            <a:ext cx="6437363" cy="1450757"/>
          </a:xfrm>
        </p:spPr>
        <p:txBody>
          <a:bodyPr>
            <a:normAutofit/>
          </a:bodyPr>
          <a:lstStyle/>
          <a:p>
            <a:r>
              <a:rPr lang="en-US"/>
              <a:t>UML class diagram</a:t>
            </a:r>
          </a:p>
        </p:txBody>
      </p:sp>
      <p:cxnSp>
        <p:nvCxnSpPr>
          <p:cNvPr id="23" name="Straight Connector 2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6DA992D-34D3-4C15-8BD0-6F01B73CCA76}"/>
              </a:ext>
            </a:extLst>
          </p:cNvPr>
          <p:cNvSpPr>
            <a:spLocks noGrp="1"/>
          </p:cNvSpPr>
          <p:nvPr>
            <p:ph idx="1"/>
          </p:nvPr>
        </p:nvSpPr>
        <p:spPr>
          <a:xfrm>
            <a:off x="1097281" y="2108201"/>
            <a:ext cx="6388242" cy="3760891"/>
          </a:xfrm>
        </p:spPr>
        <p:txBody>
          <a:bodyPr>
            <a:normAutofit/>
          </a:bodyPr>
          <a:lstStyle/>
          <a:p>
            <a:r>
              <a:rPr lang="vi-VN"/>
              <a:t>Vì vậy, chúng tôi có một mô hình miền rất đơn giản của một Hệ thống Quản lý Đơn hàng đơn giản. </a:t>
            </a:r>
            <a:endParaRPr lang="en-US"/>
          </a:p>
          <a:p>
            <a:r>
              <a:rPr lang="vi-VN"/>
              <a:t>Bây giờ, dựa trên các lớp ở trên, hãy xem cách chúng ta có thể chuyển đổi mô hình miền này sang mã bằng cách tạo ứng dụng web dựa trên kiến trúc 1 tầng 3 lớp</a:t>
            </a:r>
            <a:endParaRPr lang="en-US"/>
          </a:p>
        </p:txBody>
      </p:sp>
      <p:pic>
        <p:nvPicPr>
          <p:cNvPr id="5" name="Content Placeholder 4">
            <a:extLst>
              <a:ext uri="{FF2B5EF4-FFF2-40B4-BE49-F238E27FC236}">
                <a16:creationId xmlns:a16="http://schemas.microsoft.com/office/drawing/2014/main" id="{6FA7F4B1-4230-8471-9769-6F4652FBB677}"/>
              </a:ext>
            </a:extLst>
          </p:cNvPr>
          <p:cNvPicPr>
            <a:picLocks noChangeAspect="1"/>
          </p:cNvPicPr>
          <p:nvPr/>
        </p:nvPicPr>
        <p:blipFill>
          <a:blip r:embed="rId2"/>
          <a:stretch>
            <a:fillRect/>
          </a:stretch>
        </p:blipFill>
        <p:spPr>
          <a:xfrm>
            <a:off x="7534643" y="652054"/>
            <a:ext cx="4337317" cy="5565865"/>
          </a:xfrm>
          <a:prstGeom prst="rect">
            <a:avLst/>
          </a:prstGeom>
        </p:spPr>
      </p:pic>
      <p:sp>
        <p:nvSpPr>
          <p:cNvPr id="25" name="Rectangle 24">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277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D277-873A-CBA7-B7F6-9B7F02E173CA}"/>
              </a:ext>
            </a:extLst>
          </p:cNvPr>
          <p:cNvSpPr>
            <a:spLocks noGrp="1"/>
          </p:cNvSpPr>
          <p:nvPr>
            <p:ph type="title"/>
          </p:nvPr>
        </p:nvSpPr>
        <p:spPr/>
        <p:txBody>
          <a:bodyPr/>
          <a:lstStyle/>
          <a:p>
            <a:r>
              <a:rPr lang="en-US"/>
              <a:t>Kiến trúc 1 tầng 3 lớp sử dụng Domain Model</a:t>
            </a:r>
          </a:p>
        </p:txBody>
      </p:sp>
      <p:sp>
        <p:nvSpPr>
          <p:cNvPr id="3" name="Content Placeholder 2">
            <a:extLst>
              <a:ext uri="{FF2B5EF4-FFF2-40B4-BE49-F238E27FC236}">
                <a16:creationId xmlns:a16="http://schemas.microsoft.com/office/drawing/2014/main" id="{96AFB137-5EBE-8B96-B6B2-3027BF58B64B}"/>
              </a:ext>
            </a:extLst>
          </p:cNvPr>
          <p:cNvSpPr>
            <a:spLocks noGrp="1"/>
          </p:cNvSpPr>
          <p:nvPr>
            <p:ph idx="1"/>
          </p:nvPr>
        </p:nvSpPr>
        <p:spPr/>
        <p:txBody>
          <a:bodyPr/>
          <a:lstStyle/>
          <a:p>
            <a:r>
              <a:rPr lang="vi-VN"/>
              <a:t>Dựa trên sơ đồ lớp ở trên, chúng ta sẽ tạo một ứng dụng 3 lớp đơn giản mới bằng cách sử dụng các thực thể được định nghĩa trong </a:t>
            </a:r>
            <a:r>
              <a:rPr lang="en-US"/>
              <a:t>domain model </a:t>
            </a:r>
            <a:r>
              <a:rPr lang="vi-VN"/>
              <a:t>trên. </a:t>
            </a:r>
            <a:endParaRPr lang="en-US"/>
          </a:p>
          <a:p>
            <a:pPr lvl="1"/>
            <a:r>
              <a:rPr lang="vi-VN"/>
              <a:t>BL: Thư mục này sẽ chứa tất cả các lớp miền logic nghiệp vụ</a:t>
            </a:r>
          </a:p>
          <a:p>
            <a:pPr lvl="1"/>
            <a:r>
              <a:rPr lang="vi-VN"/>
              <a:t>DAL: Thư mục này sẽ chứa các tệp mã truy cập dữ liệu (cho từng thực thể)</a:t>
            </a:r>
            <a:endParaRPr lang="en-US"/>
          </a:p>
        </p:txBody>
      </p:sp>
    </p:spTree>
    <p:extLst>
      <p:ext uri="{BB962C8B-B14F-4D97-AF65-F5344CB8AC3E}">
        <p14:creationId xmlns:p14="http://schemas.microsoft.com/office/powerpoint/2010/main" val="329351528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{9E14EE83-4765-46E5-9C24-872D08CFA943}tf22712842_win32</Template>
  <TotalTime>322</TotalTime>
  <Words>526</Words>
  <Application>Microsoft Office PowerPoint</Application>
  <PresentationFormat>Widescreen</PresentationFormat>
  <Paragraphs>49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Calibri</vt:lpstr>
      <vt:lpstr>Franklin Gothic Book</vt:lpstr>
      <vt:lpstr>Times New Roman</vt:lpstr>
      <vt:lpstr>1_RetrospectVTI</vt:lpstr>
      <vt:lpstr>ER Diagrams, Domain Model,  and N-Layer Architecture</vt:lpstr>
      <vt:lpstr>NỘI DUNG</vt:lpstr>
      <vt:lpstr>Multiplicity</vt:lpstr>
      <vt:lpstr>One-to-one</vt:lpstr>
      <vt:lpstr>One-to-many</vt:lpstr>
      <vt:lpstr>One-to-many</vt:lpstr>
      <vt:lpstr>Many-to-many</vt:lpstr>
      <vt:lpstr>UML class diagram</vt:lpstr>
      <vt:lpstr>Kiến trúc 1 tầng 3 lớp sử dụng Domain Model</vt:lpstr>
      <vt:lpstr>Layer 1: Data Access Layer (DAL)</vt:lpstr>
      <vt:lpstr>Index</vt:lpstr>
      <vt:lpstr>Details </vt:lpstr>
      <vt:lpstr>Create </vt:lpstr>
      <vt:lpstr>Edit </vt:lpstr>
      <vt:lpstr>Delete </vt:lpstr>
      <vt:lpstr>Layer 2: Business Layer (BL)</vt:lpstr>
      <vt:lpstr>The Student entity</vt:lpstr>
      <vt:lpstr>The Enrollment entity</vt:lpstr>
      <vt:lpstr>The Course entity</vt:lpstr>
      <vt:lpstr>Create the database context</vt:lpstr>
      <vt:lpstr>The UI Layer</vt:lpstr>
      <vt:lpstr>Object Data Source Controls</vt:lpstr>
      <vt:lpstr>Object Data Source Controls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Diagrams, Domain Model,  and N-Layer Architecture</dc:title>
  <dc:creator>Mai Van Phuong Vu</dc:creator>
  <cp:lastModifiedBy>mai vu</cp:lastModifiedBy>
  <cp:revision>11</cp:revision>
  <dcterms:created xsi:type="dcterms:W3CDTF">2022-09-29T14:30:08Z</dcterms:created>
  <dcterms:modified xsi:type="dcterms:W3CDTF">2022-10-07T09:48:55Z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