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0964" autoAdjust="0"/>
  </p:normalViewPr>
  <p:slideViewPr>
    <p:cSldViewPr snapToGrid="0">
      <p:cViewPr varScale="1">
        <p:scale>
          <a:sx n="75" d="100"/>
          <a:sy n="75" d="100"/>
        </p:scale>
        <p:origin x="1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BD069-607C-4F94-8F8D-EC0074AADF42}" type="datetimeFigureOut">
              <a:rPr lang="en-US" smtClean="0"/>
              <a:t>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BCE79-D2A2-4248-9296-AF16A816DBC5}" type="slidenum">
              <a:rPr lang="en-US" smtClean="0"/>
              <a:t>‹#›</a:t>
            </a:fld>
            <a:endParaRPr lang="en-US"/>
          </a:p>
        </p:txBody>
      </p:sp>
    </p:spTree>
    <p:extLst>
      <p:ext uri="{BB962C8B-B14F-4D97-AF65-F5344CB8AC3E}">
        <p14:creationId xmlns:p14="http://schemas.microsoft.com/office/powerpoint/2010/main" val="315090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"N-tier" là một nhóm mà hầu như mọi nhà phát triển phần mềm đều biết và là một nhóm đã được tranh luận gay gắt trên khắp các diễn đàn, blog và các nhóm thảo luận ngoại tuyến. Trong những năm đầu làm lập trình viên, tôi đã rất ấn tượng với kiến trúc n-tier đến nỗi tôi nghĩ mọi ứng dụng nên là n-tier, thậm chí không cần hiểu chế độ xem cấp cao, điều mà tôi nhận ra rằng sau này có kinh nghiệm! Lên bậc n hay không là câu hỏi mà chúng ta sẽ cố gắng tìm ra câu trả lời trong chương này</a:t>
            </a:r>
            <a:endParaRPr lang="en-US" dirty="0"/>
          </a:p>
        </p:txBody>
      </p:sp>
      <p:sp>
        <p:nvSpPr>
          <p:cNvPr id="4" name="Slide Number Placeholder 3"/>
          <p:cNvSpPr>
            <a:spLocks noGrp="1"/>
          </p:cNvSpPr>
          <p:nvPr>
            <p:ph type="sldNum" sz="quarter" idx="5"/>
          </p:nvPr>
        </p:nvSpPr>
        <p:spPr/>
        <p:txBody>
          <a:bodyPr/>
          <a:lstStyle/>
          <a:p>
            <a:fld id="{C91BCE79-D2A2-4248-9296-AF16A816DBC5}" type="slidenum">
              <a:rPr lang="en-US" smtClean="0"/>
              <a:t>4</a:t>
            </a:fld>
            <a:endParaRPr lang="en-US"/>
          </a:p>
        </p:txBody>
      </p:sp>
    </p:spTree>
    <p:extLst>
      <p:ext uri="{BB962C8B-B14F-4D97-AF65-F5344CB8AC3E}">
        <p14:creationId xmlns:p14="http://schemas.microsoft.com/office/powerpoint/2010/main" val="353227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"N-tier" là một nhóm mà hầu như mọi nhà phát triển phần mềm đều biết và là một nhóm đã được tranh luận gay gắt trên khắp các diễn đàn, blog và các nhóm thảo luận ngoại tuyến. Trong những năm đầu làm lập trình viên, tôi đã rất ấn tượng với kiến trúc n-tier đến nỗi tôi nghĩ mọi ứng dụng nên là n-tier, thậm chí không cần hiểu chế độ xem cấp cao, điều mà tôi nhận ra rằng sau này có kinh nghiệm! Lên bậc n hay không là câu hỏi mà chúng ta sẽ cố gắng tìm ra câu trả lời trong chương này</a:t>
            </a:r>
            <a:endParaRPr lang="en-US" dirty="0"/>
          </a:p>
        </p:txBody>
      </p:sp>
      <p:sp>
        <p:nvSpPr>
          <p:cNvPr id="4" name="Slide Number Placeholder 3"/>
          <p:cNvSpPr>
            <a:spLocks noGrp="1"/>
          </p:cNvSpPr>
          <p:nvPr>
            <p:ph type="sldNum" sz="quarter" idx="5"/>
          </p:nvPr>
        </p:nvSpPr>
        <p:spPr/>
        <p:txBody>
          <a:bodyPr/>
          <a:lstStyle/>
          <a:p>
            <a:fld id="{C91BCE79-D2A2-4248-9296-AF16A816DBC5}" type="slidenum">
              <a:rPr lang="en-US" smtClean="0"/>
              <a:t>5</a:t>
            </a:fld>
            <a:endParaRPr lang="en-US"/>
          </a:p>
        </p:txBody>
      </p:sp>
    </p:spTree>
    <p:extLst>
      <p:ext uri="{BB962C8B-B14F-4D97-AF65-F5344CB8AC3E}">
        <p14:creationId xmlns:p14="http://schemas.microsoft.com/office/powerpoint/2010/main" val="343364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Câu trả lời là không. Lý do là thực tế là trước khi quyết định phân bổ các cấp cho bộ vi xử lý của riêng họ (bằng cách đặt chúng trên các máy khác nhau có CPU riêng), trước tiên chúng ta cần xác định các thành phần chịu tải chính.</a:t>
            </a:r>
            <a:endParaRPr lang="en-US" dirty="0"/>
          </a:p>
        </p:txBody>
      </p:sp>
      <p:sp>
        <p:nvSpPr>
          <p:cNvPr id="4" name="Slide Number Placeholder 3"/>
          <p:cNvSpPr>
            <a:spLocks noGrp="1"/>
          </p:cNvSpPr>
          <p:nvPr>
            <p:ph type="sldNum" sz="quarter" idx="5"/>
          </p:nvPr>
        </p:nvSpPr>
        <p:spPr/>
        <p:txBody>
          <a:bodyPr/>
          <a:lstStyle/>
          <a:p>
            <a:fld id="{C91BCE79-D2A2-4248-9296-AF16A816DBC5}" type="slidenum">
              <a:rPr lang="en-US" smtClean="0"/>
              <a:t>14</a:t>
            </a:fld>
            <a:endParaRPr lang="en-US"/>
          </a:p>
        </p:txBody>
      </p:sp>
    </p:spTree>
    <p:extLst>
      <p:ext uri="{BB962C8B-B14F-4D97-AF65-F5344CB8AC3E}">
        <p14:creationId xmlns:p14="http://schemas.microsoft.com/office/powerpoint/2010/main" val="100458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Trong hầu hết các hệ thống, tốt nhất là giữ ba điều này trong cùng một miền ứng dụng (quy trình</a:t>
            </a:r>
            <a:r>
              <a:rPr lang="en-US"/>
              <a:t> worker</a:t>
            </a:r>
            <a:r>
              <a:rPr lang="vi-VN"/>
              <a:t>) để chúng ta có thể loại bỏ chi phí tuần tự hóa</a:t>
            </a:r>
            <a:r>
              <a:rPr lang="en-US"/>
              <a:t> </a:t>
            </a:r>
            <a:r>
              <a:rPr lang="vi-VN"/>
              <a:t>N-Tier Architecture. Có những trường hợp chúng ta có thể muốn đặt một số thành phần ứng dụng trên một máy chủ khác, chẳng hạn, hãy tưởng tượng một trang web quản lý danh mục với một số lượng lớn người dùng. Phần danh mục tìm kiếm của trang web này sẽ được sử dụng nhiều và có thể được coi như một thành phần chịu lực. Trong trường hợp này, có thể thuận lợi khi di chuyển tìm kiếm vào máy của chính nó và trả kết quả về cấp ứng dụng bằng cách sử dụng XML, hoặc tuần tự hóa nhị phân, hoặc các phương pháp tương tự.</a:t>
            </a:r>
            <a:endParaRPr lang="en-US"/>
          </a:p>
          <a:p>
            <a:endParaRPr lang="en-US"/>
          </a:p>
        </p:txBody>
      </p:sp>
      <p:sp>
        <p:nvSpPr>
          <p:cNvPr id="4" name="Slide Number Placeholder 3"/>
          <p:cNvSpPr>
            <a:spLocks noGrp="1"/>
          </p:cNvSpPr>
          <p:nvPr>
            <p:ph type="sldNum" sz="quarter" idx="5"/>
          </p:nvPr>
        </p:nvSpPr>
        <p:spPr/>
        <p:txBody>
          <a:bodyPr/>
          <a:lstStyle/>
          <a:p>
            <a:fld id="{C91BCE79-D2A2-4248-9296-AF16A816DBC5}" type="slidenum">
              <a:rPr lang="en-US" smtClean="0"/>
              <a:t>18</a:t>
            </a:fld>
            <a:endParaRPr lang="en-US"/>
          </a:p>
        </p:txBody>
      </p:sp>
    </p:spTree>
    <p:extLst>
      <p:ext uri="{BB962C8B-B14F-4D97-AF65-F5344CB8AC3E}">
        <p14:creationId xmlns:p14="http://schemas.microsoft.com/office/powerpoint/2010/main" val="411666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1BCE79-D2A2-4248-9296-AF16A816DBC5}" type="slidenum">
              <a:rPr lang="en-US" smtClean="0"/>
              <a:t>19</a:t>
            </a:fld>
            <a:endParaRPr lang="en-US"/>
          </a:p>
        </p:txBody>
      </p:sp>
    </p:spTree>
    <p:extLst>
      <p:ext uri="{BB962C8B-B14F-4D97-AF65-F5344CB8AC3E}">
        <p14:creationId xmlns:p14="http://schemas.microsoft.com/office/powerpoint/2010/main" val="202668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cùng chương này, chúng ta đã tìm hiểu mô hình 3 lớp, nơi giao diện người dùng tương tác với các lớp logic nghiệp vụ (BL), đến lượt nó được gọi là các phương thức DAL. Vì vậy, nếu phương thức DAL bị phá vỡ, giao diện người dùng có thể không bị phá vỡ dễ dàng như trong trường hợp đầu tiên, bởi vì chúng t</a:t>
            </a:r>
            <a:r>
              <a:rPr lang="en-US"/>
              <a:t>a</a:t>
            </a:r>
            <a:r>
              <a:rPr lang="vi-VN"/>
              <a:t> đã tạo các lớp được liên kết lỏng lẻo bằng cách đưa vào lớp thứ ba (BL)</a:t>
            </a:r>
            <a:endParaRPr lang="en-US"/>
          </a:p>
        </p:txBody>
      </p:sp>
      <p:sp>
        <p:nvSpPr>
          <p:cNvPr id="4" name="Slide Number Placeholder 3"/>
          <p:cNvSpPr>
            <a:spLocks noGrp="1"/>
          </p:cNvSpPr>
          <p:nvPr>
            <p:ph type="sldNum" sz="quarter" idx="5"/>
          </p:nvPr>
        </p:nvSpPr>
        <p:spPr/>
        <p:txBody>
          <a:bodyPr/>
          <a:lstStyle/>
          <a:p>
            <a:fld id="{C91BCE79-D2A2-4248-9296-AF16A816DBC5}" type="slidenum">
              <a:rPr lang="en-US" smtClean="0"/>
              <a:t>23</a:t>
            </a:fld>
            <a:endParaRPr lang="en-US"/>
          </a:p>
        </p:txBody>
      </p:sp>
    </p:spTree>
    <p:extLst>
      <p:ext uri="{BB962C8B-B14F-4D97-AF65-F5344CB8AC3E}">
        <p14:creationId xmlns:p14="http://schemas.microsoft.com/office/powerpoint/2010/main" val="87968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Trong cùng chương này, chúng ta đã tìm hiểu mô hình 3 lớp, nơi giao diện người dùng tương tác với các lớp logic nghiệp vụ (BL), đến lượt nó được gọi là các phương thức DAL. Vì vậy, nếu phương thức DAL bị phá vỡ, giao diện người dùng có thể không bị phá vỡ dễ dàng như trong trường hợp đầu tiên, bởi vì chúng t</a:t>
            </a:r>
            <a:r>
              <a:rPr lang="en-US"/>
              <a:t>a</a:t>
            </a:r>
            <a:r>
              <a:rPr lang="vi-VN"/>
              <a:t> đã tạo các lớp được liên kết lỏng lẻo bằng cách đưa vào lớp thứ ba (BL)</a:t>
            </a:r>
            <a:endParaRPr lang="en-US"/>
          </a:p>
        </p:txBody>
      </p:sp>
      <p:sp>
        <p:nvSpPr>
          <p:cNvPr id="4" name="Slide Number Placeholder 3"/>
          <p:cNvSpPr>
            <a:spLocks noGrp="1"/>
          </p:cNvSpPr>
          <p:nvPr>
            <p:ph type="sldNum" sz="quarter" idx="5"/>
          </p:nvPr>
        </p:nvSpPr>
        <p:spPr/>
        <p:txBody>
          <a:bodyPr/>
          <a:lstStyle/>
          <a:p>
            <a:fld id="{C91BCE79-D2A2-4248-9296-AF16A816DBC5}" type="slidenum">
              <a:rPr lang="en-US" smtClean="0"/>
              <a:t>24</a:t>
            </a:fld>
            <a:endParaRPr lang="en-US"/>
          </a:p>
        </p:txBody>
      </p:sp>
    </p:spTree>
    <p:extLst>
      <p:ext uri="{BB962C8B-B14F-4D97-AF65-F5344CB8AC3E}">
        <p14:creationId xmlns:p14="http://schemas.microsoft.com/office/powerpoint/2010/main" val="75199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a:solidFill>
                  <a:schemeClr val="tx1"/>
                </a:solidFill>
              </a:rPr>
              <a:t>Kiến trúc N-Tier</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995D-8932-5CB8-12CD-E1204B0D36C1}"/>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0BF37C7-8E65-CBD2-1F2F-945B2D7E1A1F}"/>
              </a:ext>
            </a:extLst>
          </p:cNvPr>
          <p:cNvSpPr>
            <a:spLocks noGrp="1"/>
          </p:cNvSpPr>
          <p:nvPr>
            <p:ph idx="1"/>
          </p:nvPr>
        </p:nvSpPr>
        <p:spPr/>
        <p:txBody>
          <a:bodyPr/>
          <a:lstStyle/>
          <a:p>
            <a:r>
              <a:rPr lang="vi-VN" dirty="0"/>
              <a:t>Lý do cho hiệu suất chậm này rất đơn giản. </a:t>
            </a:r>
            <a:endParaRPr lang="en-US" dirty="0"/>
          </a:p>
          <a:p>
            <a:pPr lvl="1"/>
            <a:r>
              <a:rPr lang="vi-VN" dirty="0"/>
              <a:t>Sẽ mất nhiều thời gian hơn để một phương thức trong một hợp ngữ gọi một phương thức trong một hợp ngữ khác so với thời gian nếu phương thức đó nằm trong cùng một hợp ngữ. </a:t>
            </a:r>
            <a:endParaRPr lang="en-US" dirty="0"/>
          </a:p>
          <a:p>
            <a:pPr lvl="1"/>
            <a:r>
              <a:rPr lang="vi-VN" dirty="0"/>
              <a:t>Cần một chút thời gian để tham chiếu đến assembly khác và đọc, tìm và thực thi mã được yêu cầu.</a:t>
            </a:r>
            <a:endParaRPr lang="en-US" dirty="0"/>
          </a:p>
          <a:p>
            <a:pPr lvl="1"/>
            <a:r>
              <a:rPr lang="vi-VN" dirty="0"/>
              <a:t>Thời gian này có thể tránh được nếu chúng ta có mã trong cùng một DLL vật lý.</a:t>
            </a:r>
            <a:endParaRPr lang="en-US" dirty="0"/>
          </a:p>
        </p:txBody>
      </p:sp>
    </p:spTree>
    <p:extLst>
      <p:ext uri="{BB962C8B-B14F-4D97-AF65-F5344CB8AC3E}">
        <p14:creationId xmlns:p14="http://schemas.microsoft.com/office/powerpoint/2010/main" val="223918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995D-8932-5CB8-12CD-E1204B0D36C1}"/>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0BF37C7-8E65-CBD2-1F2F-945B2D7E1A1F}"/>
              </a:ext>
            </a:extLst>
          </p:cNvPr>
          <p:cNvSpPr>
            <a:spLocks noGrp="1"/>
          </p:cNvSpPr>
          <p:nvPr>
            <p:ph idx="1"/>
          </p:nvPr>
        </p:nvSpPr>
        <p:spPr/>
        <p:txBody>
          <a:bodyPr/>
          <a:lstStyle/>
          <a:p>
            <a:r>
              <a:rPr lang="vi-VN" dirty="0"/>
              <a:t>Vì vậy, nếu chúng ta tách mã có lớp logic thành các tổ hợp vật lý khác nhau, thì chúng ta sẽ bị ảnh hưởng về hiệu suất nhẹ. </a:t>
            </a:r>
            <a:endParaRPr lang="en-US" dirty="0"/>
          </a:p>
          <a:p>
            <a:r>
              <a:rPr lang="en-US" dirty="0"/>
              <a:t>S</a:t>
            </a:r>
            <a:r>
              <a:rPr lang="vi-VN" dirty="0"/>
              <a:t>ử dụng từ nhẹ nhàng bởi vì máy móc hiện đại có rất nhiều sức mạnh tính toán, và hiệu suất đạt được hầu như không đáng kể. </a:t>
            </a:r>
            <a:endParaRPr lang="en-US" dirty="0"/>
          </a:p>
          <a:p>
            <a:r>
              <a:rPr lang="vi-VN" dirty="0"/>
              <a:t>Vì vậy, nếu chúng ta coi đây là một cú đánh hiệu suất nhẹ, thì làm thế nào một kiến trúc dựa trên n-tier thực sự có thể tăng hiệu suất của ứng dụng?</a:t>
            </a:r>
            <a:endParaRPr lang="en-US" dirty="0"/>
          </a:p>
        </p:txBody>
      </p:sp>
    </p:spTree>
    <p:extLst>
      <p:ext uri="{BB962C8B-B14F-4D97-AF65-F5344CB8AC3E}">
        <p14:creationId xmlns:p14="http://schemas.microsoft.com/office/powerpoint/2010/main" val="258774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995D-8932-5CB8-12CD-E1204B0D36C1}"/>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0BF37C7-8E65-CBD2-1F2F-945B2D7E1A1F}"/>
              </a:ext>
            </a:extLst>
          </p:cNvPr>
          <p:cNvSpPr>
            <a:spLocks noGrp="1"/>
          </p:cNvSpPr>
          <p:nvPr>
            <p:ph idx="1"/>
          </p:nvPr>
        </p:nvSpPr>
        <p:spPr/>
        <p:txBody>
          <a:bodyPr>
            <a:normAutofit fontScale="92500"/>
          </a:bodyPr>
          <a:lstStyle/>
          <a:p>
            <a:r>
              <a:rPr lang="vi-VN" dirty="0"/>
              <a:t>Tất cả phụ thuộc vào cách thức hoạt động của bộ xử lý đơn trên máy. </a:t>
            </a:r>
            <a:endParaRPr lang="en-US" dirty="0"/>
          </a:p>
          <a:p>
            <a:r>
              <a:rPr lang="en-US" dirty="0"/>
              <a:t>T</a:t>
            </a:r>
            <a:r>
              <a:rPr lang="vi-VN" dirty="0"/>
              <a:t>ất cả các hoạt động, bao gồm mã thực thi giao diện người dùng và logic nghiệp vụ, kết nối với máy chủ cơ sở dữ liệu (là một ứng dụng khác), tìm nạp dữ liệu, v.v., đều do một CPU xử lý. </a:t>
            </a:r>
            <a:endParaRPr lang="en-US" dirty="0"/>
          </a:p>
          <a:p>
            <a:r>
              <a:rPr lang="vi-VN" dirty="0"/>
              <a:t>Vì vậy, nó chỉ có thể xử lý một lệnh tại một thời điểm. Nếu ứng dụng có một danh sách dài các hoạt động đang chờ xử lý, thì bộ xử lý sẽ bị kẹt và chạy chậm, gây ra tắc nghẽn. </a:t>
            </a:r>
            <a:endParaRPr lang="en-US" dirty="0"/>
          </a:p>
          <a:p>
            <a:r>
              <a:rPr lang="vi-VN" dirty="0"/>
              <a:t>Nhưng nếu chúng ta có thể phân phối tải ứng dụng để chúng ta có thể sử dụng nhiều bộ xử lý (trên nhiều máy), thì chúng ta có thể đạt được hiệu suất đáng kể. Tất nhiên, để đạt được lợi ích này, bản thân tải trọng ngay từ đầu phải khá cao. Nếu tải luôn ở mức thấp, thì chúng ta sẽ mất nhiều hơn từ việc các tầng phân phối "nói chuyện" với nhau hơn là chúng ta sẽ nhận được từ việc phân phối khối lượng công việc</a:t>
            </a:r>
            <a:endParaRPr lang="en-US" dirty="0"/>
          </a:p>
        </p:txBody>
      </p:sp>
    </p:spTree>
    <p:extLst>
      <p:ext uri="{BB962C8B-B14F-4D97-AF65-F5344CB8AC3E}">
        <p14:creationId xmlns:p14="http://schemas.microsoft.com/office/powerpoint/2010/main" val="346419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995D-8932-5CB8-12CD-E1204B0D36C1}"/>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0BF37C7-8E65-CBD2-1F2F-945B2D7E1A1F}"/>
              </a:ext>
            </a:extLst>
          </p:cNvPr>
          <p:cNvSpPr>
            <a:spLocks noGrp="1"/>
          </p:cNvSpPr>
          <p:nvPr>
            <p:ph idx="1"/>
          </p:nvPr>
        </p:nvSpPr>
        <p:spPr/>
        <p:txBody>
          <a:bodyPr>
            <a:normAutofit/>
          </a:bodyPr>
          <a:lstStyle/>
          <a:p>
            <a:r>
              <a:rPr lang="vi-VN" dirty="0"/>
              <a:t>Nhưng nếu chúng ta có thể phân phối tải ứng dụng để chúng ta có thể sử dụng nhiều bộ xử lý (trên nhiều máy), thì chúng ta có thể đạt được hiệu suất đáng kể. </a:t>
            </a:r>
            <a:endParaRPr lang="en-US" dirty="0"/>
          </a:p>
          <a:p>
            <a:r>
              <a:rPr lang="vi-VN" dirty="0"/>
              <a:t>Tất nhiên, để đạt được lợi ích này, bản thân tải trọng ngay từ đầu phải khá cao. </a:t>
            </a:r>
            <a:endParaRPr lang="en-US" dirty="0"/>
          </a:p>
          <a:p>
            <a:r>
              <a:rPr lang="vi-VN" dirty="0"/>
              <a:t>Nếu tải luôn ở mức thấp, thì chúng ta sẽ mất nhiều hơn từ việc các tầng phân phối "nói chuyện" với nhau hơn là chúng ta sẽ nhận được từ việc phân phối khối lượng công việc</a:t>
            </a:r>
            <a:endParaRPr lang="en-US" dirty="0"/>
          </a:p>
        </p:txBody>
      </p:sp>
    </p:spTree>
    <p:extLst>
      <p:ext uri="{BB962C8B-B14F-4D97-AF65-F5344CB8AC3E}">
        <p14:creationId xmlns:p14="http://schemas.microsoft.com/office/powerpoint/2010/main" val="214792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995D-8932-5CB8-12CD-E1204B0D36C1}"/>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0BF37C7-8E65-CBD2-1F2F-945B2D7E1A1F}"/>
              </a:ext>
            </a:extLst>
          </p:cNvPr>
          <p:cNvSpPr>
            <a:spLocks noGrp="1"/>
          </p:cNvSpPr>
          <p:nvPr>
            <p:ph idx="1"/>
          </p:nvPr>
        </p:nvSpPr>
        <p:spPr/>
        <p:txBody>
          <a:bodyPr>
            <a:normAutofit/>
          </a:bodyPr>
          <a:lstStyle/>
          <a:p>
            <a:r>
              <a:rPr lang="vi-VN" dirty="0"/>
              <a:t>Vậy có nên đặt cụm DAL và BL trên các máy khác nhau để cân bằng tải không?</a:t>
            </a:r>
            <a:endParaRPr lang="en-US" dirty="0"/>
          </a:p>
          <a:p>
            <a:r>
              <a:rPr lang="vi-VN" dirty="0"/>
              <a:t>Câu trả lời là không </a:t>
            </a:r>
            <a:endParaRPr lang="en-US" dirty="0"/>
          </a:p>
        </p:txBody>
      </p:sp>
    </p:spTree>
    <p:extLst>
      <p:ext uri="{BB962C8B-B14F-4D97-AF65-F5344CB8AC3E}">
        <p14:creationId xmlns:p14="http://schemas.microsoft.com/office/powerpoint/2010/main" val="373043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57CD-CED1-5610-3A9B-A656F0EE44D2}"/>
              </a:ext>
            </a:extLst>
          </p:cNvPr>
          <p:cNvSpPr>
            <a:spLocks noGrp="1"/>
          </p:cNvSpPr>
          <p:nvPr>
            <p:ph type="title"/>
          </p:nvPr>
        </p:nvSpPr>
        <p:spPr/>
        <p:txBody>
          <a:bodyPr/>
          <a:lstStyle/>
          <a:p>
            <a:r>
              <a:rPr lang="en-US" dirty="0"/>
              <a:t>C</a:t>
            </a:r>
            <a:r>
              <a:rPr lang="vi-VN" dirty="0"/>
              <a:t>ân bằng tải</a:t>
            </a:r>
            <a:r>
              <a:rPr lang="en-US" dirty="0"/>
              <a:t>?</a:t>
            </a:r>
          </a:p>
        </p:txBody>
      </p:sp>
      <p:sp>
        <p:nvSpPr>
          <p:cNvPr id="3" name="Content Placeholder 2">
            <a:extLst>
              <a:ext uri="{FF2B5EF4-FFF2-40B4-BE49-F238E27FC236}">
                <a16:creationId xmlns:a16="http://schemas.microsoft.com/office/drawing/2014/main" id="{C169010B-F8CE-0385-328E-685E4D34D2E1}"/>
              </a:ext>
            </a:extLst>
          </p:cNvPr>
          <p:cNvSpPr>
            <a:spLocks noGrp="1"/>
          </p:cNvSpPr>
          <p:nvPr>
            <p:ph idx="1"/>
          </p:nvPr>
        </p:nvSpPr>
        <p:spPr/>
        <p:txBody>
          <a:bodyPr/>
          <a:lstStyle/>
          <a:p>
            <a:r>
              <a:rPr lang="vi-VN" dirty="0"/>
              <a:t>Trong các ứng dụng web, tải đề cập đến lượng tử công suất tính toán cần thiết để phục vụ các yêu cầu của khách hàng. Trong hầu hết các ứng dụng dựa trên web, tải thường được xử lý bởi:</a:t>
            </a:r>
            <a:endParaRPr lang="en-US" dirty="0"/>
          </a:p>
          <a:p>
            <a:pPr lvl="1"/>
            <a:r>
              <a:rPr lang="en-US" dirty="0"/>
              <a:t>A database</a:t>
            </a:r>
          </a:p>
          <a:p>
            <a:pPr lvl="1"/>
            <a:r>
              <a:rPr lang="en-US" dirty="0"/>
              <a:t>The ASP.NET </a:t>
            </a:r>
            <a:r>
              <a:rPr lang="en-US" dirty="0" err="1"/>
              <a:t>xử</a:t>
            </a:r>
            <a:r>
              <a:rPr lang="en-US" dirty="0"/>
              <a:t> </a:t>
            </a:r>
            <a:r>
              <a:rPr lang="en-US" dirty="0" err="1"/>
              <a:t>lý</a:t>
            </a:r>
            <a:r>
              <a:rPr lang="en-US" dirty="0"/>
              <a:t> </a:t>
            </a:r>
            <a:r>
              <a:rPr lang="en-US" dirty="0" err="1"/>
              <a:t>công</a:t>
            </a:r>
            <a:r>
              <a:rPr lang="en-US" dirty="0"/>
              <a:t> </a:t>
            </a:r>
            <a:r>
              <a:rPr lang="en-US" dirty="0" err="1"/>
              <a:t>việc</a:t>
            </a:r>
            <a:r>
              <a:rPr lang="en-US" dirty="0"/>
              <a:t> (w3wp.exe in Windows 2003/2008, hay aspnet_wp.exe in Windows XP)</a:t>
            </a:r>
          </a:p>
        </p:txBody>
      </p:sp>
    </p:spTree>
    <p:extLst>
      <p:ext uri="{BB962C8B-B14F-4D97-AF65-F5344CB8AC3E}">
        <p14:creationId xmlns:p14="http://schemas.microsoft.com/office/powerpoint/2010/main" val="63246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57CD-CED1-5610-3A9B-A656F0EE44D2}"/>
              </a:ext>
            </a:extLst>
          </p:cNvPr>
          <p:cNvSpPr>
            <a:spLocks noGrp="1"/>
          </p:cNvSpPr>
          <p:nvPr>
            <p:ph type="title"/>
          </p:nvPr>
        </p:nvSpPr>
        <p:spPr/>
        <p:txBody>
          <a:bodyPr/>
          <a:lstStyle/>
          <a:p>
            <a:r>
              <a:rPr lang="en-US" dirty="0"/>
              <a:t>UI, BL </a:t>
            </a:r>
            <a:r>
              <a:rPr lang="en-US" dirty="0" err="1"/>
              <a:t>và</a:t>
            </a:r>
            <a:r>
              <a:rPr lang="en-US" dirty="0"/>
              <a:t> DAL?</a:t>
            </a:r>
          </a:p>
        </p:txBody>
      </p:sp>
      <p:sp>
        <p:nvSpPr>
          <p:cNvPr id="3" name="Content Placeholder 2">
            <a:extLst>
              <a:ext uri="{FF2B5EF4-FFF2-40B4-BE49-F238E27FC236}">
                <a16:creationId xmlns:a16="http://schemas.microsoft.com/office/drawing/2014/main" id="{C169010B-F8CE-0385-328E-685E4D34D2E1}"/>
              </a:ext>
            </a:extLst>
          </p:cNvPr>
          <p:cNvSpPr>
            <a:spLocks noGrp="1"/>
          </p:cNvSpPr>
          <p:nvPr>
            <p:ph idx="1"/>
          </p:nvPr>
        </p:nvSpPr>
        <p:spPr>
          <a:xfrm>
            <a:off x="919480" y="2108201"/>
            <a:ext cx="10058400" cy="3760891"/>
          </a:xfrm>
        </p:spPr>
        <p:txBody>
          <a:bodyPr/>
          <a:lstStyle/>
          <a:p>
            <a:r>
              <a:rPr lang="en-US"/>
              <a:t>C</a:t>
            </a:r>
            <a:r>
              <a:rPr lang="vi-VN"/>
              <a:t>húng chia sẻ cùng một miền ứng dụng và do đó tạo thành một thành phần duy nhất xử lý tải máy chủ. </a:t>
            </a:r>
            <a:endParaRPr lang="en-US"/>
          </a:p>
          <a:p>
            <a:r>
              <a:rPr lang="vi-VN"/>
              <a:t>Nếu chúng ta đặt các cụm BL và DAL trên các máy riêng biệt thì chúng ta sẽ bị ảnh hưởng lớn về hiệu suất, bởi vì các cụm</a:t>
            </a:r>
            <a:r>
              <a:rPr lang="en-US"/>
              <a:t> </a:t>
            </a:r>
            <a:r>
              <a:rPr lang="vi-VN"/>
              <a:t>riêng lẻ không xử lý nhiều tải. </a:t>
            </a:r>
            <a:endParaRPr lang="en-US"/>
          </a:p>
          <a:p>
            <a:r>
              <a:rPr lang="vi-VN"/>
              <a:t>Hơn nữa, rất nhiều chu kỳ CPU sẽ bị lãng phí trong việc tuần tự hóa dữ liệu qua các ranh giới ứng dụng chéo.</a:t>
            </a:r>
            <a:endParaRPr lang="en-US" dirty="0"/>
          </a:p>
        </p:txBody>
      </p:sp>
    </p:spTree>
    <p:extLst>
      <p:ext uri="{BB962C8B-B14F-4D97-AF65-F5344CB8AC3E}">
        <p14:creationId xmlns:p14="http://schemas.microsoft.com/office/powerpoint/2010/main" val="2781764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BF88-010A-EE37-ADC7-3C08FCDFEB94}"/>
              </a:ext>
            </a:extLst>
          </p:cNvPr>
          <p:cNvSpPr>
            <a:spLocks noGrp="1"/>
          </p:cNvSpPr>
          <p:nvPr>
            <p:ph type="title"/>
          </p:nvPr>
        </p:nvSpPr>
        <p:spPr/>
        <p:txBody>
          <a:bodyPr/>
          <a:lstStyle/>
          <a:p>
            <a:r>
              <a:rPr lang="en-US"/>
              <a:t>Serialization</a:t>
            </a:r>
          </a:p>
        </p:txBody>
      </p:sp>
      <p:sp>
        <p:nvSpPr>
          <p:cNvPr id="3" name="Content Placeholder 2">
            <a:extLst>
              <a:ext uri="{FF2B5EF4-FFF2-40B4-BE49-F238E27FC236}">
                <a16:creationId xmlns:a16="http://schemas.microsoft.com/office/drawing/2014/main" id="{3F9767F1-0D04-2D7F-04B6-B2E1F336058F}"/>
              </a:ext>
            </a:extLst>
          </p:cNvPr>
          <p:cNvSpPr>
            <a:spLocks noGrp="1"/>
          </p:cNvSpPr>
          <p:nvPr>
            <p:ph idx="1"/>
          </p:nvPr>
        </p:nvSpPr>
        <p:spPr/>
        <p:txBody>
          <a:bodyPr/>
          <a:lstStyle/>
          <a:p>
            <a:r>
              <a:rPr lang="vi-VN"/>
              <a:t>Serialization là quá trình chuyển đổi một đối tượng sang một số để chúng ta có thể chuyển nó qua mạng. </a:t>
            </a:r>
            <a:endParaRPr lang="en-US"/>
          </a:p>
          <a:p>
            <a:r>
              <a:rPr lang="vi-VN"/>
              <a:t>Ví dụ: hãy xem xét một đối tượng lớp Khách hàng trong ứng dụng OMS của chúng tôi. Giả sử chúng tôi muốn gửi đối tượng này đến một máy tính khác trên mạng mà một ứng dụng .NET khác đang mong đợi nó. Đối tượng này ngay bây giờ nằm trong bộ nhớ, vì vậy chúng tôi có thể chuyển đổi nó thành một chuỗi XML (tuần tự hóa nó) và sau đó chuyển chuỗi XML này sang một máy khác qua mạng, nơi thời gian chạy .NET sẽ bắt chuỗi XML này và chuyển đổi nó trở lại một đối tượng trong bộ nhớ (hủy tuần tự hóa).</a:t>
            </a:r>
            <a:endParaRPr lang="en-US"/>
          </a:p>
        </p:txBody>
      </p:sp>
    </p:spTree>
    <p:extLst>
      <p:ext uri="{BB962C8B-B14F-4D97-AF65-F5344CB8AC3E}">
        <p14:creationId xmlns:p14="http://schemas.microsoft.com/office/powerpoint/2010/main" val="82265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BF88-010A-EE37-ADC7-3C08FCDFEB94}"/>
              </a:ext>
            </a:extLst>
          </p:cNvPr>
          <p:cNvSpPr>
            <a:spLocks noGrp="1"/>
          </p:cNvSpPr>
          <p:nvPr>
            <p:ph type="title"/>
          </p:nvPr>
        </p:nvSpPr>
        <p:spPr/>
        <p:txBody>
          <a:bodyPr/>
          <a:lstStyle/>
          <a:p>
            <a:r>
              <a:rPr lang="en-US"/>
              <a:t>Serialization</a:t>
            </a:r>
          </a:p>
        </p:txBody>
      </p:sp>
      <p:sp>
        <p:nvSpPr>
          <p:cNvPr id="7" name="Content Placeholder 6">
            <a:extLst>
              <a:ext uri="{FF2B5EF4-FFF2-40B4-BE49-F238E27FC236}">
                <a16:creationId xmlns:a16="http://schemas.microsoft.com/office/drawing/2014/main" id="{B7967B83-5A17-7EF4-77A9-9338F8E24A56}"/>
              </a:ext>
            </a:extLst>
          </p:cNvPr>
          <p:cNvSpPr>
            <a:spLocks noGrp="1"/>
          </p:cNvSpPr>
          <p:nvPr>
            <p:ph idx="1"/>
          </p:nvPr>
        </p:nvSpPr>
        <p:spPr/>
        <p:txBody>
          <a:bodyPr>
            <a:normAutofit/>
          </a:bodyPr>
          <a:lstStyle/>
          <a:p>
            <a:r>
              <a:rPr lang="vi-VN"/>
              <a:t>Quá trình tuần tự hóa này tốn nhiều CPU và sẽ ảnh hưởng đến hiệu suất nhiều hơn vì nó thực sự không giảm tải mà là tăng thêm. </a:t>
            </a:r>
            <a:endParaRPr lang="en-US"/>
          </a:p>
          <a:p>
            <a:r>
              <a:rPr lang="vi-VN"/>
              <a:t>Lý do là BL hoặc DAL một mình không xử lý tải riêng lẻ. DAL chỉ đơn giản là một lớp tiện ích nói chuyện với cơ sở dữ liệu và lấy dữ liệu từ hoặc gửi dữ liệu đến BL. BL xử lý nó và</a:t>
            </a:r>
            <a:r>
              <a:rPr lang="en-US"/>
              <a:t> </a:t>
            </a:r>
            <a:r>
              <a:rPr lang="vi-VN"/>
              <a:t>chuyển nó trên GUI. </a:t>
            </a:r>
            <a:endParaRPr lang="en-US"/>
          </a:p>
        </p:txBody>
      </p:sp>
    </p:spTree>
    <p:extLst>
      <p:ext uri="{BB962C8B-B14F-4D97-AF65-F5344CB8AC3E}">
        <p14:creationId xmlns:p14="http://schemas.microsoft.com/office/powerpoint/2010/main" val="262215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BF88-010A-EE37-ADC7-3C08FCDFEB94}"/>
              </a:ext>
            </a:extLst>
          </p:cNvPr>
          <p:cNvSpPr>
            <a:spLocks noGrp="1"/>
          </p:cNvSpPr>
          <p:nvPr>
            <p:ph type="title"/>
          </p:nvPr>
        </p:nvSpPr>
        <p:spPr/>
        <p:txBody>
          <a:bodyPr/>
          <a:lstStyle/>
          <a:p>
            <a:r>
              <a:rPr lang="en-US"/>
              <a:t>Serialization</a:t>
            </a:r>
          </a:p>
        </p:txBody>
      </p:sp>
      <p:pic>
        <p:nvPicPr>
          <p:cNvPr id="4" name="Content Placeholder 3">
            <a:extLst>
              <a:ext uri="{FF2B5EF4-FFF2-40B4-BE49-F238E27FC236}">
                <a16:creationId xmlns:a16="http://schemas.microsoft.com/office/drawing/2014/main" id="{04625884-C8BB-7E7D-9F89-A7C901CF889F}"/>
              </a:ext>
            </a:extLst>
          </p:cNvPr>
          <p:cNvPicPr>
            <a:picLocks noGrp="1" noChangeAspect="1"/>
          </p:cNvPicPr>
          <p:nvPr>
            <p:ph sz="half" idx="1"/>
          </p:nvPr>
        </p:nvPicPr>
        <p:blipFill>
          <a:blip r:embed="rId3"/>
          <a:stretch>
            <a:fillRect/>
          </a:stretch>
        </p:blipFill>
        <p:spPr>
          <a:xfrm>
            <a:off x="2074069" y="2913856"/>
            <a:ext cx="2686050" cy="2162175"/>
          </a:xfrm>
        </p:spPr>
      </p:pic>
      <p:sp>
        <p:nvSpPr>
          <p:cNvPr id="5" name="Content Placeholder 4">
            <a:extLst>
              <a:ext uri="{FF2B5EF4-FFF2-40B4-BE49-F238E27FC236}">
                <a16:creationId xmlns:a16="http://schemas.microsoft.com/office/drawing/2014/main" id="{BB9766A5-DCC4-32A0-8600-DE5431E5A153}"/>
              </a:ext>
            </a:extLst>
          </p:cNvPr>
          <p:cNvSpPr>
            <a:spLocks noGrp="1"/>
          </p:cNvSpPr>
          <p:nvPr>
            <p:ph sz="half" idx="2"/>
          </p:nvPr>
        </p:nvSpPr>
        <p:spPr/>
        <p:txBody>
          <a:bodyPr>
            <a:normAutofit fontScale="85000" lnSpcReduction="10000"/>
          </a:bodyPr>
          <a:lstStyle/>
          <a:p>
            <a:r>
              <a:rPr lang="vi-VN"/>
              <a:t>Như thể hiện trong sơ đồ này, chúng tôi đã đặt một thành phần chịu tải khác trên một máy riêng biệt để tăng hiệu suất tổng thể của ứng dụng web. Nhưng nếu ứng dụng nhỏ hoặc không nhận được nhiều lượt truy cập, thì việc tuần tự hóa nhiều ứng dụng sẽ ảnh hưởng đến hiệu suất và việc sử dụng một cấu hình như vậy sẽ vô ích.</a:t>
            </a:r>
          </a:p>
          <a:p>
            <a:r>
              <a:rPr lang="vi-VN"/>
              <a:t>Các cấu hình này không thể thực hiện được nếu không có kiến trúc n-tier. Nhưng người ta phải biết khi nào sử dụng kiến trúc n-tier và khi nào nên sử dụng cấu hình kiến trúc đơn giản hơn nhiều, tùy thuộc vào nhu cầu thực tế của dự án. Phải có sự cân bằng giữa hiệu suất và độ phức tạp của ứng dụng</a:t>
            </a:r>
            <a:endParaRPr lang="en-US"/>
          </a:p>
        </p:txBody>
      </p:sp>
    </p:spTree>
    <p:extLst>
      <p:ext uri="{BB962C8B-B14F-4D97-AF65-F5344CB8AC3E}">
        <p14:creationId xmlns:p14="http://schemas.microsoft.com/office/powerpoint/2010/main" val="83005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2A40-A63B-56D1-F497-962070480A21}"/>
              </a:ext>
            </a:extLst>
          </p:cNvPr>
          <p:cNvSpPr>
            <a:spLocks noGrp="1"/>
          </p:cNvSpPr>
          <p:nvPr>
            <p:ph type="title"/>
          </p:nvPr>
        </p:nvSpPr>
        <p:spPr/>
        <p:txBody>
          <a:bodyPr>
            <a:normAutofit fontScale="90000"/>
          </a:bodyPr>
          <a:lstStyle/>
          <a:p>
            <a:r>
              <a:rPr lang="en-US" dirty="0" err="1"/>
              <a:t>Thuật</a:t>
            </a:r>
            <a:r>
              <a:rPr lang="en-US" dirty="0"/>
              <a:t> </a:t>
            </a:r>
            <a:r>
              <a:rPr lang="en-US" dirty="0" err="1"/>
              <a:t>ngữ</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tán</a:t>
            </a:r>
            <a:r>
              <a:rPr lang="en-US" dirty="0"/>
              <a:t> bao </a:t>
            </a:r>
            <a:r>
              <a:rPr lang="en-US" dirty="0" err="1"/>
              <a:t>gồm</a:t>
            </a:r>
            <a:r>
              <a:rPr lang="en-US" dirty="0"/>
              <a:t>:</a:t>
            </a:r>
            <a:br>
              <a:rPr lang="en-US" dirty="0"/>
            </a:br>
            <a:endParaRPr lang="en-US" dirty="0"/>
          </a:p>
        </p:txBody>
      </p:sp>
      <p:sp>
        <p:nvSpPr>
          <p:cNvPr id="3" name="Content Placeholder 2">
            <a:extLst>
              <a:ext uri="{FF2B5EF4-FFF2-40B4-BE49-F238E27FC236}">
                <a16:creationId xmlns:a16="http://schemas.microsoft.com/office/drawing/2014/main" id="{D339390D-9A7E-3B77-F2A9-A695BB7C0957}"/>
              </a:ext>
            </a:extLst>
          </p:cNvPr>
          <p:cNvSpPr>
            <a:spLocks noGrp="1"/>
          </p:cNvSpPr>
          <p:nvPr>
            <p:ph idx="1"/>
          </p:nvPr>
        </p:nvSpPr>
        <p:spPr/>
        <p:txBody>
          <a:bodyPr/>
          <a:lstStyle/>
          <a:p>
            <a:r>
              <a:rPr lang="vi-VN" dirty="0"/>
              <a:t>Mã ứng dụng ASP.NET chính</a:t>
            </a:r>
            <a:r>
              <a:rPr lang="en-US" dirty="0"/>
              <a:t> (main Application)</a:t>
            </a:r>
            <a:r>
              <a:rPr lang="vi-VN" dirty="0"/>
              <a:t>, sẽ được chia nhỏ hơn nữa thành các cấp vật lý riêng biệt để mỗi cấp hoặc tổ hợp có thể được sử dụng độc lập với các cấp khác</a:t>
            </a:r>
          </a:p>
          <a:p>
            <a:r>
              <a:rPr lang="vi-VN" dirty="0"/>
              <a:t>Cơ sở dữ liệu vật lý</a:t>
            </a:r>
            <a:r>
              <a:rPr lang="en-US" dirty="0"/>
              <a:t> (physical database)</a:t>
            </a:r>
            <a:r>
              <a:rPr lang="vi-VN" dirty="0"/>
              <a:t> (RDMBS bên ngoài như MS SQL Server hoặc bất kỳ bộ nhớ ngoài nào như tệp XML), còn được gọi là Tầng dữ liệu</a:t>
            </a:r>
          </a:p>
          <a:p>
            <a:r>
              <a:rPr lang="vi-VN" dirty="0"/>
              <a:t>Trình duyệt máy khách</a:t>
            </a:r>
            <a:r>
              <a:rPr lang="en-US" dirty="0"/>
              <a:t> (client browser)</a:t>
            </a:r>
            <a:r>
              <a:rPr lang="vi-VN" dirty="0"/>
              <a:t> (Internet Explorer hoặc Firefox nơi HTML sẽ được hiển thị) còn được gọi là Tầng trình bày</a:t>
            </a:r>
            <a:endParaRPr lang="en-US" dirty="0"/>
          </a:p>
        </p:txBody>
      </p:sp>
    </p:spTree>
    <p:extLst>
      <p:ext uri="{BB962C8B-B14F-4D97-AF65-F5344CB8AC3E}">
        <p14:creationId xmlns:p14="http://schemas.microsoft.com/office/powerpoint/2010/main" val="934815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E0FC-0B13-EE4B-6840-522C02A7575C}"/>
              </a:ext>
            </a:extLst>
          </p:cNvPr>
          <p:cNvSpPr>
            <a:spLocks noGrp="1"/>
          </p:cNvSpPr>
          <p:nvPr>
            <p:ph type="title"/>
          </p:nvPr>
        </p:nvSpPr>
        <p:spPr/>
        <p:txBody>
          <a:bodyPr/>
          <a:lstStyle/>
          <a:p>
            <a:r>
              <a:rPr lang="en-US"/>
              <a:t>Khả năng mở rộng</a:t>
            </a:r>
          </a:p>
        </p:txBody>
      </p:sp>
      <p:sp>
        <p:nvSpPr>
          <p:cNvPr id="5" name="Content Placeholder 4">
            <a:extLst>
              <a:ext uri="{FF2B5EF4-FFF2-40B4-BE49-F238E27FC236}">
                <a16:creationId xmlns:a16="http://schemas.microsoft.com/office/drawing/2014/main" id="{AFAF8EEF-2F89-FE69-FCBF-C07993207978}"/>
              </a:ext>
            </a:extLst>
          </p:cNvPr>
          <p:cNvSpPr>
            <a:spLocks noGrp="1"/>
          </p:cNvSpPr>
          <p:nvPr>
            <p:ph idx="1"/>
          </p:nvPr>
        </p:nvSpPr>
        <p:spPr/>
        <p:txBody>
          <a:bodyPr/>
          <a:lstStyle/>
          <a:p>
            <a:r>
              <a:rPr lang="vi-VN"/>
              <a:t>Khả năng mở rộng có nghĩa là có thể xử lý lượng tải tăng lên trong tương lai. </a:t>
            </a:r>
            <a:endParaRPr lang="en-US"/>
          </a:p>
          <a:p>
            <a:r>
              <a:rPr lang="vi-VN"/>
              <a:t>Ví dụ: kiến trúc ứng dụng web dựa trên cộng đồng phải có khả năng hỗ trợ số lượng người dùng đồng thời tăng lên theo thời gian. Nếu số lượng người dùng đồng thời tăng nhanh, thì tốt hơn nên tách các thành phần của ứng dụng của bạn thành các máy chủ khác nhau vì băng thông CPU bị hạn chế (như đã giải thích trong phần hiệu suất). Các thành phần ở đây không chỉ có nghĩa là logic nghiệp vụ và mã truy cập dữ liệu mà còn truy cập các tài nguyên tĩnh khác như hình ảnh, video, v.v.</a:t>
            </a:r>
            <a:endParaRPr lang="en-US"/>
          </a:p>
        </p:txBody>
      </p:sp>
    </p:spTree>
    <p:extLst>
      <p:ext uri="{BB962C8B-B14F-4D97-AF65-F5344CB8AC3E}">
        <p14:creationId xmlns:p14="http://schemas.microsoft.com/office/powerpoint/2010/main" val="221853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96B4-C89A-95CB-4B38-5F0FA5079F2C}"/>
              </a:ext>
            </a:extLst>
          </p:cNvPr>
          <p:cNvSpPr>
            <a:spLocks noGrp="1"/>
          </p:cNvSpPr>
          <p:nvPr>
            <p:ph type="title"/>
          </p:nvPr>
        </p:nvSpPr>
        <p:spPr/>
        <p:txBody>
          <a:bodyPr/>
          <a:lstStyle/>
          <a:p>
            <a:r>
              <a:rPr lang="en-US"/>
              <a:t>Tái sử dụng (Re-usability)</a:t>
            </a:r>
          </a:p>
        </p:txBody>
      </p:sp>
      <p:sp>
        <p:nvSpPr>
          <p:cNvPr id="3" name="Content Placeholder 2">
            <a:extLst>
              <a:ext uri="{FF2B5EF4-FFF2-40B4-BE49-F238E27FC236}">
                <a16:creationId xmlns:a16="http://schemas.microsoft.com/office/drawing/2014/main" id="{3A033AA8-95E1-8C94-18F8-09558D6A0CC3}"/>
              </a:ext>
            </a:extLst>
          </p:cNvPr>
          <p:cNvSpPr>
            <a:spLocks noGrp="1"/>
          </p:cNvSpPr>
          <p:nvPr>
            <p:ph idx="1"/>
          </p:nvPr>
        </p:nvSpPr>
        <p:spPr/>
        <p:txBody>
          <a:bodyPr>
            <a:normAutofit fontScale="77500" lnSpcReduction="20000"/>
          </a:bodyPr>
          <a:lstStyle/>
          <a:p>
            <a:r>
              <a:rPr lang="vi-VN"/>
              <a:t>Nếu mã ứng dụng có thể được sử dụng lại trong chính nó hoặc cho một số ứng dụng bên ngoài khác, thì chúng tôi không chỉ tiết kiệm chi phí phát triển và bảo trì mà còn tránh sao chép mã và tạo các thành phần mã của chúng tôi. </a:t>
            </a:r>
            <a:endParaRPr lang="en-US"/>
          </a:p>
          <a:p>
            <a:r>
              <a:rPr lang="vi-VN"/>
              <a:t>Ví dụ: giả sử rằng bạn đang phát triển Hệ thống quản lý đơn hàng (OMS) cho một công ty. Bây giờ công ty muốn sử dụng lại logic nghiệp vụ và mã truy cập dữ liệu của riêng họ</a:t>
            </a:r>
            <a:r>
              <a:rPr lang="en-US"/>
              <a:t> </a:t>
            </a:r>
            <a:r>
              <a:rPr lang="vi-VN"/>
              <a:t>các ứng dụng nhỏ có thể không phải là một phần của OMS mà bạn đang phát triển. </a:t>
            </a:r>
            <a:endParaRPr lang="en-US"/>
          </a:p>
          <a:p>
            <a:r>
              <a:rPr lang="vi-VN"/>
              <a:t>Nếu bạn không tách mã của mình thành các tổ hợp vật lý riêng biệt, chúng sẽ không thể sử dụng lại mã của bạn một cách dễ dàng. Sẽ quá cồng kềnh nếu bạn tạo một bản sao mã của bạn và sau đó sử dụng nó trong một ứng dụng của bên thứ ba. </a:t>
            </a:r>
            <a:endParaRPr lang="en-US"/>
          </a:p>
          <a:p>
            <a:r>
              <a:rPr lang="vi-VN"/>
              <a:t>Đôi khi, thậm chí không thể tạo bản sao này, giống như hệ thống khác đang sử dụng ngôn ngữ .NET khác với ngôn ngữ được sử dụng bởi OMS của bạn. Vì vậy, một sự tách biệt vật lý là không thể tránh khỏi trong những tình huống như vậy. Khi điều này được thực hiện, chúng tôi có thể cung cấp cho họ các hợp ngữ riêng lẻ, chẳng hạn như mã truy cập dữ liệu được bọc bên trong một DLL, để họ không phải viết DAL của riêng mình và thay vào đó có thể sử dụng hợp ngữ của chúng tôi. Phương pháp lập trình này được gọi là phát triển Giao diện Lập trình Ứng dụng (API). Đó là một nguyên tắc quan trọng trong lập trình phần mềm để loại bỏ sự cứng nhắc và làm cho các thành phần ứng dụng của bạn có thể tái sử dụng trong các ứng dụng khác.</a:t>
            </a:r>
            <a:endParaRPr lang="en-US"/>
          </a:p>
        </p:txBody>
      </p:sp>
    </p:spTree>
    <p:extLst>
      <p:ext uri="{BB962C8B-B14F-4D97-AF65-F5344CB8AC3E}">
        <p14:creationId xmlns:p14="http://schemas.microsoft.com/office/powerpoint/2010/main" val="119331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96B4-C89A-95CB-4B38-5F0FA5079F2C}"/>
              </a:ext>
            </a:extLst>
          </p:cNvPr>
          <p:cNvSpPr>
            <a:spLocks noGrp="1"/>
          </p:cNvSpPr>
          <p:nvPr>
            <p:ph type="title"/>
          </p:nvPr>
        </p:nvSpPr>
        <p:spPr/>
        <p:txBody>
          <a:bodyPr/>
          <a:lstStyle/>
          <a:p>
            <a:r>
              <a:rPr lang="en-US"/>
              <a:t>Tái sử dụng (Re-usability)</a:t>
            </a:r>
          </a:p>
        </p:txBody>
      </p:sp>
      <p:sp>
        <p:nvSpPr>
          <p:cNvPr id="3" name="Content Placeholder 2">
            <a:extLst>
              <a:ext uri="{FF2B5EF4-FFF2-40B4-BE49-F238E27FC236}">
                <a16:creationId xmlns:a16="http://schemas.microsoft.com/office/drawing/2014/main" id="{3A033AA8-95E1-8C94-18F8-09558D6A0CC3}"/>
              </a:ext>
            </a:extLst>
          </p:cNvPr>
          <p:cNvSpPr>
            <a:spLocks noGrp="1"/>
          </p:cNvSpPr>
          <p:nvPr>
            <p:ph idx="1"/>
          </p:nvPr>
        </p:nvSpPr>
        <p:spPr/>
        <p:txBody>
          <a:bodyPr>
            <a:normAutofit/>
          </a:bodyPr>
          <a:lstStyle/>
          <a:p>
            <a:r>
              <a:rPr lang="vi-VN"/>
              <a:t>Vì vậy, một sự tách biệt vật lý là không thể tránh khỏi trong những tình huống như vậy. Khi điều này được thực hiện, chúng tôi có thể cung cấp cho họ các hợp ngữ riêng lẻ, chẳng hạn như mã truy cập dữ liệu được bọc bên trong một DLL, để họ không phải viết DAL của riêng mình và thay vào đó có thể sử dụng hợp ngữ của chúng tôi. </a:t>
            </a:r>
            <a:endParaRPr lang="en-US"/>
          </a:p>
          <a:p>
            <a:r>
              <a:rPr lang="vi-VN"/>
              <a:t>Phương pháp lập trình này được gọi là phát triển Giao diện Lập trình Ứng dụng (API). Đó là một nguyên tắc quan trọng trong lập trình phần mềm để loại bỏ sự cứng nhắc và làm cho các thành phần ứng dụng của bạn có thể tái sử dụng trong các ứng dụng khác.</a:t>
            </a:r>
            <a:endParaRPr lang="en-US"/>
          </a:p>
        </p:txBody>
      </p:sp>
    </p:spTree>
    <p:extLst>
      <p:ext uri="{BB962C8B-B14F-4D97-AF65-F5344CB8AC3E}">
        <p14:creationId xmlns:p14="http://schemas.microsoft.com/office/powerpoint/2010/main" val="2841597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2519-BF03-9BA1-5706-F929B37B34C3}"/>
              </a:ext>
            </a:extLst>
          </p:cNvPr>
          <p:cNvSpPr>
            <a:spLocks noGrp="1"/>
          </p:cNvSpPr>
          <p:nvPr>
            <p:ph type="title"/>
          </p:nvPr>
        </p:nvSpPr>
        <p:spPr/>
        <p:txBody>
          <a:bodyPr/>
          <a:lstStyle/>
          <a:p>
            <a:r>
              <a:rPr lang="en-US"/>
              <a:t>Khớp nối rời (Loose-Coupling)</a:t>
            </a:r>
          </a:p>
        </p:txBody>
      </p:sp>
      <p:sp>
        <p:nvSpPr>
          <p:cNvPr id="3" name="Content Placeholder 2">
            <a:extLst>
              <a:ext uri="{FF2B5EF4-FFF2-40B4-BE49-F238E27FC236}">
                <a16:creationId xmlns:a16="http://schemas.microsoft.com/office/drawing/2014/main" id="{C0D10630-11C9-BF15-19EE-D2824FD8D167}"/>
              </a:ext>
            </a:extLst>
          </p:cNvPr>
          <p:cNvSpPr>
            <a:spLocks noGrp="1"/>
          </p:cNvSpPr>
          <p:nvPr>
            <p:ph idx="1"/>
          </p:nvPr>
        </p:nvSpPr>
        <p:spPr/>
        <p:txBody>
          <a:bodyPr/>
          <a:lstStyle/>
          <a:p>
            <a:r>
              <a:rPr lang="vi-VN"/>
              <a:t>Nếu mã bạn viết trong một lớp phụ thuộc nhiều vào mã trong một số lớp khác, thì mã của bạn được kết hợp chặt chẽ, có nghĩa là thay đổi bất kỳ phần nào của nó có thể phá vỡ các phần khác mà nó phụ thuộc vào. </a:t>
            </a:r>
            <a:endParaRPr lang="en-US"/>
          </a:p>
          <a:p>
            <a:r>
              <a:rPr lang="vi-VN"/>
              <a:t>Ví dụ, trong hệ thống 1 tầng 2 lớp mà chúng ta đã nghiên cứu, mã giao diện người dùng đang gọi lớp truy cập dữ liệu từ các lớp sau mã. Điều này có nghĩa là nếu phương thức truy cập dữ liệu có bất kỳ lỗi nào, mã giao diện người dùng sẽ bị hỏng. Vì vậy, UI và DAL được kết hợp chặt chẽ với nhau. </a:t>
            </a:r>
            <a:endParaRPr lang="en-US"/>
          </a:p>
        </p:txBody>
      </p:sp>
    </p:spTree>
    <p:extLst>
      <p:ext uri="{BB962C8B-B14F-4D97-AF65-F5344CB8AC3E}">
        <p14:creationId xmlns:p14="http://schemas.microsoft.com/office/powerpoint/2010/main" val="311307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2519-BF03-9BA1-5706-F929B37B34C3}"/>
              </a:ext>
            </a:extLst>
          </p:cNvPr>
          <p:cNvSpPr>
            <a:spLocks noGrp="1"/>
          </p:cNvSpPr>
          <p:nvPr>
            <p:ph type="title"/>
          </p:nvPr>
        </p:nvSpPr>
        <p:spPr/>
        <p:txBody>
          <a:bodyPr/>
          <a:lstStyle/>
          <a:p>
            <a:r>
              <a:rPr lang="en-US"/>
              <a:t>Khớp nối rời (Loose-Coupling)</a:t>
            </a:r>
          </a:p>
        </p:txBody>
      </p:sp>
      <p:sp>
        <p:nvSpPr>
          <p:cNvPr id="3" name="Content Placeholder 2">
            <a:extLst>
              <a:ext uri="{FF2B5EF4-FFF2-40B4-BE49-F238E27FC236}">
                <a16:creationId xmlns:a16="http://schemas.microsoft.com/office/drawing/2014/main" id="{C0D10630-11C9-BF15-19EE-D2824FD8D167}"/>
              </a:ext>
            </a:extLst>
          </p:cNvPr>
          <p:cNvSpPr>
            <a:spLocks noGrp="1"/>
          </p:cNvSpPr>
          <p:nvPr>
            <p:ph idx="1"/>
          </p:nvPr>
        </p:nvSpPr>
        <p:spPr/>
        <p:txBody>
          <a:bodyPr/>
          <a:lstStyle/>
          <a:p>
            <a:r>
              <a:rPr lang="vi-VN"/>
              <a:t>Để tránh sự cứng nhắc trong các hệ thống phần mềm lớn, khái niệm "thực hiện khớp nối lỏng" là rất quan trọng. </a:t>
            </a:r>
            <a:endParaRPr lang="en-US"/>
          </a:p>
          <a:p>
            <a:r>
              <a:rPr lang="vi-VN"/>
              <a:t>Kiến trúc N-tier làm cho nó có thể đưa khớp nối </a:t>
            </a:r>
            <a:r>
              <a:rPr lang="en-US"/>
              <a:t>rời </a:t>
            </a:r>
            <a:r>
              <a:rPr lang="vi-VN"/>
              <a:t>vào các ứng dụng của chúng t</a:t>
            </a:r>
            <a:r>
              <a:rPr lang="en-US"/>
              <a:t>a</a:t>
            </a:r>
            <a:r>
              <a:rPr lang="vi-VN"/>
              <a:t>.</a:t>
            </a:r>
            <a:endParaRPr lang="en-US"/>
          </a:p>
        </p:txBody>
      </p:sp>
    </p:spTree>
    <p:extLst>
      <p:ext uri="{BB962C8B-B14F-4D97-AF65-F5344CB8AC3E}">
        <p14:creationId xmlns:p14="http://schemas.microsoft.com/office/powerpoint/2010/main" val="3924227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4B57-C155-A110-565E-A203AB5F718E}"/>
              </a:ext>
            </a:extLst>
          </p:cNvPr>
          <p:cNvSpPr>
            <a:spLocks noGrp="1"/>
          </p:cNvSpPr>
          <p:nvPr>
            <p:ph type="title"/>
          </p:nvPr>
        </p:nvSpPr>
        <p:spPr/>
        <p:txBody>
          <a:bodyPr/>
          <a:lstStyle/>
          <a:p>
            <a:r>
              <a:rPr lang="en-US"/>
              <a:t>Cắm và chạy (Plug and Play)</a:t>
            </a:r>
          </a:p>
        </p:txBody>
      </p:sp>
      <p:sp>
        <p:nvSpPr>
          <p:cNvPr id="3" name="Content Placeholder 2">
            <a:extLst>
              <a:ext uri="{FF2B5EF4-FFF2-40B4-BE49-F238E27FC236}">
                <a16:creationId xmlns:a16="http://schemas.microsoft.com/office/drawing/2014/main" id="{7814EF9B-D673-767F-71AE-9F2AF5500766}"/>
              </a:ext>
            </a:extLst>
          </p:cNvPr>
          <p:cNvSpPr>
            <a:spLocks noGrp="1"/>
          </p:cNvSpPr>
          <p:nvPr>
            <p:ph idx="1"/>
          </p:nvPr>
        </p:nvSpPr>
        <p:spPr/>
        <p:txBody>
          <a:bodyPr/>
          <a:lstStyle/>
          <a:p>
            <a:r>
              <a:rPr lang="en-US"/>
              <a:t>N</a:t>
            </a:r>
            <a:r>
              <a:rPr lang="vi-VN"/>
              <a:t>ghĩa là cùng một ứng dụng sẽ hoạt động với MS SQL Server cũng như với Oracle hoặc bất kỳ cơ sở dữ liệu nào khác. </a:t>
            </a:r>
            <a:endParaRPr lang="en-US"/>
          </a:p>
          <a:p>
            <a:r>
              <a:rPr lang="vi-VN"/>
              <a:t>Vì vậy, chúng tôi cần làm cho mã DAL của chúng tôi có khả năng chuyển đổi giữa các cơ sở dữ liệu. Để đạt được điều này, chúng tôi tạo các hội đồng DAL khác nhau, mỗi tổ hợp có mã được nhắm mục tiêu đến từng loại cơ sở dữ liệu và chúng tôi tải một </a:t>
            </a:r>
            <a:r>
              <a:rPr lang="en-US"/>
              <a:t>hợp ngữ </a:t>
            </a:r>
            <a:r>
              <a:rPr lang="vi-VN"/>
              <a:t>DAL cụ thể trong thời gian chạy dựa trên giá trị khóa trong tệp cấu hình. </a:t>
            </a:r>
            <a:endParaRPr lang="en-US"/>
          </a:p>
          <a:p>
            <a:r>
              <a:rPr lang="vi-VN"/>
              <a:t>Một mẫu thiết kế nổi tiếng có thể được sử dụng trong những trường hợp như vậy được gọi là Dependency Injection (DI)</a:t>
            </a:r>
            <a:endParaRPr lang="en-US"/>
          </a:p>
        </p:txBody>
      </p:sp>
    </p:spTree>
    <p:extLst>
      <p:ext uri="{BB962C8B-B14F-4D97-AF65-F5344CB8AC3E}">
        <p14:creationId xmlns:p14="http://schemas.microsoft.com/office/powerpoint/2010/main" val="136951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C72A-B5CD-8848-D92A-2591688F07CF}"/>
              </a:ext>
            </a:extLst>
          </p:cNvPr>
          <p:cNvSpPr>
            <a:spLocks noGrp="1"/>
          </p:cNvSpPr>
          <p:nvPr>
            <p:ph type="title"/>
          </p:nvPr>
        </p:nvSpPr>
        <p:spPr/>
        <p:txBody>
          <a:bodyPr/>
          <a:lstStyle/>
          <a:p>
            <a:r>
              <a:rPr lang="vi-VN" dirty="0"/>
              <a:t>Trong chương này chúng ta sẽ tìm hiểu</a:t>
            </a:r>
            <a:endParaRPr lang="en-US" dirty="0"/>
          </a:p>
        </p:txBody>
      </p:sp>
      <p:sp>
        <p:nvSpPr>
          <p:cNvPr id="3" name="Content Placeholder 2">
            <a:extLst>
              <a:ext uri="{FF2B5EF4-FFF2-40B4-BE49-F238E27FC236}">
                <a16:creationId xmlns:a16="http://schemas.microsoft.com/office/drawing/2014/main" id="{7E596BEA-D9B6-F103-5F14-9DBCA27B024E}"/>
              </a:ext>
            </a:extLst>
          </p:cNvPr>
          <p:cNvSpPr>
            <a:spLocks noGrp="1"/>
          </p:cNvSpPr>
          <p:nvPr>
            <p:ph idx="1"/>
          </p:nvPr>
        </p:nvSpPr>
        <p:spPr/>
        <p:txBody>
          <a:bodyPr/>
          <a:lstStyle/>
          <a:p>
            <a:r>
              <a:rPr lang="vi-VN" dirty="0"/>
              <a:t>Tại sao chúng ta cần hệ thống dựa trên N-tier</a:t>
            </a:r>
          </a:p>
          <a:p>
            <a:r>
              <a:rPr lang="vi-VN" dirty="0"/>
              <a:t>Cách tạo kiến trúc 4 tầng</a:t>
            </a:r>
          </a:p>
          <a:p>
            <a:r>
              <a:rPr lang="vi-VN" dirty="0"/>
              <a:t>Cách tạo kiến trúc 5 tầng</a:t>
            </a:r>
          </a:p>
          <a:p>
            <a:r>
              <a:rPr lang="vi-VN" dirty="0"/>
              <a:t>Đối tượng truyền dữ liệu là gì</a:t>
            </a:r>
          </a:p>
          <a:p>
            <a:r>
              <a:rPr lang="vi-VN" dirty="0"/>
              <a:t>Mẫu thiết kế Lazy Loading là gì</a:t>
            </a:r>
            <a:endParaRPr lang="en-US" dirty="0"/>
          </a:p>
        </p:txBody>
      </p:sp>
    </p:spTree>
    <p:extLst>
      <p:ext uri="{BB962C8B-B14F-4D97-AF65-F5344CB8AC3E}">
        <p14:creationId xmlns:p14="http://schemas.microsoft.com/office/powerpoint/2010/main" val="168987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C8E1-59A5-29CD-0AD8-2925CDBB89A9}"/>
              </a:ext>
            </a:extLst>
          </p:cNvPr>
          <p:cNvSpPr>
            <a:spLocks noGrp="1"/>
          </p:cNvSpPr>
          <p:nvPr>
            <p:ph type="title"/>
          </p:nvPr>
        </p:nvSpPr>
        <p:spPr/>
        <p:txBody>
          <a:bodyPr>
            <a:normAutofit/>
          </a:bodyPr>
          <a:lstStyle/>
          <a:p>
            <a:r>
              <a:rPr lang="vi-VN" dirty="0"/>
              <a:t>Tại sao chúng ta cần hệ thống dựa trên N-tier</a:t>
            </a:r>
            <a:endParaRPr lang="en-US" dirty="0"/>
          </a:p>
        </p:txBody>
      </p:sp>
      <p:sp>
        <p:nvSpPr>
          <p:cNvPr id="3" name="Content Placeholder 2">
            <a:extLst>
              <a:ext uri="{FF2B5EF4-FFF2-40B4-BE49-F238E27FC236}">
                <a16:creationId xmlns:a16="http://schemas.microsoft.com/office/drawing/2014/main" id="{7B2ACBB7-FE26-D0B8-3271-036B4A677678}"/>
              </a:ext>
            </a:extLst>
          </p:cNvPr>
          <p:cNvSpPr>
            <a:spLocks noGrp="1"/>
          </p:cNvSpPr>
          <p:nvPr>
            <p:ph idx="1"/>
          </p:nvPr>
        </p:nvSpPr>
        <p:spPr/>
        <p:txBody>
          <a:bodyPr/>
          <a:lstStyle/>
          <a:p>
            <a:r>
              <a:rPr lang="vi-VN" dirty="0"/>
              <a:t>Chúng tôi đã thấy kiến trúc 1 tầng và nếu chúng tôi giữ cơ sở dữ liệu trên một máy riêng biệt với CPU riêng của nó, chúng tôi sẽ có kiến trúc 3 tầng thô sơ trong các dự án web của chúng tôi, như được hiển thị ở đây:</a:t>
            </a:r>
            <a:endParaRPr lang="en-US" dirty="0"/>
          </a:p>
          <a:p>
            <a:endParaRPr lang="en-US" dirty="0"/>
          </a:p>
        </p:txBody>
      </p:sp>
      <p:pic>
        <p:nvPicPr>
          <p:cNvPr id="5" name="Picture 4">
            <a:extLst>
              <a:ext uri="{FF2B5EF4-FFF2-40B4-BE49-F238E27FC236}">
                <a16:creationId xmlns:a16="http://schemas.microsoft.com/office/drawing/2014/main" id="{249D8ECC-645E-8C5F-8F86-937B5C28D33B}"/>
              </a:ext>
            </a:extLst>
          </p:cNvPr>
          <p:cNvPicPr>
            <a:picLocks noChangeAspect="1"/>
          </p:cNvPicPr>
          <p:nvPr/>
        </p:nvPicPr>
        <p:blipFill>
          <a:blip r:embed="rId3"/>
          <a:stretch>
            <a:fillRect/>
          </a:stretch>
        </p:blipFill>
        <p:spPr>
          <a:xfrm>
            <a:off x="3757612" y="3307453"/>
            <a:ext cx="4676775" cy="2409825"/>
          </a:xfrm>
          <a:prstGeom prst="rect">
            <a:avLst/>
          </a:prstGeom>
        </p:spPr>
      </p:pic>
    </p:spTree>
    <p:extLst>
      <p:ext uri="{BB962C8B-B14F-4D97-AF65-F5344CB8AC3E}">
        <p14:creationId xmlns:p14="http://schemas.microsoft.com/office/powerpoint/2010/main" val="225265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C8E1-59A5-29CD-0AD8-2925CDBB89A9}"/>
              </a:ext>
            </a:extLst>
          </p:cNvPr>
          <p:cNvSpPr>
            <a:spLocks noGrp="1"/>
          </p:cNvSpPr>
          <p:nvPr>
            <p:ph type="title"/>
          </p:nvPr>
        </p:nvSpPr>
        <p:spPr/>
        <p:txBody>
          <a:bodyPr>
            <a:normAutofit/>
          </a:bodyPr>
          <a:lstStyle/>
          <a:p>
            <a:r>
              <a:rPr lang="vi-VN" dirty="0"/>
              <a:t>Tại sao chúng ta cần hệ thống dựa trên N-tier</a:t>
            </a:r>
            <a:endParaRPr lang="en-US" dirty="0"/>
          </a:p>
        </p:txBody>
      </p:sp>
      <p:sp>
        <p:nvSpPr>
          <p:cNvPr id="3" name="Content Placeholder 2">
            <a:extLst>
              <a:ext uri="{FF2B5EF4-FFF2-40B4-BE49-F238E27FC236}">
                <a16:creationId xmlns:a16="http://schemas.microsoft.com/office/drawing/2014/main" id="{7B2ACBB7-FE26-D0B8-3271-036B4A677678}"/>
              </a:ext>
            </a:extLst>
          </p:cNvPr>
          <p:cNvSpPr>
            <a:spLocks noGrp="1"/>
          </p:cNvSpPr>
          <p:nvPr>
            <p:ph idx="1"/>
          </p:nvPr>
        </p:nvSpPr>
        <p:spPr/>
        <p:txBody>
          <a:bodyPr/>
          <a:lstStyle/>
          <a:p>
            <a:r>
              <a:rPr lang="vi-VN" dirty="0"/>
              <a:t>Chúng ta đã thấy cách chia tầng ứng dụng chính trong ứng dụng 3 tầng ở trên thành các lớp logic. </a:t>
            </a:r>
            <a:endParaRPr lang="en-US" dirty="0"/>
          </a:p>
          <a:p>
            <a:r>
              <a:rPr lang="vi-VN" dirty="0"/>
              <a:t>Bây giờ, câu hỏi đầu tiên xuất hiện trong tâm trí của một người là tại sao, chính xác, chúng ta có cần phải chia các lớp logic này thành các tập hợp vật lý, riêng biệt, riêng biệt của chúng dưới dạng các cấp hay không.</a:t>
            </a:r>
            <a:endParaRPr lang="en-US" dirty="0"/>
          </a:p>
        </p:txBody>
      </p:sp>
    </p:spTree>
    <p:extLst>
      <p:ext uri="{BB962C8B-B14F-4D97-AF65-F5344CB8AC3E}">
        <p14:creationId xmlns:p14="http://schemas.microsoft.com/office/powerpoint/2010/main" val="377670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FE5-56C6-2324-6994-78570410E8EC}"/>
              </a:ext>
            </a:extLst>
          </p:cNvPr>
          <p:cNvSpPr>
            <a:spLocks noGrp="1"/>
          </p:cNvSpPr>
          <p:nvPr>
            <p:ph type="title"/>
          </p:nvPr>
        </p:nvSpPr>
        <p:spPr/>
        <p:txBody>
          <a:bodyPr/>
          <a:lstStyle/>
          <a:p>
            <a:r>
              <a:rPr lang="en-US" dirty="0" err="1"/>
              <a:t>Câu</a:t>
            </a:r>
            <a:r>
              <a:rPr lang="en-US" dirty="0"/>
              <a:t> </a:t>
            </a:r>
            <a:r>
              <a:rPr lang="en-US" dirty="0" err="1"/>
              <a:t>trả</a:t>
            </a:r>
            <a:r>
              <a:rPr lang="en-US" dirty="0"/>
              <a:t> </a:t>
            </a:r>
            <a:r>
              <a:rPr lang="en-US" dirty="0" err="1"/>
              <a:t>lời</a:t>
            </a:r>
            <a:endParaRPr lang="en-US" dirty="0"/>
          </a:p>
        </p:txBody>
      </p:sp>
      <p:sp>
        <p:nvSpPr>
          <p:cNvPr id="3" name="Content Placeholder 2">
            <a:extLst>
              <a:ext uri="{FF2B5EF4-FFF2-40B4-BE49-F238E27FC236}">
                <a16:creationId xmlns:a16="http://schemas.microsoft.com/office/drawing/2014/main" id="{3ADA9D6B-E6B8-9BBF-088C-5B97B083AC7D}"/>
              </a:ext>
            </a:extLst>
          </p:cNvPr>
          <p:cNvSpPr>
            <a:spLocks noGrp="1"/>
          </p:cNvSpPr>
          <p:nvPr>
            <p:ph idx="1"/>
          </p:nvPr>
        </p:nvSpPr>
        <p:spPr/>
        <p:txBody>
          <a:bodyPr/>
          <a:lstStyle/>
          <a:p>
            <a:r>
              <a:rPr lang="en-US" dirty="0" err="1"/>
              <a:t>Phát</a:t>
            </a:r>
            <a:r>
              <a:rPr lang="en-US" dirty="0"/>
              <a:t> </a:t>
            </a:r>
            <a:r>
              <a:rPr lang="en-US" dirty="0" err="1"/>
              <a:t>triển</a:t>
            </a:r>
            <a:r>
              <a:rPr lang="en-US" dirty="0"/>
              <a:t> n-tiered </a:t>
            </a:r>
            <a:r>
              <a:rPr lang="en-US" dirty="0" err="1"/>
              <a:t>cho</a:t>
            </a:r>
            <a:r>
              <a:rPr lang="en-US" dirty="0"/>
              <a:t> </a:t>
            </a:r>
            <a:r>
              <a:rPr lang="en-US" dirty="0" err="1"/>
              <a:t>phép</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dựa</a:t>
            </a:r>
            <a:r>
              <a:rPr lang="en-US" dirty="0"/>
              <a:t> </a:t>
            </a:r>
            <a:r>
              <a:rPr lang="en-US" dirty="0" err="1"/>
              <a:t>trên</a:t>
            </a:r>
            <a:r>
              <a:rPr lang="en-US" dirty="0"/>
              <a:t> </a:t>
            </a:r>
            <a:r>
              <a:rPr lang="en-US" dirty="0" err="1"/>
              <a:t>thành</a:t>
            </a:r>
            <a:r>
              <a:rPr lang="en-US" dirty="0"/>
              <a:t> </a:t>
            </a:r>
            <a:r>
              <a:rPr lang="en-US" dirty="0" err="1"/>
              <a:t>phần</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a:p>
            <a:r>
              <a:rPr lang="en-US" dirty="0"/>
              <a:t>Cho </a:t>
            </a:r>
            <a:r>
              <a:rPr lang="en-US" dirty="0" err="1"/>
              <a:t>phép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thực</a:t>
            </a:r>
            <a:r>
              <a:rPr lang="en-US" dirty="0"/>
              <a:t> </a:t>
            </a:r>
            <a:r>
              <a:rPr lang="en-US" dirty="0" err="1"/>
              <a:t>hiện</a:t>
            </a:r>
            <a:r>
              <a:rPr lang="en-US" dirty="0"/>
              <a:t> </a:t>
            </a:r>
            <a:r>
              <a:rPr lang="en-US" dirty="0" err="1"/>
              <a:t>cập</a:t>
            </a:r>
            <a:r>
              <a:rPr lang="en-US" dirty="0"/>
              <a:t> </a:t>
            </a:r>
            <a:r>
              <a:rPr lang="en-US" dirty="0" err="1"/>
              <a:t>nhật</a:t>
            </a:r>
            <a:r>
              <a:rPr lang="en-US" dirty="0"/>
              <a:t> </a:t>
            </a:r>
            <a:r>
              <a:rPr lang="en-US" dirty="0" err="1"/>
              <a:t>và</a:t>
            </a:r>
            <a:r>
              <a:rPr lang="en-US" dirty="0"/>
              <a:t> </a:t>
            </a:r>
            <a:r>
              <a:rPr lang="en-US" dirty="0" err="1"/>
              <a:t>thay</a:t>
            </a:r>
            <a:r>
              <a:rPr lang="en-US" dirty="0"/>
              <a:t> </a:t>
            </a:r>
            <a:r>
              <a:rPr lang="en-US" dirty="0" err="1"/>
              <a:t>đổi</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cấp</a:t>
            </a:r>
            <a:r>
              <a:rPr lang="en-US" dirty="0"/>
              <a:t> </a:t>
            </a:r>
            <a:r>
              <a:rPr lang="en-US" dirty="0" err="1"/>
              <a:t>riêng</a:t>
            </a:r>
            <a:r>
              <a:rPr lang="en-US" dirty="0"/>
              <a:t> </a:t>
            </a:r>
            <a:r>
              <a:rPr lang="en-US" dirty="0" err="1"/>
              <a:t>lẻ</a:t>
            </a:r>
            <a:r>
              <a:rPr lang="en-US" dirty="0"/>
              <a:t> </a:t>
            </a:r>
            <a:r>
              <a:rPr lang="en-US" dirty="0" err="1"/>
              <a:t>mà</a:t>
            </a:r>
            <a:r>
              <a:rPr lang="en-US" dirty="0"/>
              <a:t> </a:t>
            </a:r>
            <a:r>
              <a:rPr lang="en-US" dirty="0" err="1"/>
              <a:t>không</a:t>
            </a:r>
            <a:r>
              <a:rPr lang="en-US" dirty="0"/>
              <a:t> </a:t>
            </a:r>
            <a:r>
              <a:rPr lang="en-US" dirty="0" err="1"/>
              <a:t>phá</a:t>
            </a:r>
            <a:r>
              <a:rPr lang="en-US" dirty="0"/>
              <a:t> </a:t>
            </a:r>
            <a:r>
              <a:rPr lang="en-US" dirty="0" err="1"/>
              <a:t>vỡ</a:t>
            </a:r>
            <a:r>
              <a:rPr lang="en-US" dirty="0"/>
              <a:t> </a:t>
            </a:r>
            <a:r>
              <a:rPr lang="en-US" dirty="0" err="1"/>
              <a:t>mã</a:t>
            </a:r>
            <a:r>
              <a:rPr lang="en-US" dirty="0"/>
              <a:t> </a:t>
            </a:r>
            <a:r>
              <a:rPr lang="en-US" dirty="0" err="1"/>
              <a:t>khác</a:t>
            </a:r>
            <a:endParaRPr lang="en-US" dirty="0"/>
          </a:p>
          <a:p>
            <a:r>
              <a:rPr lang="en-US" dirty="0" err="1"/>
              <a:t>Giải</a:t>
            </a:r>
            <a:r>
              <a:rPr lang="en-US" dirty="0"/>
              <a:t> </a:t>
            </a:r>
            <a:r>
              <a:rPr lang="en-US" dirty="0" err="1"/>
              <a:t>thích</a:t>
            </a:r>
            <a:r>
              <a:rPr lang="en-US" dirty="0"/>
              <a:t> </a:t>
            </a:r>
            <a:r>
              <a:rPr lang="en-US" dirty="0" err="1"/>
              <a:t>thêm</a:t>
            </a:r>
            <a:r>
              <a:rPr lang="en-US" dirty="0"/>
              <a:t> </a:t>
            </a:r>
            <a:r>
              <a:rPr lang="en-US" dirty="0" err="1"/>
              <a:t>về</a:t>
            </a:r>
            <a:r>
              <a:rPr lang="en-US" dirty="0"/>
              <a:t> </a:t>
            </a:r>
            <a:r>
              <a:rPr lang="en-US" dirty="0" err="1"/>
              <a:t>điều</a:t>
            </a:r>
            <a:r>
              <a:rPr lang="en-US" dirty="0"/>
              <a:t> </a:t>
            </a:r>
            <a:r>
              <a:rPr lang="en-US" dirty="0" err="1"/>
              <a:t>này</a:t>
            </a:r>
            <a:endParaRPr lang="en-US" dirty="0"/>
          </a:p>
        </p:txBody>
      </p:sp>
    </p:spTree>
    <p:extLst>
      <p:ext uri="{BB962C8B-B14F-4D97-AF65-F5344CB8AC3E}">
        <p14:creationId xmlns:p14="http://schemas.microsoft.com/office/powerpoint/2010/main" val="157032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45D5-F567-CDA3-377D-C93DB391A3AC}"/>
              </a:ext>
            </a:extLst>
          </p:cNvPr>
          <p:cNvSpPr>
            <a:spLocks noGrp="1"/>
          </p:cNvSpPr>
          <p:nvPr>
            <p:ph type="title"/>
          </p:nvPr>
        </p:nvSpPr>
        <p:spPr/>
        <p:txBody>
          <a:bodyPr/>
          <a:lstStyle/>
          <a:p>
            <a:r>
              <a:rPr lang="en-US" dirty="0" err="1"/>
              <a:t>Các</a:t>
            </a:r>
            <a:r>
              <a:rPr lang="en-US" dirty="0"/>
              <a:t> </a:t>
            </a:r>
            <a:r>
              <a:rPr lang="en-US" dirty="0" err="1"/>
              <a:t>ứng</a:t>
            </a:r>
            <a:r>
              <a:rPr lang="en-US" dirty="0"/>
              <a:t> </a:t>
            </a:r>
            <a:r>
              <a:rPr lang="en-US" dirty="0" err="1"/>
              <a:t>dụng</a:t>
            </a:r>
            <a:r>
              <a:rPr lang="en-US" dirty="0"/>
              <a:t> n-tier</a:t>
            </a:r>
          </a:p>
        </p:txBody>
      </p:sp>
      <p:sp>
        <p:nvSpPr>
          <p:cNvPr id="3" name="Content Placeholder 2">
            <a:extLst>
              <a:ext uri="{FF2B5EF4-FFF2-40B4-BE49-F238E27FC236}">
                <a16:creationId xmlns:a16="http://schemas.microsoft.com/office/drawing/2014/main" id="{7AC06A4C-F0CD-B561-51BA-BF916D628EDD}"/>
              </a:ext>
            </a:extLst>
          </p:cNvPr>
          <p:cNvSpPr>
            <a:spLocks noGrp="1"/>
          </p:cNvSpPr>
          <p:nvPr>
            <p:ph idx="1"/>
          </p:nvPr>
        </p:nvSpPr>
        <p:spPr/>
        <p:txBody>
          <a:bodyPr/>
          <a:lstStyle/>
          <a:p>
            <a:r>
              <a:rPr lang="en-US" dirty="0"/>
              <a:t>C</a:t>
            </a:r>
            <a:r>
              <a:rPr lang="vi-VN" dirty="0"/>
              <a:t>ác ứng dụng quy mô vừa và quy mô doanh nghiệp. Nhiều nhà phát triển mới bắt đầu có nhu cầu này để làm cho mọi hệ thống phần mềm mà họ phát triển thành hệ thống n-tier, ngay cả khi dự án không cần phải phân cấp. </a:t>
            </a:r>
            <a:endParaRPr lang="en-US" dirty="0"/>
          </a:p>
          <a:p>
            <a:r>
              <a:rPr lang="vi-VN" dirty="0"/>
              <a:t>Ví dụ: sẽ không đáng để phát triển một </a:t>
            </a:r>
            <a:r>
              <a:rPr lang="en-US" dirty="0"/>
              <a:t>“</a:t>
            </a:r>
            <a:r>
              <a:rPr lang="vi-VN" dirty="0"/>
              <a:t>simple guestbook application</a:t>
            </a:r>
            <a:r>
              <a:rPr lang="en-US" dirty="0"/>
              <a:t>” </a:t>
            </a:r>
            <a:r>
              <a:rPr lang="vi-VN" dirty="0"/>
              <a:t>cho một trang web cá nhân trên kiến trúc n-tier vì nó sẽ tốn rất nhiều thời gian và tiền bạc, ngoài ra còn làm phức tạp hệ thống mà không mang lại lợi ích cụ thể nào.</a:t>
            </a:r>
            <a:endParaRPr lang="en-US" dirty="0"/>
          </a:p>
        </p:txBody>
      </p:sp>
    </p:spTree>
    <p:extLst>
      <p:ext uri="{BB962C8B-B14F-4D97-AF65-F5344CB8AC3E}">
        <p14:creationId xmlns:p14="http://schemas.microsoft.com/office/powerpoint/2010/main" val="32378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45D5-F567-CDA3-377D-C93DB391A3AC}"/>
              </a:ext>
            </a:extLst>
          </p:cNvPr>
          <p:cNvSpPr>
            <a:spLocks noGrp="1"/>
          </p:cNvSpPr>
          <p:nvPr>
            <p:ph type="title"/>
          </p:nvPr>
        </p:nvSpPr>
        <p:spPr/>
        <p:txBody>
          <a:bodyPr/>
          <a:lstStyle/>
          <a:p>
            <a:r>
              <a:rPr lang="en-US" dirty="0" err="1"/>
              <a:t>Các</a:t>
            </a:r>
            <a:r>
              <a:rPr lang="en-US" dirty="0"/>
              <a:t> </a:t>
            </a:r>
            <a:r>
              <a:rPr lang="en-US" dirty="0" err="1"/>
              <a:t>ứng</a:t>
            </a:r>
            <a:r>
              <a:rPr lang="en-US" dirty="0"/>
              <a:t> </a:t>
            </a:r>
            <a:r>
              <a:rPr lang="en-US" dirty="0" err="1"/>
              <a:t>dụng</a:t>
            </a:r>
            <a:r>
              <a:rPr lang="en-US" dirty="0"/>
              <a:t> n-tier</a:t>
            </a:r>
          </a:p>
        </p:txBody>
      </p:sp>
      <p:sp>
        <p:nvSpPr>
          <p:cNvPr id="3" name="Content Placeholder 2">
            <a:extLst>
              <a:ext uri="{FF2B5EF4-FFF2-40B4-BE49-F238E27FC236}">
                <a16:creationId xmlns:a16="http://schemas.microsoft.com/office/drawing/2014/main" id="{7AC06A4C-F0CD-B561-51BA-BF916D628EDD}"/>
              </a:ext>
            </a:extLst>
          </p:cNvPr>
          <p:cNvSpPr>
            <a:spLocks noGrp="1"/>
          </p:cNvSpPr>
          <p:nvPr>
            <p:ph idx="1"/>
          </p:nvPr>
        </p:nvSpPr>
        <p:spPr/>
        <p:txBody>
          <a:bodyPr/>
          <a:lstStyle/>
          <a:p>
            <a:r>
              <a:rPr lang="en-US" dirty="0"/>
              <a:t>C</a:t>
            </a:r>
            <a:r>
              <a:rPr lang="vi-VN" dirty="0"/>
              <a:t>ác ứng dụng 1 lớp khi xử lý các ứng dụng như trang web thương mại có cơ sở người dùng lớn</a:t>
            </a:r>
            <a:r>
              <a:rPr lang="en-US" dirty="0"/>
              <a:t>, </a:t>
            </a:r>
            <a:r>
              <a:rPr lang="vi-VN" dirty="0"/>
              <a:t>hệ thống phần mềm vừa đến lớn cần khả năng tương tác và dự phòng tích hợp cũng như các giải pháp được phân phối linh hoạt.</a:t>
            </a:r>
            <a:endParaRPr lang="en-US" dirty="0"/>
          </a:p>
          <a:p>
            <a:r>
              <a:rPr lang="vi-VN" dirty="0"/>
              <a:t>Chúng ta cần tách logic nghiệp vụ và mã truy cập dữ liệu thành các tổ hợp riêng của chúng để làm cho ứng dụng được phân phối và kết hợp lỏng lẻo hơn về bản chất.</a:t>
            </a:r>
            <a:endParaRPr lang="en-US" dirty="0"/>
          </a:p>
        </p:txBody>
      </p:sp>
    </p:spTree>
    <p:extLst>
      <p:ext uri="{BB962C8B-B14F-4D97-AF65-F5344CB8AC3E}">
        <p14:creationId xmlns:p14="http://schemas.microsoft.com/office/powerpoint/2010/main" val="2030199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995D-8932-5CB8-12CD-E1204B0D36C1}"/>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0BF37C7-8E65-CBD2-1F2F-945B2D7E1A1F}"/>
              </a:ext>
            </a:extLst>
          </p:cNvPr>
          <p:cNvSpPr>
            <a:spLocks noGrp="1"/>
          </p:cNvSpPr>
          <p:nvPr>
            <p:ph idx="1"/>
          </p:nvPr>
        </p:nvSpPr>
        <p:spPr/>
        <p:txBody>
          <a:bodyPr/>
          <a:lstStyle/>
          <a:p>
            <a:r>
              <a:rPr lang="vi-VN" dirty="0"/>
              <a:t>Hiệu suất ứng dụng luôn là yếu tố được xem xét hàng đầu khi làm việc trên bất kỳ dự án nào.</a:t>
            </a:r>
            <a:endParaRPr lang="en-US" dirty="0"/>
          </a:p>
          <a:p>
            <a:r>
              <a:rPr lang="vi-VN" dirty="0"/>
              <a:t>Mã càng được tách thành nhiều cụm khác nhau, thì nó càng trở nên chậm hơn. Xem sơ đồ này tại đây:</a:t>
            </a:r>
            <a:endParaRPr lang="en-US" dirty="0"/>
          </a:p>
          <a:p>
            <a:endParaRPr lang="en-US" dirty="0"/>
          </a:p>
        </p:txBody>
      </p:sp>
      <p:pic>
        <p:nvPicPr>
          <p:cNvPr id="5" name="Picture 4">
            <a:extLst>
              <a:ext uri="{FF2B5EF4-FFF2-40B4-BE49-F238E27FC236}">
                <a16:creationId xmlns:a16="http://schemas.microsoft.com/office/drawing/2014/main" id="{443427D0-09E1-1361-805F-9FDB0E753283}"/>
              </a:ext>
            </a:extLst>
          </p:cNvPr>
          <p:cNvPicPr>
            <a:picLocks noChangeAspect="1"/>
          </p:cNvPicPr>
          <p:nvPr/>
        </p:nvPicPr>
        <p:blipFill>
          <a:blip r:embed="rId2"/>
          <a:stretch>
            <a:fillRect/>
          </a:stretch>
        </p:blipFill>
        <p:spPr>
          <a:xfrm>
            <a:off x="3135630" y="3988646"/>
            <a:ext cx="5981700" cy="990600"/>
          </a:xfrm>
          <a:prstGeom prst="rect">
            <a:avLst/>
          </a:prstGeom>
        </p:spPr>
      </p:pic>
    </p:spTree>
    <p:extLst>
      <p:ext uri="{BB962C8B-B14F-4D97-AF65-F5344CB8AC3E}">
        <p14:creationId xmlns:p14="http://schemas.microsoft.com/office/powerpoint/2010/main" val="22300007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{61D1E2A0-6E73-4571-9C48-7F0055AB7A31}tf22712842_win32</Template>
  <TotalTime>176</TotalTime>
  <Words>3315</Words>
  <Application>Microsoft Office PowerPoint</Application>
  <PresentationFormat>Widescreen</PresentationFormat>
  <Paragraphs>102</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Calibri</vt:lpstr>
      <vt:lpstr>Franklin Gothic Book</vt:lpstr>
      <vt:lpstr>Times New Roman</vt:lpstr>
      <vt:lpstr>1_RetrospectVTI</vt:lpstr>
      <vt:lpstr>Kiến trúc N-Tier</vt:lpstr>
      <vt:lpstr>Thuật ngữ hệ thống phân tán bao gồm: </vt:lpstr>
      <vt:lpstr>Trong chương này chúng ta sẽ tìm hiểu</vt:lpstr>
      <vt:lpstr>Tại sao chúng ta cần hệ thống dựa trên N-tier</vt:lpstr>
      <vt:lpstr>Tại sao chúng ta cần hệ thống dựa trên N-tier</vt:lpstr>
      <vt:lpstr>Câu trả lời</vt:lpstr>
      <vt:lpstr>Các ứng dụng n-tier</vt:lpstr>
      <vt:lpstr>Các ứng dụng n-tier</vt:lpstr>
      <vt:lpstr>Performance</vt:lpstr>
      <vt:lpstr>Performance</vt:lpstr>
      <vt:lpstr>Performance</vt:lpstr>
      <vt:lpstr>Performance</vt:lpstr>
      <vt:lpstr>Performance</vt:lpstr>
      <vt:lpstr>Performance</vt:lpstr>
      <vt:lpstr>Cân bằng tải?</vt:lpstr>
      <vt:lpstr>UI, BL và DAL?</vt:lpstr>
      <vt:lpstr>Serialization</vt:lpstr>
      <vt:lpstr>Serialization</vt:lpstr>
      <vt:lpstr>Serialization</vt:lpstr>
      <vt:lpstr>Khả năng mở rộng</vt:lpstr>
      <vt:lpstr>Tái sử dụng (Re-usability)</vt:lpstr>
      <vt:lpstr>Tái sử dụng (Re-usability)</vt:lpstr>
      <vt:lpstr>Khớp nối rời (Loose-Coupling)</vt:lpstr>
      <vt:lpstr>Khớp nối rời (Loose-Coupling)</vt:lpstr>
      <vt:lpstr>Cắm và chạy (Plug and 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Kiến trúc N-Tier</dc:title>
  <dc:creator>mai vu</dc:creator>
  <cp:lastModifiedBy>mai vu</cp:lastModifiedBy>
  <cp:revision>5</cp:revision>
  <dcterms:created xsi:type="dcterms:W3CDTF">2022-10-07T09:49:06Z</dcterms:created>
  <dcterms:modified xsi:type="dcterms:W3CDTF">2022-10-08T02:35:28Z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