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4" r:id="rId8"/>
    <p:sldId id="303" r:id="rId9"/>
    <p:sldId id="305" r:id="rId10"/>
    <p:sldId id="306" r:id="rId11"/>
    <p:sldId id="308" r:id="rId12"/>
    <p:sldId id="307" r:id="rId13"/>
    <p:sldId id="309" r:id="rId14"/>
    <p:sldId id="310" r:id="rId15"/>
    <p:sldId id="311" r:id="rId16"/>
    <p:sldId id="312" r:id="rId17"/>
    <p:sldId id="313" r:id="rId18"/>
    <p:sldId id="314" r:id="rId19"/>
    <p:sldId id="316" r:id="rId20"/>
    <p:sldId id="317" r:id="rId21"/>
    <p:sldId id="315" r:id="rId22"/>
    <p:sldId id="318" r:id="rId23"/>
    <p:sldId id="319" r:id="rId24"/>
    <p:sldId id="320" r:id="rId25"/>
    <p:sldId id="321" r:id="rId26"/>
    <p:sldId id="322" r:id="rId27"/>
    <p:sldId id="323" r:id="rId28"/>
    <p:sldId id="324" r:id="rId29"/>
    <p:sldId id="325" r:id="rId30"/>
    <p:sldId id="326" r:id="rId31"/>
    <p:sldId id="327" r:id="rId32"/>
    <p:sldId id="32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81" d="100"/>
          <a:sy n="81" d="100"/>
        </p:scale>
        <p:origin x="90"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s://learn.microsoft.com/en-us/ef/core/querying/related-data/laz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vi-VN" sz="4400">
                <a:solidFill>
                  <a:schemeClr val="tx1"/>
                </a:solidFill>
              </a:rPr>
              <a:t>Phương pháp tiếp cận </a:t>
            </a:r>
            <a:r>
              <a:rPr lang="en-US" sz="4400">
                <a:solidFill>
                  <a:schemeClr val="tx1"/>
                </a:solidFill>
              </a:rPr>
              <a:t>n</a:t>
            </a:r>
            <a:r>
              <a:rPr lang="vi-VN" sz="4400">
                <a:solidFill>
                  <a:schemeClr val="tx1"/>
                </a:solidFill>
              </a:rPr>
              <a:t> cấp</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a:t>Week 07</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0E2E-D665-7864-2623-721B7311FA4B}"/>
              </a:ext>
            </a:extLst>
          </p:cNvPr>
          <p:cNvSpPr>
            <a:spLocks noGrp="1"/>
          </p:cNvSpPr>
          <p:nvPr>
            <p:ph type="title"/>
          </p:nvPr>
        </p:nvSpPr>
        <p:spPr/>
        <p:txBody>
          <a:bodyPr/>
          <a:lstStyle/>
          <a:p>
            <a:r>
              <a:rPr lang="en-US" dirty="0" err="1"/>
              <a:t>Kiến</a:t>
            </a:r>
            <a:r>
              <a:rPr lang="en-US" dirty="0"/>
              <a:t> </a:t>
            </a:r>
            <a:r>
              <a:rPr lang="en-US" dirty="0" err="1"/>
              <a:t>trúc</a:t>
            </a:r>
            <a:r>
              <a:rPr lang="en-US" dirty="0"/>
              <a:t> 5 </a:t>
            </a:r>
            <a:r>
              <a:rPr lang="en-US" dirty="0" err="1"/>
              <a:t>tầng</a:t>
            </a:r>
            <a:endParaRPr lang="en-US" dirty="0"/>
          </a:p>
        </p:txBody>
      </p:sp>
      <p:sp>
        <p:nvSpPr>
          <p:cNvPr id="3" name="Content Placeholder 2">
            <a:extLst>
              <a:ext uri="{FF2B5EF4-FFF2-40B4-BE49-F238E27FC236}">
                <a16:creationId xmlns:a16="http://schemas.microsoft.com/office/drawing/2014/main" id="{1FA640F3-77B9-AB64-5259-129403A1F23E}"/>
              </a:ext>
            </a:extLst>
          </p:cNvPr>
          <p:cNvSpPr>
            <a:spLocks noGrp="1"/>
          </p:cNvSpPr>
          <p:nvPr>
            <p:ph idx="1"/>
          </p:nvPr>
        </p:nvSpPr>
        <p:spPr/>
        <p:txBody>
          <a:bodyPr>
            <a:normAutofit/>
          </a:bodyPr>
          <a:lstStyle/>
          <a:p>
            <a:r>
              <a:rPr lang="vi-VN" dirty="0">
                <a:latin typeface="Arial (Body)"/>
              </a:rPr>
              <a:t>Trong những trường hợp như vậy, nếu chúng ta tìm kiếm một giải pháp phân lớp, thì việc thay đổi bất kỳ thứ gì trong DAL sẽ đòi hỏi phải biên dịch lại toàn bộ tập hợp, cũng bao gồm cả tập hợp logic nghiệp vụ. </a:t>
            </a:r>
            <a:endParaRPr lang="en-US" dirty="0">
              <a:latin typeface="Arial (Body)"/>
            </a:endParaRPr>
          </a:p>
          <a:p>
            <a:r>
              <a:rPr lang="vi-VN" dirty="0">
                <a:latin typeface="Arial (Body)"/>
              </a:rPr>
              <a:t>Và thay đổi không cần thiết này có thể tạo ra các hiệu ứng </a:t>
            </a:r>
            <a:r>
              <a:rPr lang="en-US" dirty="0" err="1">
                <a:latin typeface="Arial (Body)"/>
              </a:rPr>
              <a:t>dây</a:t>
            </a:r>
            <a:r>
              <a:rPr lang="en-US" dirty="0">
                <a:latin typeface="Arial (Body)"/>
              </a:rPr>
              <a:t> </a:t>
            </a:r>
            <a:r>
              <a:rPr lang="en-US" dirty="0" err="1">
                <a:latin typeface="Arial (Body)"/>
              </a:rPr>
              <a:t>chuyền</a:t>
            </a:r>
            <a:r>
              <a:rPr lang="vi-VN" dirty="0">
                <a:latin typeface="Arial (Body)"/>
              </a:rPr>
              <a:t> trong ứng dụng vì cùng một DLL có thể được sử dụng trong các ứng dụng của bên thứ ba khác. Vì vậy, điều này nên tránh đối với các ứng dụng doanh nghiệp lớn. </a:t>
            </a:r>
            <a:endParaRPr lang="en-US" dirty="0">
              <a:latin typeface="Arial (Body)"/>
            </a:endParaRPr>
          </a:p>
          <a:p>
            <a:r>
              <a:rPr lang="vi-VN" dirty="0">
                <a:latin typeface="Arial (Body)"/>
              </a:rPr>
              <a:t>Để có khả năng thích ứng linh hoạt, tốt hơn nên tách BL và DAL thành các tổ hợp riêng của chúng.</a:t>
            </a:r>
            <a:endParaRPr lang="en-US" dirty="0">
              <a:latin typeface="Arial (Body)"/>
            </a:endParaRPr>
          </a:p>
        </p:txBody>
      </p:sp>
    </p:spTree>
    <p:extLst>
      <p:ext uri="{BB962C8B-B14F-4D97-AF65-F5344CB8AC3E}">
        <p14:creationId xmlns:p14="http://schemas.microsoft.com/office/powerpoint/2010/main" val="2107517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0E2E-D665-7864-2623-721B7311FA4B}"/>
              </a:ext>
            </a:extLst>
          </p:cNvPr>
          <p:cNvSpPr>
            <a:spLocks noGrp="1"/>
          </p:cNvSpPr>
          <p:nvPr>
            <p:ph type="title"/>
          </p:nvPr>
        </p:nvSpPr>
        <p:spPr/>
        <p:txBody>
          <a:bodyPr/>
          <a:lstStyle/>
          <a:p>
            <a:r>
              <a:rPr lang="en-US" dirty="0" err="1"/>
              <a:t>Kiến</a:t>
            </a:r>
            <a:r>
              <a:rPr lang="en-US" dirty="0"/>
              <a:t> </a:t>
            </a:r>
            <a:r>
              <a:rPr lang="en-US" dirty="0" err="1"/>
              <a:t>trúc</a:t>
            </a:r>
            <a:r>
              <a:rPr lang="en-US" dirty="0"/>
              <a:t> 5 </a:t>
            </a:r>
            <a:r>
              <a:rPr lang="en-US" dirty="0" err="1"/>
              <a:t>tầng</a:t>
            </a:r>
            <a:endParaRPr lang="en-US" dirty="0"/>
          </a:p>
        </p:txBody>
      </p:sp>
      <p:sp>
        <p:nvSpPr>
          <p:cNvPr id="3" name="Content Placeholder 2">
            <a:extLst>
              <a:ext uri="{FF2B5EF4-FFF2-40B4-BE49-F238E27FC236}">
                <a16:creationId xmlns:a16="http://schemas.microsoft.com/office/drawing/2014/main" id="{1FA640F3-77B9-AB64-5259-129403A1F23E}"/>
              </a:ext>
            </a:extLst>
          </p:cNvPr>
          <p:cNvSpPr>
            <a:spLocks noGrp="1"/>
          </p:cNvSpPr>
          <p:nvPr>
            <p:ph idx="1"/>
          </p:nvPr>
        </p:nvSpPr>
        <p:spPr/>
        <p:txBody>
          <a:bodyPr>
            <a:normAutofit/>
          </a:bodyPr>
          <a:lstStyle/>
          <a:p>
            <a:r>
              <a:rPr lang="vi-VN" dirty="0">
                <a:latin typeface="Arial (Body)"/>
              </a:rPr>
              <a:t>Chúng t</a:t>
            </a:r>
            <a:r>
              <a:rPr lang="en-US" dirty="0">
                <a:latin typeface="Arial (Body)"/>
              </a:rPr>
              <a:t>a</a:t>
            </a:r>
            <a:r>
              <a:rPr lang="vi-VN" dirty="0">
                <a:latin typeface="Arial (Body)"/>
              </a:rPr>
              <a:t> có thể muốn nhắm mục tiêu các cơ sở dữ liệu vật lý khác nhau thay vì một cơ sở dữ liệu duy nhất. </a:t>
            </a:r>
            <a:endParaRPr lang="en-US" dirty="0">
              <a:latin typeface="Arial (Body)"/>
            </a:endParaRPr>
          </a:p>
          <a:p>
            <a:r>
              <a:rPr lang="vi-VN" dirty="0">
                <a:latin typeface="Arial (Body)"/>
              </a:rPr>
              <a:t>Ví dụ: ứng dụng của chúng t</a:t>
            </a:r>
            <a:r>
              <a:rPr lang="en-US" dirty="0">
                <a:latin typeface="Arial (Body)"/>
              </a:rPr>
              <a:t>a</a:t>
            </a:r>
            <a:r>
              <a:rPr lang="vi-VN" dirty="0">
                <a:latin typeface="Arial (Body)"/>
              </a:rPr>
              <a:t> có thể cần hỗ trợ MS SQL Server, Oracle và MySQL. Để điều này xảy ra, chúng ta cần giữ mã DAL hoàn toàn không độc lập với BL để chúng ta có thể dễ dàng triển khai kiến trúc dựa trên Plug and Play</a:t>
            </a:r>
            <a:endParaRPr lang="en-US" dirty="0">
              <a:latin typeface="Arial (Body)"/>
            </a:endParaRPr>
          </a:p>
        </p:txBody>
      </p:sp>
    </p:spTree>
    <p:extLst>
      <p:ext uri="{BB962C8B-B14F-4D97-AF65-F5344CB8AC3E}">
        <p14:creationId xmlns:p14="http://schemas.microsoft.com/office/powerpoint/2010/main" val="119264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0E2E-D665-7864-2623-721B7311FA4B}"/>
              </a:ext>
            </a:extLst>
          </p:cNvPr>
          <p:cNvSpPr>
            <a:spLocks noGrp="1"/>
          </p:cNvSpPr>
          <p:nvPr>
            <p:ph type="title"/>
          </p:nvPr>
        </p:nvSpPr>
        <p:spPr/>
        <p:txBody>
          <a:bodyPr/>
          <a:lstStyle/>
          <a:p>
            <a:r>
              <a:rPr lang="en-US" dirty="0" err="1"/>
              <a:t>Kiến</a:t>
            </a:r>
            <a:r>
              <a:rPr lang="en-US" dirty="0"/>
              <a:t> </a:t>
            </a:r>
            <a:r>
              <a:rPr lang="en-US" dirty="0" err="1"/>
              <a:t>trúc</a:t>
            </a:r>
            <a:r>
              <a:rPr lang="en-US" dirty="0"/>
              <a:t> 5 </a:t>
            </a:r>
            <a:r>
              <a:rPr lang="en-US" dirty="0" err="1"/>
              <a:t>tầng</a:t>
            </a:r>
            <a:endParaRPr lang="en-US" dirty="0"/>
          </a:p>
        </p:txBody>
      </p:sp>
      <p:sp>
        <p:nvSpPr>
          <p:cNvPr id="3" name="Content Placeholder 2">
            <a:extLst>
              <a:ext uri="{FF2B5EF4-FFF2-40B4-BE49-F238E27FC236}">
                <a16:creationId xmlns:a16="http://schemas.microsoft.com/office/drawing/2014/main" id="{1FA640F3-77B9-AB64-5259-129403A1F23E}"/>
              </a:ext>
            </a:extLst>
          </p:cNvPr>
          <p:cNvSpPr>
            <a:spLocks noGrp="1"/>
          </p:cNvSpPr>
          <p:nvPr>
            <p:ph idx="1"/>
          </p:nvPr>
        </p:nvSpPr>
        <p:spPr/>
        <p:txBody>
          <a:bodyPr>
            <a:normAutofit/>
          </a:bodyPr>
          <a:lstStyle/>
          <a:p>
            <a:r>
              <a:rPr lang="vi-VN" dirty="0">
                <a:latin typeface="Arial (Body)"/>
              </a:rPr>
              <a:t>Chúng tôi có thể muốn bán các thành phần riêng lẻ. </a:t>
            </a:r>
            <a:endParaRPr lang="en-US" dirty="0">
              <a:latin typeface="Arial (Body)"/>
            </a:endParaRPr>
          </a:p>
          <a:p>
            <a:r>
              <a:rPr lang="vi-VN" dirty="0">
                <a:latin typeface="Arial (Body)"/>
              </a:rPr>
              <a:t>Ví dụ,một số khách hàng có thể chỉ muốn lắp ráp DAL để sử dụng trong doanh nghiệp của họ, trong khi một số khách hàng khác có thể muốn cả hợp ngữ BL và DAL và tạo giao diện người dùng tùy chỉnh. </a:t>
            </a:r>
            <a:endParaRPr lang="en-US" dirty="0">
              <a:latin typeface="Arial (Body)"/>
            </a:endParaRPr>
          </a:p>
          <a:p>
            <a:r>
              <a:rPr lang="vi-VN" dirty="0">
                <a:latin typeface="Arial (Body)"/>
              </a:rPr>
              <a:t>Giữ các thành phần tách biệt về mặt vật lý có thể có lợi về mặt tài chính cho các ứng dụng thương mại lớn</a:t>
            </a:r>
            <a:endParaRPr lang="en-US" dirty="0">
              <a:latin typeface="Arial (Body)"/>
            </a:endParaRPr>
          </a:p>
        </p:txBody>
      </p:sp>
    </p:spTree>
    <p:extLst>
      <p:ext uri="{BB962C8B-B14F-4D97-AF65-F5344CB8AC3E}">
        <p14:creationId xmlns:p14="http://schemas.microsoft.com/office/powerpoint/2010/main" val="3521298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025CF-7BA5-DB14-9820-2060FF561116}"/>
              </a:ext>
            </a:extLst>
          </p:cNvPr>
          <p:cNvSpPr>
            <a:spLocks noGrp="1"/>
          </p:cNvSpPr>
          <p:nvPr>
            <p:ph type="title"/>
          </p:nvPr>
        </p:nvSpPr>
        <p:spPr/>
        <p:txBody>
          <a:bodyPr/>
          <a:lstStyle/>
          <a:p>
            <a:r>
              <a:rPr lang="en-US" dirty="0"/>
              <a:t>Data Transfer Objects</a:t>
            </a:r>
          </a:p>
        </p:txBody>
      </p:sp>
      <p:pic>
        <p:nvPicPr>
          <p:cNvPr id="5" name="Content Placeholder 4">
            <a:extLst>
              <a:ext uri="{FF2B5EF4-FFF2-40B4-BE49-F238E27FC236}">
                <a16:creationId xmlns:a16="http://schemas.microsoft.com/office/drawing/2014/main" id="{0B018BD2-6BB9-7EB5-4E9B-9CA82B129A12}"/>
              </a:ext>
            </a:extLst>
          </p:cNvPr>
          <p:cNvPicPr>
            <a:picLocks noGrp="1" noChangeAspect="1"/>
          </p:cNvPicPr>
          <p:nvPr>
            <p:ph idx="1"/>
          </p:nvPr>
        </p:nvPicPr>
        <p:blipFill>
          <a:blip r:embed="rId2"/>
          <a:stretch>
            <a:fillRect/>
          </a:stretch>
        </p:blipFill>
        <p:spPr>
          <a:xfrm>
            <a:off x="3106057" y="2050256"/>
            <a:ext cx="4878614" cy="3966465"/>
          </a:xfrm>
        </p:spPr>
      </p:pic>
    </p:spTree>
    <p:extLst>
      <p:ext uri="{BB962C8B-B14F-4D97-AF65-F5344CB8AC3E}">
        <p14:creationId xmlns:p14="http://schemas.microsoft.com/office/powerpoint/2010/main" val="3253796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025CF-7BA5-DB14-9820-2060FF561116}"/>
              </a:ext>
            </a:extLst>
          </p:cNvPr>
          <p:cNvSpPr>
            <a:spLocks noGrp="1"/>
          </p:cNvSpPr>
          <p:nvPr>
            <p:ph type="title"/>
          </p:nvPr>
        </p:nvSpPr>
        <p:spPr/>
        <p:txBody>
          <a:bodyPr/>
          <a:lstStyle/>
          <a:p>
            <a:r>
              <a:rPr lang="en-US" dirty="0"/>
              <a:t>Data Transfer Objects</a:t>
            </a:r>
          </a:p>
        </p:txBody>
      </p:sp>
      <p:sp>
        <p:nvSpPr>
          <p:cNvPr id="4" name="Content Placeholder 3">
            <a:extLst>
              <a:ext uri="{FF2B5EF4-FFF2-40B4-BE49-F238E27FC236}">
                <a16:creationId xmlns:a16="http://schemas.microsoft.com/office/drawing/2014/main" id="{96998E9A-FD3C-F6B4-1571-65BA4FB4107E}"/>
              </a:ext>
            </a:extLst>
          </p:cNvPr>
          <p:cNvSpPr>
            <a:spLocks noGrp="1"/>
          </p:cNvSpPr>
          <p:nvPr>
            <p:ph idx="1"/>
          </p:nvPr>
        </p:nvSpPr>
        <p:spPr/>
        <p:txBody>
          <a:bodyPr/>
          <a:lstStyle/>
          <a:p>
            <a:r>
              <a:rPr lang="vi-VN" dirty="0"/>
              <a:t>Khi các lớp BL và DAL ở cùng một lớp, chúng ta không có phụ thuộc bên ngoài và chúng ta có thể dễ dàng gọi và tham chiếu đến các đối tượng của các lớp khác bằng cách bao gồm các không gian tên có liên quan. </a:t>
            </a:r>
            <a:endParaRPr lang="en-US" dirty="0"/>
          </a:p>
          <a:p>
            <a:r>
              <a:rPr lang="vi-VN" dirty="0"/>
              <a:t>Nhưng bây giờ, cấp DAL sẽ cần phải tham chiếu đến lớp </a:t>
            </a:r>
            <a:r>
              <a:rPr lang="en-US" dirty="0"/>
              <a:t> </a:t>
            </a:r>
            <a:r>
              <a:rPr lang="vi-VN" dirty="0"/>
              <a:t>đối tượng BL để sử dụng chúng hoặc tương tác với chúng. Nhưng tầng BL cũng cần tham chiếu tầng DAL để các phương thức BL có thể gọi các phương thức DAL.</a:t>
            </a:r>
          </a:p>
          <a:p>
            <a:r>
              <a:rPr lang="vi-VN" dirty="0"/>
              <a:t>Điều này đưa chúng ta đến một vấn đề tham chiếu theo chu kỳ. Tham khảo sơ đồ sau:</a:t>
            </a:r>
            <a:endParaRPr lang="en-US" dirty="0"/>
          </a:p>
        </p:txBody>
      </p:sp>
    </p:spTree>
    <p:extLst>
      <p:ext uri="{BB962C8B-B14F-4D97-AF65-F5344CB8AC3E}">
        <p14:creationId xmlns:p14="http://schemas.microsoft.com/office/powerpoint/2010/main" val="328306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025CF-7BA5-DB14-9820-2060FF561116}"/>
              </a:ext>
            </a:extLst>
          </p:cNvPr>
          <p:cNvSpPr>
            <a:spLocks noGrp="1"/>
          </p:cNvSpPr>
          <p:nvPr>
            <p:ph type="title"/>
          </p:nvPr>
        </p:nvSpPr>
        <p:spPr/>
        <p:txBody>
          <a:bodyPr/>
          <a:lstStyle/>
          <a:p>
            <a:r>
              <a:rPr lang="en-US" dirty="0"/>
              <a:t>Data Transfer Objects</a:t>
            </a:r>
          </a:p>
        </p:txBody>
      </p:sp>
      <p:pic>
        <p:nvPicPr>
          <p:cNvPr id="5" name="Content Placeholder 4">
            <a:extLst>
              <a:ext uri="{FF2B5EF4-FFF2-40B4-BE49-F238E27FC236}">
                <a16:creationId xmlns:a16="http://schemas.microsoft.com/office/drawing/2014/main" id="{7CB28059-70BA-9BAE-DDC8-6941E2AA14D8}"/>
              </a:ext>
            </a:extLst>
          </p:cNvPr>
          <p:cNvPicPr>
            <a:picLocks noGrp="1" noChangeAspect="1"/>
          </p:cNvPicPr>
          <p:nvPr>
            <p:ph idx="1"/>
          </p:nvPr>
        </p:nvPicPr>
        <p:blipFill>
          <a:blip r:embed="rId2"/>
          <a:stretch>
            <a:fillRect/>
          </a:stretch>
        </p:blipFill>
        <p:spPr>
          <a:xfrm>
            <a:off x="1096963" y="2617421"/>
            <a:ext cx="10058400" cy="2742346"/>
          </a:xfrm>
        </p:spPr>
      </p:pic>
    </p:spTree>
    <p:extLst>
      <p:ext uri="{BB962C8B-B14F-4D97-AF65-F5344CB8AC3E}">
        <p14:creationId xmlns:p14="http://schemas.microsoft.com/office/powerpoint/2010/main" val="2562158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025CF-7BA5-DB14-9820-2060FF561116}"/>
              </a:ext>
            </a:extLst>
          </p:cNvPr>
          <p:cNvSpPr>
            <a:spLocks noGrp="1"/>
          </p:cNvSpPr>
          <p:nvPr>
            <p:ph type="title"/>
          </p:nvPr>
        </p:nvSpPr>
        <p:spPr/>
        <p:txBody>
          <a:bodyPr/>
          <a:lstStyle/>
          <a:p>
            <a:r>
              <a:rPr lang="en-US" dirty="0"/>
              <a:t>Data Transfer Objects</a:t>
            </a:r>
          </a:p>
        </p:txBody>
      </p:sp>
      <p:sp>
        <p:nvSpPr>
          <p:cNvPr id="4" name="Content Placeholder 3">
            <a:extLst>
              <a:ext uri="{FF2B5EF4-FFF2-40B4-BE49-F238E27FC236}">
                <a16:creationId xmlns:a16="http://schemas.microsoft.com/office/drawing/2014/main" id="{2CC34CB0-DC2E-9254-813E-F5AF6C5BC4E5}"/>
              </a:ext>
            </a:extLst>
          </p:cNvPr>
          <p:cNvSpPr>
            <a:spLocks noGrp="1"/>
          </p:cNvSpPr>
          <p:nvPr>
            <p:ph idx="1"/>
          </p:nvPr>
        </p:nvSpPr>
        <p:spPr/>
        <p:txBody>
          <a:bodyPr/>
          <a:lstStyle/>
          <a:p>
            <a:r>
              <a:rPr lang="vi-VN" dirty="0"/>
              <a:t>Từ sơ đồ này, chúng ta có thể thấy rằng nhu cầu phát sinh đối với cả BL và DAL để tham chiếu lẫn nhau vì cả hai hiện là các dự án riêng biệt và cũng như cách điều này sẽ dẫn đến sự cố tham chiếu theo chu kỳ, khiến trình biên dịch ngay lập tức tạo ra lỗi!</a:t>
            </a:r>
          </a:p>
          <a:p>
            <a:r>
              <a:rPr lang="vi-VN" dirty="0"/>
              <a:t>Vì vậy, chúng ta cần thêm một mức độ chuyển hướng để tránh tham chiếu theo chu kỳ này. Có nhiều cách để đạt được điều này, nhưng một phương pháp tốt, dễ dàng và linh hoạt là sử dụng Đối tượng truyền dữ liệu hoặc DTO.</a:t>
            </a:r>
            <a:endParaRPr lang="en-US" dirty="0"/>
          </a:p>
        </p:txBody>
      </p:sp>
    </p:spTree>
    <p:extLst>
      <p:ext uri="{BB962C8B-B14F-4D97-AF65-F5344CB8AC3E}">
        <p14:creationId xmlns:p14="http://schemas.microsoft.com/office/powerpoint/2010/main" val="3668819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025CF-7BA5-DB14-9820-2060FF561116}"/>
              </a:ext>
            </a:extLst>
          </p:cNvPr>
          <p:cNvSpPr>
            <a:spLocks noGrp="1"/>
          </p:cNvSpPr>
          <p:nvPr>
            <p:ph type="title"/>
          </p:nvPr>
        </p:nvSpPr>
        <p:spPr/>
        <p:txBody>
          <a:bodyPr/>
          <a:lstStyle/>
          <a:p>
            <a:r>
              <a:rPr lang="en-US" dirty="0"/>
              <a:t>Data Transfer Objects</a:t>
            </a:r>
          </a:p>
        </p:txBody>
      </p:sp>
      <p:sp>
        <p:nvSpPr>
          <p:cNvPr id="4" name="Content Placeholder 3">
            <a:extLst>
              <a:ext uri="{FF2B5EF4-FFF2-40B4-BE49-F238E27FC236}">
                <a16:creationId xmlns:a16="http://schemas.microsoft.com/office/drawing/2014/main" id="{2CC34CB0-DC2E-9254-813E-F5AF6C5BC4E5}"/>
              </a:ext>
            </a:extLst>
          </p:cNvPr>
          <p:cNvSpPr>
            <a:spLocks noGrp="1"/>
          </p:cNvSpPr>
          <p:nvPr>
            <p:ph idx="1"/>
          </p:nvPr>
        </p:nvSpPr>
        <p:spPr/>
        <p:txBody>
          <a:bodyPr/>
          <a:lstStyle/>
          <a:p>
            <a:r>
              <a:rPr lang="vi-VN" dirty="0"/>
              <a:t>DTO là các đối tượng đơn giản không có phương thức xác định và chỉ có các thành viên công khai. Chúng giống như vật mang dữ liệu đến và đi từ các lớp. </a:t>
            </a:r>
          </a:p>
          <a:p>
            <a:r>
              <a:rPr lang="vi-VN" dirty="0"/>
              <a:t>Lý do tại sao chúng ta cần DTO là vì việc chuyển các đối tượng nghiệp vụ qua các lớp rất cồng kềnh vì các đối tượng nghiệp vụ khá "nặng" và mang theo nhiều thông tin bổ sung, thường không cần thiết bên ngoài các lớp. </a:t>
            </a:r>
          </a:p>
          <a:p>
            <a:r>
              <a:rPr lang="vi-VN" dirty="0"/>
              <a:t>Vì vậy, thay vì chuyển các đối tượng nghiệp vụ, chúng tôi tạo DTO nhẹ và làm cho chúng có thể tuần tự hóa.</a:t>
            </a:r>
            <a:endParaRPr lang="en-US" dirty="0"/>
          </a:p>
        </p:txBody>
      </p:sp>
    </p:spTree>
    <p:extLst>
      <p:ext uri="{BB962C8B-B14F-4D97-AF65-F5344CB8AC3E}">
        <p14:creationId xmlns:p14="http://schemas.microsoft.com/office/powerpoint/2010/main" val="348950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14">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30773-5153-EA4F-7D68-70217BEEB4A8}"/>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6000">
                <a:solidFill>
                  <a:schemeClr val="tx1">
                    <a:lumMod val="85000"/>
                    <a:lumOff val="15000"/>
                  </a:schemeClr>
                </a:solidFill>
              </a:rPr>
              <a:t>Data Transfer Objects</a:t>
            </a:r>
          </a:p>
        </p:txBody>
      </p:sp>
      <p:pic>
        <p:nvPicPr>
          <p:cNvPr id="5" name="Content Placeholder 4">
            <a:extLst>
              <a:ext uri="{FF2B5EF4-FFF2-40B4-BE49-F238E27FC236}">
                <a16:creationId xmlns:a16="http://schemas.microsoft.com/office/drawing/2014/main" id="{3EFA7528-49AC-65A3-E13C-85A95C0D5FCB}"/>
              </a:ext>
            </a:extLst>
          </p:cNvPr>
          <p:cNvPicPr>
            <a:picLocks noGrp="1" noChangeAspect="1"/>
          </p:cNvPicPr>
          <p:nvPr>
            <p:ph idx="1"/>
          </p:nvPr>
        </p:nvPicPr>
        <p:blipFill>
          <a:blip r:embed="rId2"/>
          <a:stretch>
            <a:fillRect/>
          </a:stretch>
        </p:blipFill>
        <p:spPr>
          <a:xfrm>
            <a:off x="231986" y="656256"/>
            <a:ext cx="5299675" cy="3577280"/>
          </a:xfrm>
          <a:prstGeom prst="rect">
            <a:avLst/>
          </a:prstGeom>
        </p:spPr>
      </p:pic>
      <p:pic>
        <p:nvPicPr>
          <p:cNvPr id="6" name="Picture 5">
            <a:extLst>
              <a:ext uri="{FF2B5EF4-FFF2-40B4-BE49-F238E27FC236}">
                <a16:creationId xmlns:a16="http://schemas.microsoft.com/office/drawing/2014/main" id="{1573060A-7622-25DA-51B2-D4D8DBFFB93D}"/>
              </a:ext>
            </a:extLst>
          </p:cNvPr>
          <p:cNvPicPr>
            <a:picLocks noChangeAspect="1"/>
          </p:cNvPicPr>
          <p:nvPr/>
        </p:nvPicPr>
        <p:blipFill>
          <a:blip r:embed="rId3"/>
          <a:stretch>
            <a:fillRect/>
          </a:stretch>
        </p:blipFill>
        <p:spPr>
          <a:xfrm>
            <a:off x="5587200" y="1349868"/>
            <a:ext cx="6423614" cy="2232205"/>
          </a:xfrm>
          <a:prstGeom prst="rect">
            <a:avLst/>
          </a:prstGeom>
        </p:spPr>
      </p:pic>
      <p:cxnSp>
        <p:nvCxnSpPr>
          <p:cNvPr id="24" name="Straight Connector 16">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Rectangle 18">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584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0773-5153-EA4F-7D68-70217BEEB4A8}"/>
              </a:ext>
            </a:extLst>
          </p:cNvPr>
          <p:cNvSpPr>
            <a:spLocks noGrp="1"/>
          </p:cNvSpPr>
          <p:nvPr>
            <p:ph type="title"/>
          </p:nvPr>
        </p:nvSpPr>
        <p:spPr/>
        <p:txBody>
          <a:bodyPr/>
          <a:lstStyle/>
          <a:p>
            <a:r>
              <a:rPr lang="en-US" dirty="0"/>
              <a:t>Data Transfer Objects</a:t>
            </a:r>
          </a:p>
        </p:txBody>
      </p:sp>
      <p:sp>
        <p:nvSpPr>
          <p:cNvPr id="4" name="Content Placeholder 3">
            <a:extLst>
              <a:ext uri="{FF2B5EF4-FFF2-40B4-BE49-F238E27FC236}">
                <a16:creationId xmlns:a16="http://schemas.microsoft.com/office/drawing/2014/main" id="{B3212FFB-42FF-40AB-1A19-5F6476E1A9DD}"/>
              </a:ext>
            </a:extLst>
          </p:cNvPr>
          <p:cNvSpPr>
            <a:spLocks noGrp="1"/>
          </p:cNvSpPr>
          <p:nvPr>
            <p:ph idx="1"/>
          </p:nvPr>
        </p:nvSpPr>
        <p:spPr/>
        <p:txBody>
          <a:bodyPr/>
          <a:lstStyle/>
          <a:p>
            <a:r>
              <a:rPr lang="vi-VN" dirty="0"/>
              <a:t>Một số bạn có thể nghĩ tại sao ta không gọi hệ thống này là hệ thống 6 tầng. </a:t>
            </a:r>
          </a:p>
          <a:p>
            <a:r>
              <a:rPr lang="vi-VN" dirty="0"/>
              <a:t>Vì chúng ta có dự án 5Tier.Common biên dịch thành một tập hợp vật lý riêng biệt.</a:t>
            </a:r>
          </a:p>
          <a:p>
            <a:r>
              <a:rPr lang="vi-VN" dirty="0"/>
              <a:t>Chúng ta có thể xem nó dưới dạng một cấp khác và coi hệ thống là một thuộc về kiến trúc 6 lớp thay vì một lớp 5. </a:t>
            </a:r>
          </a:p>
        </p:txBody>
      </p:sp>
    </p:spTree>
    <p:extLst>
      <p:ext uri="{BB962C8B-B14F-4D97-AF65-F5344CB8AC3E}">
        <p14:creationId xmlns:p14="http://schemas.microsoft.com/office/powerpoint/2010/main" val="188429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6BC8-EB6A-180E-F637-478D5251DC78}"/>
              </a:ext>
            </a:extLst>
          </p:cNvPr>
          <p:cNvSpPr>
            <a:spLocks noGrp="1"/>
          </p:cNvSpPr>
          <p:nvPr>
            <p:ph type="title"/>
          </p:nvPr>
        </p:nvSpPr>
        <p:spPr/>
        <p:txBody>
          <a:bodyPr/>
          <a:lstStyle/>
          <a:p>
            <a:r>
              <a:rPr lang="en-US"/>
              <a:t>4 Tầng</a:t>
            </a:r>
          </a:p>
        </p:txBody>
      </p:sp>
      <p:sp>
        <p:nvSpPr>
          <p:cNvPr id="3" name="Content Placeholder 2">
            <a:extLst>
              <a:ext uri="{FF2B5EF4-FFF2-40B4-BE49-F238E27FC236}">
                <a16:creationId xmlns:a16="http://schemas.microsoft.com/office/drawing/2014/main" id="{F49EDB32-DCDA-494D-B81E-9648B6EC90AD}"/>
              </a:ext>
            </a:extLst>
          </p:cNvPr>
          <p:cNvSpPr>
            <a:spLocks noGrp="1"/>
          </p:cNvSpPr>
          <p:nvPr>
            <p:ph idx="1"/>
          </p:nvPr>
        </p:nvSpPr>
        <p:spPr/>
        <p:txBody>
          <a:bodyPr/>
          <a:lstStyle/>
          <a:p>
            <a:r>
              <a:rPr lang="vi-VN">
                <a:latin typeface="Arial (Body)"/>
              </a:rPr>
              <a:t>Cấp trình bày: trình duyệt phía máy khách</a:t>
            </a:r>
          </a:p>
          <a:p>
            <a:r>
              <a:rPr lang="vi-VN">
                <a:latin typeface="Arial (Body)"/>
              </a:rPr>
              <a:t>Cấp giao diện người dùng: Dự án web có ASPX / ASCX, </a:t>
            </a:r>
            <a:r>
              <a:rPr lang="en-US">
                <a:latin typeface="Arial (Body)"/>
              </a:rPr>
              <a:t>code ẩn</a:t>
            </a:r>
            <a:endParaRPr lang="vi-VN">
              <a:latin typeface="Arial (Body)"/>
            </a:endParaRPr>
          </a:p>
          <a:p>
            <a:r>
              <a:rPr lang="vi-VN">
                <a:latin typeface="Arial (Body)"/>
              </a:rPr>
              <a:t>Truy cập dữ liệu và lớp logic nghiệp vụ: trong một dự án lớp thư viện riêng biệt</a:t>
            </a:r>
          </a:p>
          <a:p>
            <a:r>
              <a:rPr lang="vi-VN">
                <a:latin typeface="Arial (Body)"/>
              </a:rPr>
              <a:t>Tầng dữ liệu: cơ sở dữ liệu vật lý</a:t>
            </a:r>
            <a:endParaRPr lang="en-US">
              <a:latin typeface="Arial (Body)"/>
            </a:endParaRPr>
          </a:p>
        </p:txBody>
      </p:sp>
    </p:spTree>
    <p:extLst>
      <p:ext uri="{BB962C8B-B14F-4D97-AF65-F5344CB8AC3E}">
        <p14:creationId xmlns:p14="http://schemas.microsoft.com/office/powerpoint/2010/main" val="294490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0773-5153-EA4F-7D68-70217BEEB4A8}"/>
              </a:ext>
            </a:extLst>
          </p:cNvPr>
          <p:cNvSpPr>
            <a:spLocks noGrp="1"/>
          </p:cNvSpPr>
          <p:nvPr>
            <p:ph type="title"/>
          </p:nvPr>
        </p:nvSpPr>
        <p:spPr/>
        <p:txBody>
          <a:bodyPr/>
          <a:lstStyle/>
          <a:p>
            <a:r>
              <a:rPr lang="en-US" dirty="0"/>
              <a:t>Data Transfer Objects</a:t>
            </a:r>
          </a:p>
        </p:txBody>
      </p:sp>
      <p:sp>
        <p:nvSpPr>
          <p:cNvPr id="4" name="Content Placeholder 3">
            <a:extLst>
              <a:ext uri="{FF2B5EF4-FFF2-40B4-BE49-F238E27FC236}">
                <a16:creationId xmlns:a16="http://schemas.microsoft.com/office/drawing/2014/main" id="{B3212FFB-42FF-40AB-1A19-5F6476E1A9DD}"/>
              </a:ext>
            </a:extLst>
          </p:cNvPr>
          <p:cNvSpPr>
            <a:spLocks noGrp="1"/>
          </p:cNvSpPr>
          <p:nvPr>
            <p:ph idx="1"/>
          </p:nvPr>
        </p:nvSpPr>
        <p:spPr/>
        <p:txBody>
          <a:bodyPr/>
          <a:lstStyle/>
          <a:p>
            <a:r>
              <a:rPr lang="vi-VN" dirty="0"/>
              <a:t>Ta không xem 5Tier.Common là một tầng riêng biệt vì ta coi các DTO là cấu trúc nhất thời</a:t>
            </a:r>
          </a:p>
          <a:p>
            <a:r>
              <a:rPr lang="vi-VN" dirty="0"/>
              <a:t>Các cấu trúc này đi qua các tầng khác nhau và có thể được truy cập bởi bất kỳ lớp nào.</a:t>
            </a:r>
          </a:p>
          <a:p>
            <a:r>
              <a:rPr lang="vi-VN" dirty="0"/>
              <a:t>Vì vậy, ta không coi chúng như một cấp riêng biệt. Nhưng nếu bạn muốn đặt tên riêng thì cũng không có gì sai với quy ước đó.</a:t>
            </a:r>
          </a:p>
          <a:p>
            <a:r>
              <a:rPr lang="vi-VN" dirty="0"/>
              <a:t>Chúng ta cũng đã xác định một phương thức khởi tạo sao chép trong lớp DTO của chúng tôi, phương thức này chỉ sao chép dữ liệu từ một DTO khác để điền các thuộc tính trong DTO hiện tại. Chúng ta sẽ thấy tầm quan trọng của điều này khi tạo các lớp lớp nghiệp vụ.</a:t>
            </a:r>
            <a:endParaRPr lang="en-US" dirty="0"/>
          </a:p>
        </p:txBody>
      </p:sp>
    </p:spTree>
    <p:extLst>
      <p:ext uri="{BB962C8B-B14F-4D97-AF65-F5344CB8AC3E}">
        <p14:creationId xmlns:p14="http://schemas.microsoft.com/office/powerpoint/2010/main" val="1322650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0773-5153-EA4F-7D68-70217BEEB4A8}"/>
              </a:ext>
            </a:extLst>
          </p:cNvPr>
          <p:cNvSpPr>
            <a:spLocks noGrp="1"/>
          </p:cNvSpPr>
          <p:nvPr>
            <p:ph type="title"/>
          </p:nvPr>
        </p:nvSpPr>
        <p:spPr/>
        <p:txBody>
          <a:bodyPr/>
          <a:lstStyle/>
          <a:p>
            <a:r>
              <a:rPr lang="en-US" dirty="0"/>
              <a:t>Data Transfer Objects</a:t>
            </a:r>
          </a:p>
        </p:txBody>
      </p:sp>
      <p:sp>
        <p:nvSpPr>
          <p:cNvPr id="4" name="Content Placeholder 3">
            <a:extLst>
              <a:ext uri="{FF2B5EF4-FFF2-40B4-BE49-F238E27FC236}">
                <a16:creationId xmlns:a16="http://schemas.microsoft.com/office/drawing/2014/main" id="{B3212FFB-42FF-40AB-1A19-5F6476E1A9DD}"/>
              </a:ext>
            </a:extLst>
          </p:cNvPr>
          <p:cNvSpPr>
            <a:spLocks noGrp="1"/>
          </p:cNvSpPr>
          <p:nvPr>
            <p:ph idx="1"/>
          </p:nvPr>
        </p:nvSpPr>
        <p:spPr/>
        <p:txBody>
          <a:bodyPr/>
          <a:lstStyle/>
          <a:p>
            <a:r>
              <a:rPr lang="vi-VN" dirty="0"/>
              <a:t>Loại bỏ các tham chiếu vòng tròn </a:t>
            </a:r>
          </a:p>
          <a:p>
            <a:r>
              <a:rPr lang="vi-VN" dirty="0"/>
              <a:t>Ẩn các thuộc tính cụ thể mà khách hàng không được phép xem.</a:t>
            </a:r>
          </a:p>
          <a:p>
            <a:r>
              <a:rPr lang="vi-VN" dirty="0"/>
              <a:t>Bỏ qua một số thuộc tính để giảm kích thước tải trọng.</a:t>
            </a:r>
          </a:p>
          <a:p>
            <a:r>
              <a:rPr lang="vi-VN" dirty="0"/>
              <a:t>Làm phẳng các biểu đồ đối tượng có chứa các đối tượng lồng nhau, để làm cho chúng thuận tiện hơn cho khách hàng.</a:t>
            </a:r>
          </a:p>
          <a:p>
            <a:r>
              <a:rPr lang="vi-VN" dirty="0"/>
              <a:t>Tránh lỗ hổng "đăng quá nhiều". </a:t>
            </a:r>
          </a:p>
          <a:p>
            <a:r>
              <a:rPr lang="vi-VN" dirty="0"/>
              <a:t>Tách lớp dịch vụ của bạn khỏi lớp cơ sở dữ liệu của bạn.</a:t>
            </a:r>
            <a:endParaRPr lang="en-US" dirty="0"/>
          </a:p>
        </p:txBody>
      </p:sp>
    </p:spTree>
    <p:extLst>
      <p:ext uri="{BB962C8B-B14F-4D97-AF65-F5344CB8AC3E}">
        <p14:creationId xmlns:p14="http://schemas.microsoft.com/office/powerpoint/2010/main" val="810465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0581-689B-CB87-8130-94A3CE385987}"/>
              </a:ext>
            </a:extLst>
          </p:cNvPr>
          <p:cNvSpPr>
            <a:spLocks noGrp="1"/>
          </p:cNvSpPr>
          <p:nvPr>
            <p:ph type="title"/>
          </p:nvPr>
        </p:nvSpPr>
        <p:spPr/>
        <p:txBody>
          <a:bodyPr/>
          <a:lstStyle/>
          <a:p>
            <a:r>
              <a:rPr lang="en-US" dirty="0"/>
              <a:t>Loading Related Data</a:t>
            </a:r>
          </a:p>
        </p:txBody>
      </p:sp>
      <p:sp>
        <p:nvSpPr>
          <p:cNvPr id="3" name="Content Placeholder 2">
            <a:extLst>
              <a:ext uri="{FF2B5EF4-FFF2-40B4-BE49-F238E27FC236}">
                <a16:creationId xmlns:a16="http://schemas.microsoft.com/office/drawing/2014/main" id="{BF60C035-CC58-332F-1260-ACDC78658799}"/>
              </a:ext>
            </a:extLst>
          </p:cNvPr>
          <p:cNvSpPr>
            <a:spLocks noGrp="1"/>
          </p:cNvSpPr>
          <p:nvPr>
            <p:ph idx="1"/>
          </p:nvPr>
        </p:nvSpPr>
        <p:spPr/>
        <p:txBody>
          <a:bodyPr/>
          <a:lstStyle/>
          <a:p>
            <a:r>
              <a:rPr lang="vi-VN" dirty="0"/>
              <a:t>Có ba mẫu O / RM phổ biến được sử dụng để tải dữ liệu liên quan.</a:t>
            </a:r>
          </a:p>
          <a:p>
            <a:r>
              <a:rPr lang="vi-VN" dirty="0"/>
              <a:t>Eager Loading: có nghĩa là dữ liệu liên quan được tải từ cơ sở dữ liệu như một phần của truy vấn ban đầu.</a:t>
            </a:r>
          </a:p>
          <a:p>
            <a:r>
              <a:rPr lang="vi-VN" dirty="0"/>
              <a:t>Explicit: có nghĩa là dữ liệu liên quan được tải một cách rõ ràng từ cơ sở dữ liệu vào một thời điểm sau đó.</a:t>
            </a:r>
          </a:p>
          <a:p>
            <a:r>
              <a:rPr lang="vi-VN" dirty="0"/>
              <a:t>Lazy loading: có nghĩa là dữ liệu liên quan được tải một cách minh bạch từ cơ sở dữ liệu khi thuộc tính điều hướng được truy cập.</a:t>
            </a:r>
            <a:endParaRPr lang="en-US" dirty="0"/>
          </a:p>
        </p:txBody>
      </p:sp>
    </p:spTree>
    <p:extLst>
      <p:ext uri="{BB962C8B-B14F-4D97-AF65-F5344CB8AC3E}">
        <p14:creationId xmlns:p14="http://schemas.microsoft.com/office/powerpoint/2010/main" val="650035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9FBC-19F2-A7C9-8D06-4538AC6657B9}"/>
              </a:ext>
            </a:extLst>
          </p:cNvPr>
          <p:cNvSpPr>
            <a:spLocks noGrp="1"/>
          </p:cNvSpPr>
          <p:nvPr>
            <p:ph type="title"/>
          </p:nvPr>
        </p:nvSpPr>
        <p:spPr/>
        <p:txBody>
          <a:bodyPr/>
          <a:lstStyle/>
          <a:p>
            <a:r>
              <a:rPr lang="vi-VN" dirty="0"/>
              <a:t>Eager Loading</a:t>
            </a:r>
            <a:endParaRPr lang="en-US" dirty="0"/>
          </a:p>
        </p:txBody>
      </p:sp>
      <p:sp>
        <p:nvSpPr>
          <p:cNvPr id="3" name="Content Placeholder 2">
            <a:extLst>
              <a:ext uri="{FF2B5EF4-FFF2-40B4-BE49-F238E27FC236}">
                <a16:creationId xmlns:a16="http://schemas.microsoft.com/office/drawing/2014/main" id="{BB40ECCB-C69F-EB6C-26EA-3065F46CFB96}"/>
              </a:ext>
            </a:extLst>
          </p:cNvPr>
          <p:cNvSpPr>
            <a:spLocks noGrp="1"/>
          </p:cNvSpPr>
          <p:nvPr>
            <p:ph idx="1"/>
          </p:nvPr>
        </p:nvSpPr>
        <p:spPr/>
        <p:txBody>
          <a:bodyPr/>
          <a:lstStyle/>
          <a:p>
            <a:r>
              <a:rPr lang="vi-VN" dirty="0"/>
              <a:t>Eager loading là quá trình theo đó truy vấn cho một loại thực thể cũng tải các thực thể liên quan như một phần của truy vấn</a:t>
            </a:r>
          </a:p>
          <a:p>
            <a:r>
              <a:rPr lang="vi-VN" dirty="0"/>
              <a:t>Do đó chúng ta không cần thực hiện một truy vấn riêng cho các thực thể có liên quan.</a:t>
            </a:r>
          </a:p>
          <a:p>
            <a:r>
              <a:rPr lang="vi-VN" dirty="0"/>
              <a:t>Eager loading đạt được bằng cách sử dụng phương thức Include().</a:t>
            </a:r>
            <a:endParaRPr lang="en-US" dirty="0"/>
          </a:p>
        </p:txBody>
      </p:sp>
    </p:spTree>
    <p:extLst>
      <p:ext uri="{BB962C8B-B14F-4D97-AF65-F5344CB8AC3E}">
        <p14:creationId xmlns:p14="http://schemas.microsoft.com/office/powerpoint/2010/main" val="2516508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9FBC-19F2-A7C9-8D06-4538AC6657B9}"/>
              </a:ext>
            </a:extLst>
          </p:cNvPr>
          <p:cNvSpPr>
            <a:spLocks noGrp="1"/>
          </p:cNvSpPr>
          <p:nvPr>
            <p:ph type="title"/>
          </p:nvPr>
        </p:nvSpPr>
        <p:spPr/>
        <p:txBody>
          <a:bodyPr/>
          <a:lstStyle/>
          <a:p>
            <a:r>
              <a:rPr lang="vi-VN" dirty="0"/>
              <a:t>Eager Loading</a:t>
            </a:r>
            <a:endParaRPr lang="en-US" dirty="0"/>
          </a:p>
        </p:txBody>
      </p:sp>
      <p:sp>
        <p:nvSpPr>
          <p:cNvPr id="4" name="Text Placeholder 3">
            <a:extLst>
              <a:ext uri="{FF2B5EF4-FFF2-40B4-BE49-F238E27FC236}">
                <a16:creationId xmlns:a16="http://schemas.microsoft.com/office/drawing/2014/main" id="{34696416-D7AF-43EF-4F4C-0386803DA93E}"/>
              </a:ext>
            </a:extLst>
          </p:cNvPr>
          <p:cNvSpPr>
            <a:spLocks noGrp="1"/>
          </p:cNvSpPr>
          <p:nvPr>
            <p:ph type="body" idx="1"/>
          </p:nvPr>
        </p:nvSpPr>
        <p:spPr/>
        <p:txBody>
          <a:bodyPr/>
          <a:lstStyle/>
          <a:p>
            <a:r>
              <a:rPr lang="en-US" dirty="0"/>
              <a:t>LINQ Query Syntax:</a:t>
            </a:r>
          </a:p>
        </p:txBody>
      </p:sp>
      <p:sp>
        <p:nvSpPr>
          <p:cNvPr id="3" name="Content Placeholder 2">
            <a:extLst>
              <a:ext uri="{FF2B5EF4-FFF2-40B4-BE49-F238E27FC236}">
                <a16:creationId xmlns:a16="http://schemas.microsoft.com/office/drawing/2014/main" id="{BB40ECCB-C69F-EB6C-26EA-3065F46CFB96}"/>
              </a:ext>
            </a:extLst>
          </p:cNvPr>
          <p:cNvSpPr>
            <a:spLocks noGrp="1"/>
          </p:cNvSpPr>
          <p:nvPr>
            <p:ph sz="half" idx="2"/>
          </p:nvPr>
        </p:nvSpPr>
        <p:spPr/>
        <p:txBody>
          <a:bodyPr>
            <a:normAutofit fontScale="85000" lnSpcReduction="10000"/>
          </a:bodyPr>
          <a:lstStyle/>
          <a:p>
            <a:r>
              <a:rPr lang="en-US" dirty="0"/>
              <a:t>using (var context = new </a:t>
            </a:r>
            <a:r>
              <a:rPr lang="en-US" dirty="0" err="1"/>
              <a:t>SchoolDBEntities</a:t>
            </a:r>
            <a:r>
              <a:rPr lang="en-US" dirty="0"/>
              <a:t>())</a:t>
            </a:r>
          </a:p>
          <a:p>
            <a:r>
              <a:rPr lang="en-US" dirty="0"/>
              <a:t>{</a:t>
            </a:r>
          </a:p>
          <a:p>
            <a:r>
              <a:rPr lang="en-US" dirty="0"/>
              <a:t>    var stud1 = (from s in</a:t>
            </a:r>
            <a:r>
              <a:rPr lang="vi-VN" dirty="0"/>
              <a:t> </a:t>
            </a:r>
            <a:r>
              <a:rPr lang="en-US" dirty="0" err="1"/>
              <a:t>context.Students.Include</a:t>
            </a:r>
            <a:r>
              <a:rPr lang="en-US" dirty="0"/>
              <a:t>("Standard")</a:t>
            </a:r>
          </a:p>
          <a:p>
            <a:r>
              <a:rPr lang="en-US" dirty="0"/>
              <a:t>                where </a:t>
            </a:r>
            <a:r>
              <a:rPr lang="en-US" dirty="0" err="1"/>
              <a:t>s.StudentName</a:t>
            </a:r>
            <a:r>
              <a:rPr lang="en-US" dirty="0"/>
              <a:t> == "Bill"</a:t>
            </a:r>
          </a:p>
          <a:p>
            <a:r>
              <a:rPr lang="en-US" dirty="0"/>
              <a:t>                select s).</a:t>
            </a:r>
            <a:r>
              <a:rPr lang="en-US" dirty="0" err="1"/>
              <a:t>FirstOrDefault</a:t>
            </a:r>
            <a:r>
              <a:rPr lang="en-US" dirty="0"/>
              <a:t>&lt;Student&gt;();</a:t>
            </a:r>
          </a:p>
          <a:p>
            <a:r>
              <a:rPr lang="en-US" dirty="0"/>
              <a:t>}</a:t>
            </a:r>
          </a:p>
        </p:txBody>
      </p:sp>
      <p:sp>
        <p:nvSpPr>
          <p:cNvPr id="5" name="Text Placeholder 4">
            <a:extLst>
              <a:ext uri="{FF2B5EF4-FFF2-40B4-BE49-F238E27FC236}">
                <a16:creationId xmlns:a16="http://schemas.microsoft.com/office/drawing/2014/main" id="{B2A536BB-466F-339D-280E-8064D76A0838}"/>
              </a:ext>
            </a:extLst>
          </p:cNvPr>
          <p:cNvSpPr>
            <a:spLocks noGrp="1"/>
          </p:cNvSpPr>
          <p:nvPr>
            <p:ph type="body" sz="quarter" idx="3"/>
          </p:nvPr>
        </p:nvSpPr>
        <p:spPr/>
        <p:txBody>
          <a:bodyPr/>
          <a:lstStyle/>
          <a:p>
            <a:r>
              <a:rPr lang="en-US" dirty="0"/>
              <a:t>LINQ Method Syntax:</a:t>
            </a:r>
          </a:p>
        </p:txBody>
      </p:sp>
      <p:sp>
        <p:nvSpPr>
          <p:cNvPr id="6" name="Content Placeholder 5">
            <a:extLst>
              <a:ext uri="{FF2B5EF4-FFF2-40B4-BE49-F238E27FC236}">
                <a16:creationId xmlns:a16="http://schemas.microsoft.com/office/drawing/2014/main" id="{C010DD3F-8B00-7E1F-45A3-BAE7604E2905}"/>
              </a:ext>
            </a:extLst>
          </p:cNvPr>
          <p:cNvSpPr>
            <a:spLocks noGrp="1"/>
          </p:cNvSpPr>
          <p:nvPr>
            <p:ph sz="quarter" idx="4"/>
          </p:nvPr>
        </p:nvSpPr>
        <p:spPr/>
        <p:txBody>
          <a:bodyPr>
            <a:normAutofit fontScale="85000" lnSpcReduction="10000"/>
          </a:bodyPr>
          <a:lstStyle/>
          <a:p>
            <a:r>
              <a:rPr lang="en-US" dirty="0"/>
              <a:t>using (var </a:t>
            </a:r>
            <a:r>
              <a:rPr lang="en-US" dirty="0" err="1"/>
              <a:t>ctx</a:t>
            </a:r>
            <a:r>
              <a:rPr lang="en-US" dirty="0"/>
              <a:t> = new </a:t>
            </a:r>
            <a:r>
              <a:rPr lang="en-US" dirty="0" err="1"/>
              <a:t>SchoolDBEntities</a:t>
            </a:r>
            <a:r>
              <a:rPr lang="en-US" dirty="0"/>
              <a:t>())</a:t>
            </a:r>
          </a:p>
          <a:p>
            <a:r>
              <a:rPr lang="en-US" dirty="0"/>
              <a:t>{</a:t>
            </a:r>
          </a:p>
          <a:p>
            <a:r>
              <a:rPr lang="en-US" dirty="0"/>
              <a:t>    var stud1 = </a:t>
            </a:r>
            <a:r>
              <a:rPr lang="en-US" dirty="0" err="1"/>
              <a:t>ctx.Students</a:t>
            </a:r>
            <a:endParaRPr lang="en-US" dirty="0"/>
          </a:p>
          <a:p>
            <a:r>
              <a:rPr lang="en-US" dirty="0"/>
              <a:t>                   .Include("Standard")</a:t>
            </a:r>
          </a:p>
          <a:p>
            <a:r>
              <a:rPr lang="en-US" dirty="0"/>
              <a:t>                   .Where(s =&gt; </a:t>
            </a:r>
            <a:r>
              <a:rPr lang="en-US" dirty="0" err="1"/>
              <a:t>s.StudentName</a:t>
            </a:r>
            <a:r>
              <a:rPr lang="en-US" dirty="0"/>
              <a:t> == "Bill")</a:t>
            </a:r>
          </a:p>
          <a:p>
            <a:r>
              <a:rPr lang="en-US" dirty="0"/>
              <a:t>                   .</a:t>
            </a:r>
            <a:r>
              <a:rPr lang="en-US" dirty="0" err="1"/>
              <a:t>FirstOrDefault</a:t>
            </a:r>
            <a:r>
              <a:rPr lang="en-US" dirty="0"/>
              <a:t>&lt;Student&gt;();</a:t>
            </a:r>
          </a:p>
          <a:p>
            <a:r>
              <a:rPr lang="en-US" dirty="0"/>
              <a:t>}</a:t>
            </a:r>
          </a:p>
        </p:txBody>
      </p:sp>
    </p:spTree>
    <p:extLst>
      <p:ext uri="{BB962C8B-B14F-4D97-AF65-F5344CB8AC3E}">
        <p14:creationId xmlns:p14="http://schemas.microsoft.com/office/powerpoint/2010/main" val="1110728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9FBC-19F2-A7C9-8D06-4538AC6657B9}"/>
              </a:ext>
            </a:extLst>
          </p:cNvPr>
          <p:cNvSpPr>
            <a:spLocks noGrp="1"/>
          </p:cNvSpPr>
          <p:nvPr>
            <p:ph type="title"/>
          </p:nvPr>
        </p:nvSpPr>
        <p:spPr/>
        <p:txBody>
          <a:bodyPr/>
          <a:lstStyle/>
          <a:p>
            <a:r>
              <a:rPr lang="vi-VN" dirty="0"/>
              <a:t>Eager Loading</a:t>
            </a:r>
            <a:endParaRPr lang="en-US" dirty="0"/>
          </a:p>
        </p:txBody>
      </p:sp>
      <p:sp>
        <p:nvSpPr>
          <p:cNvPr id="3" name="Content Placeholder 2">
            <a:extLst>
              <a:ext uri="{FF2B5EF4-FFF2-40B4-BE49-F238E27FC236}">
                <a16:creationId xmlns:a16="http://schemas.microsoft.com/office/drawing/2014/main" id="{BB40ECCB-C69F-EB6C-26EA-3065F46CFB96}"/>
              </a:ext>
            </a:extLst>
          </p:cNvPr>
          <p:cNvSpPr>
            <a:spLocks noGrp="1"/>
          </p:cNvSpPr>
          <p:nvPr>
            <p:ph idx="1"/>
          </p:nvPr>
        </p:nvSpPr>
        <p:spPr/>
        <p:txBody>
          <a:bodyPr>
            <a:normAutofit fontScale="92500" lnSpcReduction="20000"/>
          </a:bodyPr>
          <a:lstStyle/>
          <a:p>
            <a:r>
              <a:rPr lang="en-US" dirty="0"/>
              <a:t>Including multiple levels</a:t>
            </a:r>
            <a:endParaRPr lang="vi-VN" dirty="0"/>
          </a:p>
          <a:p>
            <a:r>
              <a:rPr lang="en-US" dirty="0"/>
              <a:t>using (var context = new </a:t>
            </a:r>
            <a:r>
              <a:rPr lang="en-US" dirty="0" err="1"/>
              <a:t>BloggingContext</a:t>
            </a:r>
            <a:r>
              <a:rPr lang="en-US" dirty="0"/>
              <a:t>())</a:t>
            </a:r>
          </a:p>
          <a:p>
            <a:r>
              <a:rPr lang="en-US" dirty="0"/>
              <a:t>{</a:t>
            </a:r>
          </a:p>
          <a:p>
            <a:r>
              <a:rPr lang="en-US" dirty="0"/>
              <a:t>    var blogs = </a:t>
            </a:r>
            <a:r>
              <a:rPr lang="en-US" dirty="0" err="1"/>
              <a:t>context.Blogs</a:t>
            </a:r>
            <a:endParaRPr lang="en-US" dirty="0"/>
          </a:p>
          <a:p>
            <a:r>
              <a:rPr lang="en-US" dirty="0"/>
              <a:t>        .Include(blog =&gt; </a:t>
            </a:r>
            <a:r>
              <a:rPr lang="en-US" dirty="0" err="1"/>
              <a:t>blog.Posts</a:t>
            </a:r>
            <a:r>
              <a:rPr lang="en-US" dirty="0"/>
              <a:t>)</a:t>
            </a:r>
          </a:p>
          <a:p>
            <a:r>
              <a:rPr lang="en-US" dirty="0"/>
              <a:t>        .</a:t>
            </a:r>
            <a:r>
              <a:rPr lang="en-US" dirty="0" err="1"/>
              <a:t>ThenInclude</a:t>
            </a:r>
            <a:r>
              <a:rPr lang="en-US" dirty="0"/>
              <a:t>(post =&gt; </a:t>
            </a:r>
            <a:r>
              <a:rPr lang="en-US" dirty="0" err="1"/>
              <a:t>post.Author</a:t>
            </a:r>
            <a:r>
              <a:rPr lang="en-US" dirty="0"/>
              <a:t>)</a:t>
            </a:r>
          </a:p>
          <a:p>
            <a:r>
              <a:rPr lang="en-US" dirty="0"/>
              <a:t>        .</a:t>
            </a:r>
            <a:r>
              <a:rPr lang="en-US" dirty="0" err="1"/>
              <a:t>ThenInclude</a:t>
            </a:r>
            <a:r>
              <a:rPr lang="en-US" dirty="0"/>
              <a:t>(author =&gt; </a:t>
            </a:r>
            <a:r>
              <a:rPr lang="en-US" dirty="0" err="1"/>
              <a:t>author.Photo</a:t>
            </a:r>
            <a:r>
              <a:rPr lang="en-US" dirty="0"/>
              <a:t>)</a:t>
            </a:r>
          </a:p>
          <a:p>
            <a:r>
              <a:rPr lang="en-US" dirty="0"/>
              <a:t>        .</a:t>
            </a:r>
            <a:r>
              <a:rPr lang="en-US" dirty="0" err="1"/>
              <a:t>ToList</a:t>
            </a:r>
            <a:r>
              <a:rPr lang="en-US" dirty="0"/>
              <a:t>();</a:t>
            </a:r>
          </a:p>
          <a:p>
            <a:r>
              <a:rPr lang="en-US" dirty="0"/>
              <a:t>}</a:t>
            </a:r>
          </a:p>
        </p:txBody>
      </p:sp>
    </p:spTree>
    <p:extLst>
      <p:ext uri="{BB962C8B-B14F-4D97-AF65-F5344CB8AC3E}">
        <p14:creationId xmlns:p14="http://schemas.microsoft.com/office/powerpoint/2010/main" val="625411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9002-71C6-1D5A-B365-3318DC3E2E23}"/>
              </a:ext>
            </a:extLst>
          </p:cNvPr>
          <p:cNvSpPr>
            <a:spLocks noGrp="1"/>
          </p:cNvSpPr>
          <p:nvPr>
            <p:ph type="title"/>
          </p:nvPr>
        </p:nvSpPr>
        <p:spPr/>
        <p:txBody>
          <a:bodyPr/>
          <a:lstStyle/>
          <a:p>
            <a:r>
              <a:rPr lang="en-US" dirty="0"/>
              <a:t>Lazy loading</a:t>
            </a:r>
          </a:p>
        </p:txBody>
      </p:sp>
      <p:sp>
        <p:nvSpPr>
          <p:cNvPr id="3" name="Content Placeholder 2">
            <a:extLst>
              <a:ext uri="{FF2B5EF4-FFF2-40B4-BE49-F238E27FC236}">
                <a16:creationId xmlns:a16="http://schemas.microsoft.com/office/drawing/2014/main" id="{4671D71D-9B35-0DB1-CE39-3CADC4B4E20D}"/>
              </a:ext>
            </a:extLst>
          </p:cNvPr>
          <p:cNvSpPr>
            <a:spLocks noGrp="1"/>
          </p:cNvSpPr>
          <p:nvPr>
            <p:ph idx="1"/>
          </p:nvPr>
        </p:nvSpPr>
        <p:spPr/>
        <p:txBody>
          <a:bodyPr/>
          <a:lstStyle/>
          <a:p>
            <a:r>
              <a:rPr lang="vi-VN" dirty="0"/>
              <a:t>Lazy loading đang làm trì hoãn việc tải dữ liệu liên quan, cho đến khi bạn yêu cầu cụ thể. </a:t>
            </a:r>
          </a:p>
          <a:p>
            <a:r>
              <a:rPr lang="vi-VN" dirty="0"/>
              <a:t>Nó ngược lại với eager loading. Ví dụ, thực thể Student chứa thực thể StudentAddress. Trong quá trình lazy loading, ngữ cảnh đầu tiên sẽ tải dữ liệu thực thể Student từ cơ sở dữ liệu, sau đó nó sẽ tải thực thể StudentAddress khi chúng ta truy cập thuộc tính</a:t>
            </a:r>
            <a:endParaRPr lang="en-US" dirty="0"/>
          </a:p>
        </p:txBody>
      </p:sp>
    </p:spTree>
    <p:extLst>
      <p:ext uri="{BB962C8B-B14F-4D97-AF65-F5344CB8AC3E}">
        <p14:creationId xmlns:p14="http://schemas.microsoft.com/office/powerpoint/2010/main" val="4000586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9002-71C6-1D5A-B365-3318DC3E2E23}"/>
              </a:ext>
            </a:extLst>
          </p:cNvPr>
          <p:cNvSpPr>
            <a:spLocks noGrp="1"/>
          </p:cNvSpPr>
          <p:nvPr>
            <p:ph type="title"/>
          </p:nvPr>
        </p:nvSpPr>
        <p:spPr/>
        <p:txBody>
          <a:bodyPr/>
          <a:lstStyle/>
          <a:p>
            <a:r>
              <a:rPr lang="en-US" dirty="0"/>
              <a:t>Lazy loading</a:t>
            </a:r>
          </a:p>
        </p:txBody>
      </p:sp>
      <p:sp>
        <p:nvSpPr>
          <p:cNvPr id="3" name="Content Placeholder 2">
            <a:extLst>
              <a:ext uri="{FF2B5EF4-FFF2-40B4-BE49-F238E27FC236}">
                <a16:creationId xmlns:a16="http://schemas.microsoft.com/office/drawing/2014/main" id="{4671D71D-9B35-0DB1-CE39-3CADC4B4E20D}"/>
              </a:ext>
            </a:extLst>
          </p:cNvPr>
          <p:cNvSpPr>
            <a:spLocks noGrp="1"/>
          </p:cNvSpPr>
          <p:nvPr>
            <p:ph idx="1"/>
          </p:nvPr>
        </p:nvSpPr>
        <p:spPr/>
        <p:txBody>
          <a:bodyPr/>
          <a:lstStyle/>
          <a:p>
            <a:r>
              <a:rPr lang="vi-VN" dirty="0"/>
              <a:t>Lazy loading đang làm trì hoãn việc tải dữ liệu liên quan, cho đến khi bạn yêu cầu cụ thể. </a:t>
            </a:r>
          </a:p>
          <a:p>
            <a:r>
              <a:rPr lang="vi-VN" dirty="0"/>
              <a:t>Nó ngược lại với eager loading. Ví dụ, thực thể Student chứa thực thể StudentAddress. Trong quá trình lazy loading, ngữ cảnh đầu tiên sẽ tải dữ liệu thực thể Student từ cơ sở dữ liệu, sau đó nó sẽ tải thực thể StudentAddress khi chúng ta truy cập thuộc tính</a:t>
            </a:r>
            <a:endParaRPr lang="en-US" dirty="0"/>
          </a:p>
        </p:txBody>
      </p:sp>
    </p:spTree>
    <p:extLst>
      <p:ext uri="{BB962C8B-B14F-4D97-AF65-F5344CB8AC3E}">
        <p14:creationId xmlns:p14="http://schemas.microsoft.com/office/powerpoint/2010/main" val="1268308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BE8C5-C341-19ED-ED5B-71C42CE7C0DF}"/>
              </a:ext>
            </a:extLst>
          </p:cNvPr>
          <p:cNvSpPr>
            <a:spLocks noGrp="1"/>
          </p:cNvSpPr>
          <p:nvPr>
            <p:ph type="title"/>
          </p:nvPr>
        </p:nvSpPr>
        <p:spPr/>
        <p:txBody>
          <a:bodyPr/>
          <a:lstStyle/>
          <a:p>
            <a:r>
              <a:rPr lang="vi-VN" dirty="0"/>
              <a:t>Enable Lazy loading</a:t>
            </a:r>
            <a:endParaRPr lang="en-US" dirty="0"/>
          </a:p>
        </p:txBody>
      </p:sp>
      <p:sp>
        <p:nvSpPr>
          <p:cNvPr id="3" name="Content Placeholder 2">
            <a:extLst>
              <a:ext uri="{FF2B5EF4-FFF2-40B4-BE49-F238E27FC236}">
                <a16:creationId xmlns:a16="http://schemas.microsoft.com/office/drawing/2014/main" id="{76AEAA9B-CA08-8E00-54E6-4B9BB3EA47AB}"/>
              </a:ext>
            </a:extLst>
          </p:cNvPr>
          <p:cNvSpPr>
            <a:spLocks noGrp="1"/>
          </p:cNvSpPr>
          <p:nvPr>
            <p:ph sz="half" idx="1"/>
          </p:nvPr>
        </p:nvSpPr>
        <p:spPr/>
        <p:txBody>
          <a:bodyPr>
            <a:normAutofit/>
          </a:bodyPr>
          <a:lstStyle/>
          <a:p>
            <a:r>
              <a:rPr lang="vi-VN" sz="1800" dirty="0"/>
              <a:t>EF Core sau đó sẽ kích hoạt tính năng tải lazy cho bất kỳ thuộc tính điều hướng nào có thể bị ghi đè - nghĩa là, nó phải virtual và nằm trên một lớp có thể được kế thừa từ đó.</a:t>
            </a:r>
          </a:p>
          <a:p>
            <a:r>
              <a:rPr lang="vi-VN" sz="1800" dirty="0"/>
              <a:t>Ví dụ: trong các thực thể sau, các thuộc tính điều hướng Post.Blog và Blog.Posts sẽ được tải lazy.</a:t>
            </a:r>
            <a:endParaRPr lang="en-US" sz="1800" dirty="0"/>
          </a:p>
        </p:txBody>
      </p:sp>
      <p:sp>
        <p:nvSpPr>
          <p:cNvPr id="4" name="Content Placeholder 3">
            <a:extLst>
              <a:ext uri="{FF2B5EF4-FFF2-40B4-BE49-F238E27FC236}">
                <a16:creationId xmlns:a16="http://schemas.microsoft.com/office/drawing/2014/main" id="{3F2D12B1-BFAC-58D2-2E29-8A6F0ADB8761}"/>
              </a:ext>
            </a:extLst>
          </p:cNvPr>
          <p:cNvSpPr>
            <a:spLocks noGrp="1"/>
          </p:cNvSpPr>
          <p:nvPr>
            <p:ph sz="half" idx="2"/>
          </p:nvPr>
        </p:nvSpPr>
        <p:spPr/>
        <p:txBody>
          <a:bodyPr>
            <a:noAutofit/>
          </a:bodyPr>
          <a:lstStyle/>
          <a:p>
            <a:pPr marL="0">
              <a:lnSpc>
                <a:spcPct val="100000"/>
              </a:lnSpc>
              <a:spcBef>
                <a:spcPts val="600"/>
              </a:spcBef>
              <a:spcAft>
                <a:spcPts val="0"/>
              </a:spcAft>
            </a:pPr>
            <a:r>
              <a:rPr lang="en-US" sz="1200" dirty="0"/>
              <a:t>public class Blog</a:t>
            </a:r>
            <a:endParaRPr lang="vi-VN" sz="1200" dirty="0"/>
          </a:p>
          <a:p>
            <a:pPr marL="0">
              <a:lnSpc>
                <a:spcPct val="100000"/>
              </a:lnSpc>
              <a:spcBef>
                <a:spcPts val="600"/>
              </a:spcBef>
              <a:spcAft>
                <a:spcPts val="0"/>
              </a:spcAft>
            </a:pPr>
            <a:r>
              <a:rPr lang="en-US" sz="1200" dirty="0"/>
              <a:t>{</a:t>
            </a:r>
          </a:p>
          <a:p>
            <a:pPr marL="0">
              <a:lnSpc>
                <a:spcPct val="100000"/>
              </a:lnSpc>
              <a:spcBef>
                <a:spcPts val="600"/>
              </a:spcBef>
              <a:spcAft>
                <a:spcPts val="0"/>
              </a:spcAft>
            </a:pPr>
            <a:r>
              <a:rPr lang="en-US" sz="1200" dirty="0"/>
              <a:t>    public int Id { get; set; }</a:t>
            </a:r>
          </a:p>
          <a:p>
            <a:pPr marL="0">
              <a:lnSpc>
                <a:spcPct val="100000"/>
              </a:lnSpc>
              <a:spcBef>
                <a:spcPts val="600"/>
              </a:spcBef>
              <a:spcAft>
                <a:spcPts val="0"/>
              </a:spcAft>
            </a:pPr>
            <a:r>
              <a:rPr lang="en-US" sz="1200" dirty="0"/>
              <a:t>    public string Name { get; set; }</a:t>
            </a:r>
          </a:p>
          <a:p>
            <a:pPr marL="0">
              <a:lnSpc>
                <a:spcPct val="100000"/>
              </a:lnSpc>
              <a:spcBef>
                <a:spcPts val="600"/>
              </a:spcBef>
              <a:spcAft>
                <a:spcPts val="0"/>
              </a:spcAft>
            </a:pPr>
            <a:r>
              <a:rPr lang="en-US" sz="1200" dirty="0"/>
              <a:t>    public virtual </a:t>
            </a:r>
            <a:r>
              <a:rPr lang="en-US" sz="1200" dirty="0" err="1"/>
              <a:t>ICollection</a:t>
            </a:r>
            <a:r>
              <a:rPr lang="en-US" sz="1200" dirty="0"/>
              <a:t>&lt;Post&gt; Posts { get; set; }</a:t>
            </a:r>
          </a:p>
          <a:p>
            <a:pPr marL="0">
              <a:lnSpc>
                <a:spcPct val="100000"/>
              </a:lnSpc>
              <a:spcBef>
                <a:spcPts val="600"/>
              </a:spcBef>
              <a:spcAft>
                <a:spcPts val="0"/>
              </a:spcAft>
            </a:pPr>
            <a:r>
              <a:rPr lang="en-US" sz="1200" dirty="0"/>
              <a:t>}</a:t>
            </a:r>
          </a:p>
          <a:p>
            <a:pPr marL="0">
              <a:lnSpc>
                <a:spcPct val="100000"/>
              </a:lnSpc>
              <a:spcBef>
                <a:spcPts val="600"/>
              </a:spcBef>
              <a:spcAft>
                <a:spcPts val="0"/>
              </a:spcAft>
            </a:pPr>
            <a:r>
              <a:rPr lang="en-US" sz="1200" dirty="0"/>
              <a:t>public class Post</a:t>
            </a:r>
          </a:p>
          <a:p>
            <a:pPr marL="0">
              <a:lnSpc>
                <a:spcPct val="100000"/>
              </a:lnSpc>
              <a:spcBef>
                <a:spcPts val="600"/>
              </a:spcBef>
              <a:spcAft>
                <a:spcPts val="0"/>
              </a:spcAft>
            </a:pPr>
            <a:r>
              <a:rPr lang="en-US" sz="1200" dirty="0"/>
              <a:t>{</a:t>
            </a:r>
          </a:p>
          <a:p>
            <a:pPr marL="0">
              <a:lnSpc>
                <a:spcPct val="100000"/>
              </a:lnSpc>
              <a:spcBef>
                <a:spcPts val="600"/>
              </a:spcBef>
              <a:spcAft>
                <a:spcPts val="0"/>
              </a:spcAft>
            </a:pPr>
            <a:r>
              <a:rPr lang="en-US" sz="1200" dirty="0"/>
              <a:t>    public int Id { get; set; }</a:t>
            </a:r>
          </a:p>
          <a:p>
            <a:pPr marL="0">
              <a:lnSpc>
                <a:spcPct val="100000"/>
              </a:lnSpc>
              <a:spcBef>
                <a:spcPts val="600"/>
              </a:spcBef>
              <a:spcAft>
                <a:spcPts val="0"/>
              </a:spcAft>
            </a:pPr>
            <a:r>
              <a:rPr lang="en-US" sz="1200" dirty="0"/>
              <a:t>    public string Title { get; set; }</a:t>
            </a:r>
          </a:p>
          <a:p>
            <a:pPr marL="0">
              <a:lnSpc>
                <a:spcPct val="100000"/>
              </a:lnSpc>
              <a:spcBef>
                <a:spcPts val="600"/>
              </a:spcBef>
              <a:spcAft>
                <a:spcPts val="0"/>
              </a:spcAft>
            </a:pPr>
            <a:r>
              <a:rPr lang="en-US" sz="1200" dirty="0"/>
              <a:t>    public string Content { get; set; }</a:t>
            </a:r>
          </a:p>
          <a:p>
            <a:r>
              <a:rPr lang="en-US" sz="1200" dirty="0"/>
              <a:t>    public virtual Blog </a:t>
            </a:r>
            <a:r>
              <a:rPr lang="en-US" sz="1200" dirty="0" err="1"/>
              <a:t>Blog</a:t>
            </a:r>
            <a:r>
              <a:rPr lang="en-US" sz="1200" dirty="0"/>
              <a:t> { get; set; }</a:t>
            </a:r>
          </a:p>
          <a:p>
            <a:r>
              <a:rPr lang="en-US" sz="1200" dirty="0"/>
              <a:t>}</a:t>
            </a:r>
          </a:p>
        </p:txBody>
      </p:sp>
    </p:spTree>
    <p:extLst>
      <p:ext uri="{BB962C8B-B14F-4D97-AF65-F5344CB8AC3E}">
        <p14:creationId xmlns:p14="http://schemas.microsoft.com/office/powerpoint/2010/main" val="3386680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AD414-27B9-FE59-6142-FA3F28261E0C}"/>
              </a:ext>
            </a:extLst>
          </p:cNvPr>
          <p:cNvSpPr>
            <a:spLocks noGrp="1"/>
          </p:cNvSpPr>
          <p:nvPr>
            <p:ph type="title"/>
          </p:nvPr>
        </p:nvSpPr>
        <p:spPr/>
        <p:txBody>
          <a:bodyPr/>
          <a:lstStyle/>
          <a:p>
            <a:r>
              <a:rPr lang="en-US" dirty="0"/>
              <a:t>Rules for lazy loading</a:t>
            </a:r>
          </a:p>
        </p:txBody>
      </p:sp>
      <p:sp>
        <p:nvSpPr>
          <p:cNvPr id="5" name="Content Placeholder 4">
            <a:extLst>
              <a:ext uri="{FF2B5EF4-FFF2-40B4-BE49-F238E27FC236}">
                <a16:creationId xmlns:a16="http://schemas.microsoft.com/office/drawing/2014/main" id="{F4E4B656-BD97-33EF-E7B4-284528E27148}"/>
              </a:ext>
            </a:extLst>
          </p:cNvPr>
          <p:cNvSpPr>
            <a:spLocks noGrp="1"/>
          </p:cNvSpPr>
          <p:nvPr>
            <p:ph idx="1"/>
          </p:nvPr>
        </p:nvSpPr>
        <p:spPr/>
        <p:txBody>
          <a:bodyPr/>
          <a:lstStyle/>
          <a:p>
            <a:r>
              <a:rPr lang="vi-VN" dirty="0"/>
              <a:t>context.Configuration.ProxyCreationEnabled phải là true.</a:t>
            </a:r>
          </a:p>
          <a:p>
            <a:r>
              <a:rPr lang="vi-VN" dirty="0"/>
              <a:t>context.Configuration.LazyLoadingEnabled phải là true.</a:t>
            </a:r>
          </a:p>
          <a:p>
            <a:r>
              <a:rPr lang="vi-VN" dirty="0"/>
              <a:t>Thuộc tính điều hướng nên được định nghĩa là public, virtual. Ngữ cảnh sẽ KHÔNG thực hiện lazy loading nếu thuộc tính không được xác định là virtual.</a:t>
            </a:r>
          </a:p>
          <a:p>
            <a:r>
              <a:rPr lang="en-US" dirty="0">
                <a:hlinkClick r:id="rId2"/>
              </a:rPr>
              <a:t>https://learn.microsoft.com/en-us/ef/core/querying/related-data/lazy</a:t>
            </a:r>
            <a:endParaRPr lang="vi-VN"/>
          </a:p>
          <a:p>
            <a:endParaRPr lang="en-US" dirty="0"/>
          </a:p>
        </p:txBody>
      </p:sp>
    </p:spTree>
    <p:extLst>
      <p:ext uri="{BB962C8B-B14F-4D97-AF65-F5344CB8AC3E}">
        <p14:creationId xmlns:p14="http://schemas.microsoft.com/office/powerpoint/2010/main" val="3760855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3B6D73-6E77-3981-FFAE-77E99F000A15}"/>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4 Tầng</a:t>
            </a:r>
          </a:p>
        </p:txBody>
      </p:sp>
      <p:pic>
        <p:nvPicPr>
          <p:cNvPr id="5" name="Content Placeholder 4">
            <a:extLst>
              <a:ext uri="{FF2B5EF4-FFF2-40B4-BE49-F238E27FC236}">
                <a16:creationId xmlns:a16="http://schemas.microsoft.com/office/drawing/2014/main" id="{3A01C8C7-0C57-5489-72BD-4708AF5B92B6}"/>
              </a:ext>
            </a:extLst>
          </p:cNvPr>
          <p:cNvPicPr>
            <a:picLocks noGrp="1" noChangeAspect="1"/>
          </p:cNvPicPr>
          <p:nvPr>
            <p:ph idx="1"/>
          </p:nvPr>
        </p:nvPicPr>
        <p:blipFill>
          <a:blip r:embed="rId2"/>
          <a:stretch>
            <a:fillRect/>
          </a:stretch>
        </p:blipFill>
        <p:spPr>
          <a:xfrm>
            <a:off x="782295" y="516093"/>
            <a:ext cx="6784163" cy="5596935"/>
          </a:xfrm>
          <a:prstGeom prst="rect">
            <a:avLst/>
          </a:prstGeom>
        </p:spPr>
      </p:pic>
      <p:cxnSp>
        <p:nvCxnSpPr>
          <p:cNvPr id="16" name="Straight Connector 15">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5994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3B6D73-6E77-3981-FFAE-77E99F000A15}"/>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dirty="0"/>
              <a:t>DAL &amp; BL</a:t>
            </a:r>
            <a:endParaRPr lang="en-US" sz="5400" dirty="0">
              <a:solidFill>
                <a:schemeClr val="tx1">
                  <a:lumMod val="85000"/>
                  <a:lumOff val="15000"/>
                </a:schemeClr>
              </a:solidFill>
            </a:endParaRPr>
          </a:p>
        </p:txBody>
      </p:sp>
      <p:cxnSp>
        <p:nvCxnSpPr>
          <p:cNvPr id="16" name="Straight Connector 15">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Content Placeholder 4">
            <a:extLst>
              <a:ext uri="{FF2B5EF4-FFF2-40B4-BE49-F238E27FC236}">
                <a16:creationId xmlns:a16="http://schemas.microsoft.com/office/drawing/2014/main" id="{53DF800A-B87A-F251-43AF-E03D44B2E1FC}"/>
              </a:ext>
            </a:extLst>
          </p:cNvPr>
          <p:cNvPicPr>
            <a:picLocks noGrp="1" noChangeAspect="1"/>
          </p:cNvPicPr>
          <p:nvPr>
            <p:ph idx="1"/>
          </p:nvPr>
        </p:nvPicPr>
        <p:blipFill>
          <a:blip r:embed="rId2"/>
          <a:stretch>
            <a:fillRect/>
          </a:stretch>
        </p:blipFill>
        <p:spPr>
          <a:xfrm>
            <a:off x="1049551" y="965199"/>
            <a:ext cx="5046449" cy="4658988"/>
          </a:xfrm>
        </p:spPr>
      </p:pic>
    </p:spTree>
    <p:extLst>
      <p:ext uri="{BB962C8B-B14F-4D97-AF65-F5344CB8AC3E}">
        <p14:creationId xmlns:p14="http://schemas.microsoft.com/office/powerpoint/2010/main" val="997489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2DF4-08C1-F765-910C-A3C51AF80F71}"/>
              </a:ext>
            </a:extLst>
          </p:cNvPr>
          <p:cNvSpPr>
            <a:spLocks noGrp="1"/>
          </p:cNvSpPr>
          <p:nvPr>
            <p:ph type="title"/>
          </p:nvPr>
        </p:nvSpPr>
        <p:spPr/>
        <p:txBody>
          <a:bodyPr/>
          <a:lstStyle/>
          <a:p>
            <a:r>
              <a:rPr lang="en-US" dirty="0"/>
              <a:t>DAL &amp; BL</a:t>
            </a:r>
          </a:p>
        </p:txBody>
      </p:sp>
      <p:sp>
        <p:nvSpPr>
          <p:cNvPr id="7" name="Content Placeholder 6">
            <a:extLst>
              <a:ext uri="{FF2B5EF4-FFF2-40B4-BE49-F238E27FC236}">
                <a16:creationId xmlns:a16="http://schemas.microsoft.com/office/drawing/2014/main" id="{72A35E49-AC1C-F617-9AEA-C0D630F6BB61}"/>
              </a:ext>
            </a:extLst>
          </p:cNvPr>
          <p:cNvSpPr>
            <a:spLocks noGrp="1"/>
          </p:cNvSpPr>
          <p:nvPr>
            <p:ph idx="1"/>
          </p:nvPr>
        </p:nvSpPr>
        <p:spPr/>
        <p:txBody>
          <a:bodyPr>
            <a:normAutofit/>
          </a:bodyPr>
          <a:lstStyle/>
          <a:p>
            <a:r>
              <a:rPr lang="en-US" dirty="0"/>
              <a:t>M</a:t>
            </a:r>
            <a:r>
              <a:rPr lang="vi-VN" dirty="0"/>
              <a:t>ã BL và mã DAL vẫn không được tách biệt về mặt vật lý. </a:t>
            </a:r>
            <a:endParaRPr lang="en-US" dirty="0"/>
          </a:p>
          <a:p>
            <a:r>
              <a:rPr lang="vi-VN" dirty="0"/>
              <a:t>Chúng được phân vùng một cách hợp lý dưới các không gian tên khác nhau nhưng dưới cùng một tập hợp (có nghĩa là chúng nằm dưới cùng một cấp). </a:t>
            </a:r>
            <a:endParaRPr lang="en-US" dirty="0"/>
          </a:p>
          <a:p>
            <a:r>
              <a:rPr lang="vi-VN" dirty="0"/>
              <a:t>Nhưng tầng GUI bây giờ khác với tầng BL và DAL. </a:t>
            </a:r>
            <a:endParaRPr lang="en-US" dirty="0"/>
          </a:p>
          <a:p>
            <a:r>
              <a:rPr lang="vi-VN" dirty="0"/>
              <a:t>Điều này cho phép chúng t</a:t>
            </a:r>
            <a:r>
              <a:rPr lang="en-US" dirty="0"/>
              <a:t>a</a:t>
            </a:r>
            <a:r>
              <a:rPr lang="vi-VN" dirty="0"/>
              <a:t> linh hoạt để thay đổi hợp ngữ BL và DAL mà không cần biên dịch lại tầng GUI. </a:t>
            </a:r>
            <a:endParaRPr lang="en-US" dirty="0"/>
          </a:p>
        </p:txBody>
      </p:sp>
    </p:spTree>
    <p:extLst>
      <p:ext uri="{BB962C8B-B14F-4D97-AF65-F5344CB8AC3E}">
        <p14:creationId xmlns:p14="http://schemas.microsoft.com/office/powerpoint/2010/main" val="2020198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2DF4-08C1-F765-910C-A3C51AF80F71}"/>
              </a:ext>
            </a:extLst>
          </p:cNvPr>
          <p:cNvSpPr>
            <a:spLocks noGrp="1"/>
          </p:cNvSpPr>
          <p:nvPr>
            <p:ph type="title"/>
          </p:nvPr>
        </p:nvSpPr>
        <p:spPr/>
        <p:txBody>
          <a:bodyPr/>
          <a:lstStyle/>
          <a:p>
            <a:r>
              <a:rPr lang="en-US" dirty="0"/>
              <a:t>DAL &amp; BL</a:t>
            </a:r>
          </a:p>
        </p:txBody>
      </p:sp>
      <p:sp>
        <p:nvSpPr>
          <p:cNvPr id="7" name="Content Placeholder 6">
            <a:extLst>
              <a:ext uri="{FF2B5EF4-FFF2-40B4-BE49-F238E27FC236}">
                <a16:creationId xmlns:a16="http://schemas.microsoft.com/office/drawing/2014/main" id="{72A35E49-AC1C-F617-9AEA-C0D630F6BB61}"/>
              </a:ext>
            </a:extLst>
          </p:cNvPr>
          <p:cNvSpPr>
            <a:spLocks noGrp="1"/>
          </p:cNvSpPr>
          <p:nvPr>
            <p:ph idx="1"/>
          </p:nvPr>
        </p:nvSpPr>
        <p:spPr/>
        <p:txBody>
          <a:bodyPr>
            <a:normAutofit/>
          </a:bodyPr>
          <a:lstStyle/>
          <a:p>
            <a:r>
              <a:rPr lang="vi-VN" dirty="0">
                <a:latin typeface="Arial (Body)"/>
              </a:rPr>
              <a:t>Ngoài ra, cấu trúc này cung cấp cho chúng ta sự linh hoạt của Kiến trúc Bậc N để sử dụng lắp </a:t>
            </a:r>
            <a:r>
              <a:rPr lang="en-US" dirty="0" err="1">
                <a:latin typeface="Arial (Body)"/>
              </a:rPr>
              <a:t>ghép</a:t>
            </a:r>
            <a:r>
              <a:rPr lang="vi-VN" dirty="0">
                <a:latin typeface="Arial (Body)"/>
              </a:rPr>
              <a:t> OMS.CodeTier hiện tại trong các GUI khác ngoài GUI này. </a:t>
            </a:r>
            <a:endParaRPr lang="en-US" dirty="0">
              <a:latin typeface="Arial (Body)"/>
            </a:endParaRPr>
          </a:p>
          <a:p>
            <a:r>
              <a:rPr lang="vi-VN" dirty="0">
                <a:latin typeface="Arial (Body)"/>
              </a:rPr>
              <a:t>Ví dụ: chúng tôi có thể tham khảo và thêm lắp ráp này vào ứng dụng bảng điều khiển dựa trên Windows cho Hệ thống quản lý đơn đặt hàng của chúng t</a:t>
            </a:r>
            <a:r>
              <a:rPr lang="en-US" dirty="0">
                <a:latin typeface="Arial (Body)"/>
              </a:rPr>
              <a:t>a</a:t>
            </a:r>
            <a:r>
              <a:rPr lang="vi-VN" dirty="0">
                <a:latin typeface="Arial (Body)"/>
              </a:rPr>
              <a:t>, làm cho mã của chúng </a:t>
            </a:r>
            <a:r>
              <a:rPr lang="en-US" dirty="0">
                <a:latin typeface="Arial (Body)"/>
              </a:rPr>
              <a:t>ta</a:t>
            </a:r>
            <a:r>
              <a:rPr lang="vi-VN" dirty="0">
                <a:latin typeface="Arial (Body)"/>
              </a:rPr>
              <a:t> có thể tái sử dụng nhiều hơn.</a:t>
            </a:r>
            <a:endParaRPr lang="en-US" dirty="0">
              <a:latin typeface="Arial (Body)"/>
            </a:endParaRPr>
          </a:p>
        </p:txBody>
      </p:sp>
    </p:spTree>
    <p:extLst>
      <p:ext uri="{BB962C8B-B14F-4D97-AF65-F5344CB8AC3E}">
        <p14:creationId xmlns:p14="http://schemas.microsoft.com/office/powerpoint/2010/main" val="131840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FA34-2D42-079C-ECE1-D7B0C91EC8C3}"/>
              </a:ext>
            </a:extLst>
          </p:cNvPr>
          <p:cNvSpPr>
            <a:spLocks noGrp="1"/>
          </p:cNvSpPr>
          <p:nvPr>
            <p:ph type="title"/>
          </p:nvPr>
        </p:nvSpPr>
        <p:spPr/>
        <p:txBody>
          <a:bodyPr/>
          <a:lstStyle/>
          <a:p>
            <a:r>
              <a:rPr lang="en-US" dirty="0" err="1"/>
              <a:t>Kiến</a:t>
            </a:r>
            <a:r>
              <a:rPr lang="en-US" dirty="0"/>
              <a:t> </a:t>
            </a:r>
            <a:r>
              <a:rPr lang="en-US" dirty="0" err="1"/>
              <a:t>trúc</a:t>
            </a:r>
            <a:r>
              <a:rPr lang="en-US" dirty="0"/>
              <a:t> 5 </a:t>
            </a:r>
            <a:r>
              <a:rPr lang="en-US" dirty="0" err="1"/>
              <a:t>tầng</a:t>
            </a:r>
            <a:endParaRPr lang="en-US" dirty="0"/>
          </a:p>
        </p:txBody>
      </p:sp>
      <p:sp>
        <p:nvSpPr>
          <p:cNvPr id="3" name="Content Placeholder 2">
            <a:extLst>
              <a:ext uri="{FF2B5EF4-FFF2-40B4-BE49-F238E27FC236}">
                <a16:creationId xmlns:a16="http://schemas.microsoft.com/office/drawing/2014/main" id="{30583149-AADC-B4E8-DC52-55561F55886E}"/>
              </a:ext>
            </a:extLst>
          </p:cNvPr>
          <p:cNvSpPr>
            <a:spLocks noGrp="1"/>
          </p:cNvSpPr>
          <p:nvPr>
            <p:ph idx="1"/>
          </p:nvPr>
        </p:nvSpPr>
        <p:spPr/>
        <p:txBody>
          <a:bodyPr/>
          <a:lstStyle/>
          <a:p>
            <a:r>
              <a:rPr lang="vi-VN" dirty="0"/>
              <a:t>Với hệ thống 5 cấp, chúng </a:t>
            </a:r>
            <a:r>
              <a:rPr lang="en-US" dirty="0"/>
              <a:t>ta</a:t>
            </a:r>
            <a:r>
              <a:rPr lang="vi-VN" dirty="0"/>
              <a:t> đưa thêm tính năng dự phòng vào ứng dụng nói chung, cùng với việc tách mã BL và DAL thành các tập hợp vật lý. Đây là cách một hệ thống 5 bậc </a:t>
            </a:r>
            <a:r>
              <a:rPr lang="en-US" dirty="0"/>
              <a:t>bao </a:t>
            </a:r>
            <a:r>
              <a:rPr lang="en-US" dirty="0" err="1"/>
              <a:t>gồm</a:t>
            </a:r>
            <a:r>
              <a:rPr lang="vi-VN" dirty="0"/>
              <a:t>:</a:t>
            </a:r>
            <a:endParaRPr lang="en-US" dirty="0"/>
          </a:p>
          <a:p>
            <a:pPr lvl="1">
              <a:buFont typeface="Arial" panose="020B0604020202020204" pitchFamily="34" charset="0"/>
              <a:buChar char="•"/>
            </a:pPr>
            <a:r>
              <a:rPr lang="en-US" dirty="0"/>
              <a:t>Presentation tier</a:t>
            </a:r>
          </a:p>
          <a:p>
            <a:pPr lvl="1">
              <a:buFont typeface="Arial" panose="020B0604020202020204" pitchFamily="34" charset="0"/>
              <a:buChar char="•"/>
            </a:pPr>
            <a:r>
              <a:rPr lang="en-US" dirty="0"/>
              <a:t>UI tier</a:t>
            </a:r>
          </a:p>
          <a:p>
            <a:pPr lvl="1">
              <a:buFont typeface="Arial" panose="020B0604020202020204" pitchFamily="34" charset="0"/>
              <a:buChar char="•"/>
            </a:pPr>
            <a:r>
              <a:rPr lang="en-US" dirty="0"/>
              <a:t>Logical tier containing business logic (BL tier)</a:t>
            </a:r>
          </a:p>
          <a:p>
            <a:pPr lvl="1">
              <a:buFont typeface="Arial" panose="020B0604020202020204" pitchFamily="34" charset="0"/>
              <a:buChar char="•"/>
            </a:pPr>
            <a:r>
              <a:rPr lang="en-US" dirty="0"/>
              <a:t>Data access tier (DAL tier)</a:t>
            </a:r>
          </a:p>
          <a:p>
            <a:pPr lvl="1">
              <a:buFont typeface="Arial" panose="020B0604020202020204" pitchFamily="34" charset="0"/>
              <a:buChar char="•"/>
            </a:pPr>
            <a:r>
              <a:rPr lang="en-US" dirty="0"/>
              <a:t>Data tier (physical database)</a:t>
            </a:r>
          </a:p>
        </p:txBody>
      </p:sp>
    </p:spTree>
    <p:extLst>
      <p:ext uri="{BB962C8B-B14F-4D97-AF65-F5344CB8AC3E}">
        <p14:creationId xmlns:p14="http://schemas.microsoft.com/office/powerpoint/2010/main" val="598901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FA34-2D42-079C-ECE1-D7B0C91EC8C3}"/>
              </a:ext>
            </a:extLst>
          </p:cNvPr>
          <p:cNvSpPr>
            <a:spLocks noGrp="1"/>
          </p:cNvSpPr>
          <p:nvPr>
            <p:ph type="title"/>
          </p:nvPr>
        </p:nvSpPr>
        <p:spPr/>
        <p:txBody>
          <a:bodyPr/>
          <a:lstStyle/>
          <a:p>
            <a:r>
              <a:rPr lang="en-US" dirty="0" err="1"/>
              <a:t>Kiến</a:t>
            </a:r>
            <a:r>
              <a:rPr lang="en-US" dirty="0"/>
              <a:t> </a:t>
            </a:r>
            <a:r>
              <a:rPr lang="en-US" dirty="0" err="1"/>
              <a:t>trúc</a:t>
            </a:r>
            <a:r>
              <a:rPr lang="en-US" dirty="0"/>
              <a:t> 5 </a:t>
            </a:r>
            <a:r>
              <a:rPr lang="en-US" dirty="0" err="1"/>
              <a:t>tầng</a:t>
            </a:r>
            <a:endParaRPr lang="en-US" dirty="0"/>
          </a:p>
        </p:txBody>
      </p:sp>
      <p:sp>
        <p:nvSpPr>
          <p:cNvPr id="3" name="Content Placeholder 2">
            <a:extLst>
              <a:ext uri="{FF2B5EF4-FFF2-40B4-BE49-F238E27FC236}">
                <a16:creationId xmlns:a16="http://schemas.microsoft.com/office/drawing/2014/main" id="{30583149-AADC-B4E8-DC52-55561F55886E}"/>
              </a:ext>
            </a:extLst>
          </p:cNvPr>
          <p:cNvSpPr>
            <a:spLocks noGrp="1"/>
          </p:cNvSpPr>
          <p:nvPr>
            <p:ph idx="1"/>
          </p:nvPr>
        </p:nvSpPr>
        <p:spPr/>
        <p:txBody>
          <a:bodyPr/>
          <a:lstStyle/>
          <a:p>
            <a:r>
              <a:rPr lang="vi-VN" dirty="0"/>
              <a:t>Bây giờ tại sao chúng ta cần tách lớp logic và lớp dữ liệu thành các lớp vật lý? Có thể có nhiều lý do để sử dụng cấu hình kiến trúc này. </a:t>
            </a:r>
            <a:endParaRPr lang="en-US" dirty="0"/>
          </a:p>
          <a:p>
            <a:r>
              <a:rPr lang="vi-VN" dirty="0"/>
              <a:t>Một số trong số chúng được liệt kê </a:t>
            </a:r>
            <a:r>
              <a:rPr lang="en-US" dirty="0" err="1"/>
              <a:t>sau</a:t>
            </a:r>
            <a:r>
              <a:rPr lang="vi-VN" dirty="0"/>
              <a:t> đây</a:t>
            </a:r>
            <a:endParaRPr lang="en-US" dirty="0"/>
          </a:p>
        </p:txBody>
      </p:sp>
    </p:spTree>
    <p:extLst>
      <p:ext uri="{BB962C8B-B14F-4D97-AF65-F5344CB8AC3E}">
        <p14:creationId xmlns:p14="http://schemas.microsoft.com/office/powerpoint/2010/main" val="155802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0E2E-D665-7864-2623-721B7311FA4B}"/>
              </a:ext>
            </a:extLst>
          </p:cNvPr>
          <p:cNvSpPr>
            <a:spLocks noGrp="1"/>
          </p:cNvSpPr>
          <p:nvPr>
            <p:ph type="title"/>
          </p:nvPr>
        </p:nvSpPr>
        <p:spPr/>
        <p:txBody>
          <a:bodyPr/>
          <a:lstStyle/>
          <a:p>
            <a:r>
              <a:rPr lang="en-US" dirty="0" err="1"/>
              <a:t>Kiến</a:t>
            </a:r>
            <a:r>
              <a:rPr lang="en-US" dirty="0"/>
              <a:t> </a:t>
            </a:r>
            <a:r>
              <a:rPr lang="en-US" dirty="0" err="1"/>
              <a:t>trúc</a:t>
            </a:r>
            <a:r>
              <a:rPr lang="en-US" dirty="0"/>
              <a:t> 5 </a:t>
            </a:r>
            <a:r>
              <a:rPr lang="en-US" dirty="0" err="1"/>
              <a:t>tầng</a:t>
            </a:r>
            <a:endParaRPr lang="en-US" dirty="0"/>
          </a:p>
        </p:txBody>
      </p:sp>
      <p:sp>
        <p:nvSpPr>
          <p:cNvPr id="3" name="Content Placeholder 2">
            <a:extLst>
              <a:ext uri="{FF2B5EF4-FFF2-40B4-BE49-F238E27FC236}">
                <a16:creationId xmlns:a16="http://schemas.microsoft.com/office/drawing/2014/main" id="{1FA640F3-77B9-AB64-5259-129403A1F23E}"/>
              </a:ext>
            </a:extLst>
          </p:cNvPr>
          <p:cNvSpPr>
            <a:spLocks noGrp="1"/>
          </p:cNvSpPr>
          <p:nvPr>
            <p:ph idx="1"/>
          </p:nvPr>
        </p:nvSpPr>
        <p:spPr/>
        <p:txBody>
          <a:bodyPr>
            <a:normAutofit/>
          </a:bodyPr>
          <a:lstStyle/>
          <a:p>
            <a:r>
              <a:rPr lang="vi-VN" dirty="0"/>
              <a:t>Khi chúng ta có mã truy cập dữ liệu và nghiệp vụ trong cùng một tổ hợp (nhưng được phân tách một cách hợp lý trong các tệp khác nhau hoặc sử dụng không gian tên), chúng ta không thể phân phối mã một cách riêng biệt. </a:t>
            </a:r>
            <a:endParaRPr lang="en-US" dirty="0"/>
          </a:p>
          <a:p>
            <a:r>
              <a:rPr lang="vi-VN" dirty="0"/>
              <a:t>Trong hầu hết các ứng dụng doanh nghiệp, nhu cầu sử dụng lại mã nhiều hơn. </a:t>
            </a:r>
            <a:endParaRPr lang="en-US" dirty="0"/>
          </a:p>
          <a:p>
            <a:r>
              <a:rPr lang="vi-VN" dirty="0"/>
              <a:t>Một số ứng dụng của bên thứ ba có thể muốn sử dụng mã logic nghiệp vụ của ứng dụng của chúng t</a:t>
            </a:r>
            <a:r>
              <a:rPr lang="en-US" dirty="0"/>
              <a:t>a</a:t>
            </a:r>
            <a:r>
              <a:rPr lang="vi-VN" dirty="0"/>
              <a:t> (chẳng hạn như sử dụng API) và một số có thể muốn sử dụng mã truy cập dữ liệu của chúng t</a:t>
            </a:r>
            <a:r>
              <a:rPr lang="en-US" dirty="0"/>
              <a:t>a</a:t>
            </a:r>
            <a:r>
              <a:rPr lang="vi-VN" dirty="0"/>
              <a:t>. </a:t>
            </a:r>
            <a:endParaRPr lang="en-US" dirty="0"/>
          </a:p>
        </p:txBody>
      </p:sp>
    </p:spTree>
    <p:extLst>
      <p:ext uri="{BB962C8B-B14F-4D97-AF65-F5344CB8AC3E}">
        <p14:creationId xmlns:p14="http://schemas.microsoft.com/office/powerpoint/2010/main" val="355036344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{61D1E2A0-6E73-4571-9C48-7F0055AB7A31}tf22712842_win32</Template>
  <TotalTime>148</TotalTime>
  <Words>2173</Words>
  <Application>Microsoft Office PowerPoint</Application>
  <PresentationFormat>Widescreen</PresentationFormat>
  <Paragraphs>134</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(Body)</vt:lpstr>
      <vt:lpstr>Bookman Old Style</vt:lpstr>
      <vt:lpstr>Calibri</vt:lpstr>
      <vt:lpstr>Franklin Gothic Book</vt:lpstr>
      <vt:lpstr>Times New Roman</vt:lpstr>
      <vt:lpstr>1_RetrospectVTI</vt:lpstr>
      <vt:lpstr>Phương pháp tiếp cận n cấp</vt:lpstr>
      <vt:lpstr>4 Tầng</vt:lpstr>
      <vt:lpstr>4 Tầng</vt:lpstr>
      <vt:lpstr>DAL &amp; BL</vt:lpstr>
      <vt:lpstr>DAL &amp; BL</vt:lpstr>
      <vt:lpstr>DAL &amp; BL</vt:lpstr>
      <vt:lpstr>Kiến trúc 5 tầng</vt:lpstr>
      <vt:lpstr>Kiến trúc 5 tầng</vt:lpstr>
      <vt:lpstr>Kiến trúc 5 tầng</vt:lpstr>
      <vt:lpstr>Kiến trúc 5 tầng</vt:lpstr>
      <vt:lpstr>Kiến trúc 5 tầng</vt:lpstr>
      <vt:lpstr>Kiến trúc 5 tầng</vt:lpstr>
      <vt:lpstr>Data Transfer Objects</vt:lpstr>
      <vt:lpstr>Data Transfer Objects</vt:lpstr>
      <vt:lpstr>Data Transfer Objects</vt:lpstr>
      <vt:lpstr>Data Transfer Objects</vt:lpstr>
      <vt:lpstr>Data Transfer Objects</vt:lpstr>
      <vt:lpstr>Data Transfer Objects</vt:lpstr>
      <vt:lpstr>Data Transfer Objects</vt:lpstr>
      <vt:lpstr>Data Transfer Objects</vt:lpstr>
      <vt:lpstr>Data Transfer Objects</vt:lpstr>
      <vt:lpstr>Loading Related Data</vt:lpstr>
      <vt:lpstr>Eager Loading</vt:lpstr>
      <vt:lpstr>Eager Loading</vt:lpstr>
      <vt:lpstr>Eager Loading</vt:lpstr>
      <vt:lpstr>Lazy loading</vt:lpstr>
      <vt:lpstr>Lazy loading</vt:lpstr>
      <vt:lpstr>Enable Lazy loading</vt:lpstr>
      <vt:lpstr>Rules for lazy loading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Phương pháp tiếp cận 4 cấp</dc:title>
  <dc:creator>mai vu</dc:creator>
  <cp:lastModifiedBy>mai vu</cp:lastModifiedBy>
  <cp:revision>6</cp:revision>
  <dcterms:created xsi:type="dcterms:W3CDTF">2022-10-14T09:36:08Z</dcterms:created>
  <dcterms:modified xsi:type="dcterms:W3CDTF">2022-10-15T04:43:44Z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