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98" r:id="rId2"/>
    <p:sldId id="310" r:id="rId3"/>
    <p:sldId id="259" r:id="rId4"/>
    <p:sldId id="314" r:id="rId5"/>
    <p:sldId id="313" r:id="rId6"/>
    <p:sldId id="300" r:id="rId7"/>
    <p:sldId id="257" r:id="rId8"/>
    <p:sldId id="312" r:id="rId9"/>
    <p:sldId id="305" r:id="rId10"/>
    <p:sldId id="301" r:id="rId11"/>
    <p:sldId id="302" r:id="rId12"/>
    <p:sldId id="303" r:id="rId13"/>
    <p:sldId id="304" r:id="rId14"/>
    <p:sldId id="306" r:id="rId15"/>
    <p:sldId id="307" r:id="rId16"/>
    <p:sldId id="308" r:id="rId17"/>
    <p:sldId id="309" r:id="rId18"/>
  </p:sldIdLst>
  <p:sldSz cx="9144000" cy="5143500" type="screen16x9"/>
  <p:notesSz cx="6858000" cy="9144000"/>
  <p:embeddedFontLst>
    <p:embeddedFont>
      <p:font typeface="Barlow" panose="00000500000000000000" pitchFamily="2" charset="0"/>
      <p:regular r:id="rId20"/>
      <p:bold r:id="rId21"/>
      <p:italic r:id="rId22"/>
      <p:boldItalic r:id="rId23"/>
    </p:embeddedFont>
    <p:embeddedFont>
      <p:font typeface="Barlow Light" panose="00000400000000000000" pitchFamily="2"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Raleway" pitchFamily="2" charset="0"/>
      <p:regular r:id="rId32"/>
      <p:bold r:id="rId33"/>
      <p:italic r:id="rId34"/>
      <p:boldItalic r:id="rId35"/>
    </p:embeddedFont>
    <p:embeddedFont>
      <p:font typeface="Raleway Thin"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6" autoAdjust="0"/>
    <p:restoredTop sz="94660"/>
  </p:normalViewPr>
  <p:slideViewPr>
    <p:cSldViewPr snapToGrid="0">
      <p:cViewPr varScale="1">
        <p:scale>
          <a:sx n="138" d="100"/>
          <a:sy n="138" d="100"/>
        </p:scale>
        <p:origin x="118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20bbb03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20bbb03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686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741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7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407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332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015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566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600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657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20bbb03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20bbb03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355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485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431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510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965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487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5" name="Title 2">
            <a:extLst>
              <a:ext uri="{FF2B5EF4-FFF2-40B4-BE49-F238E27FC236}">
                <a16:creationId xmlns:a16="http://schemas.microsoft.com/office/drawing/2014/main" id="{ECD07C0E-312D-7AD8-933F-A3700B2613C1}"/>
              </a:ext>
            </a:extLst>
          </p:cNvPr>
          <p:cNvSpPr txBox="1">
            <a:spLocks/>
          </p:cNvSpPr>
          <p:nvPr/>
        </p:nvSpPr>
        <p:spPr>
          <a:xfrm>
            <a:off x="593996" y="1530688"/>
            <a:ext cx="8102845" cy="3928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algn="ctr"/>
            <a:r>
              <a:rPr lang="vi-VN" sz="2500" b="1">
                <a:solidFill>
                  <a:schemeClr val="accent2">
                    <a:lumMod val="50000"/>
                  </a:schemeClr>
                </a:solidFill>
                <a:latin typeface="Times New Roman" panose="02020603050405020304" pitchFamily="18" charset="0"/>
                <a:cs typeface="Times New Roman" panose="02020603050405020304" pitchFamily="18" charset="0"/>
              </a:rPr>
              <a:t>BÁO CÁO ĐỒ ÁN TỐT NGHIỆP ĐẠI HỌC</a:t>
            </a:r>
          </a:p>
        </p:txBody>
      </p:sp>
      <p:sp>
        <p:nvSpPr>
          <p:cNvPr id="6" name="object 2">
            <a:extLst>
              <a:ext uri="{FF2B5EF4-FFF2-40B4-BE49-F238E27FC236}">
                <a16:creationId xmlns:a16="http://schemas.microsoft.com/office/drawing/2014/main" id="{38B90AAE-B153-E522-309D-5A497B4A2AE9}"/>
              </a:ext>
            </a:extLst>
          </p:cNvPr>
          <p:cNvSpPr txBox="1">
            <a:spLocks/>
          </p:cNvSpPr>
          <p:nvPr/>
        </p:nvSpPr>
        <p:spPr>
          <a:xfrm>
            <a:off x="2449252" y="2031250"/>
            <a:ext cx="4160277" cy="689291"/>
          </a:xfrm>
          <a:prstGeom prst="rect">
            <a:avLst/>
          </a:prstGeom>
        </p:spPr>
        <p:txBody>
          <a:bodyPr vert="horz" wrap="square" lIns="0" tIns="12065" rIns="0" bIns="0" rtlCol="0">
            <a:spAutoFit/>
          </a:bodyPr>
          <a:lstStyle>
            <a:lvl1pPr>
              <a:defRPr sz="3500" b="0" i="0">
                <a:solidFill>
                  <a:srgbClr val="150045"/>
                </a:solidFill>
                <a:latin typeface="Times New Roman"/>
                <a:ea typeface="+mj-ea"/>
                <a:cs typeface="Times New Roman"/>
              </a:defRPr>
            </a:lvl1pPr>
          </a:lstStyle>
          <a:p>
            <a:pPr marL="0" marR="0" lvl="0" indent="0" algn="ctr" defTabSz="914400" eaLnBrk="1" fontAlgn="auto" latinLnBrk="0" hangingPunct="1">
              <a:lnSpc>
                <a:spcPct val="100000"/>
              </a:lnSpc>
              <a:spcBef>
                <a:spcPts val="95"/>
              </a:spcBef>
              <a:spcAft>
                <a:spcPts val="0"/>
              </a:spcAft>
              <a:buClrTx/>
              <a:buSzTx/>
              <a:buFontTx/>
              <a:buNone/>
              <a:tabLst/>
              <a:defRPr/>
            </a:pPr>
            <a:r>
              <a:rPr kumimoji="0" lang="en-US" sz="2200" b="1" i="0" u="none" strike="noStrike" kern="0" cap="none" spc="-10" normalizeH="0" baseline="0" noProof="0">
                <a:ln>
                  <a:noFill/>
                </a:ln>
                <a:solidFill>
                  <a:schemeClr val="accent2">
                    <a:lumMod val="50000"/>
                  </a:schemeClr>
                </a:solidFill>
                <a:effectLst/>
                <a:uLnTx/>
                <a:uFillTx/>
                <a:latin typeface="Times New Roman"/>
                <a:ea typeface="+mj-ea"/>
                <a:cs typeface="Times New Roman"/>
              </a:rPr>
              <a:t>Xây dựng ứng dụng kinh doanh văn phòng phẩm</a:t>
            </a:r>
            <a:endParaRPr kumimoji="0" lang="en-US" sz="2200" b="1" i="0" u="none" strike="noStrike" kern="0" cap="none" spc="0" normalizeH="0" baseline="0" noProof="0" dirty="0">
              <a:ln>
                <a:noFill/>
              </a:ln>
              <a:solidFill>
                <a:schemeClr val="accent2">
                  <a:lumMod val="50000"/>
                </a:schemeClr>
              </a:solidFill>
              <a:effectLst/>
              <a:uLnTx/>
              <a:uFillTx/>
              <a:latin typeface="Times New Roman"/>
              <a:ea typeface="+mj-ea"/>
              <a:cs typeface="Times New Roman"/>
            </a:endParaRPr>
          </a:p>
        </p:txBody>
      </p:sp>
      <p:sp>
        <p:nvSpPr>
          <p:cNvPr id="8" name="object 17">
            <a:extLst>
              <a:ext uri="{FF2B5EF4-FFF2-40B4-BE49-F238E27FC236}">
                <a16:creationId xmlns:a16="http://schemas.microsoft.com/office/drawing/2014/main" id="{95494598-D151-39B2-F84D-623AF7904D7F}"/>
              </a:ext>
            </a:extLst>
          </p:cNvPr>
          <p:cNvSpPr txBox="1"/>
          <p:nvPr/>
        </p:nvSpPr>
        <p:spPr>
          <a:xfrm>
            <a:off x="2815575" y="965756"/>
            <a:ext cx="4318755" cy="290464"/>
          </a:xfrm>
          <a:prstGeom prst="rect">
            <a:avLst/>
          </a:prstGeom>
        </p:spPr>
        <p:txBody>
          <a:bodyPr vert="horz" wrap="square" lIns="0" tIns="13335" rIns="0" bIns="0" rtlCol="0">
            <a:spAutoFit/>
          </a:bodyPr>
          <a:lstStyle/>
          <a:p>
            <a:pPr marL="332740" marR="5080" indent="-320675">
              <a:lnSpc>
                <a:spcPct val="100000"/>
              </a:lnSpc>
              <a:spcBef>
                <a:spcPts val="105"/>
              </a:spcBef>
            </a:pPr>
            <a:r>
              <a:rPr sz="1800" spc="-5">
                <a:solidFill>
                  <a:schemeClr val="accent2">
                    <a:lumMod val="50000"/>
                  </a:schemeClr>
                </a:solidFill>
                <a:latin typeface="Times New Roman"/>
                <a:cs typeface="Times New Roman"/>
              </a:rPr>
              <a:t>KHOA CÔNG</a:t>
            </a:r>
            <a:r>
              <a:rPr sz="1800" spc="-60">
                <a:solidFill>
                  <a:schemeClr val="accent2">
                    <a:lumMod val="50000"/>
                  </a:schemeClr>
                </a:solidFill>
                <a:latin typeface="Times New Roman"/>
                <a:cs typeface="Times New Roman"/>
              </a:rPr>
              <a:t> </a:t>
            </a:r>
            <a:r>
              <a:rPr sz="1800" spc="-5">
                <a:solidFill>
                  <a:schemeClr val="accent2">
                    <a:lumMod val="50000"/>
                  </a:schemeClr>
                </a:solidFill>
                <a:latin typeface="Times New Roman"/>
                <a:cs typeface="Times New Roman"/>
              </a:rPr>
              <a:t>NGHỆ </a:t>
            </a:r>
            <a:r>
              <a:rPr sz="1800" spc="-10">
                <a:solidFill>
                  <a:schemeClr val="accent2">
                    <a:lumMod val="50000"/>
                  </a:schemeClr>
                </a:solidFill>
                <a:latin typeface="Times New Roman"/>
                <a:cs typeface="Times New Roman"/>
              </a:rPr>
              <a:t>THÔNG </a:t>
            </a:r>
            <a:r>
              <a:rPr sz="1800" spc="-5">
                <a:solidFill>
                  <a:schemeClr val="accent2">
                    <a:lumMod val="50000"/>
                  </a:schemeClr>
                </a:solidFill>
                <a:latin typeface="Times New Roman"/>
                <a:cs typeface="Times New Roman"/>
              </a:rPr>
              <a:t>TIN</a:t>
            </a:r>
            <a:r>
              <a:rPr lang="en-US" sz="1800" spc="-5">
                <a:solidFill>
                  <a:schemeClr val="accent2">
                    <a:lumMod val="50000"/>
                  </a:schemeClr>
                </a:solidFill>
                <a:latin typeface="Times New Roman"/>
                <a:cs typeface="Times New Roman"/>
              </a:rPr>
              <a:t> II</a:t>
            </a:r>
            <a:endParaRPr sz="1800">
              <a:solidFill>
                <a:schemeClr val="accent2">
                  <a:lumMod val="50000"/>
                </a:schemeClr>
              </a:solidFill>
              <a:latin typeface="Times New Roman"/>
              <a:cs typeface="Times New Roman"/>
            </a:endParaRPr>
          </a:p>
        </p:txBody>
      </p:sp>
      <p:sp>
        <p:nvSpPr>
          <p:cNvPr id="9" name="object 5">
            <a:extLst>
              <a:ext uri="{FF2B5EF4-FFF2-40B4-BE49-F238E27FC236}">
                <a16:creationId xmlns:a16="http://schemas.microsoft.com/office/drawing/2014/main" id="{257C09B0-0AE6-2A6D-1CDF-A00A455551C3}"/>
              </a:ext>
            </a:extLst>
          </p:cNvPr>
          <p:cNvSpPr txBox="1"/>
          <p:nvPr/>
        </p:nvSpPr>
        <p:spPr>
          <a:xfrm>
            <a:off x="3058028" y="3448923"/>
            <a:ext cx="3174777" cy="1225977"/>
          </a:xfrm>
          <a:prstGeom prst="rect">
            <a:avLst/>
          </a:prstGeom>
        </p:spPr>
        <p:txBody>
          <a:bodyPr vert="horz" wrap="square" lIns="0" tIns="12700" rIns="0" bIns="0" rtlCol="0">
            <a:spAutoFit/>
          </a:bodyPr>
          <a:lstStyle/>
          <a:p>
            <a:pPr marL="12700" marR="5080" lvl="1">
              <a:spcBef>
                <a:spcPts val="100"/>
              </a:spcBef>
              <a:buClrTx/>
              <a:tabLst>
                <a:tab pos="1107440" algn="l"/>
              </a:tabLst>
            </a:pPr>
            <a:r>
              <a:rPr sz="1300" b="1" kern="1200" spc="-5">
                <a:solidFill>
                  <a:schemeClr val="accent2">
                    <a:lumMod val="50000"/>
                  </a:schemeClr>
                </a:solidFill>
                <a:latin typeface="Times New Roman"/>
                <a:ea typeface="+mn-ea"/>
                <a:cs typeface="Times New Roman"/>
              </a:rPr>
              <a:t>G</a:t>
            </a:r>
            <a:r>
              <a:rPr lang="en-US" sz="1300" b="1" kern="1200" spc="-5">
                <a:solidFill>
                  <a:schemeClr val="accent2">
                    <a:lumMod val="50000"/>
                  </a:schemeClr>
                </a:solidFill>
                <a:latin typeface="Times New Roman"/>
                <a:ea typeface="+mn-ea"/>
                <a:cs typeface="Times New Roman"/>
              </a:rPr>
              <a:t>VHD</a:t>
            </a:r>
            <a:r>
              <a:rPr lang="en-US" sz="1300" b="1" kern="1200" spc="-5" dirty="0">
                <a:solidFill>
                  <a:schemeClr val="accent2">
                    <a:lumMod val="50000"/>
                  </a:schemeClr>
                </a:solidFill>
                <a:latin typeface="Times New Roman"/>
                <a:ea typeface="+mn-ea"/>
                <a:cs typeface="Times New Roman"/>
              </a:rPr>
              <a:t>	</a:t>
            </a:r>
            <a:r>
              <a:rPr sz="1300" b="1" kern="1200">
                <a:solidFill>
                  <a:schemeClr val="accent2">
                    <a:lumMod val="50000"/>
                  </a:schemeClr>
                </a:solidFill>
                <a:latin typeface="Times New Roman"/>
                <a:ea typeface="+mn-ea"/>
                <a:cs typeface="Times New Roman"/>
              </a:rPr>
              <a:t>: </a:t>
            </a:r>
            <a:r>
              <a:rPr lang="vi-VN" sz="1300" b="1" kern="1200" spc="-5">
                <a:solidFill>
                  <a:schemeClr val="accent2">
                    <a:lumMod val="50000"/>
                  </a:schemeClr>
                </a:solidFill>
                <a:latin typeface="Times New Roman"/>
                <a:ea typeface="+mn-ea"/>
                <a:cs typeface="Times New Roman"/>
              </a:rPr>
              <a:t>TS. </a:t>
            </a:r>
            <a:r>
              <a:rPr lang="en-US" sz="1300" b="1" kern="1200" spc="-5">
                <a:solidFill>
                  <a:schemeClr val="accent2">
                    <a:lumMod val="50000"/>
                  </a:schemeClr>
                </a:solidFill>
                <a:latin typeface="Times New Roman"/>
                <a:ea typeface="+mn-ea"/>
                <a:cs typeface="Times New Roman"/>
              </a:rPr>
              <a:t>NGUYỄN HỒNG SƠN</a:t>
            </a:r>
            <a:r>
              <a:rPr lang="vi-VN" sz="1300" b="1" kern="1200" spc="-10">
                <a:solidFill>
                  <a:schemeClr val="accent2">
                    <a:lumMod val="50000"/>
                  </a:schemeClr>
                </a:solidFill>
                <a:latin typeface="Times New Roman"/>
                <a:ea typeface="+mn-ea"/>
                <a:cs typeface="Times New Roman"/>
              </a:rPr>
              <a:t>  </a:t>
            </a:r>
            <a:endParaRPr lang="en-US" sz="1300" b="1" kern="1200" spc="-10">
              <a:solidFill>
                <a:schemeClr val="accent2">
                  <a:lumMod val="50000"/>
                </a:schemeClr>
              </a:solidFill>
              <a:latin typeface="Times New Roman"/>
              <a:ea typeface="+mn-ea"/>
              <a:cs typeface="Times New Roman"/>
            </a:endParaRPr>
          </a:p>
          <a:p>
            <a:pPr marL="12700" marR="5080">
              <a:spcBef>
                <a:spcPts val="100"/>
              </a:spcBef>
              <a:buClrTx/>
              <a:buFontTx/>
              <a:buNone/>
              <a:tabLst>
                <a:tab pos="1107440" algn="l"/>
              </a:tabLst>
            </a:pPr>
            <a:r>
              <a:rPr sz="1300" b="1" kern="1200" spc="-5">
                <a:solidFill>
                  <a:schemeClr val="accent2">
                    <a:lumMod val="50000"/>
                  </a:schemeClr>
                </a:solidFill>
                <a:latin typeface="Times New Roman"/>
                <a:ea typeface="+mn-ea"/>
                <a:cs typeface="Times New Roman"/>
              </a:rPr>
              <a:t>SINH VIÊN</a:t>
            </a:r>
            <a:r>
              <a:rPr lang="en-US" sz="1300" b="1" kern="1200" spc="-5">
                <a:solidFill>
                  <a:schemeClr val="accent2">
                    <a:lumMod val="50000"/>
                  </a:schemeClr>
                </a:solidFill>
                <a:latin typeface="Times New Roman"/>
                <a:ea typeface="+mn-ea"/>
                <a:cs typeface="Times New Roman"/>
              </a:rPr>
              <a:t>	</a:t>
            </a:r>
            <a:r>
              <a:rPr sz="1300" b="1" kern="1200">
                <a:solidFill>
                  <a:schemeClr val="accent2">
                    <a:lumMod val="50000"/>
                  </a:schemeClr>
                </a:solidFill>
                <a:latin typeface="Times New Roman"/>
                <a:ea typeface="+mn-ea"/>
                <a:cs typeface="Times New Roman"/>
              </a:rPr>
              <a:t>: </a:t>
            </a:r>
            <a:r>
              <a:rPr lang="en-US" sz="1300" b="1" kern="1200" spc="-10">
                <a:solidFill>
                  <a:schemeClr val="accent2">
                    <a:lumMod val="50000"/>
                  </a:schemeClr>
                </a:solidFill>
                <a:latin typeface="Times New Roman"/>
                <a:ea typeface="+mn-ea"/>
                <a:cs typeface="Times New Roman"/>
              </a:rPr>
              <a:t>VÕ QUANG TƯỜNG</a:t>
            </a:r>
            <a:endParaRPr sz="1300" kern="1200" dirty="0">
              <a:solidFill>
                <a:schemeClr val="accent2">
                  <a:lumMod val="50000"/>
                </a:schemeClr>
              </a:solidFill>
              <a:latin typeface="Times New Roman"/>
              <a:ea typeface="+mn-ea"/>
              <a:cs typeface="Times New Roman"/>
            </a:endParaRPr>
          </a:p>
          <a:p>
            <a:pPr marL="12700">
              <a:buClrTx/>
              <a:buFontTx/>
              <a:buNone/>
              <a:tabLst>
                <a:tab pos="1113790" algn="l"/>
              </a:tabLst>
            </a:pPr>
            <a:r>
              <a:rPr sz="1300" b="1" kern="1200">
                <a:solidFill>
                  <a:schemeClr val="accent2">
                    <a:lumMod val="50000"/>
                  </a:schemeClr>
                </a:solidFill>
                <a:latin typeface="Times New Roman"/>
                <a:ea typeface="+mn-ea"/>
                <a:cs typeface="Times New Roman"/>
              </a:rPr>
              <a:t>MSSV</a:t>
            </a:r>
            <a:r>
              <a:rPr lang="en-US" sz="1300" b="1" kern="1200">
                <a:solidFill>
                  <a:schemeClr val="accent2">
                    <a:lumMod val="50000"/>
                  </a:schemeClr>
                </a:solidFill>
                <a:latin typeface="Times New Roman"/>
                <a:ea typeface="+mn-ea"/>
                <a:cs typeface="Times New Roman"/>
              </a:rPr>
              <a:t>	</a:t>
            </a:r>
            <a:r>
              <a:rPr sz="1300" b="1" kern="1200">
                <a:solidFill>
                  <a:schemeClr val="accent2">
                    <a:lumMod val="50000"/>
                  </a:schemeClr>
                </a:solidFill>
                <a:latin typeface="Times New Roman"/>
                <a:ea typeface="+mn-ea"/>
                <a:cs typeface="Times New Roman"/>
              </a:rPr>
              <a:t>:</a:t>
            </a:r>
            <a:r>
              <a:rPr sz="1300" b="1" kern="1200" spc="-5">
                <a:solidFill>
                  <a:schemeClr val="accent2">
                    <a:lumMod val="50000"/>
                  </a:schemeClr>
                </a:solidFill>
                <a:latin typeface="Times New Roman"/>
                <a:ea typeface="+mn-ea"/>
                <a:cs typeface="Times New Roman"/>
              </a:rPr>
              <a:t> </a:t>
            </a:r>
            <a:r>
              <a:rPr sz="1300" b="1" kern="1200" spc="-5" dirty="0">
                <a:solidFill>
                  <a:schemeClr val="accent2">
                    <a:lumMod val="50000"/>
                  </a:schemeClr>
                </a:solidFill>
                <a:latin typeface="Times New Roman"/>
                <a:ea typeface="+mn-ea"/>
                <a:cs typeface="Times New Roman"/>
              </a:rPr>
              <a:t>N1</a:t>
            </a:r>
            <a:r>
              <a:rPr lang="en-US" sz="1300" b="1" kern="1200" spc="-5">
                <a:solidFill>
                  <a:schemeClr val="accent2">
                    <a:lumMod val="50000"/>
                  </a:schemeClr>
                </a:solidFill>
                <a:latin typeface="Times New Roman"/>
                <a:ea typeface="+mn-ea"/>
                <a:cs typeface="Times New Roman"/>
              </a:rPr>
              <a:t>9</a:t>
            </a:r>
            <a:r>
              <a:rPr sz="1300" b="1" kern="1200" spc="-5">
                <a:solidFill>
                  <a:schemeClr val="accent2">
                    <a:lumMod val="50000"/>
                  </a:schemeClr>
                </a:solidFill>
                <a:latin typeface="Times New Roman"/>
                <a:ea typeface="+mn-ea"/>
                <a:cs typeface="Times New Roman"/>
              </a:rPr>
              <a:t>DCCN</a:t>
            </a:r>
            <a:r>
              <a:rPr lang="en-US" sz="1300" b="1" kern="1200" spc="-5">
                <a:solidFill>
                  <a:schemeClr val="accent2">
                    <a:lumMod val="50000"/>
                  </a:schemeClr>
                </a:solidFill>
                <a:latin typeface="Times New Roman"/>
                <a:ea typeface="+mn-ea"/>
                <a:cs typeface="Times New Roman"/>
              </a:rPr>
              <a:t>185</a:t>
            </a:r>
            <a:endParaRPr sz="1300" kern="1200" dirty="0">
              <a:solidFill>
                <a:schemeClr val="accent2">
                  <a:lumMod val="50000"/>
                </a:schemeClr>
              </a:solidFill>
              <a:latin typeface="Times New Roman"/>
              <a:ea typeface="+mn-ea"/>
              <a:cs typeface="Times New Roman"/>
            </a:endParaRPr>
          </a:p>
          <a:p>
            <a:pPr marL="12700">
              <a:buClrTx/>
              <a:buFontTx/>
              <a:buNone/>
              <a:tabLst>
                <a:tab pos="1117600" algn="l"/>
              </a:tabLst>
            </a:pPr>
            <a:r>
              <a:rPr sz="1300" b="1" kern="1200" spc="-5">
                <a:solidFill>
                  <a:schemeClr val="accent2">
                    <a:lumMod val="50000"/>
                  </a:schemeClr>
                </a:solidFill>
                <a:latin typeface="Times New Roman"/>
                <a:ea typeface="+mn-ea"/>
                <a:cs typeface="Times New Roman"/>
              </a:rPr>
              <a:t>LỚP</a:t>
            </a:r>
            <a:r>
              <a:rPr lang="en-US" sz="1300" b="1" kern="1200" spc="-5">
                <a:solidFill>
                  <a:schemeClr val="accent2">
                    <a:lumMod val="50000"/>
                  </a:schemeClr>
                </a:solidFill>
                <a:latin typeface="Times New Roman"/>
                <a:ea typeface="+mn-ea"/>
                <a:cs typeface="Times New Roman"/>
              </a:rPr>
              <a:t>	</a:t>
            </a:r>
            <a:r>
              <a:rPr sz="1300" b="1" kern="1200">
                <a:solidFill>
                  <a:schemeClr val="accent2">
                    <a:lumMod val="50000"/>
                  </a:schemeClr>
                </a:solidFill>
                <a:latin typeface="Times New Roman"/>
                <a:ea typeface="+mn-ea"/>
                <a:cs typeface="Times New Roman"/>
              </a:rPr>
              <a:t>:</a:t>
            </a:r>
            <a:r>
              <a:rPr sz="1300" b="1" kern="1200" spc="-5">
                <a:solidFill>
                  <a:schemeClr val="accent2">
                    <a:lumMod val="50000"/>
                  </a:schemeClr>
                </a:solidFill>
                <a:latin typeface="Times New Roman"/>
                <a:ea typeface="+mn-ea"/>
                <a:cs typeface="Times New Roman"/>
              </a:rPr>
              <a:t> </a:t>
            </a:r>
            <a:r>
              <a:rPr sz="1300" b="1" kern="1200" spc="-5" dirty="0">
                <a:solidFill>
                  <a:schemeClr val="accent2">
                    <a:lumMod val="50000"/>
                  </a:schemeClr>
                </a:solidFill>
                <a:latin typeface="Times New Roman"/>
                <a:ea typeface="+mn-ea"/>
                <a:cs typeface="Times New Roman"/>
              </a:rPr>
              <a:t>D1</a:t>
            </a:r>
            <a:r>
              <a:rPr lang="en-US" sz="1300" b="1" kern="1200" spc="-5" dirty="0">
                <a:solidFill>
                  <a:schemeClr val="accent2">
                    <a:lumMod val="50000"/>
                  </a:schemeClr>
                </a:solidFill>
                <a:latin typeface="Times New Roman"/>
                <a:ea typeface="+mn-ea"/>
                <a:cs typeface="Times New Roman"/>
              </a:rPr>
              <a:t>9</a:t>
            </a:r>
            <a:r>
              <a:rPr sz="1300" b="1" kern="1200" spc="-5" dirty="0">
                <a:solidFill>
                  <a:schemeClr val="accent2">
                    <a:lumMod val="50000"/>
                  </a:schemeClr>
                </a:solidFill>
                <a:latin typeface="Times New Roman"/>
                <a:ea typeface="+mn-ea"/>
                <a:cs typeface="Times New Roman"/>
              </a:rPr>
              <a:t>CQC</a:t>
            </a:r>
            <a:r>
              <a:rPr lang="en-US" sz="1300" b="1" kern="1200" spc="-5" dirty="0">
                <a:solidFill>
                  <a:schemeClr val="accent2">
                    <a:lumMod val="50000"/>
                  </a:schemeClr>
                </a:solidFill>
                <a:latin typeface="Times New Roman"/>
                <a:ea typeface="+mn-ea"/>
                <a:cs typeface="Times New Roman"/>
              </a:rPr>
              <a:t>N</a:t>
            </a:r>
            <a:r>
              <a:rPr sz="1300" b="1" kern="1200" spc="-5" dirty="0">
                <a:solidFill>
                  <a:schemeClr val="accent2">
                    <a:lumMod val="50000"/>
                  </a:schemeClr>
                </a:solidFill>
                <a:latin typeface="Times New Roman"/>
                <a:ea typeface="+mn-ea"/>
                <a:cs typeface="Times New Roman"/>
              </a:rPr>
              <a:t>P</a:t>
            </a:r>
            <a:r>
              <a:rPr lang="en-US" sz="1300" b="1" kern="1200" spc="-5" dirty="0">
                <a:solidFill>
                  <a:schemeClr val="accent2">
                    <a:lumMod val="50000"/>
                  </a:schemeClr>
                </a:solidFill>
                <a:latin typeface="Times New Roman"/>
                <a:ea typeface="+mn-ea"/>
                <a:cs typeface="Times New Roman"/>
              </a:rPr>
              <a:t>M</a:t>
            </a:r>
            <a:r>
              <a:rPr sz="1300" b="1" kern="1200" spc="-5" dirty="0">
                <a:solidFill>
                  <a:schemeClr val="accent2">
                    <a:lumMod val="50000"/>
                  </a:schemeClr>
                </a:solidFill>
                <a:latin typeface="Times New Roman"/>
                <a:ea typeface="+mn-ea"/>
                <a:cs typeface="Times New Roman"/>
              </a:rPr>
              <a:t>02-N</a:t>
            </a:r>
            <a:endParaRPr sz="1300" kern="1200" dirty="0">
              <a:solidFill>
                <a:schemeClr val="accent2">
                  <a:lumMod val="50000"/>
                </a:schemeClr>
              </a:solidFill>
              <a:latin typeface="Times New Roman"/>
              <a:ea typeface="+mn-ea"/>
              <a:cs typeface="Times New Roman"/>
            </a:endParaRPr>
          </a:p>
          <a:p>
            <a:pPr marL="12700">
              <a:buClrTx/>
              <a:buFontTx/>
              <a:buNone/>
              <a:tabLst>
                <a:tab pos="1117600" algn="l"/>
              </a:tabLst>
            </a:pPr>
            <a:r>
              <a:rPr sz="1300" b="1" kern="1200" spc="-5">
                <a:solidFill>
                  <a:schemeClr val="accent2">
                    <a:lumMod val="50000"/>
                  </a:schemeClr>
                </a:solidFill>
                <a:latin typeface="Times New Roman"/>
                <a:ea typeface="+mn-ea"/>
                <a:cs typeface="Times New Roman"/>
              </a:rPr>
              <a:t>KHÓA</a:t>
            </a:r>
            <a:r>
              <a:rPr lang="en-US" sz="1300" b="1" kern="1200" spc="-5">
                <a:solidFill>
                  <a:schemeClr val="accent2">
                    <a:lumMod val="50000"/>
                  </a:schemeClr>
                </a:solidFill>
                <a:latin typeface="Times New Roman"/>
                <a:ea typeface="+mn-ea"/>
                <a:cs typeface="Times New Roman"/>
              </a:rPr>
              <a:t>	</a:t>
            </a:r>
            <a:r>
              <a:rPr sz="1300" b="1" kern="1200">
                <a:solidFill>
                  <a:schemeClr val="accent2">
                    <a:lumMod val="50000"/>
                  </a:schemeClr>
                </a:solidFill>
                <a:latin typeface="Times New Roman"/>
                <a:ea typeface="+mn-ea"/>
                <a:cs typeface="Times New Roman"/>
              </a:rPr>
              <a:t>:</a:t>
            </a:r>
            <a:r>
              <a:rPr sz="1300" b="1" kern="1200" spc="-5">
                <a:solidFill>
                  <a:schemeClr val="accent2">
                    <a:lumMod val="50000"/>
                  </a:schemeClr>
                </a:solidFill>
                <a:latin typeface="Times New Roman"/>
                <a:ea typeface="+mn-ea"/>
                <a:cs typeface="Times New Roman"/>
              </a:rPr>
              <a:t> </a:t>
            </a:r>
            <a:r>
              <a:rPr sz="1300" b="1" kern="1200" dirty="0">
                <a:solidFill>
                  <a:schemeClr val="accent2">
                    <a:lumMod val="50000"/>
                  </a:schemeClr>
                </a:solidFill>
                <a:latin typeface="Times New Roman"/>
                <a:ea typeface="+mn-ea"/>
                <a:cs typeface="Times New Roman"/>
              </a:rPr>
              <a:t>201</a:t>
            </a:r>
            <a:r>
              <a:rPr lang="en-US" sz="1300" b="1" kern="1200" dirty="0">
                <a:solidFill>
                  <a:schemeClr val="accent2">
                    <a:lumMod val="50000"/>
                  </a:schemeClr>
                </a:solidFill>
                <a:latin typeface="Times New Roman"/>
                <a:ea typeface="+mn-ea"/>
                <a:cs typeface="Times New Roman"/>
              </a:rPr>
              <a:t>9</a:t>
            </a:r>
            <a:r>
              <a:rPr sz="1300" b="1" kern="1200" dirty="0">
                <a:solidFill>
                  <a:schemeClr val="accent2">
                    <a:lumMod val="50000"/>
                  </a:schemeClr>
                </a:solidFill>
                <a:latin typeface="Times New Roman"/>
                <a:ea typeface="+mn-ea"/>
                <a:cs typeface="Times New Roman"/>
              </a:rPr>
              <a:t>-202</a:t>
            </a:r>
            <a:r>
              <a:rPr lang="en-US" sz="1300" b="1" kern="1200" dirty="0">
                <a:solidFill>
                  <a:schemeClr val="accent2">
                    <a:lumMod val="50000"/>
                  </a:schemeClr>
                </a:solidFill>
                <a:latin typeface="Times New Roman"/>
                <a:ea typeface="+mn-ea"/>
                <a:cs typeface="Times New Roman"/>
              </a:rPr>
              <a:t>4</a:t>
            </a:r>
            <a:endParaRPr sz="1300" kern="1200" dirty="0">
              <a:solidFill>
                <a:schemeClr val="accent2">
                  <a:lumMod val="50000"/>
                </a:schemeClr>
              </a:solidFill>
              <a:latin typeface="Times New Roman"/>
              <a:ea typeface="+mn-ea"/>
              <a:cs typeface="Times New Roman"/>
            </a:endParaRPr>
          </a:p>
          <a:p>
            <a:pPr marL="12700">
              <a:buClrTx/>
              <a:buFontTx/>
              <a:buNone/>
              <a:tabLst>
                <a:tab pos="1117600" algn="l"/>
              </a:tabLst>
            </a:pPr>
            <a:r>
              <a:rPr sz="1300" b="1" kern="1200" spc="-5">
                <a:solidFill>
                  <a:schemeClr val="accent2">
                    <a:lumMod val="50000"/>
                  </a:schemeClr>
                </a:solidFill>
                <a:latin typeface="Times New Roman"/>
                <a:ea typeface="+mn-ea"/>
                <a:cs typeface="Times New Roman"/>
              </a:rPr>
              <a:t>HỆ</a:t>
            </a:r>
            <a:r>
              <a:rPr lang="en-US" sz="1300" b="1" kern="1200" spc="-5">
                <a:solidFill>
                  <a:schemeClr val="accent2">
                    <a:lumMod val="50000"/>
                  </a:schemeClr>
                </a:solidFill>
                <a:latin typeface="Times New Roman"/>
                <a:ea typeface="+mn-ea"/>
                <a:cs typeface="Times New Roman"/>
              </a:rPr>
              <a:t>	</a:t>
            </a:r>
            <a:r>
              <a:rPr sz="1300" b="1" kern="1200">
                <a:solidFill>
                  <a:schemeClr val="accent2">
                    <a:lumMod val="50000"/>
                  </a:schemeClr>
                </a:solidFill>
                <a:latin typeface="Times New Roman"/>
                <a:ea typeface="+mn-ea"/>
                <a:cs typeface="Times New Roman"/>
              </a:rPr>
              <a:t>: </a:t>
            </a:r>
            <a:r>
              <a:rPr sz="1300" b="1" kern="1200" spc="-5" dirty="0">
                <a:solidFill>
                  <a:schemeClr val="accent2">
                    <a:lumMod val="50000"/>
                  </a:schemeClr>
                </a:solidFill>
                <a:latin typeface="Times New Roman"/>
                <a:ea typeface="+mn-ea"/>
                <a:cs typeface="Times New Roman"/>
              </a:rPr>
              <a:t>ĐẠI HỌC CHÍNH</a:t>
            </a:r>
            <a:r>
              <a:rPr sz="1300" b="1" kern="1200" spc="5" dirty="0">
                <a:solidFill>
                  <a:schemeClr val="accent2">
                    <a:lumMod val="50000"/>
                  </a:schemeClr>
                </a:solidFill>
                <a:latin typeface="Times New Roman"/>
                <a:ea typeface="+mn-ea"/>
                <a:cs typeface="Times New Roman"/>
              </a:rPr>
              <a:t> </a:t>
            </a:r>
            <a:r>
              <a:rPr sz="1300" b="1" kern="1200" spc="-5" dirty="0">
                <a:solidFill>
                  <a:schemeClr val="accent2">
                    <a:lumMod val="50000"/>
                  </a:schemeClr>
                </a:solidFill>
                <a:latin typeface="Times New Roman"/>
                <a:ea typeface="+mn-ea"/>
                <a:cs typeface="Times New Roman"/>
              </a:rPr>
              <a:t>QUY</a:t>
            </a:r>
            <a:endParaRPr sz="1300" kern="1200" dirty="0">
              <a:solidFill>
                <a:schemeClr val="accent2">
                  <a:lumMod val="50000"/>
                </a:schemeClr>
              </a:solidFill>
              <a:latin typeface="Times New Roman"/>
              <a:ea typeface="+mn-ea"/>
              <a:cs typeface="Times New Roman"/>
            </a:endParaRPr>
          </a:p>
        </p:txBody>
      </p:sp>
      <p:sp>
        <p:nvSpPr>
          <p:cNvPr id="10" name="Title 2">
            <a:extLst>
              <a:ext uri="{FF2B5EF4-FFF2-40B4-BE49-F238E27FC236}">
                <a16:creationId xmlns:a16="http://schemas.microsoft.com/office/drawing/2014/main" id="{18B1DAFE-C8EC-9E31-F5A3-AB0723725E3B}"/>
              </a:ext>
            </a:extLst>
          </p:cNvPr>
          <p:cNvSpPr txBox="1">
            <a:spLocks/>
          </p:cNvSpPr>
          <p:nvPr/>
        </p:nvSpPr>
        <p:spPr>
          <a:xfrm>
            <a:off x="459813" y="141267"/>
            <a:ext cx="8371209" cy="80313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algn="ctr"/>
            <a:r>
              <a:rPr lang="en-US" sz="1800">
                <a:solidFill>
                  <a:schemeClr val="accent2">
                    <a:lumMod val="50000"/>
                  </a:schemeClr>
                </a:solidFill>
                <a:latin typeface="Times New Roman" panose="02020603050405020304" pitchFamily="18" charset="0"/>
                <a:cs typeface="Times New Roman" panose="02020603050405020304" pitchFamily="18" charset="0"/>
              </a:rPr>
              <a:t>BỘ THÔNG TIN VÀ TRUYỀN THÔNG</a:t>
            </a:r>
          </a:p>
          <a:p>
            <a:pPr algn="ctr"/>
            <a:r>
              <a:rPr lang="vi-VN" sz="1800">
                <a:solidFill>
                  <a:schemeClr val="accent2">
                    <a:lumMod val="50000"/>
                  </a:schemeClr>
                </a:solidFill>
                <a:latin typeface="Times New Roman" panose="02020603050405020304" pitchFamily="18" charset="0"/>
                <a:cs typeface="Times New Roman" panose="02020603050405020304" pitchFamily="18" charset="0"/>
              </a:rPr>
              <a:t>HỌC VIỆN CÔNG NGHỆ BƯU CHÍNH VIỄN THÔNG</a:t>
            </a:r>
            <a:endParaRPr lang="en-US" sz="1800">
              <a:solidFill>
                <a:schemeClr val="accent2">
                  <a:lumMod val="50000"/>
                </a:schemeClr>
              </a:solidFill>
              <a:latin typeface="Times New Roman" panose="02020603050405020304" pitchFamily="18" charset="0"/>
              <a:cs typeface="Times New Roman" panose="02020603050405020304" pitchFamily="18" charset="0"/>
            </a:endParaRPr>
          </a:p>
          <a:p>
            <a:pPr algn="ctr"/>
            <a:r>
              <a:rPr lang="en-US" sz="1800">
                <a:solidFill>
                  <a:schemeClr val="accent2">
                    <a:lumMod val="50000"/>
                  </a:schemeClr>
                </a:solidFill>
                <a:latin typeface="Times New Roman" panose="02020603050405020304" pitchFamily="18" charset="0"/>
                <a:cs typeface="Times New Roman" panose="02020603050405020304" pitchFamily="18" charset="0"/>
              </a:rPr>
              <a:t>CƠ SỞ TP.HỒ CHÍ MINH</a:t>
            </a:r>
            <a:endParaRPr lang="vi-VN" sz="180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Google Shape;2334;p41">
            <a:extLst>
              <a:ext uri="{FF2B5EF4-FFF2-40B4-BE49-F238E27FC236}">
                <a16:creationId xmlns:a16="http://schemas.microsoft.com/office/drawing/2014/main" id="{C5D84F55-32B2-9643-2C28-4AC23137E443}"/>
              </a:ext>
            </a:extLst>
          </p:cNvPr>
          <p:cNvSpPr txBox="1">
            <a:spLocks noGrp="1"/>
          </p:cNvSpPr>
          <p:nvPr>
            <p:ph type="sldNum" idx="12"/>
          </p:nvPr>
        </p:nvSpPr>
        <p:spPr>
          <a:xfrm>
            <a:off x="8649025" y="46749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1800" b="1">
                <a:solidFill>
                  <a:schemeClr val="tx1"/>
                </a:solidFill>
                <a:latin typeface="Times New Roman" panose="02020603050405020304" pitchFamily="18" charset="0"/>
                <a:cs typeface="Times New Roman" panose="02020603050405020304" pitchFamily="18" charset="0"/>
              </a:rPr>
              <a:t>1</a:t>
            </a:fld>
            <a:endParaRPr sz="1800" b="1">
              <a:solidFill>
                <a:schemeClr val="tx1"/>
              </a:solidFill>
              <a:latin typeface="Times New Roman" panose="02020603050405020304" pitchFamily="18" charset="0"/>
              <a:cs typeface="Times New Roman" panose="02020603050405020304" pitchFamily="18" charset="0"/>
            </a:endParaRPr>
          </a:p>
        </p:txBody>
      </p:sp>
      <p:sp>
        <p:nvSpPr>
          <p:cNvPr id="7" name="object 25">
            <a:extLst>
              <a:ext uri="{FF2B5EF4-FFF2-40B4-BE49-F238E27FC236}">
                <a16:creationId xmlns:a16="http://schemas.microsoft.com/office/drawing/2014/main" id="{A40CB4D2-2491-A43E-39E1-F2BD9DC9E48E}"/>
              </a:ext>
            </a:extLst>
          </p:cNvPr>
          <p:cNvSpPr/>
          <p:nvPr/>
        </p:nvSpPr>
        <p:spPr>
          <a:xfrm>
            <a:off x="96314" y="141268"/>
            <a:ext cx="1136741" cy="113674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996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5" name="Google Shape;345;p13"/>
          <p:cNvSpPr txBox="1">
            <a:spLocks noGrp="1"/>
          </p:cNvSpPr>
          <p:nvPr>
            <p:ph type="body" idx="1"/>
          </p:nvPr>
        </p:nvSpPr>
        <p:spPr>
          <a:xfrm>
            <a:off x="406956" y="1568088"/>
            <a:ext cx="4165044" cy="2828652"/>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400" b="1" u="sng">
                <a:latin typeface="Times New Roman" panose="02020603050405020304" pitchFamily="18" charset="0"/>
                <a:cs typeface="Times New Roman" panose="02020603050405020304" pitchFamily="18" charset="0"/>
              </a:rPr>
              <a:t>Ngôn ngữ lập trình, thư viện và công nghệ</a:t>
            </a:r>
          </a:p>
          <a:p>
            <a:pPr marL="171450" indent="-171450">
              <a:buClr>
                <a:schemeClr val="dk1"/>
              </a:buClr>
              <a:buSzPts val="1100"/>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Frontend: </a:t>
            </a:r>
            <a:r>
              <a:rPr lang="en-US" sz="1400">
                <a:latin typeface="Times New Roman" panose="02020603050405020304" pitchFamily="18" charset="0"/>
                <a:cs typeface="Times New Roman" panose="02020603050405020304" pitchFamily="18" charset="0"/>
              </a:rPr>
              <a:t>thư viện Angular 15 (ngôn ngữ lập trình Typescript)</a:t>
            </a:r>
          </a:p>
          <a:p>
            <a:pPr marL="171450" indent="-171450">
              <a:buClr>
                <a:schemeClr val="dk1"/>
              </a:buClr>
              <a:buSzPts val="1100"/>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Backend</a:t>
            </a:r>
            <a:r>
              <a:rPr lang="en-US" sz="1400">
                <a:latin typeface="Times New Roman" panose="02020603050405020304" pitchFamily="18" charset="0"/>
                <a:cs typeface="Times New Roman" panose="02020603050405020304" pitchFamily="18" charset="0"/>
              </a:rPr>
              <a:t>: thư viện .NET 6.0 (ngôn ngữ lập trình C#)</a:t>
            </a:r>
          </a:p>
          <a:p>
            <a:pPr marL="171450" indent="-171450">
              <a:buClr>
                <a:schemeClr val="dk1"/>
              </a:buClr>
              <a:buSzPts val="1100"/>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Hệ quản trị cơ sở dữ liệu</a:t>
            </a:r>
            <a:r>
              <a:rPr lang="en-US" sz="1400">
                <a:latin typeface="Times New Roman" panose="02020603050405020304" pitchFamily="18" charset="0"/>
                <a:cs typeface="Times New Roman" panose="02020603050405020304" pitchFamily="18" charset="0"/>
              </a:rPr>
              <a:t>: Microsoft SQL Server 2014</a:t>
            </a:r>
          </a:p>
          <a:p>
            <a:pPr marL="171450" indent="-171450">
              <a:buClr>
                <a:schemeClr val="dk1"/>
              </a:buClr>
              <a:buSzPts val="1100"/>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Microservices: </a:t>
            </a:r>
            <a:r>
              <a:rPr lang="en-US" sz="1400">
                <a:latin typeface="Times New Roman" panose="02020603050405020304" pitchFamily="18" charset="0"/>
                <a:cs typeface="Times New Roman" panose="02020603050405020304" pitchFamily="18" charset="0"/>
              </a:rPr>
              <a:t>Kubernetes, RabbitMQ </a:t>
            </a:r>
          </a:p>
          <a:p>
            <a:pPr marL="171450" indent="-171450">
              <a:buClr>
                <a:schemeClr val="dk1"/>
              </a:buClr>
              <a:buSzPts val="1100"/>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Xác thực: </a:t>
            </a:r>
            <a:r>
              <a:rPr lang="en-US" sz="1400">
                <a:latin typeface="Times New Roman" panose="02020603050405020304" pitchFamily="18" charset="0"/>
                <a:cs typeface="Times New Roman" panose="02020603050405020304" pitchFamily="18" charset="0"/>
              </a:rPr>
              <a:t>JWT (JSON Web Token)</a:t>
            </a:r>
            <a:endParaRPr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1734CA3-A89E-50E8-2561-952B35E9D3A1}"/>
              </a:ext>
            </a:extLst>
          </p:cNvPr>
          <p:cNvSpPr txBox="1"/>
          <p:nvPr/>
        </p:nvSpPr>
        <p:spPr>
          <a:xfrm>
            <a:off x="314011" y="668215"/>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CÔNG NGHỆ</a:t>
            </a:r>
            <a:endParaRPr lang="vi-VN" sz="2800"/>
          </a:p>
        </p:txBody>
      </p:sp>
      <p:sp>
        <p:nvSpPr>
          <p:cNvPr id="4" name="Google Shape;345;p13">
            <a:extLst>
              <a:ext uri="{FF2B5EF4-FFF2-40B4-BE49-F238E27FC236}">
                <a16:creationId xmlns:a16="http://schemas.microsoft.com/office/drawing/2014/main" id="{B4A550DA-F814-806C-7C8E-75CFA2B9E4AA}"/>
              </a:ext>
            </a:extLst>
          </p:cNvPr>
          <p:cNvSpPr txBox="1">
            <a:spLocks/>
          </p:cNvSpPr>
          <p:nvPr/>
        </p:nvSpPr>
        <p:spPr>
          <a:xfrm>
            <a:off x="5201696" y="1568088"/>
            <a:ext cx="3045000" cy="2127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Arial"/>
              <a:buNone/>
            </a:pPr>
            <a:r>
              <a:rPr lang="en-GB" sz="1400" b="1" u="sng">
                <a:latin typeface="Times New Roman" panose="02020603050405020304" pitchFamily="18" charset="0"/>
                <a:cs typeface="Times New Roman" panose="02020603050405020304" pitchFamily="18" charset="0"/>
              </a:rPr>
              <a:t>Công cụ lập trình</a:t>
            </a:r>
          </a:p>
          <a:p>
            <a:pPr marL="171450" indent="-171450">
              <a:buClr>
                <a:schemeClr val="dk1"/>
              </a:buClr>
              <a:buSzPts val="1100"/>
              <a:buFont typeface="Arial" panose="020B0604020202020204" pitchFamily="34" charset="0"/>
              <a:buChar char="•"/>
            </a:pPr>
            <a:r>
              <a:rPr lang="en-GB" sz="1400" b="1">
                <a:latin typeface="Times New Roman" panose="02020603050405020304" pitchFamily="18" charset="0"/>
                <a:cs typeface="Times New Roman" panose="02020603050405020304" pitchFamily="18" charset="0"/>
              </a:rPr>
              <a:t>Visual Studio 2022 Community</a:t>
            </a:r>
          </a:p>
          <a:p>
            <a:pPr marL="171450" indent="-171450">
              <a:buClr>
                <a:schemeClr val="dk1"/>
              </a:buClr>
              <a:buSzPts val="1100"/>
              <a:buFont typeface="Arial" panose="020B0604020202020204" pitchFamily="34" charset="0"/>
              <a:buChar char="•"/>
            </a:pPr>
            <a:r>
              <a:rPr lang="en-GB" sz="1400" b="1">
                <a:latin typeface="Times New Roman" panose="02020603050405020304" pitchFamily="18" charset="0"/>
                <a:cs typeface="Times New Roman" panose="02020603050405020304" pitchFamily="18" charset="0"/>
              </a:rPr>
              <a:t>Visual Studio Code</a:t>
            </a:r>
          </a:p>
          <a:p>
            <a:pPr marL="171450" indent="-171450">
              <a:buClr>
                <a:schemeClr val="dk1"/>
              </a:buClr>
              <a:buSzPts val="1100"/>
              <a:buFont typeface="Arial" panose="020B0604020202020204" pitchFamily="34" charset="0"/>
              <a:buChar char="•"/>
            </a:pPr>
            <a:r>
              <a:rPr lang="en-GB" sz="1400" b="1">
                <a:latin typeface="Times New Roman" panose="02020603050405020304" pitchFamily="18" charset="0"/>
                <a:cs typeface="Times New Roman" panose="02020603050405020304" pitchFamily="18" charset="0"/>
              </a:rPr>
              <a:t>Docker Desktop</a:t>
            </a:r>
          </a:p>
          <a:p>
            <a:pPr marL="171450" indent="-171450">
              <a:buClr>
                <a:schemeClr val="dk1"/>
              </a:buClr>
              <a:buSzPts val="1100"/>
              <a:buFont typeface="Arial" panose="020B0604020202020204" pitchFamily="34" charset="0"/>
              <a:buChar char="•"/>
            </a:pPr>
            <a:r>
              <a:rPr lang="en-GB" sz="1400" b="1">
                <a:latin typeface="Times New Roman" panose="02020603050405020304" pitchFamily="18" charset="0"/>
                <a:cs typeface="Times New Roman" panose="02020603050405020304" pitchFamily="18" charset="0"/>
              </a:rPr>
              <a:t>Nền tảng Node.js 18.12.1</a:t>
            </a:r>
            <a:endParaRPr lang="en-GB" sz="1400">
              <a:latin typeface="Times New Roman" panose="02020603050405020304" pitchFamily="18" charset="0"/>
              <a:cs typeface="Times New Roman" panose="02020603050405020304" pitchFamily="18" charset="0"/>
            </a:endParaRPr>
          </a:p>
        </p:txBody>
      </p:sp>
      <p:sp>
        <p:nvSpPr>
          <p:cNvPr id="2" name="Google Shape;2334;p41">
            <a:extLst>
              <a:ext uri="{FF2B5EF4-FFF2-40B4-BE49-F238E27FC236}">
                <a16:creationId xmlns:a16="http://schemas.microsoft.com/office/drawing/2014/main" id="{4CF00181-8D52-9138-9222-7967FCC9D589}"/>
              </a:ext>
            </a:extLst>
          </p:cNvPr>
          <p:cNvSpPr txBox="1">
            <a:spLocks noGrp="1"/>
          </p:cNvSpPr>
          <p:nvPr>
            <p:ph type="sldNum" idx="12"/>
          </p:nvPr>
        </p:nvSpPr>
        <p:spPr>
          <a:xfrm>
            <a:off x="8649025" y="46749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1800" b="1">
                <a:solidFill>
                  <a:schemeClr val="tx1"/>
                </a:solidFill>
                <a:latin typeface="Times New Roman" panose="02020603050405020304" pitchFamily="18" charset="0"/>
                <a:cs typeface="Times New Roman" panose="02020603050405020304" pitchFamily="18" charset="0"/>
              </a:rPr>
              <a:t>10</a:t>
            </a:fld>
            <a:endParaRPr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102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15"/>
          <p:cNvSpPr txBox="1">
            <a:spLocks noGrp="1"/>
          </p:cNvSpPr>
          <p:nvPr>
            <p:ph type="subTitle" idx="1"/>
          </p:nvPr>
        </p:nvSpPr>
        <p:spPr>
          <a:xfrm>
            <a:off x="963492" y="2939075"/>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a:latin typeface="Times New Roman" panose="02020603050405020304" pitchFamily="18" charset="0"/>
                <a:cs typeface="Times New Roman" panose="02020603050405020304" pitchFamily="18" charset="0"/>
              </a:rPr>
              <a:t>Phân tích về nghiệp vụ và thiết kế ứng dụng</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3</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itle 2">
            <a:extLst>
              <a:ext uri="{FF2B5EF4-FFF2-40B4-BE49-F238E27FC236}">
                <a16:creationId xmlns:a16="http://schemas.microsoft.com/office/drawing/2014/main" id="{EE0D4CAB-F335-0789-D9EB-A813078005E2}"/>
              </a:ext>
            </a:extLst>
          </p:cNvPr>
          <p:cNvSpPr txBox="1">
            <a:spLocks/>
          </p:cNvSpPr>
          <p:nvPr/>
        </p:nvSpPr>
        <p:spPr>
          <a:xfrm>
            <a:off x="918368" y="2210916"/>
            <a:ext cx="4636759" cy="42072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800" b="1">
                <a:solidFill>
                  <a:schemeClr val="tx1">
                    <a:lumMod val="50000"/>
                  </a:schemeClr>
                </a:solidFill>
                <a:latin typeface="Times New Roman" panose="02020603050405020304" pitchFamily="18" charset="0"/>
                <a:cs typeface="Times New Roman" panose="02020603050405020304" pitchFamily="18" charset="0"/>
              </a:rPr>
              <a:t>PHÂN TÍCH VÀ THIẾT KẾ ỨNG DỤNG</a:t>
            </a:r>
          </a:p>
        </p:txBody>
      </p:sp>
      <p:sp>
        <p:nvSpPr>
          <p:cNvPr id="3" name="Google Shape;2334;p41">
            <a:extLst>
              <a:ext uri="{FF2B5EF4-FFF2-40B4-BE49-F238E27FC236}">
                <a16:creationId xmlns:a16="http://schemas.microsoft.com/office/drawing/2014/main" id="{51DD1513-809F-191A-9954-6DB80B2CD725}"/>
              </a:ext>
            </a:extLst>
          </p:cNvPr>
          <p:cNvSpPr txBox="1">
            <a:spLocks/>
          </p:cNvSpPr>
          <p:nvPr/>
        </p:nvSpPr>
        <p:spPr>
          <a:xfrm>
            <a:off x="8649025" y="4674900"/>
            <a:ext cx="456900" cy="4686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800" b="1" smtClean="0">
                <a:solidFill>
                  <a:schemeClr val="tx1"/>
                </a:solidFill>
                <a:latin typeface="Times New Roman" panose="02020603050405020304" pitchFamily="18" charset="0"/>
                <a:cs typeface="Times New Roman" panose="02020603050405020304" pitchFamily="18" charset="0"/>
              </a:rPr>
              <a:pPr algn="r"/>
              <a:t>11</a:t>
            </a:fld>
            <a:endParaRPr lang="en"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030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5" name="Google Shape;345;p13"/>
          <p:cNvSpPr txBox="1">
            <a:spLocks noGrp="1"/>
          </p:cNvSpPr>
          <p:nvPr>
            <p:ph type="body" idx="1"/>
          </p:nvPr>
        </p:nvSpPr>
        <p:spPr>
          <a:xfrm>
            <a:off x="427052" y="1191435"/>
            <a:ext cx="2140887" cy="351145"/>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400" b="1">
                <a:latin typeface="Times New Roman" panose="02020603050405020304" pitchFamily="18" charset="0"/>
                <a:cs typeface="Times New Roman" panose="02020603050405020304" pitchFamily="18" charset="0"/>
              </a:rPr>
              <a:t>Usecase quản trị viên</a:t>
            </a:r>
            <a:endParaRPr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1734CA3-A89E-50E8-2561-952B35E9D3A1}"/>
              </a:ext>
            </a:extLst>
          </p:cNvPr>
          <p:cNvSpPr txBox="1"/>
          <p:nvPr/>
        </p:nvSpPr>
        <p:spPr>
          <a:xfrm>
            <a:off x="314011" y="668215"/>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USECASE</a:t>
            </a:r>
            <a:endParaRPr lang="vi-VN" sz="2800"/>
          </a:p>
        </p:txBody>
      </p:sp>
      <p:pic>
        <p:nvPicPr>
          <p:cNvPr id="3" name="Picture 2">
            <a:extLst>
              <a:ext uri="{FF2B5EF4-FFF2-40B4-BE49-F238E27FC236}">
                <a16:creationId xmlns:a16="http://schemas.microsoft.com/office/drawing/2014/main" id="{790D6167-8398-0659-1110-E8B5EEE8677C}"/>
              </a:ext>
            </a:extLst>
          </p:cNvPr>
          <p:cNvPicPr>
            <a:picLocks noChangeAspect="1"/>
          </p:cNvPicPr>
          <p:nvPr/>
        </p:nvPicPr>
        <p:blipFill>
          <a:blip r:embed="rId3"/>
          <a:stretch>
            <a:fillRect/>
          </a:stretch>
        </p:blipFill>
        <p:spPr>
          <a:xfrm>
            <a:off x="2512189" y="788954"/>
            <a:ext cx="5945558" cy="4225173"/>
          </a:xfrm>
          <a:prstGeom prst="rect">
            <a:avLst/>
          </a:prstGeom>
        </p:spPr>
      </p:pic>
      <p:sp>
        <p:nvSpPr>
          <p:cNvPr id="2" name="Google Shape;2334;p41">
            <a:extLst>
              <a:ext uri="{FF2B5EF4-FFF2-40B4-BE49-F238E27FC236}">
                <a16:creationId xmlns:a16="http://schemas.microsoft.com/office/drawing/2014/main" id="{CC2AAA78-E4E4-419D-B7F4-CCE96C961805}"/>
              </a:ext>
            </a:extLst>
          </p:cNvPr>
          <p:cNvSpPr txBox="1">
            <a:spLocks noGrp="1"/>
          </p:cNvSpPr>
          <p:nvPr>
            <p:ph type="sldNum" idx="12"/>
          </p:nvPr>
        </p:nvSpPr>
        <p:spPr>
          <a:xfrm>
            <a:off x="8649025" y="46749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1800" b="1">
                <a:solidFill>
                  <a:schemeClr val="tx1"/>
                </a:solidFill>
                <a:latin typeface="Times New Roman" panose="02020603050405020304" pitchFamily="18" charset="0"/>
                <a:cs typeface="Times New Roman" panose="02020603050405020304" pitchFamily="18" charset="0"/>
              </a:rPr>
              <a:t>12</a:t>
            </a:fld>
            <a:endParaRPr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559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5" name="Picture 4" descr="A diagram of a person with text&#10;&#10;Description automatically generated">
            <a:extLst>
              <a:ext uri="{FF2B5EF4-FFF2-40B4-BE49-F238E27FC236}">
                <a16:creationId xmlns:a16="http://schemas.microsoft.com/office/drawing/2014/main" id="{19D2CAA0-AB54-789F-744D-DB3DF34EF1D4}"/>
              </a:ext>
            </a:extLst>
          </p:cNvPr>
          <p:cNvPicPr>
            <a:picLocks noChangeAspect="1"/>
          </p:cNvPicPr>
          <p:nvPr/>
        </p:nvPicPr>
        <p:blipFill>
          <a:blip r:embed="rId3"/>
          <a:stretch>
            <a:fillRect/>
          </a:stretch>
        </p:blipFill>
        <p:spPr>
          <a:xfrm>
            <a:off x="1784553" y="782515"/>
            <a:ext cx="7092922" cy="4174870"/>
          </a:xfrm>
          <a:prstGeom prst="rect">
            <a:avLst/>
          </a:prstGeom>
          <a:ln w="6350">
            <a:noFill/>
          </a:ln>
        </p:spPr>
      </p:pic>
      <p:sp>
        <p:nvSpPr>
          <p:cNvPr id="7" name="TextBox 6">
            <a:extLst>
              <a:ext uri="{FF2B5EF4-FFF2-40B4-BE49-F238E27FC236}">
                <a16:creationId xmlns:a16="http://schemas.microsoft.com/office/drawing/2014/main" id="{F1734CA3-A89E-50E8-2561-952B35E9D3A1}"/>
              </a:ext>
            </a:extLst>
          </p:cNvPr>
          <p:cNvSpPr txBox="1"/>
          <p:nvPr/>
        </p:nvSpPr>
        <p:spPr>
          <a:xfrm>
            <a:off x="314011" y="668215"/>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USECASE</a:t>
            </a:r>
            <a:endParaRPr lang="vi-VN" sz="2800"/>
          </a:p>
        </p:txBody>
      </p:sp>
      <p:sp>
        <p:nvSpPr>
          <p:cNvPr id="4" name="Google Shape;345;p13">
            <a:extLst>
              <a:ext uri="{FF2B5EF4-FFF2-40B4-BE49-F238E27FC236}">
                <a16:creationId xmlns:a16="http://schemas.microsoft.com/office/drawing/2014/main" id="{98A896BE-EF5C-6B7E-A4FB-31A5D5A2D79C}"/>
              </a:ext>
            </a:extLst>
          </p:cNvPr>
          <p:cNvSpPr txBox="1">
            <a:spLocks noGrp="1"/>
          </p:cNvSpPr>
          <p:nvPr>
            <p:ph type="body" idx="1"/>
          </p:nvPr>
        </p:nvSpPr>
        <p:spPr>
          <a:xfrm>
            <a:off x="427052" y="1191435"/>
            <a:ext cx="1897047" cy="351145"/>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400" b="1">
                <a:latin typeface="Times New Roman" panose="02020603050405020304" pitchFamily="18" charset="0"/>
                <a:cs typeface="Times New Roman" panose="02020603050405020304" pitchFamily="18" charset="0"/>
              </a:rPr>
              <a:t>Usecase khách hàng</a:t>
            </a:r>
            <a:endParaRPr sz="1400">
              <a:latin typeface="Times New Roman" panose="02020603050405020304" pitchFamily="18" charset="0"/>
              <a:cs typeface="Times New Roman" panose="02020603050405020304" pitchFamily="18" charset="0"/>
            </a:endParaRPr>
          </a:p>
        </p:txBody>
      </p:sp>
      <p:sp>
        <p:nvSpPr>
          <p:cNvPr id="2" name="Google Shape;2334;p41">
            <a:extLst>
              <a:ext uri="{FF2B5EF4-FFF2-40B4-BE49-F238E27FC236}">
                <a16:creationId xmlns:a16="http://schemas.microsoft.com/office/drawing/2014/main" id="{4F99A347-49D9-B65A-54E7-7F7CD1EC03FD}"/>
              </a:ext>
            </a:extLst>
          </p:cNvPr>
          <p:cNvSpPr txBox="1">
            <a:spLocks noGrp="1"/>
          </p:cNvSpPr>
          <p:nvPr>
            <p:ph type="sldNum" idx="12"/>
          </p:nvPr>
        </p:nvSpPr>
        <p:spPr>
          <a:xfrm>
            <a:off x="8649025" y="46749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1800" b="1">
                <a:solidFill>
                  <a:schemeClr val="tx1"/>
                </a:solidFill>
                <a:latin typeface="Times New Roman" panose="02020603050405020304" pitchFamily="18" charset="0"/>
                <a:cs typeface="Times New Roman" panose="02020603050405020304" pitchFamily="18" charset="0"/>
              </a:rPr>
              <a:t>13</a:t>
            </a:fld>
            <a:endParaRPr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052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7" name="TextBox 6">
            <a:extLst>
              <a:ext uri="{FF2B5EF4-FFF2-40B4-BE49-F238E27FC236}">
                <a16:creationId xmlns:a16="http://schemas.microsoft.com/office/drawing/2014/main" id="{F1734CA3-A89E-50E8-2561-952B35E9D3A1}"/>
              </a:ext>
            </a:extLst>
          </p:cNvPr>
          <p:cNvSpPr txBox="1"/>
          <p:nvPr/>
        </p:nvSpPr>
        <p:spPr>
          <a:xfrm>
            <a:off x="293914" y="587828"/>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DATABASE DIAGRAM</a:t>
            </a:r>
            <a:endParaRPr lang="vi-VN" sz="2800"/>
          </a:p>
        </p:txBody>
      </p:sp>
      <p:pic>
        <p:nvPicPr>
          <p:cNvPr id="2" name="Picture 1" descr="A screenshot of a computer&#10;&#10;Description automatically generated">
            <a:extLst>
              <a:ext uri="{FF2B5EF4-FFF2-40B4-BE49-F238E27FC236}">
                <a16:creationId xmlns:a16="http://schemas.microsoft.com/office/drawing/2014/main" id="{75FE506B-338A-A8A0-89A9-DA4DAAADE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6748" y="1046068"/>
            <a:ext cx="6630504" cy="4059282"/>
          </a:xfrm>
          <a:prstGeom prst="rect">
            <a:avLst/>
          </a:prstGeom>
          <a:ln w="6350">
            <a:noFill/>
          </a:ln>
        </p:spPr>
      </p:pic>
      <p:sp>
        <p:nvSpPr>
          <p:cNvPr id="3" name="Google Shape;2334;p41">
            <a:extLst>
              <a:ext uri="{FF2B5EF4-FFF2-40B4-BE49-F238E27FC236}">
                <a16:creationId xmlns:a16="http://schemas.microsoft.com/office/drawing/2014/main" id="{8180B65F-B7B0-1079-1315-17A1DC287999}"/>
              </a:ext>
            </a:extLst>
          </p:cNvPr>
          <p:cNvSpPr txBox="1">
            <a:spLocks noGrp="1"/>
          </p:cNvSpPr>
          <p:nvPr>
            <p:ph type="sldNum" idx="12"/>
          </p:nvPr>
        </p:nvSpPr>
        <p:spPr>
          <a:xfrm>
            <a:off x="8649025" y="46749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1800" b="1">
                <a:solidFill>
                  <a:schemeClr val="tx1"/>
                </a:solidFill>
                <a:latin typeface="Times New Roman" panose="02020603050405020304" pitchFamily="18" charset="0"/>
                <a:cs typeface="Times New Roman" panose="02020603050405020304" pitchFamily="18" charset="0"/>
              </a:rPr>
              <a:t>14</a:t>
            </a:fld>
            <a:endParaRPr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09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15"/>
          <p:cNvSpPr txBox="1">
            <a:spLocks noGrp="1"/>
          </p:cNvSpPr>
          <p:nvPr>
            <p:ph type="subTitle" idx="1"/>
          </p:nvPr>
        </p:nvSpPr>
        <p:spPr>
          <a:xfrm>
            <a:off x="944876" y="2946748"/>
            <a:ext cx="4676700" cy="65306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a:latin typeface="Times New Roman" panose="02020603050405020304" pitchFamily="18" charset="0"/>
                <a:cs typeface="Times New Roman" panose="02020603050405020304" pitchFamily="18" charset="0"/>
              </a:rPr>
              <a:t>Thực nghiệm chương trình, đánh giá và </a:t>
            </a:r>
            <a:endParaRPr lang="en-GB">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VN">
                <a:latin typeface="Times New Roman" panose="02020603050405020304" pitchFamily="18" charset="0"/>
                <a:cs typeface="Times New Roman" panose="02020603050405020304" pitchFamily="18" charset="0"/>
              </a:rPr>
              <a:t>đưa ra kết luận</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4</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itle 2">
            <a:extLst>
              <a:ext uri="{FF2B5EF4-FFF2-40B4-BE49-F238E27FC236}">
                <a16:creationId xmlns:a16="http://schemas.microsoft.com/office/drawing/2014/main" id="{EE0D4CAB-F335-0789-D9EB-A813078005E2}"/>
              </a:ext>
            </a:extLst>
          </p:cNvPr>
          <p:cNvSpPr txBox="1">
            <a:spLocks/>
          </p:cNvSpPr>
          <p:nvPr/>
        </p:nvSpPr>
        <p:spPr>
          <a:xfrm>
            <a:off x="918368" y="2210917"/>
            <a:ext cx="4636759" cy="3095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800" b="1">
                <a:solidFill>
                  <a:schemeClr val="tx1">
                    <a:lumMod val="50000"/>
                  </a:schemeClr>
                </a:solidFill>
                <a:latin typeface="Times New Roman" panose="02020603050405020304" pitchFamily="18" charset="0"/>
                <a:cs typeface="Times New Roman" panose="02020603050405020304" pitchFamily="18" charset="0"/>
              </a:rPr>
              <a:t>DEMO SẢN PHẨM VÀ </a:t>
            </a:r>
          </a:p>
          <a:p>
            <a:r>
              <a:rPr lang="en-US" sz="2800" b="1">
                <a:solidFill>
                  <a:schemeClr val="tx1">
                    <a:lumMod val="50000"/>
                  </a:schemeClr>
                </a:solidFill>
                <a:latin typeface="Times New Roman" panose="02020603050405020304" pitchFamily="18" charset="0"/>
                <a:cs typeface="Times New Roman" panose="02020603050405020304" pitchFamily="18" charset="0"/>
              </a:rPr>
              <a:t>KẾT LUẬN</a:t>
            </a:r>
          </a:p>
        </p:txBody>
      </p:sp>
      <p:sp>
        <p:nvSpPr>
          <p:cNvPr id="3" name="Google Shape;2334;p41">
            <a:extLst>
              <a:ext uri="{FF2B5EF4-FFF2-40B4-BE49-F238E27FC236}">
                <a16:creationId xmlns:a16="http://schemas.microsoft.com/office/drawing/2014/main" id="{FA555F01-A0FD-425E-65CD-9BD8AE29632E}"/>
              </a:ext>
            </a:extLst>
          </p:cNvPr>
          <p:cNvSpPr txBox="1">
            <a:spLocks/>
          </p:cNvSpPr>
          <p:nvPr/>
        </p:nvSpPr>
        <p:spPr>
          <a:xfrm>
            <a:off x="8649025" y="4674900"/>
            <a:ext cx="456900" cy="4686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800" b="1" smtClean="0">
                <a:solidFill>
                  <a:schemeClr val="tx1"/>
                </a:solidFill>
                <a:latin typeface="Times New Roman" panose="02020603050405020304" pitchFamily="18" charset="0"/>
                <a:cs typeface="Times New Roman" panose="02020603050405020304" pitchFamily="18" charset="0"/>
              </a:rPr>
              <a:pPr algn="r"/>
              <a:t>15</a:t>
            </a:fld>
            <a:endParaRPr lang="en"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47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8" name="Google Shape;998;p20"/>
          <p:cNvSpPr txBox="1">
            <a:spLocks noGrp="1"/>
          </p:cNvSpPr>
          <p:nvPr>
            <p:ph type="body" idx="1"/>
          </p:nvPr>
        </p:nvSpPr>
        <p:spPr>
          <a:xfrm>
            <a:off x="395855" y="1362704"/>
            <a:ext cx="2675005" cy="2679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b="1">
                <a:latin typeface="Times New Roman" panose="02020603050405020304" pitchFamily="18" charset="0"/>
                <a:cs typeface="Times New Roman" panose="02020603050405020304" pitchFamily="18" charset="0"/>
              </a:rPr>
              <a:t>Kết quả đạt được</a:t>
            </a:r>
            <a:endParaRPr b="1">
              <a:latin typeface="Times New Roman" panose="02020603050405020304" pitchFamily="18" charset="0"/>
              <a:cs typeface="Times New Roman" panose="02020603050405020304" pitchFamily="18" charset="0"/>
            </a:endParaRPr>
          </a:p>
          <a:p>
            <a:pPr marL="285750" lvl="0" indent="-285750" algn="l" rtl="0">
              <a:spcBef>
                <a:spcPts val="600"/>
              </a:spcBef>
              <a:spcAft>
                <a:spcPts val="0"/>
              </a:spcAft>
              <a:buClrTx/>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Giao diện người dùng thân thiện, trực quan, </a:t>
            </a:r>
            <a:r>
              <a:rPr lang="en-US" sz="1400">
                <a:latin typeface="Times New Roman" panose="02020603050405020304" pitchFamily="18" charset="0"/>
                <a:cs typeface="Times New Roman" panose="02020603050405020304" pitchFamily="18" charset="0"/>
              </a:rPr>
              <a:t>đảm bảo tính bảo mật và hiệu năng cao</a:t>
            </a:r>
          </a:p>
          <a:p>
            <a:pPr marL="285750" lvl="0" indent="-285750" algn="l" rtl="0">
              <a:spcBef>
                <a:spcPts val="600"/>
              </a:spcBef>
              <a:spcAft>
                <a:spcPts val="0"/>
              </a:spcAft>
              <a:buClrTx/>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Ứng dụng được các công nghệ hiện đại vào ứng dụng web: </a:t>
            </a:r>
            <a:r>
              <a:rPr lang="en-GB" sz="1400">
                <a:latin typeface="Times New Roman" panose="02020603050405020304" pitchFamily="18" charset="0"/>
                <a:cs typeface="Times New Roman" panose="02020603050405020304" pitchFamily="18" charset="0"/>
              </a:rPr>
              <a:t>Docker/Container, Kubernetes, REST API; kiến trúc microservices; .Net Framework, ASP.NET Core</a:t>
            </a:r>
          </a:p>
          <a:p>
            <a:pPr marL="285750" lvl="0" indent="-285750" algn="l" rtl="0">
              <a:spcBef>
                <a:spcPts val="600"/>
              </a:spcBef>
              <a:spcAft>
                <a:spcPts val="0"/>
              </a:spcAft>
              <a:buClrTx/>
              <a:buFont typeface="Arial" panose="020B0604020202020204" pitchFamily="34" charset="0"/>
              <a:buChar char="•"/>
            </a:pPr>
            <a:endParaRPr lang="vi-VN">
              <a:latin typeface="Times New Roman" panose="02020603050405020304" pitchFamily="18" charset="0"/>
              <a:cs typeface="Times New Roman" panose="02020603050405020304" pitchFamily="18" charset="0"/>
            </a:endParaRPr>
          </a:p>
        </p:txBody>
      </p:sp>
      <p:sp>
        <p:nvSpPr>
          <p:cNvPr id="999" name="Google Shape;999;p20"/>
          <p:cNvSpPr txBox="1">
            <a:spLocks noGrp="1"/>
          </p:cNvSpPr>
          <p:nvPr>
            <p:ph type="body" idx="2"/>
          </p:nvPr>
        </p:nvSpPr>
        <p:spPr>
          <a:xfrm>
            <a:off x="3189766" y="1362704"/>
            <a:ext cx="2563500" cy="2679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b="1">
                <a:latin typeface="Times New Roman" panose="02020603050405020304" pitchFamily="18" charset="0"/>
                <a:cs typeface="Times New Roman" panose="02020603050405020304" pitchFamily="18" charset="0"/>
              </a:rPr>
              <a:t>Nhược điểm</a:t>
            </a:r>
            <a:endParaRPr b="1">
              <a:latin typeface="Times New Roman" panose="02020603050405020304" pitchFamily="18" charset="0"/>
              <a:cs typeface="Times New Roman" panose="02020603050405020304" pitchFamily="18" charset="0"/>
            </a:endParaRPr>
          </a:p>
          <a:p>
            <a:pPr marL="285750" indent="-285750">
              <a:buClr>
                <a:schemeClr val="tx1"/>
              </a:buClr>
              <a:buFont typeface="Arial" panose="020B0604020202020204" pitchFamily="34" charset="0"/>
              <a:buChar char="•"/>
            </a:pPr>
            <a:r>
              <a:rPr lang="en" sz="1400">
                <a:latin typeface="Times New Roman" panose="02020603050405020304" pitchFamily="18" charset="0"/>
                <a:cs typeface="Times New Roman" panose="02020603050405020304" pitchFamily="18" charset="0"/>
              </a:rPr>
              <a:t>Ứng dụng web còn thiếu một số tính năng cần thiết</a:t>
            </a:r>
          </a:p>
          <a:p>
            <a:pPr marL="285750" indent="-285750">
              <a:buClr>
                <a:schemeClr val="tx1"/>
              </a:buClr>
              <a:buFont typeface="Arial" panose="020B0604020202020204" pitchFamily="34" charset="0"/>
              <a:buChar char="•"/>
            </a:pPr>
            <a:r>
              <a:rPr lang="en" sz="1400">
                <a:latin typeface="Times New Roman" panose="02020603050405020304" pitchFamily="18" charset="0"/>
                <a:cs typeface="Times New Roman" panose="02020603050405020304" pitchFamily="18" charset="0"/>
              </a:rPr>
              <a:t>Ứng dụng web chưa được triển khai trên môi trường người dùng</a:t>
            </a:r>
          </a:p>
        </p:txBody>
      </p:sp>
      <p:sp>
        <p:nvSpPr>
          <p:cNvPr id="1000" name="Google Shape;1000;p20"/>
          <p:cNvSpPr txBox="1">
            <a:spLocks noGrp="1"/>
          </p:cNvSpPr>
          <p:nvPr>
            <p:ph type="body" idx="3"/>
          </p:nvPr>
        </p:nvSpPr>
        <p:spPr>
          <a:xfrm>
            <a:off x="6085525" y="1362704"/>
            <a:ext cx="2563500" cy="2739904"/>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b="1">
                <a:latin typeface="Times New Roman" panose="02020603050405020304" pitchFamily="18" charset="0"/>
                <a:cs typeface="Times New Roman" panose="02020603050405020304" pitchFamily="18" charset="0"/>
              </a:rPr>
              <a:t>Hướng phát triển</a:t>
            </a:r>
            <a:endParaRPr lang="en" b="1">
              <a:solidFill>
                <a:schemeClr val="tx2">
                  <a:lumMod val="10000"/>
                </a:schemeClr>
              </a:solidFill>
              <a:latin typeface="Times New Roman" panose="02020603050405020304" pitchFamily="18" charset="0"/>
              <a:cs typeface="Times New Roman" panose="02020603050405020304" pitchFamily="18" charset="0"/>
            </a:endParaRPr>
          </a:p>
          <a:p>
            <a:pPr marL="285750" indent="-285750">
              <a:buClrTx/>
              <a:buFont typeface="Arial" panose="020B0604020202020204" pitchFamily="34" charset="0"/>
              <a:buChar char="•"/>
            </a:pPr>
            <a:r>
              <a:rPr lang="en" sz="1400">
                <a:solidFill>
                  <a:schemeClr val="tx2">
                    <a:lumMod val="10000"/>
                  </a:schemeClr>
                </a:solidFill>
                <a:latin typeface="Times New Roman" panose="02020603050405020304" pitchFamily="18" charset="0"/>
                <a:cs typeface="Times New Roman" panose="02020603050405020304" pitchFamily="18" charset="0"/>
              </a:rPr>
              <a:t>Thêm tính năng về nhập và xuất hàng</a:t>
            </a:r>
          </a:p>
          <a:p>
            <a:pPr marL="285750" indent="-285750">
              <a:buClrTx/>
              <a:buFont typeface="Arial" panose="020B0604020202020204" pitchFamily="34" charset="0"/>
              <a:buChar char="•"/>
            </a:pPr>
            <a:r>
              <a:rPr lang="en" sz="1400">
                <a:solidFill>
                  <a:schemeClr val="tx2">
                    <a:lumMod val="10000"/>
                  </a:schemeClr>
                </a:solidFill>
                <a:latin typeface="Times New Roman" panose="02020603050405020304" pitchFamily="18" charset="0"/>
                <a:cs typeface="Times New Roman" panose="02020603050405020304" pitchFamily="18" charset="0"/>
              </a:rPr>
              <a:t>Thêm tính năng dành cho đối tượng: đơn vị vận chuyển</a:t>
            </a:r>
          </a:p>
          <a:p>
            <a:pPr marL="285750" indent="-285750">
              <a:buClrTx/>
              <a:buFont typeface="Arial" panose="020B0604020202020204" pitchFamily="34" charset="0"/>
              <a:buChar char="•"/>
            </a:pPr>
            <a:r>
              <a:rPr lang="en" sz="1400">
                <a:solidFill>
                  <a:schemeClr val="tx2">
                    <a:lumMod val="10000"/>
                  </a:schemeClr>
                </a:solidFill>
                <a:latin typeface="Times New Roman" panose="02020603050405020304" pitchFamily="18" charset="0"/>
                <a:cs typeface="Times New Roman" panose="02020603050405020304" pitchFamily="18" charset="0"/>
              </a:rPr>
              <a:t>Thêm hình thức thanh toán online: VNPAY, ngân hàng</a:t>
            </a:r>
          </a:p>
          <a:p>
            <a:pPr marL="285750" indent="-285750">
              <a:buClrTx/>
              <a:buFont typeface="Arial" panose="020B0604020202020204" pitchFamily="34" charset="0"/>
              <a:buChar char="•"/>
            </a:pPr>
            <a:r>
              <a:rPr lang="en" sz="1400">
                <a:solidFill>
                  <a:schemeClr val="tx2">
                    <a:lumMod val="10000"/>
                  </a:schemeClr>
                </a:solidFill>
                <a:latin typeface="Times New Roman" panose="02020603050405020304" pitchFamily="18" charset="0"/>
                <a:cs typeface="Times New Roman" panose="02020603050405020304" pitchFamily="18" charset="0"/>
              </a:rPr>
              <a:t>Triển khai ứng dụng web lên môi trường đám mây (Azure, AWS cloud,..)</a:t>
            </a:r>
          </a:p>
          <a:p>
            <a:pPr marL="0" lvl="0" indent="0" rtl="0">
              <a:spcBef>
                <a:spcPts val="600"/>
              </a:spcBef>
              <a:spcAft>
                <a:spcPts val="0"/>
              </a:spcAft>
              <a:buNone/>
            </a:pPr>
            <a:endParaRPr b="1">
              <a:latin typeface="Times New Roman" panose="02020603050405020304" pitchFamily="18" charset="0"/>
              <a:cs typeface="Times New Roman" panose="02020603050405020304" pitchFamily="18" charset="0"/>
            </a:endParaRPr>
          </a:p>
        </p:txBody>
      </p:sp>
      <p:sp>
        <p:nvSpPr>
          <p:cNvPr id="4" name="Title 2">
            <a:extLst>
              <a:ext uri="{FF2B5EF4-FFF2-40B4-BE49-F238E27FC236}">
                <a16:creationId xmlns:a16="http://schemas.microsoft.com/office/drawing/2014/main" id="{4D4FCA7C-ABB7-8CDC-7A3C-227D5B43A2EE}"/>
              </a:ext>
            </a:extLst>
          </p:cNvPr>
          <p:cNvSpPr txBox="1">
            <a:spLocks/>
          </p:cNvSpPr>
          <p:nvPr/>
        </p:nvSpPr>
        <p:spPr>
          <a:xfrm>
            <a:off x="395855" y="618253"/>
            <a:ext cx="2221742" cy="3095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800" b="1">
                <a:solidFill>
                  <a:schemeClr val="tx1">
                    <a:lumMod val="50000"/>
                  </a:schemeClr>
                </a:solidFill>
                <a:latin typeface="Times New Roman" panose="02020603050405020304" pitchFamily="18" charset="0"/>
                <a:cs typeface="Times New Roman" panose="02020603050405020304" pitchFamily="18" charset="0"/>
              </a:rPr>
              <a:t>KẾT LUẬN</a:t>
            </a:r>
          </a:p>
        </p:txBody>
      </p:sp>
      <p:grpSp>
        <p:nvGrpSpPr>
          <p:cNvPr id="5" name="Google Shape;4911;p49">
            <a:extLst>
              <a:ext uri="{FF2B5EF4-FFF2-40B4-BE49-F238E27FC236}">
                <a16:creationId xmlns:a16="http://schemas.microsoft.com/office/drawing/2014/main" id="{6906850A-3DF9-5893-6799-7868FF51A1F7}"/>
              </a:ext>
            </a:extLst>
          </p:cNvPr>
          <p:cNvGrpSpPr/>
          <p:nvPr/>
        </p:nvGrpSpPr>
        <p:grpSpPr>
          <a:xfrm>
            <a:off x="6085525" y="1361992"/>
            <a:ext cx="370599" cy="370620"/>
            <a:chOff x="570875" y="4322250"/>
            <a:chExt cx="443300" cy="443325"/>
          </a:xfrm>
        </p:grpSpPr>
        <p:sp>
          <p:nvSpPr>
            <p:cNvPr id="6" name="Google Shape;4912;p49">
              <a:extLst>
                <a:ext uri="{FF2B5EF4-FFF2-40B4-BE49-F238E27FC236}">
                  <a16:creationId xmlns:a16="http://schemas.microsoft.com/office/drawing/2014/main" id="{48FFCAFE-E8DC-8B1F-8DF5-B39B3E1C41D3}"/>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4913;p49">
              <a:extLst>
                <a:ext uri="{FF2B5EF4-FFF2-40B4-BE49-F238E27FC236}">
                  <a16:creationId xmlns:a16="http://schemas.microsoft.com/office/drawing/2014/main" id="{33D43155-C350-4BB4-630D-2E0B9486BC97}"/>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 name="Google Shape;4914;p49">
              <a:extLst>
                <a:ext uri="{FF2B5EF4-FFF2-40B4-BE49-F238E27FC236}">
                  <a16:creationId xmlns:a16="http://schemas.microsoft.com/office/drawing/2014/main" id="{510EF59C-E2D6-48C4-53BA-06CF0F8F2D50}"/>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 name="Google Shape;4915;p49">
              <a:extLst>
                <a:ext uri="{FF2B5EF4-FFF2-40B4-BE49-F238E27FC236}">
                  <a16:creationId xmlns:a16="http://schemas.microsoft.com/office/drawing/2014/main" id="{513A52EB-EAD0-CB3C-ACFE-412357715ECE}"/>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11" name="Picture 10">
            <a:extLst>
              <a:ext uri="{FF2B5EF4-FFF2-40B4-BE49-F238E27FC236}">
                <a16:creationId xmlns:a16="http://schemas.microsoft.com/office/drawing/2014/main" id="{6BA37A67-E0B9-938D-758C-B7DA8723534B}"/>
              </a:ext>
            </a:extLst>
          </p:cNvPr>
          <p:cNvPicPr>
            <a:picLocks noChangeAspect="1"/>
          </p:cNvPicPr>
          <p:nvPr/>
        </p:nvPicPr>
        <p:blipFill>
          <a:blip r:embed="rId3"/>
          <a:stretch>
            <a:fillRect/>
          </a:stretch>
        </p:blipFill>
        <p:spPr>
          <a:xfrm>
            <a:off x="395856" y="1362704"/>
            <a:ext cx="342900" cy="342900"/>
          </a:xfrm>
          <a:prstGeom prst="rect">
            <a:avLst/>
          </a:prstGeom>
        </p:spPr>
      </p:pic>
      <p:pic>
        <p:nvPicPr>
          <p:cNvPr id="13" name="Picture 12">
            <a:extLst>
              <a:ext uri="{FF2B5EF4-FFF2-40B4-BE49-F238E27FC236}">
                <a16:creationId xmlns:a16="http://schemas.microsoft.com/office/drawing/2014/main" id="{6A3EBA61-8B8A-7AEC-964F-B609A07DBB25}"/>
              </a:ext>
            </a:extLst>
          </p:cNvPr>
          <p:cNvPicPr>
            <a:picLocks noChangeAspect="1"/>
          </p:cNvPicPr>
          <p:nvPr/>
        </p:nvPicPr>
        <p:blipFill>
          <a:blip r:embed="rId4"/>
          <a:stretch>
            <a:fillRect/>
          </a:stretch>
        </p:blipFill>
        <p:spPr>
          <a:xfrm>
            <a:off x="3184602" y="1395381"/>
            <a:ext cx="342900" cy="342900"/>
          </a:xfrm>
          <a:prstGeom prst="rect">
            <a:avLst/>
          </a:prstGeom>
        </p:spPr>
      </p:pic>
      <p:sp>
        <p:nvSpPr>
          <p:cNvPr id="2" name="Google Shape;2334;p41">
            <a:extLst>
              <a:ext uri="{FF2B5EF4-FFF2-40B4-BE49-F238E27FC236}">
                <a16:creationId xmlns:a16="http://schemas.microsoft.com/office/drawing/2014/main" id="{07F55D70-8A0D-B23D-B620-B983E260D814}"/>
              </a:ext>
            </a:extLst>
          </p:cNvPr>
          <p:cNvSpPr txBox="1">
            <a:spLocks noGrp="1"/>
          </p:cNvSpPr>
          <p:nvPr>
            <p:ph type="sldNum" idx="12"/>
          </p:nvPr>
        </p:nvSpPr>
        <p:spPr>
          <a:xfrm>
            <a:off x="8649025" y="46749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1800" b="1">
                <a:solidFill>
                  <a:schemeClr val="tx1"/>
                </a:solidFill>
                <a:latin typeface="Times New Roman" panose="02020603050405020304" pitchFamily="18" charset="0"/>
                <a:cs typeface="Times New Roman" panose="02020603050405020304" pitchFamily="18" charset="0"/>
              </a:rPr>
              <a:t>16</a:t>
            </a:fld>
            <a:endParaRPr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10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 name="Title 2">
            <a:extLst>
              <a:ext uri="{FF2B5EF4-FFF2-40B4-BE49-F238E27FC236}">
                <a16:creationId xmlns:a16="http://schemas.microsoft.com/office/drawing/2014/main" id="{355BB582-4B1D-80DB-6CA3-9A8B9FE08DD4}"/>
              </a:ext>
            </a:extLst>
          </p:cNvPr>
          <p:cNvSpPr>
            <a:spLocks noGrp="1"/>
          </p:cNvSpPr>
          <p:nvPr>
            <p:ph type="ctrTitle"/>
          </p:nvPr>
        </p:nvSpPr>
        <p:spPr>
          <a:xfrm>
            <a:off x="593994" y="1286087"/>
            <a:ext cx="8102845" cy="809261"/>
          </a:xfrm>
        </p:spPr>
        <p:txBody>
          <a:bodyPr/>
          <a:lstStyle/>
          <a:p>
            <a:pPr algn="ctr"/>
            <a:r>
              <a:rPr lang="vi-VN" sz="2500" b="1">
                <a:solidFill>
                  <a:schemeClr val="accent2">
                    <a:lumMod val="50000"/>
                  </a:schemeClr>
                </a:solidFill>
                <a:latin typeface="Times New Roman" panose="02020603050405020304" pitchFamily="18" charset="0"/>
                <a:cs typeface="Times New Roman" panose="02020603050405020304" pitchFamily="18" charset="0"/>
              </a:rPr>
              <a:t>BÁO CÁO ĐỒ ÁN TỐT NGHIỆP ĐẠI HỌC</a:t>
            </a:r>
          </a:p>
        </p:txBody>
      </p:sp>
      <p:sp>
        <p:nvSpPr>
          <p:cNvPr id="2" name="Google Shape;1172;p27">
            <a:extLst>
              <a:ext uri="{FF2B5EF4-FFF2-40B4-BE49-F238E27FC236}">
                <a16:creationId xmlns:a16="http://schemas.microsoft.com/office/drawing/2014/main" id="{F0DE33FB-0E2F-1035-58BA-EA14D32A4C0A}"/>
              </a:ext>
            </a:extLst>
          </p:cNvPr>
          <p:cNvSpPr txBox="1">
            <a:spLocks/>
          </p:cNvSpPr>
          <p:nvPr/>
        </p:nvSpPr>
        <p:spPr>
          <a:xfrm>
            <a:off x="1051343" y="4203723"/>
            <a:ext cx="7188155" cy="4527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3000">
                <a:solidFill>
                  <a:schemeClr val="lt1"/>
                </a:solidFill>
                <a:highlight>
                  <a:schemeClr val="accent1"/>
                </a:highlight>
                <a:latin typeface="Times New Roman" panose="02020603050405020304" pitchFamily="18" charset="0"/>
                <a:ea typeface="Barlow SemiBold"/>
                <a:cs typeface="Times New Roman" panose="02020603050405020304" pitchFamily="18" charset="0"/>
                <a:sym typeface="Barlow SemiBold"/>
              </a:rPr>
              <a:t>CÁM ƠN QUÝ THẦY CÔ ĐÃ LẮNG NGHE</a:t>
            </a:r>
            <a:endParaRPr lang="vi-VN" sz="3000">
              <a:solidFill>
                <a:schemeClr val="lt1"/>
              </a:solidFill>
              <a:highlight>
                <a:schemeClr val="accent1"/>
              </a:highlight>
              <a:latin typeface="Times New Roman" panose="02020603050405020304" pitchFamily="18" charset="0"/>
              <a:ea typeface="Barlow SemiBold"/>
              <a:cs typeface="Times New Roman" panose="02020603050405020304" pitchFamily="18" charset="0"/>
              <a:sym typeface="Barlow SemiBold"/>
            </a:endParaRPr>
          </a:p>
        </p:txBody>
      </p:sp>
      <p:sp>
        <p:nvSpPr>
          <p:cNvPr id="4" name="object 17">
            <a:extLst>
              <a:ext uri="{FF2B5EF4-FFF2-40B4-BE49-F238E27FC236}">
                <a16:creationId xmlns:a16="http://schemas.microsoft.com/office/drawing/2014/main" id="{DA6AAE89-E600-3828-4E08-CAD6E9095E1A}"/>
              </a:ext>
            </a:extLst>
          </p:cNvPr>
          <p:cNvSpPr txBox="1"/>
          <p:nvPr/>
        </p:nvSpPr>
        <p:spPr>
          <a:xfrm>
            <a:off x="2815575" y="965756"/>
            <a:ext cx="4318755" cy="290464"/>
          </a:xfrm>
          <a:prstGeom prst="rect">
            <a:avLst/>
          </a:prstGeom>
        </p:spPr>
        <p:txBody>
          <a:bodyPr vert="horz" wrap="square" lIns="0" tIns="13335" rIns="0" bIns="0" rtlCol="0">
            <a:spAutoFit/>
          </a:bodyPr>
          <a:lstStyle/>
          <a:p>
            <a:pPr marL="332740" marR="5080" indent="-320675">
              <a:lnSpc>
                <a:spcPct val="100000"/>
              </a:lnSpc>
              <a:spcBef>
                <a:spcPts val="105"/>
              </a:spcBef>
            </a:pPr>
            <a:r>
              <a:rPr sz="1800" spc="-5">
                <a:solidFill>
                  <a:schemeClr val="accent2">
                    <a:lumMod val="50000"/>
                  </a:schemeClr>
                </a:solidFill>
                <a:latin typeface="Times New Roman"/>
                <a:cs typeface="Times New Roman"/>
              </a:rPr>
              <a:t>KHOA CÔNG</a:t>
            </a:r>
            <a:r>
              <a:rPr sz="1800" spc="-60">
                <a:solidFill>
                  <a:schemeClr val="accent2">
                    <a:lumMod val="50000"/>
                  </a:schemeClr>
                </a:solidFill>
                <a:latin typeface="Times New Roman"/>
                <a:cs typeface="Times New Roman"/>
              </a:rPr>
              <a:t> </a:t>
            </a:r>
            <a:r>
              <a:rPr sz="1800" spc="-5">
                <a:solidFill>
                  <a:schemeClr val="accent2">
                    <a:lumMod val="50000"/>
                  </a:schemeClr>
                </a:solidFill>
                <a:latin typeface="Times New Roman"/>
                <a:cs typeface="Times New Roman"/>
              </a:rPr>
              <a:t>NGHỆ </a:t>
            </a:r>
            <a:r>
              <a:rPr sz="1800" spc="-10">
                <a:solidFill>
                  <a:schemeClr val="accent2">
                    <a:lumMod val="50000"/>
                  </a:schemeClr>
                </a:solidFill>
                <a:latin typeface="Times New Roman"/>
                <a:cs typeface="Times New Roman"/>
              </a:rPr>
              <a:t>THÔNG </a:t>
            </a:r>
            <a:r>
              <a:rPr sz="1800" spc="-5">
                <a:solidFill>
                  <a:schemeClr val="accent2">
                    <a:lumMod val="50000"/>
                  </a:schemeClr>
                </a:solidFill>
                <a:latin typeface="Times New Roman"/>
                <a:cs typeface="Times New Roman"/>
              </a:rPr>
              <a:t>TIN</a:t>
            </a:r>
            <a:r>
              <a:rPr lang="en-US" sz="1800" spc="-5">
                <a:solidFill>
                  <a:schemeClr val="accent2">
                    <a:lumMod val="50000"/>
                  </a:schemeClr>
                </a:solidFill>
                <a:latin typeface="Times New Roman"/>
                <a:cs typeface="Times New Roman"/>
              </a:rPr>
              <a:t> II</a:t>
            </a:r>
            <a:endParaRPr sz="1800">
              <a:solidFill>
                <a:schemeClr val="accent2">
                  <a:lumMod val="50000"/>
                </a:schemeClr>
              </a:solidFill>
              <a:latin typeface="Times New Roman"/>
              <a:cs typeface="Times New Roman"/>
            </a:endParaRPr>
          </a:p>
        </p:txBody>
      </p:sp>
      <p:sp>
        <p:nvSpPr>
          <p:cNvPr id="5" name="Title 2">
            <a:extLst>
              <a:ext uri="{FF2B5EF4-FFF2-40B4-BE49-F238E27FC236}">
                <a16:creationId xmlns:a16="http://schemas.microsoft.com/office/drawing/2014/main" id="{4BAB6EEB-463D-83B9-427B-8ED20F342BF1}"/>
              </a:ext>
            </a:extLst>
          </p:cNvPr>
          <p:cNvSpPr txBox="1">
            <a:spLocks/>
          </p:cNvSpPr>
          <p:nvPr/>
        </p:nvSpPr>
        <p:spPr>
          <a:xfrm>
            <a:off x="459813" y="141267"/>
            <a:ext cx="8371209" cy="80313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algn="ctr"/>
            <a:r>
              <a:rPr lang="en-US" sz="1800">
                <a:solidFill>
                  <a:schemeClr val="accent2">
                    <a:lumMod val="50000"/>
                  </a:schemeClr>
                </a:solidFill>
                <a:latin typeface="Times New Roman" panose="02020603050405020304" pitchFamily="18" charset="0"/>
                <a:cs typeface="Times New Roman" panose="02020603050405020304" pitchFamily="18" charset="0"/>
              </a:rPr>
              <a:t>BỘ THÔNG TIN VÀ TRUYỀN THÔNG</a:t>
            </a:r>
          </a:p>
          <a:p>
            <a:pPr algn="ctr"/>
            <a:r>
              <a:rPr lang="vi-VN" sz="1800">
                <a:solidFill>
                  <a:schemeClr val="accent2">
                    <a:lumMod val="50000"/>
                  </a:schemeClr>
                </a:solidFill>
                <a:latin typeface="Times New Roman" panose="02020603050405020304" pitchFamily="18" charset="0"/>
                <a:cs typeface="Times New Roman" panose="02020603050405020304" pitchFamily="18" charset="0"/>
              </a:rPr>
              <a:t>HỌC VIỆN CÔNG NGHỆ BƯU CHÍNH VIỄN THÔNG</a:t>
            </a:r>
            <a:endParaRPr lang="en-US" sz="1800">
              <a:solidFill>
                <a:schemeClr val="accent2">
                  <a:lumMod val="50000"/>
                </a:schemeClr>
              </a:solidFill>
              <a:latin typeface="Times New Roman" panose="02020603050405020304" pitchFamily="18" charset="0"/>
              <a:cs typeface="Times New Roman" panose="02020603050405020304" pitchFamily="18" charset="0"/>
            </a:endParaRPr>
          </a:p>
          <a:p>
            <a:pPr algn="ctr"/>
            <a:r>
              <a:rPr lang="en-US" sz="1800">
                <a:solidFill>
                  <a:schemeClr val="accent2">
                    <a:lumMod val="50000"/>
                  </a:schemeClr>
                </a:solidFill>
                <a:latin typeface="Times New Roman" panose="02020603050405020304" pitchFamily="18" charset="0"/>
                <a:cs typeface="Times New Roman" panose="02020603050405020304" pitchFamily="18" charset="0"/>
              </a:rPr>
              <a:t>CƠ SỞ TP.HỒ CHÍ MINH</a:t>
            </a:r>
            <a:endParaRPr lang="vi-VN" sz="180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object 25">
            <a:extLst>
              <a:ext uri="{FF2B5EF4-FFF2-40B4-BE49-F238E27FC236}">
                <a16:creationId xmlns:a16="http://schemas.microsoft.com/office/drawing/2014/main" id="{D8F4B619-AB1C-2B2C-5D99-03A49CEF0E73}"/>
              </a:ext>
            </a:extLst>
          </p:cNvPr>
          <p:cNvSpPr/>
          <p:nvPr/>
        </p:nvSpPr>
        <p:spPr>
          <a:xfrm>
            <a:off x="96314" y="141268"/>
            <a:ext cx="1136741" cy="1136740"/>
          </a:xfrm>
          <a:prstGeom prst="rect">
            <a:avLst/>
          </a:prstGeom>
          <a:blipFill>
            <a:blip r:embed="rId3" cstate="print"/>
            <a:stretch>
              <a:fillRect/>
            </a:stretch>
          </a:blipFill>
        </p:spPr>
        <p:txBody>
          <a:bodyPr wrap="square" lIns="0" tIns="0" rIns="0" bIns="0" rtlCol="0"/>
          <a:lstStyle/>
          <a:p>
            <a:endParaRPr/>
          </a:p>
        </p:txBody>
      </p:sp>
      <p:sp>
        <p:nvSpPr>
          <p:cNvPr id="7" name="Google Shape;2334;p41">
            <a:extLst>
              <a:ext uri="{FF2B5EF4-FFF2-40B4-BE49-F238E27FC236}">
                <a16:creationId xmlns:a16="http://schemas.microsoft.com/office/drawing/2014/main" id="{25E7BCDD-F92D-9777-AE48-52B22F61237C}"/>
              </a:ext>
            </a:extLst>
          </p:cNvPr>
          <p:cNvSpPr txBox="1">
            <a:spLocks/>
          </p:cNvSpPr>
          <p:nvPr/>
        </p:nvSpPr>
        <p:spPr>
          <a:xfrm>
            <a:off x="8649025" y="4674900"/>
            <a:ext cx="456900" cy="4686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800" b="1" smtClean="0">
                <a:solidFill>
                  <a:schemeClr val="tx1"/>
                </a:solidFill>
                <a:latin typeface="Times New Roman" panose="02020603050405020304" pitchFamily="18" charset="0"/>
                <a:cs typeface="Times New Roman" panose="02020603050405020304" pitchFamily="18" charset="0"/>
              </a:rPr>
              <a:pPr algn="r"/>
              <a:t>17</a:t>
            </a:fld>
            <a:endParaRPr lang="en"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50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5" name="Google Shape;2335;p41"/>
          <p:cNvSpPr/>
          <p:nvPr/>
        </p:nvSpPr>
        <p:spPr>
          <a:xfrm>
            <a:off x="484400" y="1363400"/>
            <a:ext cx="4012800" cy="15846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Times New Roman" panose="02020603050405020304" pitchFamily="18" charset="0"/>
                <a:ea typeface="Barlow"/>
                <a:cs typeface="Times New Roman" panose="02020603050405020304" pitchFamily="18" charset="0"/>
                <a:sym typeface="Barlow"/>
              </a:rPr>
              <a:t>ĐỀ TÀI</a:t>
            </a:r>
            <a:endParaRPr b="1">
              <a:solidFill>
                <a:schemeClr val="dk1"/>
              </a:solidFill>
              <a:latin typeface="Times New Roman" panose="02020603050405020304" pitchFamily="18" charset="0"/>
              <a:ea typeface="Barlow"/>
              <a:cs typeface="Times New Roman" panose="02020603050405020304" pitchFamily="18" charset="0"/>
              <a:sym typeface="Barlow"/>
            </a:endParaRPr>
          </a:p>
          <a:p>
            <a:pPr marL="0" lvl="0" indent="0" algn="l" rtl="0">
              <a:spcBef>
                <a:spcPts val="600"/>
              </a:spcBef>
              <a:spcAft>
                <a:spcPts val="600"/>
              </a:spcAft>
              <a:buNone/>
            </a:pPr>
            <a:r>
              <a:rPr lang="en-GB">
                <a:solidFill>
                  <a:schemeClr val="dk1"/>
                </a:solidFill>
                <a:latin typeface="Times New Roman" panose="02020603050405020304" pitchFamily="18" charset="0"/>
                <a:ea typeface="Barlow"/>
                <a:cs typeface="Times New Roman" panose="02020603050405020304" pitchFamily="18" charset="0"/>
                <a:sym typeface="Barlow"/>
              </a:rPr>
              <a:t>Giới thiệu về đề tài và lý do      chọn đề tài</a:t>
            </a:r>
          </a:p>
        </p:txBody>
      </p:sp>
      <p:sp>
        <p:nvSpPr>
          <p:cNvPr id="2336" name="Google Shape;2336;p41"/>
          <p:cNvSpPr/>
          <p:nvPr/>
        </p:nvSpPr>
        <p:spPr>
          <a:xfrm>
            <a:off x="4663070" y="1363400"/>
            <a:ext cx="4012800" cy="15846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US" b="1">
                <a:solidFill>
                  <a:schemeClr val="dk1"/>
                </a:solidFill>
                <a:latin typeface="Times New Roman" panose="02020603050405020304" pitchFamily="18" charset="0"/>
                <a:ea typeface="Barlow"/>
                <a:cs typeface="Times New Roman" panose="02020603050405020304" pitchFamily="18" charset="0"/>
                <a:sym typeface="Barlow"/>
              </a:rPr>
              <a:t>KIẾN TRÚC HỆ THỐNG</a:t>
            </a:r>
          </a:p>
          <a:p>
            <a:pPr marL="0" lvl="0" indent="0" algn="r" rtl="0">
              <a:spcBef>
                <a:spcPts val="0"/>
              </a:spcBef>
              <a:spcAft>
                <a:spcPts val="0"/>
              </a:spcAft>
              <a:buClr>
                <a:schemeClr val="dk1"/>
              </a:buClr>
              <a:buSzPts val="1100"/>
              <a:buFont typeface="Arial"/>
              <a:buNone/>
            </a:pPr>
            <a:r>
              <a:rPr lang="en-GB">
                <a:solidFill>
                  <a:schemeClr val="dk1"/>
                </a:solidFill>
                <a:latin typeface="Times New Roman" panose="02020603050405020304" pitchFamily="18" charset="0"/>
                <a:ea typeface="Barlow"/>
                <a:cs typeface="Times New Roman" panose="02020603050405020304" pitchFamily="18" charset="0"/>
                <a:sym typeface="Barlow"/>
              </a:rPr>
              <a:t>Trình bày về các công nghệ     được sử dụng</a:t>
            </a:r>
          </a:p>
        </p:txBody>
      </p:sp>
      <p:sp>
        <p:nvSpPr>
          <p:cNvPr id="2337" name="Google Shape;2337;p41"/>
          <p:cNvSpPr/>
          <p:nvPr/>
        </p:nvSpPr>
        <p:spPr>
          <a:xfrm>
            <a:off x="484400" y="3121900"/>
            <a:ext cx="4012800" cy="15846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vi-VN">
                <a:solidFill>
                  <a:schemeClr val="dk1"/>
                </a:solidFill>
                <a:latin typeface="Times New Roman" panose="02020603050405020304" pitchFamily="18" charset="0"/>
                <a:ea typeface="Barlow"/>
                <a:cs typeface="Times New Roman" panose="02020603050405020304" pitchFamily="18" charset="0"/>
                <a:sym typeface="Barlow"/>
              </a:rPr>
              <a:t>Thực nghiệm chương trình, </a:t>
            </a:r>
            <a:r>
              <a:rPr lang="en-US">
                <a:solidFill>
                  <a:schemeClr val="dk1"/>
                </a:solidFill>
                <a:latin typeface="Times New Roman" panose="02020603050405020304" pitchFamily="18" charset="0"/>
                <a:ea typeface="Barlow"/>
                <a:cs typeface="Times New Roman" panose="02020603050405020304" pitchFamily="18" charset="0"/>
                <a:sym typeface="Barlow"/>
              </a:rPr>
              <a:t>     </a:t>
            </a:r>
            <a:r>
              <a:rPr lang="vi-VN">
                <a:solidFill>
                  <a:schemeClr val="dk1"/>
                </a:solidFill>
                <a:latin typeface="Times New Roman" panose="02020603050405020304" pitchFamily="18" charset="0"/>
                <a:ea typeface="Barlow"/>
                <a:cs typeface="Times New Roman" panose="02020603050405020304" pitchFamily="18" charset="0"/>
                <a:sym typeface="Barlow"/>
              </a:rPr>
              <a:t>đánh giá và đưa ra kết luận</a:t>
            </a:r>
          </a:p>
          <a:p>
            <a:pPr marL="0" lvl="0" indent="0" rtl="0">
              <a:spcBef>
                <a:spcPts val="600"/>
              </a:spcBef>
              <a:spcAft>
                <a:spcPts val="600"/>
              </a:spcAft>
              <a:buNone/>
            </a:pPr>
            <a:r>
              <a:rPr lang="vi-VN" b="1">
                <a:solidFill>
                  <a:schemeClr val="dk1"/>
                </a:solidFill>
                <a:latin typeface="Times New Roman" panose="02020603050405020304" pitchFamily="18" charset="0"/>
                <a:ea typeface="Barlow"/>
                <a:cs typeface="Times New Roman" panose="02020603050405020304" pitchFamily="18" charset="0"/>
                <a:sym typeface="Barlow"/>
              </a:rPr>
              <a:t>DEMO SẢN PHẨM VÀ</a:t>
            </a:r>
            <a:r>
              <a:rPr lang="en-US" b="1">
                <a:solidFill>
                  <a:schemeClr val="dk1"/>
                </a:solidFill>
                <a:latin typeface="Times New Roman" panose="02020603050405020304" pitchFamily="18" charset="0"/>
                <a:ea typeface="Barlow"/>
                <a:cs typeface="Times New Roman" panose="02020603050405020304" pitchFamily="18" charset="0"/>
                <a:sym typeface="Barlow"/>
              </a:rPr>
              <a:t>        </a:t>
            </a:r>
            <a:r>
              <a:rPr lang="vi-VN" b="1">
                <a:solidFill>
                  <a:schemeClr val="dk1"/>
                </a:solidFill>
                <a:latin typeface="Times New Roman" panose="02020603050405020304" pitchFamily="18" charset="0"/>
                <a:ea typeface="Barlow"/>
                <a:cs typeface="Times New Roman" panose="02020603050405020304" pitchFamily="18" charset="0"/>
                <a:sym typeface="Barlow"/>
              </a:rPr>
              <a:t>KẾT</a:t>
            </a:r>
            <a:r>
              <a:rPr lang="en-US" b="1">
                <a:solidFill>
                  <a:schemeClr val="dk1"/>
                </a:solidFill>
                <a:latin typeface="Times New Roman" panose="02020603050405020304" pitchFamily="18" charset="0"/>
                <a:ea typeface="Barlow"/>
                <a:cs typeface="Times New Roman" panose="02020603050405020304" pitchFamily="18" charset="0"/>
                <a:sym typeface="Barlow"/>
              </a:rPr>
              <a:t> </a:t>
            </a:r>
            <a:r>
              <a:rPr lang="vi-VN" b="1">
                <a:solidFill>
                  <a:schemeClr val="dk1"/>
                </a:solidFill>
                <a:latin typeface="Times New Roman" panose="02020603050405020304" pitchFamily="18" charset="0"/>
                <a:ea typeface="Barlow"/>
                <a:cs typeface="Times New Roman" panose="02020603050405020304" pitchFamily="18" charset="0"/>
                <a:sym typeface="Barlow"/>
              </a:rPr>
              <a:t>LUẬN</a:t>
            </a:r>
            <a:endParaRPr lang="vi-VN">
              <a:solidFill>
                <a:schemeClr val="dk1"/>
              </a:solidFill>
              <a:latin typeface="Times New Roman" panose="02020603050405020304" pitchFamily="18" charset="0"/>
              <a:ea typeface="Barlow"/>
              <a:cs typeface="Times New Roman" panose="02020603050405020304" pitchFamily="18" charset="0"/>
              <a:sym typeface="Barlow"/>
            </a:endParaRPr>
          </a:p>
        </p:txBody>
      </p:sp>
      <p:sp>
        <p:nvSpPr>
          <p:cNvPr id="2338" name="Google Shape;2338;p41"/>
          <p:cNvSpPr/>
          <p:nvPr/>
        </p:nvSpPr>
        <p:spPr>
          <a:xfrm>
            <a:off x="4663070" y="3121900"/>
            <a:ext cx="4012800" cy="15846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vi-VN">
                <a:solidFill>
                  <a:schemeClr val="dk1"/>
                </a:solidFill>
                <a:latin typeface="Times New Roman" panose="02020603050405020304" pitchFamily="18" charset="0"/>
                <a:ea typeface="Barlow"/>
                <a:cs typeface="Times New Roman" panose="02020603050405020304" pitchFamily="18" charset="0"/>
                <a:sym typeface="Barlow"/>
              </a:rPr>
              <a:t>Phân tích về nghiệp vụ và </a:t>
            </a:r>
            <a:r>
              <a:rPr lang="en-US">
                <a:solidFill>
                  <a:schemeClr val="dk1"/>
                </a:solidFill>
                <a:latin typeface="Times New Roman" panose="02020603050405020304" pitchFamily="18" charset="0"/>
                <a:ea typeface="Barlow"/>
                <a:cs typeface="Times New Roman" panose="02020603050405020304" pitchFamily="18" charset="0"/>
                <a:sym typeface="Barlow"/>
              </a:rPr>
              <a:t>        </a:t>
            </a:r>
            <a:r>
              <a:rPr lang="vi-VN">
                <a:solidFill>
                  <a:schemeClr val="dk1"/>
                </a:solidFill>
                <a:latin typeface="Times New Roman" panose="02020603050405020304" pitchFamily="18" charset="0"/>
                <a:ea typeface="Barlow"/>
                <a:cs typeface="Times New Roman" panose="02020603050405020304" pitchFamily="18" charset="0"/>
                <a:sym typeface="Barlow"/>
              </a:rPr>
              <a:t>thiết kế ứng dụng</a:t>
            </a:r>
          </a:p>
          <a:p>
            <a:pPr marL="0" lvl="0" indent="0" algn="r" rtl="0">
              <a:spcBef>
                <a:spcPts val="600"/>
              </a:spcBef>
              <a:spcAft>
                <a:spcPts val="600"/>
              </a:spcAft>
              <a:buNone/>
            </a:pPr>
            <a:r>
              <a:rPr lang="vi-VN" b="1">
                <a:solidFill>
                  <a:schemeClr val="dk1"/>
                </a:solidFill>
                <a:latin typeface="Times New Roman" panose="02020603050405020304" pitchFamily="18" charset="0"/>
                <a:ea typeface="Barlow"/>
                <a:cs typeface="Times New Roman" panose="02020603050405020304" pitchFamily="18" charset="0"/>
                <a:sym typeface="Barlow"/>
              </a:rPr>
              <a:t>PHÂN TÍCH VÀ </a:t>
            </a:r>
            <a:r>
              <a:rPr lang="en-GB" b="1">
                <a:solidFill>
                  <a:schemeClr val="dk1"/>
                </a:solidFill>
                <a:latin typeface="Times New Roman" panose="02020603050405020304" pitchFamily="18" charset="0"/>
                <a:ea typeface="Barlow"/>
                <a:cs typeface="Times New Roman" panose="02020603050405020304" pitchFamily="18" charset="0"/>
                <a:sym typeface="Barlow"/>
              </a:rPr>
              <a:t>               </a:t>
            </a:r>
            <a:r>
              <a:rPr lang="vi-VN" b="1">
                <a:solidFill>
                  <a:schemeClr val="dk1"/>
                </a:solidFill>
                <a:latin typeface="Times New Roman" panose="02020603050405020304" pitchFamily="18" charset="0"/>
                <a:ea typeface="Barlow"/>
                <a:cs typeface="Times New Roman" panose="02020603050405020304" pitchFamily="18" charset="0"/>
                <a:sym typeface="Barlow"/>
              </a:rPr>
              <a:t>THIẾT KẾ ỨNG DỤNG</a:t>
            </a:r>
          </a:p>
        </p:txBody>
      </p:sp>
      <p:sp>
        <p:nvSpPr>
          <p:cNvPr id="2339" name="Google Shape;2339;p41"/>
          <p:cNvSpPr/>
          <p:nvPr/>
        </p:nvSpPr>
        <p:spPr>
          <a:xfrm>
            <a:off x="3285625"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340" name="Google Shape;2340;p41"/>
          <p:cNvSpPr/>
          <p:nvPr/>
        </p:nvSpPr>
        <p:spPr>
          <a:xfrm rot="5400000">
            <a:off x="3459879" y="1738389"/>
            <a:ext cx="2417100" cy="24171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1"/>
          <p:cNvSpPr/>
          <p:nvPr/>
        </p:nvSpPr>
        <p:spPr>
          <a:xfrm rot="10800000">
            <a:off x="3459879" y="1914006"/>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1"/>
          <p:cNvSpPr/>
          <p:nvPr/>
        </p:nvSpPr>
        <p:spPr>
          <a:xfrm rot="-5400000">
            <a:off x="3285625"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1"/>
          <p:cNvSpPr/>
          <p:nvPr/>
        </p:nvSpPr>
        <p:spPr>
          <a:xfrm>
            <a:off x="3842100" y="2242577"/>
            <a:ext cx="346481" cy="446525"/>
          </a:xfrm>
          <a:prstGeom prst="rect">
            <a:avLst/>
          </a:prstGeom>
        </p:spPr>
        <p:txBody>
          <a:bodyPr>
            <a:prstTxWarp prst="textPlain">
              <a:avLst/>
            </a:prstTxWarp>
          </a:bodyPr>
          <a:lstStyle/>
          <a:p>
            <a:pPr lvl="0" algn="ctr"/>
            <a:r>
              <a:rPr lang="en-US" b="1" i="0">
                <a:ln>
                  <a:noFill/>
                </a:ln>
                <a:solidFill>
                  <a:schemeClr val="lt1"/>
                </a:solidFill>
                <a:latin typeface="Times New Roman" panose="02020603050405020304" pitchFamily="18" charset="0"/>
                <a:cs typeface="Times New Roman" panose="02020603050405020304" pitchFamily="18" charset="0"/>
              </a:rPr>
              <a:t>1</a:t>
            </a:r>
            <a:endParaRPr b="1" i="0">
              <a:ln>
                <a:noFill/>
              </a:ln>
              <a:solidFill>
                <a:schemeClr val="lt1"/>
              </a:solidFill>
              <a:latin typeface="Times New Roman" panose="02020603050405020304" pitchFamily="18" charset="0"/>
              <a:cs typeface="Times New Roman" panose="02020603050405020304" pitchFamily="18" charset="0"/>
            </a:endParaRPr>
          </a:p>
        </p:txBody>
      </p:sp>
      <p:sp>
        <p:nvSpPr>
          <p:cNvPr id="2344" name="Google Shape;2344;p41"/>
          <p:cNvSpPr/>
          <p:nvPr/>
        </p:nvSpPr>
        <p:spPr>
          <a:xfrm>
            <a:off x="4857720" y="2250297"/>
            <a:ext cx="650964" cy="438496"/>
          </a:xfrm>
          <a:prstGeom prst="rect">
            <a:avLst/>
          </a:prstGeom>
        </p:spPr>
        <p:txBody>
          <a:bodyPr>
            <a:prstTxWarp prst="textPlain">
              <a:avLst/>
            </a:prstTxWarp>
          </a:bodyPr>
          <a:lstStyle/>
          <a:p>
            <a:pPr lvl="0" algn="ctr"/>
            <a:r>
              <a:rPr lang="en-US" b="1" i="0">
                <a:ln>
                  <a:noFill/>
                </a:ln>
                <a:solidFill>
                  <a:schemeClr val="lt1"/>
                </a:solidFill>
                <a:latin typeface="Times New Roman" panose="02020603050405020304" pitchFamily="18" charset="0"/>
                <a:cs typeface="Times New Roman" panose="02020603050405020304" pitchFamily="18" charset="0"/>
              </a:rPr>
              <a:t>2</a:t>
            </a:r>
            <a:endParaRPr b="1" i="0">
              <a:ln>
                <a:noFill/>
              </a:ln>
              <a:solidFill>
                <a:schemeClr val="lt1"/>
              </a:solidFill>
              <a:latin typeface="Times New Roman" panose="02020603050405020304" pitchFamily="18" charset="0"/>
              <a:cs typeface="Times New Roman" panose="02020603050405020304" pitchFamily="18" charset="0"/>
            </a:endParaRPr>
          </a:p>
        </p:txBody>
      </p:sp>
      <p:sp>
        <p:nvSpPr>
          <p:cNvPr id="2345" name="Google Shape;2345;p41"/>
          <p:cNvSpPr/>
          <p:nvPr/>
        </p:nvSpPr>
        <p:spPr>
          <a:xfrm>
            <a:off x="3807513" y="3348952"/>
            <a:ext cx="428005" cy="444672"/>
          </a:xfrm>
          <a:prstGeom prst="rect">
            <a:avLst/>
          </a:prstGeom>
        </p:spPr>
        <p:txBody>
          <a:bodyPr>
            <a:prstTxWarp prst="textPlain">
              <a:avLst/>
            </a:prstTxWarp>
          </a:bodyPr>
          <a:lstStyle/>
          <a:p>
            <a:pPr lvl="0" algn="ctr"/>
            <a:r>
              <a:rPr lang="en-US" b="1" i="0">
                <a:ln>
                  <a:noFill/>
                </a:ln>
                <a:solidFill>
                  <a:schemeClr val="lt1"/>
                </a:solidFill>
                <a:latin typeface="Raleway"/>
              </a:rPr>
              <a:t>4</a:t>
            </a:r>
            <a:endParaRPr b="1" i="0">
              <a:ln>
                <a:noFill/>
              </a:ln>
              <a:solidFill>
                <a:schemeClr val="lt1"/>
              </a:solidFill>
              <a:latin typeface="Raleway"/>
            </a:endParaRPr>
          </a:p>
        </p:txBody>
      </p:sp>
      <p:sp>
        <p:nvSpPr>
          <p:cNvPr id="2346" name="Google Shape;2346;p41"/>
          <p:cNvSpPr/>
          <p:nvPr/>
        </p:nvSpPr>
        <p:spPr>
          <a:xfrm>
            <a:off x="4971979" y="3356672"/>
            <a:ext cx="365009" cy="438496"/>
          </a:xfrm>
          <a:prstGeom prst="rect">
            <a:avLst/>
          </a:prstGeom>
        </p:spPr>
        <p:txBody>
          <a:bodyPr>
            <a:prstTxWarp prst="textPlain">
              <a:avLst/>
            </a:prstTxWarp>
          </a:bodyPr>
          <a:lstStyle/>
          <a:p>
            <a:pPr lvl="0" algn="ctr"/>
            <a:r>
              <a:rPr lang="en-US" b="1" i="0">
                <a:ln>
                  <a:noFill/>
                </a:ln>
                <a:solidFill>
                  <a:schemeClr val="lt1"/>
                </a:solidFill>
                <a:latin typeface="Raleway"/>
              </a:rPr>
              <a:t>3</a:t>
            </a:r>
            <a:endParaRPr b="1" i="0">
              <a:ln>
                <a:noFill/>
              </a:ln>
              <a:solidFill>
                <a:schemeClr val="lt1"/>
              </a:solidFill>
              <a:latin typeface="Raleway"/>
            </a:endParaRPr>
          </a:p>
        </p:txBody>
      </p:sp>
      <p:sp>
        <p:nvSpPr>
          <p:cNvPr id="2" name="Title 2">
            <a:extLst>
              <a:ext uri="{FF2B5EF4-FFF2-40B4-BE49-F238E27FC236}">
                <a16:creationId xmlns:a16="http://schemas.microsoft.com/office/drawing/2014/main" id="{1960E0E8-ABF2-1804-9BC0-4EAA7A3C8F2C}"/>
              </a:ext>
            </a:extLst>
          </p:cNvPr>
          <p:cNvSpPr txBox="1">
            <a:spLocks/>
          </p:cNvSpPr>
          <p:nvPr/>
        </p:nvSpPr>
        <p:spPr>
          <a:xfrm>
            <a:off x="429508" y="767059"/>
            <a:ext cx="3720461" cy="42072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800" b="1">
                <a:solidFill>
                  <a:schemeClr val="tx1">
                    <a:lumMod val="50000"/>
                  </a:schemeClr>
                </a:solidFill>
                <a:latin typeface="Times New Roman" panose="02020603050405020304" pitchFamily="18" charset="0"/>
                <a:cs typeface="Times New Roman" panose="02020603050405020304" pitchFamily="18" charset="0"/>
              </a:rPr>
              <a:t>TÓM TẮT NỘI DUNG</a:t>
            </a:r>
            <a:endParaRPr lang="vi-VN" sz="2800" b="1">
              <a:solidFill>
                <a:schemeClr val="tx1">
                  <a:lumMod val="50000"/>
                </a:schemeClr>
              </a:solidFill>
              <a:latin typeface="Times New Roman" panose="02020603050405020304" pitchFamily="18" charset="0"/>
              <a:cs typeface="Times New Roman" panose="02020603050405020304" pitchFamily="18" charset="0"/>
            </a:endParaRPr>
          </a:p>
        </p:txBody>
      </p:sp>
      <p:sp>
        <p:nvSpPr>
          <p:cNvPr id="3" name="Google Shape;2334;p41">
            <a:extLst>
              <a:ext uri="{FF2B5EF4-FFF2-40B4-BE49-F238E27FC236}">
                <a16:creationId xmlns:a16="http://schemas.microsoft.com/office/drawing/2014/main" id="{0061F8EB-340D-ADB2-845A-761F5E3C094C}"/>
              </a:ext>
            </a:extLst>
          </p:cNvPr>
          <p:cNvSpPr txBox="1">
            <a:spLocks noGrp="1"/>
          </p:cNvSpPr>
          <p:nvPr>
            <p:ph type="sldNum" idx="12"/>
          </p:nvPr>
        </p:nvSpPr>
        <p:spPr>
          <a:xfrm>
            <a:off x="8649025" y="46749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1800" b="1">
                <a:solidFill>
                  <a:schemeClr val="tx1"/>
                </a:solidFill>
                <a:latin typeface="Times New Roman" panose="02020603050405020304" pitchFamily="18" charset="0"/>
                <a:cs typeface="Times New Roman" panose="02020603050405020304" pitchFamily="18" charset="0"/>
              </a:rPr>
              <a:t>2</a:t>
            </a:fld>
            <a:endParaRPr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65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15"/>
          <p:cNvSpPr txBox="1">
            <a:spLocks noGrp="1"/>
          </p:cNvSpPr>
          <p:nvPr>
            <p:ph type="subTitle" idx="1"/>
          </p:nvPr>
        </p:nvSpPr>
        <p:spPr>
          <a:xfrm>
            <a:off x="1006422" y="291865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Giới thiệu về đề tài và lý do chọn đề tài</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itle 2">
            <a:extLst>
              <a:ext uri="{FF2B5EF4-FFF2-40B4-BE49-F238E27FC236}">
                <a16:creationId xmlns:a16="http://schemas.microsoft.com/office/drawing/2014/main" id="{EE0D4CAB-F335-0789-D9EB-A813078005E2}"/>
              </a:ext>
            </a:extLst>
          </p:cNvPr>
          <p:cNvSpPr txBox="1">
            <a:spLocks/>
          </p:cNvSpPr>
          <p:nvPr/>
        </p:nvSpPr>
        <p:spPr>
          <a:xfrm>
            <a:off x="993058" y="2407369"/>
            <a:ext cx="3720461" cy="42072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800" b="1">
                <a:solidFill>
                  <a:schemeClr val="tx1">
                    <a:lumMod val="50000"/>
                  </a:schemeClr>
                </a:solidFill>
                <a:latin typeface="Times New Roman" panose="02020603050405020304" pitchFamily="18" charset="0"/>
                <a:cs typeface="Times New Roman" panose="02020603050405020304" pitchFamily="18" charset="0"/>
              </a:rPr>
              <a:t>ĐỀ TÀI</a:t>
            </a:r>
            <a:endParaRPr lang="vi-VN" sz="2800" b="1">
              <a:solidFill>
                <a:schemeClr val="tx1">
                  <a:lumMod val="50000"/>
                </a:schemeClr>
              </a:solidFill>
              <a:latin typeface="Times New Roman" panose="02020603050405020304" pitchFamily="18" charset="0"/>
              <a:cs typeface="Times New Roman" panose="02020603050405020304" pitchFamily="18" charset="0"/>
            </a:endParaRPr>
          </a:p>
        </p:txBody>
      </p:sp>
      <p:sp>
        <p:nvSpPr>
          <p:cNvPr id="3" name="Google Shape;2334;p41">
            <a:extLst>
              <a:ext uri="{FF2B5EF4-FFF2-40B4-BE49-F238E27FC236}">
                <a16:creationId xmlns:a16="http://schemas.microsoft.com/office/drawing/2014/main" id="{00447F5B-14FE-F72D-ECDA-A866E38F33A3}"/>
              </a:ext>
            </a:extLst>
          </p:cNvPr>
          <p:cNvSpPr txBox="1">
            <a:spLocks/>
          </p:cNvSpPr>
          <p:nvPr/>
        </p:nvSpPr>
        <p:spPr>
          <a:xfrm>
            <a:off x="8649025" y="4674900"/>
            <a:ext cx="456900" cy="4686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800" b="1" smtClean="0">
                <a:latin typeface="Times New Roman" panose="02020603050405020304" pitchFamily="18" charset="0"/>
                <a:cs typeface="Times New Roman" panose="02020603050405020304" pitchFamily="18" charset="0"/>
              </a:rPr>
              <a:pPr algn="r"/>
              <a:t>3</a:t>
            </a:fld>
            <a:endParaRPr lang="en" sz="1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 name="Google Shape;744;p18">
            <a:extLst>
              <a:ext uri="{FF2B5EF4-FFF2-40B4-BE49-F238E27FC236}">
                <a16:creationId xmlns:a16="http://schemas.microsoft.com/office/drawing/2014/main" id="{1C33D9D6-187B-9A09-2361-7CADD4FDE2C5}"/>
              </a:ext>
            </a:extLst>
          </p:cNvPr>
          <p:cNvGrpSpPr/>
          <p:nvPr/>
        </p:nvGrpSpPr>
        <p:grpSpPr>
          <a:xfrm>
            <a:off x="7237318" y="74205"/>
            <a:ext cx="1588446" cy="1761854"/>
            <a:chOff x="2152750" y="190500"/>
            <a:chExt cx="4293756" cy="4762499"/>
          </a:xfrm>
        </p:grpSpPr>
        <p:sp>
          <p:nvSpPr>
            <p:cNvPr id="4" name="Google Shape;745;p18">
              <a:extLst>
                <a:ext uri="{FF2B5EF4-FFF2-40B4-BE49-F238E27FC236}">
                  <a16:creationId xmlns:a16="http://schemas.microsoft.com/office/drawing/2014/main" id="{B0FEF9C6-7B9F-E633-9E71-3D8AA638FF6F}"/>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746;p18">
              <a:extLst>
                <a:ext uri="{FF2B5EF4-FFF2-40B4-BE49-F238E27FC236}">
                  <a16:creationId xmlns:a16="http://schemas.microsoft.com/office/drawing/2014/main" id="{224A6418-8BD7-F4C1-4DA3-99FADBCA7CD2}"/>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747;p18">
              <a:extLst>
                <a:ext uri="{FF2B5EF4-FFF2-40B4-BE49-F238E27FC236}">
                  <a16:creationId xmlns:a16="http://schemas.microsoft.com/office/drawing/2014/main" id="{9ACE406B-3D69-D136-9650-C076E0AE33B7}"/>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748;p18">
              <a:extLst>
                <a:ext uri="{FF2B5EF4-FFF2-40B4-BE49-F238E27FC236}">
                  <a16:creationId xmlns:a16="http://schemas.microsoft.com/office/drawing/2014/main" id="{36D57C99-8F55-78AE-4127-A43AD56A5D1E}"/>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749;p18">
              <a:extLst>
                <a:ext uri="{FF2B5EF4-FFF2-40B4-BE49-F238E27FC236}">
                  <a16:creationId xmlns:a16="http://schemas.microsoft.com/office/drawing/2014/main" id="{12ADFA05-9531-1099-D147-F6732C5E3042}"/>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50;p18">
              <a:extLst>
                <a:ext uri="{FF2B5EF4-FFF2-40B4-BE49-F238E27FC236}">
                  <a16:creationId xmlns:a16="http://schemas.microsoft.com/office/drawing/2014/main" id="{7376B024-EE5C-AF57-9C3E-E0BBB0FA7B08}"/>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51;p18">
              <a:extLst>
                <a:ext uri="{FF2B5EF4-FFF2-40B4-BE49-F238E27FC236}">
                  <a16:creationId xmlns:a16="http://schemas.microsoft.com/office/drawing/2014/main" id="{0D132CFA-3201-5176-BE79-D034152AFFDF}"/>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52;p18">
              <a:extLst>
                <a:ext uri="{FF2B5EF4-FFF2-40B4-BE49-F238E27FC236}">
                  <a16:creationId xmlns:a16="http://schemas.microsoft.com/office/drawing/2014/main" id="{28AF952C-96DF-5D5E-DD9A-E259C99FFEB3}"/>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53;p18">
              <a:extLst>
                <a:ext uri="{FF2B5EF4-FFF2-40B4-BE49-F238E27FC236}">
                  <a16:creationId xmlns:a16="http://schemas.microsoft.com/office/drawing/2014/main" id="{BF3F2C19-725D-756E-F9A0-3CE3212A82A9}"/>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54;p18">
              <a:extLst>
                <a:ext uri="{FF2B5EF4-FFF2-40B4-BE49-F238E27FC236}">
                  <a16:creationId xmlns:a16="http://schemas.microsoft.com/office/drawing/2014/main" id="{48918033-5112-F021-FFC5-50F47DE46B85}"/>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55;p18">
              <a:extLst>
                <a:ext uri="{FF2B5EF4-FFF2-40B4-BE49-F238E27FC236}">
                  <a16:creationId xmlns:a16="http://schemas.microsoft.com/office/drawing/2014/main" id="{17CF0629-11FA-074F-7775-0834329A61C6}"/>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56;p18">
              <a:extLst>
                <a:ext uri="{FF2B5EF4-FFF2-40B4-BE49-F238E27FC236}">
                  <a16:creationId xmlns:a16="http://schemas.microsoft.com/office/drawing/2014/main" id="{31FDFCBE-6EDB-EC5F-1E39-9525E33D98E9}"/>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57;p18">
              <a:extLst>
                <a:ext uri="{FF2B5EF4-FFF2-40B4-BE49-F238E27FC236}">
                  <a16:creationId xmlns:a16="http://schemas.microsoft.com/office/drawing/2014/main" id="{5F02BEFF-D5B2-8127-20BC-B30830607544}"/>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58;p18">
              <a:extLst>
                <a:ext uri="{FF2B5EF4-FFF2-40B4-BE49-F238E27FC236}">
                  <a16:creationId xmlns:a16="http://schemas.microsoft.com/office/drawing/2014/main" id="{FF3389C0-034B-AF2D-FBF8-0C7115279320}"/>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59;p18">
              <a:extLst>
                <a:ext uri="{FF2B5EF4-FFF2-40B4-BE49-F238E27FC236}">
                  <a16:creationId xmlns:a16="http://schemas.microsoft.com/office/drawing/2014/main" id="{2A07C87D-2AAB-B5E5-6898-28CDB4693101}"/>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60;p18">
              <a:extLst>
                <a:ext uri="{FF2B5EF4-FFF2-40B4-BE49-F238E27FC236}">
                  <a16:creationId xmlns:a16="http://schemas.microsoft.com/office/drawing/2014/main" id="{6A94E63D-6B68-F152-60AB-0C806DE0E300}"/>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61;p18">
              <a:extLst>
                <a:ext uri="{FF2B5EF4-FFF2-40B4-BE49-F238E27FC236}">
                  <a16:creationId xmlns:a16="http://schemas.microsoft.com/office/drawing/2014/main" id="{CC2CA563-F4C7-4E0D-609E-BB6986C95766}"/>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62;p18">
              <a:extLst>
                <a:ext uri="{FF2B5EF4-FFF2-40B4-BE49-F238E27FC236}">
                  <a16:creationId xmlns:a16="http://schemas.microsoft.com/office/drawing/2014/main" id="{A40B4C79-7523-F79B-323A-D712BA5F4C4B}"/>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63;p18">
              <a:extLst>
                <a:ext uri="{FF2B5EF4-FFF2-40B4-BE49-F238E27FC236}">
                  <a16:creationId xmlns:a16="http://schemas.microsoft.com/office/drawing/2014/main" id="{A38D7C6A-B885-A707-56F5-0FC3626BF270}"/>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64;p18">
              <a:extLst>
                <a:ext uri="{FF2B5EF4-FFF2-40B4-BE49-F238E27FC236}">
                  <a16:creationId xmlns:a16="http://schemas.microsoft.com/office/drawing/2014/main" id="{0158610F-74E9-2FB6-52F9-7BC279A2A19A}"/>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65;p18">
              <a:extLst>
                <a:ext uri="{FF2B5EF4-FFF2-40B4-BE49-F238E27FC236}">
                  <a16:creationId xmlns:a16="http://schemas.microsoft.com/office/drawing/2014/main" id="{07EB3A2B-6135-8A63-5A60-4E88595EE9D1}"/>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66;p18">
              <a:extLst>
                <a:ext uri="{FF2B5EF4-FFF2-40B4-BE49-F238E27FC236}">
                  <a16:creationId xmlns:a16="http://schemas.microsoft.com/office/drawing/2014/main" id="{9AF1D4DD-02AE-5FC6-BDC8-356DD1411C9D}"/>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67;p18">
              <a:extLst>
                <a:ext uri="{FF2B5EF4-FFF2-40B4-BE49-F238E27FC236}">
                  <a16:creationId xmlns:a16="http://schemas.microsoft.com/office/drawing/2014/main" id="{4104C073-878B-6792-4054-712C8F46F6A4}"/>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68;p18">
              <a:extLst>
                <a:ext uri="{FF2B5EF4-FFF2-40B4-BE49-F238E27FC236}">
                  <a16:creationId xmlns:a16="http://schemas.microsoft.com/office/drawing/2014/main" id="{0D96AE80-C8AB-FF7F-9DE3-712D2DD02DF4}"/>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69;p18">
              <a:extLst>
                <a:ext uri="{FF2B5EF4-FFF2-40B4-BE49-F238E27FC236}">
                  <a16:creationId xmlns:a16="http://schemas.microsoft.com/office/drawing/2014/main" id="{38C95AC7-620E-CB31-660F-3AFCC06281FE}"/>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70;p18">
              <a:extLst>
                <a:ext uri="{FF2B5EF4-FFF2-40B4-BE49-F238E27FC236}">
                  <a16:creationId xmlns:a16="http://schemas.microsoft.com/office/drawing/2014/main" id="{B3703376-73D7-1450-D750-59A960D56EC8}"/>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71;p18">
              <a:extLst>
                <a:ext uri="{FF2B5EF4-FFF2-40B4-BE49-F238E27FC236}">
                  <a16:creationId xmlns:a16="http://schemas.microsoft.com/office/drawing/2014/main" id="{94CA5EF5-5B3F-B036-6A9A-A40993EEA3B4}"/>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72;p18">
              <a:extLst>
                <a:ext uri="{FF2B5EF4-FFF2-40B4-BE49-F238E27FC236}">
                  <a16:creationId xmlns:a16="http://schemas.microsoft.com/office/drawing/2014/main" id="{7C65797D-B678-DE25-8651-D6C3FE73844B}"/>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73;p18">
              <a:extLst>
                <a:ext uri="{FF2B5EF4-FFF2-40B4-BE49-F238E27FC236}">
                  <a16:creationId xmlns:a16="http://schemas.microsoft.com/office/drawing/2014/main" id="{7E8F91C9-1C02-5930-8163-6E24641EF286}"/>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74;p18">
              <a:extLst>
                <a:ext uri="{FF2B5EF4-FFF2-40B4-BE49-F238E27FC236}">
                  <a16:creationId xmlns:a16="http://schemas.microsoft.com/office/drawing/2014/main" id="{05D4C123-30D9-4B0C-D4EA-A5C02B273D6A}"/>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75;p18">
              <a:extLst>
                <a:ext uri="{FF2B5EF4-FFF2-40B4-BE49-F238E27FC236}">
                  <a16:creationId xmlns:a16="http://schemas.microsoft.com/office/drawing/2014/main" id="{C8F69E14-F49D-ECB1-AD82-2BF5D15EEC76}"/>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76;p18">
              <a:extLst>
                <a:ext uri="{FF2B5EF4-FFF2-40B4-BE49-F238E27FC236}">
                  <a16:creationId xmlns:a16="http://schemas.microsoft.com/office/drawing/2014/main" id="{359CA778-40C9-9B58-0D26-05D1B79BA7D3}"/>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77;p18">
              <a:extLst>
                <a:ext uri="{FF2B5EF4-FFF2-40B4-BE49-F238E27FC236}">
                  <a16:creationId xmlns:a16="http://schemas.microsoft.com/office/drawing/2014/main" id="{0E1EBF35-BA7A-9BCF-D1C7-906106EF3484}"/>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778;p18">
              <a:extLst>
                <a:ext uri="{FF2B5EF4-FFF2-40B4-BE49-F238E27FC236}">
                  <a16:creationId xmlns:a16="http://schemas.microsoft.com/office/drawing/2014/main" id="{9B5CD69D-2AE8-EE51-6B27-5B29E72F8336}"/>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779;p18">
              <a:extLst>
                <a:ext uri="{FF2B5EF4-FFF2-40B4-BE49-F238E27FC236}">
                  <a16:creationId xmlns:a16="http://schemas.microsoft.com/office/drawing/2014/main" id="{E916F14C-246D-376E-EAF6-223BD8C0FB45}"/>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780;p18">
              <a:extLst>
                <a:ext uri="{FF2B5EF4-FFF2-40B4-BE49-F238E27FC236}">
                  <a16:creationId xmlns:a16="http://schemas.microsoft.com/office/drawing/2014/main" id="{E74FED88-576F-2929-8DF1-8DFB3A002BF0}"/>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781;p18">
              <a:extLst>
                <a:ext uri="{FF2B5EF4-FFF2-40B4-BE49-F238E27FC236}">
                  <a16:creationId xmlns:a16="http://schemas.microsoft.com/office/drawing/2014/main" id="{A1A293DD-148F-6292-70EA-85C892FC00FE}"/>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782;p18">
              <a:extLst>
                <a:ext uri="{FF2B5EF4-FFF2-40B4-BE49-F238E27FC236}">
                  <a16:creationId xmlns:a16="http://schemas.microsoft.com/office/drawing/2014/main" id="{56E556D3-CED7-395B-76BC-9A937C756F7A}"/>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783;p18">
              <a:extLst>
                <a:ext uri="{FF2B5EF4-FFF2-40B4-BE49-F238E27FC236}">
                  <a16:creationId xmlns:a16="http://schemas.microsoft.com/office/drawing/2014/main" id="{7E64D637-67DD-A525-50FE-5F22EB58C509}"/>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784;p18">
              <a:extLst>
                <a:ext uri="{FF2B5EF4-FFF2-40B4-BE49-F238E27FC236}">
                  <a16:creationId xmlns:a16="http://schemas.microsoft.com/office/drawing/2014/main" id="{893508A4-7D88-F641-85EA-1FBB300A62E6}"/>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785;p18">
              <a:extLst>
                <a:ext uri="{FF2B5EF4-FFF2-40B4-BE49-F238E27FC236}">
                  <a16:creationId xmlns:a16="http://schemas.microsoft.com/office/drawing/2014/main" id="{C1076B46-09AC-167C-556D-FACB858BB967}"/>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786;p18">
              <a:extLst>
                <a:ext uri="{FF2B5EF4-FFF2-40B4-BE49-F238E27FC236}">
                  <a16:creationId xmlns:a16="http://schemas.microsoft.com/office/drawing/2014/main" id="{944D19D2-32C4-E0DC-3726-4DFDFDAFACD4}"/>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787;p18">
              <a:extLst>
                <a:ext uri="{FF2B5EF4-FFF2-40B4-BE49-F238E27FC236}">
                  <a16:creationId xmlns:a16="http://schemas.microsoft.com/office/drawing/2014/main" id="{22A1307C-62D0-6179-2B61-1B1FEAF64676}"/>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788;p18">
              <a:extLst>
                <a:ext uri="{FF2B5EF4-FFF2-40B4-BE49-F238E27FC236}">
                  <a16:creationId xmlns:a16="http://schemas.microsoft.com/office/drawing/2014/main" id="{E0DB9939-61B9-9533-82E4-3F478A99D67A}"/>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789;p18">
              <a:extLst>
                <a:ext uri="{FF2B5EF4-FFF2-40B4-BE49-F238E27FC236}">
                  <a16:creationId xmlns:a16="http://schemas.microsoft.com/office/drawing/2014/main" id="{7AC5289D-3ED4-25A9-F072-5726D7C32220}"/>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790;p18">
              <a:extLst>
                <a:ext uri="{FF2B5EF4-FFF2-40B4-BE49-F238E27FC236}">
                  <a16:creationId xmlns:a16="http://schemas.microsoft.com/office/drawing/2014/main" id="{A41B2EE4-9599-8B74-C1EA-78ACAAE157BA}"/>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791;p18">
              <a:extLst>
                <a:ext uri="{FF2B5EF4-FFF2-40B4-BE49-F238E27FC236}">
                  <a16:creationId xmlns:a16="http://schemas.microsoft.com/office/drawing/2014/main" id="{7C164440-3B23-0D26-24CA-5707A5AE7B08}"/>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792;p18">
              <a:extLst>
                <a:ext uri="{FF2B5EF4-FFF2-40B4-BE49-F238E27FC236}">
                  <a16:creationId xmlns:a16="http://schemas.microsoft.com/office/drawing/2014/main" id="{15E4F54B-D3E3-7B32-77FC-5B830357171E}"/>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793;p18">
              <a:extLst>
                <a:ext uri="{FF2B5EF4-FFF2-40B4-BE49-F238E27FC236}">
                  <a16:creationId xmlns:a16="http://schemas.microsoft.com/office/drawing/2014/main" id="{56A3A401-9CEB-707B-F4A8-FA9D3001E803}"/>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794;p18">
              <a:extLst>
                <a:ext uri="{FF2B5EF4-FFF2-40B4-BE49-F238E27FC236}">
                  <a16:creationId xmlns:a16="http://schemas.microsoft.com/office/drawing/2014/main" id="{2073E72D-7D53-61D9-B2B1-91AB5754392E}"/>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795;p18">
              <a:extLst>
                <a:ext uri="{FF2B5EF4-FFF2-40B4-BE49-F238E27FC236}">
                  <a16:creationId xmlns:a16="http://schemas.microsoft.com/office/drawing/2014/main" id="{A8E14243-1459-359E-77DF-66FEECAFDF03}"/>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796;p18">
              <a:extLst>
                <a:ext uri="{FF2B5EF4-FFF2-40B4-BE49-F238E27FC236}">
                  <a16:creationId xmlns:a16="http://schemas.microsoft.com/office/drawing/2014/main" id="{3913D523-401A-941C-9A85-3EB6E2360672}"/>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797;p18">
              <a:extLst>
                <a:ext uri="{FF2B5EF4-FFF2-40B4-BE49-F238E27FC236}">
                  <a16:creationId xmlns:a16="http://schemas.microsoft.com/office/drawing/2014/main" id="{B0539BCA-2E3B-87D9-7F66-A2D1C0C4CF60}"/>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798;p18">
              <a:extLst>
                <a:ext uri="{FF2B5EF4-FFF2-40B4-BE49-F238E27FC236}">
                  <a16:creationId xmlns:a16="http://schemas.microsoft.com/office/drawing/2014/main" id="{2ED78AA7-674A-BD36-2A03-B7930C5FC392}"/>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799;p18">
              <a:extLst>
                <a:ext uri="{FF2B5EF4-FFF2-40B4-BE49-F238E27FC236}">
                  <a16:creationId xmlns:a16="http://schemas.microsoft.com/office/drawing/2014/main" id="{AAC1A9AB-072C-EE08-4119-70D6C689317F}"/>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800;p18">
              <a:extLst>
                <a:ext uri="{FF2B5EF4-FFF2-40B4-BE49-F238E27FC236}">
                  <a16:creationId xmlns:a16="http://schemas.microsoft.com/office/drawing/2014/main" id="{FB454567-B158-B948-BD44-0CCE143C29E8}"/>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801;p18">
              <a:extLst>
                <a:ext uri="{FF2B5EF4-FFF2-40B4-BE49-F238E27FC236}">
                  <a16:creationId xmlns:a16="http://schemas.microsoft.com/office/drawing/2014/main" id="{2A15084A-8191-0A03-CFEF-F7C761C6A463}"/>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802;p18">
              <a:extLst>
                <a:ext uri="{FF2B5EF4-FFF2-40B4-BE49-F238E27FC236}">
                  <a16:creationId xmlns:a16="http://schemas.microsoft.com/office/drawing/2014/main" id="{693BE84F-57A4-7B52-DB8E-97211758309B}"/>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803;p18">
              <a:extLst>
                <a:ext uri="{FF2B5EF4-FFF2-40B4-BE49-F238E27FC236}">
                  <a16:creationId xmlns:a16="http://schemas.microsoft.com/office/drawing/2014/main" id="{7A39B916-FC34-B337-DDDD-FD1C88747BBE}"/>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804;p18">
              <a:extLst>
                <a:ext uri="{FF2B5EF4-FFF2-40B4-BE49-F238E27FC236}">
                  <a16:creationId xmlns:a16="http://schemas.microsoft.com/office/drawing/2014/main" id="{386853F3-02DF-82E6-9542-769729E6FB20}"/>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805;p18">
              <a:extLst>
                <a:ext uri="{FF2B5EF4-FFF2-40B4-BE49-F238E27FC236}">
                  <a16:creationId xmlns:a16="http://schemas.microsoft.com/office/drawing/2014/main" id="{5D8F80A1-103F-F69E-03E8-2EA0B296B467}"/>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806;p18">
              <a:extLst>
                <a:ext uri="{FF2B5EF4-FFF2-40B4-BE49-F238E27FC236}">
                  <a16:creationId xmlns:a16="http://schemas.microsoft.com/office/drawing/2014/main" id="{5C3472E4-66E1-A971-E2E4-F540A345EECA}"/>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807;p18">
              <a:extLst>
                <a:ext uri="{FF2B5EF4-FFF2-40B4-BE49-F238E27FC236}">
                  <a16:creationId xmlns:a16="http://schemas.microsoft.com/office/drawing/2014/main" id="{EF4DDBB3-7607-7012-EC7A-89C121872A94}"/>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808;p18">
              <a:extLst>
                <a:ext uri="{FF2B5EF4-FFF2-40B4-BE49-F238E27FC236}">
                  <a16:creationId xmlns:a16="http://schemas.microsoft.com/office/drawing/2014/main" id="{58F0EC9A-78CF-D512-92C0-C0FCA51781EB}"/>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809;p18">
              <a:extLst>
                <a:ext uri="{FF2B5EF4-FFF2-40B4-BE49-F238E27FC236}">
                  <a16:creationId xmlns:a16="http://schemas.microsoft.com/office/drawing/2014/main" id="{BB004867-BF96-0CDE-1162-C8D53EAD8A92}"/>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810;p18">
              <a:extLst>
                <a:ext uri="{FF2B5EF4-FFF2-40B4-BE49-F238E27FC236}">
                  <a16:creationId xmlns:a16="http://schemas.microsoft.com/office/drawing/2014/main" id="{9A46FB6D-43DE-F122-5217-F1D9461F5D6B}"/>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811;p18">
              <a:extLst>
                <a:ext uri="{FF2B5EF4-FFF2-40B4-BE49-F238E27FC236}">
                  <a16:creationId xmlns:a16="http://schemas.microsoft.com/office/drawing/2014/main" id="{644BD15D-44F7-708D-1A80-7302CDCCD87A}"/>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812;p18">
              <a:extLst>
                <a:ext uri="{FF2B5EF4-FFF2-40B4-BE49-F238E27FC236}">
                  <a16:creationId xmlns:a16="http://schemas.microsoft.com/office/drawing/2014/main" id="{C4A1AD33-72CC-B3C7-B87A-BAE69E01AD54}"/>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813;p18">
              <a:extLst>
                <a:ext uri="{FF2B5EF4-FFF2-40B4-BE49-F238E27FC236}">
                  <a16:creationId xmlns:a16="http://schemas.microsoft.com/office/drawing/2014/main" id="{D701352A-DB21-4917-B2D3-3C40522016A6}"/>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814;p18">
              <a:extLst>
                <a:ext uri="{FF2B5EF4-FFF2-40B4-BE49-F238E27FC236}">
                  <a16:creationId xmlns:a16="http://schemas.microsoft.com/office/drawing/2014/main" id="{AED98DE4-A02C-BAD7-ACE2-C64791019064}"/>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815;p18">
              <a:extLst>
                <a:ext uri="{FF2B5EF4-FFF2-40B4-BE49-F238E27FC236}">
                  <a16:creationId xmlns:a16="http://schemas.microsoft.com/office/drawing/2014/main" id="{CEB50037-BBB8-8505-25DD-8E3204CD1F19}"/>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816;p18">
              <a:extLst>
                <a:ext uri="{FF2B5EF4-FFF2-40B4-BE49-F238E27FC236}">
                  <a16:creationId xmlns:a16="http://schemas.microsoft.com/office/drawing/2014/main" id="{2BA7DB19-BA06-6F65-6110-83925710AFE1}"/>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817;p18">
              <a:extLst>
                <a:ext uri="{FF2B5EF4-FFF2-40B4-BE49-F238E27FC236}">
                  <a16:creationId xmlns:a16="http://schemas.microsoft.com/office/drawing/2014/main" id="{7E81A80A-BAB4-FC38-B4C7-8F03BCECD846}"/>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818;p18">
              <a:extLst>
                <a:ext uri="{FF2B5EF4-FFF2-40B4-BE49-F238E27FC236}">
                  <a16:creationId xmlns:a16="http://schemas.microsoft.com/office/drawing/2014/main" id="{C171FFCE-1435-421D-05A7-CCA59C6F8D85}"/>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7" name="Google Shape;819;p18">
              <a:extLst>
                <a:ext uri="{FF2B5EF4-FFF2-40B4-BE49-F238E27FC236}">
                  <a16:creationId xmlns:a16="http://schemas.microsoft.com/office/drawing/2014/main" id="{D6F8E26A-5CC7-5735-473F-29B5998A3C4D}"/>
                </a:ext>
              </a:extLst>
            </p:cNvPr>
            <p:cNvGrpSpPr/>
            <p:nvPr/>
          </p:nvGrpSpPr>
          <p:grpSpPr>
            <a:xfrm>
              <a:off x="3923682" y="3244965"/>
              <a:ext cx="195764" cy="131404"/>
              <a:chOff x="5733332" y="4102215"/>
              <a:chExt cx="195764" cy="131404"/>
            </a:xfrm>
          </p:grpSpPr>
          <p:sp>
            <p:nvSpPr>
              <p:cNvPr id="363" name="Google Shape;820;p18">
                <a:extLst>
                  <a:ext uri="{FF2B5EF4-FFF2-40B4-BE49-F238E27FC236}">
                    <a16:creationId xmlns:a16="http://schemas.microsoft.com/office/drawing/2014/main" id="{DE49AFE4-D6AF-4DC9-1BF0-43465A58339B}"/>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821;p18">
                <a:extLst>
                  <a:ext uri="{FF2B5EF4-FFF2-40B4-BE49-F238E27FC236}">
                    <a16:creationId xmlns:a16="http://schemas.microsoft.com/office/drawing/2014/main" id="{4F8ACCBA-7DE7-353A-A482-DB90E0EE8D37}"/>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822;p18">
                <a:extLst>
                  <a:ext uri="{FF2B5EF4-FFF2-40B4-BE49-F238E27FC236}">
                    <a16:creationId xmlns:a16="http://schemas.microsoft.com/office/drawing/2014/main" id="{B071C688-0065-C79A-9EF0-82F5ACEE7715}"/>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823;p18">
                <a:extLst>
                  <a:ext uri="{FF2B5EF4-FFF2-40B4-BE49-F238E27FC236}">
                    <a16:creationId xmlns:a16="http://schemas.microsoft.com/office/drawing/2014/main" id="{1AB1B67B-21D2-8659-ED6A-404299C2D6C7}"/>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824;p18">
                <a:extLst>
                  <a:ext uri="{FF2B5EF4-FFF2-40B4-BE49-F238E27FC236}">
                    <a16:creationId xmlns:a16="http://schemas.microsoft.com/office/drawing/2014/main" id="{608F4F3F-C855-D538-8961-39CF9AA4303B}"/>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825;p18">
                <a:extLst>
                  <a:ext uri="{FF2B5EF4-FFF2-40B4-BE49-F238E27FC236}">
                    <a16:creationId xmlns:a16="http://schemas.microsoft.com/office/drawing/2014/main" id="{42E29F6E-13D0-B3D8-48B3-BFA2B858806E}"/>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826;p18">
                <a:extLst>
                  <a:ext uri="{FF2B5EF4-FFF2-40B4-BE49-F238E27FC236}">
                    <a16:creationId xmlns:a16="http://schemas.microsoft.com/office/drawing/2014/main" id="{24C29812-B72F-6DF4-1CD3-165E3CAE3AD7}"/>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827;p18">
                <a:extLst>
                  <a:ext uri="{FF2B5EF4-FFF2-40B4-BE49-F238E27FC236}">
                    <a16:creationId xmlns:a16="http://schemas.microsoft.com/office/drawing/2014/main" id="{1592F7D5-8761-5F7A-3F64-17A216342647}"/>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828;p18">
                <a:extLst>
                  <a:ext uri="{FF2B5EF4-FFF2-40B4-BE49-F238E27FC236}">
                    <a16:creationId xmlns:a16="http://schemas.microsoft.com/office/drawing/2014/main" id="{BBFCCA44-0357-5510-F90C-16F8B346E47E}"/>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8" name="Google Shape;829;p18">
              <a:extLst>
                <a:ext uri="{FF2B5EF4-FFF2-40B4-BE49-F238E27FC236}">
                  <a16:creationId xmlns:a16="http://schemas.microsoft.com/office/drawing/2014/main" id="{49CEA17D-E4DD-5B39-40B4-57D152612186}"/>
                </a:ext>
              </a:extLst>
            </p:cNvPr>
            <p:cNvGrpSpPr/>
            <p:nvPr/>
          </p:nvGrpSpPr>
          <p:grpSpPr>
            <a:xfrm flipH="1">
              <a:off x="3829267" y="2465054"/>
              <a:ext cx="683694" cy="518573"/>
              <a:chOff x="6621095" y="1452181"/>
              <a:chExt cx="330894" cy="250785"/>
            </a:xfrm>
          </p:grpSpPr>
          <p:sp>
            <p:nvSpPr>
              <p:cNvPr id="358" name="Google Shape;830;p18">
                <a:extLst>
                  <a:ext uri="{FF2B5EF4-FFF2-40B4-BE49-F238E27FC236}">
                    <a16:creationId xmlns:a16="http://schemas.microsoft.com/office/drawing/2014/main" id="{41AF48C5-62FE-15AF-1BA4-C4A6B716B319}"/>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831;p18">
                <a:extLst>
                  <a:ext uri="{FF2B5EF4-FFF2-40B4-BE49-F238E27FC236}">
                    <a16:creationId xmlns:a16="http://schemas.microsoft.com/office/drawing/2014/main" id="{3564D086-D4D1-7939-5E0C-C277076E0990}"/>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832;p18">
                <a:extLst>
                  <a:ext uri="{FF2B5EF4-FFF2-40B4-BE49-F238E27FC236}">
                    <a16:creationId xmlns:a16="http://schemas.microsoft.com/office/drawing/2014/main" id="{CC0AEB4C-104E-4200-D33B-80D0EB1456E8}"/>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833;p18">
                <a:extLst>
                  <a:ext uri="{FF2B5EF4-FFF2-40B4-BE49-F238E27FC236}">
                    <a16:creationId xmlns:a16="http://schemas.microsoft.com/office/drawing/2014/main" id="{52107726-45DB-42E1-F906-7877E8F7BDF4}"/>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834;p18">
                <a:extLst>
                  <a:ext uri="{FF2B5EF4-FFF2-40B4-BE49-F238E27FC236}">
                    <a16:creationId xmlns:a16="http://schemas.microsoft.com/office/drawing/2014/main" id="{45C4AEE0-E055-D618-FBAE-14C92C96158D}"/>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9" name="Google Shape;835;p18">
              <a:extLst>
                <a:ext uri="{FF2B5EF4-FFF2-40B4-BE49-F238E27FC236}">
                  <a16:creationId xmlns:a16="http://schemas.microsoft.com/office/drawing/2014/main" id="{B73E2568-B99E-8F74-79D2-0B686BCB88D0}"/>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836;p18">
              <a:extLst>
                <a:ext uri="{FF2B5EF4-FFF2-40B4-BE49-F238E27FC236}">
                  <a16:creationId xmlns:a16="http://schemas.microsoft.com/office/drawing/2014/main" id="{B88650DA-7132-6E3E-17D2-3D9093EB4B54}"/>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837;p18">
              <a:extLst>
                <a:ext uri="{FF2B5EF4-FFF2-40B4-BE49-F238E27FC236}">
                  <a16:creationId xmlns:a16="http://schemas.microsoft.com/office/drawing/2014/main" id="{4DCAEB10-F665-7183-298A-3F529ADD9D98}"/>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838;p18">
              <a:extLst>
                <a:ext uri="{FF2B5EF4-FFF2-40B4-BE49-F238E27FC236}">
                  <a16:creationId xmlns:a16="http://schemas.microsoft.com/office/drawing/2014/main" id="{029A5775-A62E-BD0D-2F2E-8834A1FF018B}"/>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839;p18">
              <a:extLst>
                <a:ext uri="{FF2B5EF4-FFF2-40B4-BE49-F238E27FC236}">
                  <a16:creationId xmlns:a16="http://schemas.microsoft.com/office/drawing/2014/main" id="{8AEC772E-0D4F-6E64-3E50-0A065885F23E}"/>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840;p18">
              <a:extLst>
                <a:ext uri="{FF2B5EF4-FFF2-40B4-BE49-F238E27FC236}">
                  <a16:creationId xmlns:a16="http://schemas.microsoft.com/office/drawing/2014/main" id="{0F549BBD-24DF-91E8-A76B-9AC35978D2F0}"/>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841;p18">
              <a:extLst>
                <a:ext uri="{FF2B5EF4-FFF2-40B4-BE49-F238E27FC236}">
                  <a16:creationId xmlns:a16="http://schemas.microsoft.com/office/drawing/2014/main" id="{019110C6-7D55-7197-FF23-3780F755403F}"/>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842;p18">
              <a:extLst>
                <a:ext uri="{FF2B5EF4-FFF2-40B4-BE49-F238E27FC236}">
                  <a16:creationId xmlns:a16="http://schemas.microsoft.com/office/drawing/2014/main" id="{44F6CE3D-353A-D094-6CA9-C6F7A29CEF43}"/>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843;p18">
              <a:extLst>
                <a:ext uri="{FF2B5EF4-FFF2-40B4-BE49-F238E27FC236}">
                  <a16:creationId xmlns:a16="http://schemas.microsoft.com/office/drawing/2014/main" id="{DF69EB78-65AA-0AC5-8C76-590FA898F3FB}"/>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844;p18">
              <a:extLst>
                <a:ext uri="{FF2B5EF4-FFF2-40B4-BE49-F238E27FC236}">
                  <a16:creationId xmlns:a16="http://schemas.microsoft.com/office/drawing/2014/main" id="{FC71E4B4-EA82-9794-57FE-2E56C5B5B4F5}"/>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845;p18">
              <a:extLst>
                <a:ext uri="{FF2B5EF4-FFF2-40B4-BE49-F238E27FC236}">
                  <a16:creationId xmlns:a16="http://schemas.microsoft.com/office/drawing/2014/main" id="{993A8D63-AEBC-A750-9C02-5D5444B6C91F}"/>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846;p18">
              <a:extLst>
                <a:ext uri="{FF2B5EF4-FFF2-40B4-BE49-F238E27FC236}">
                  <a16:creationId xmlns:a16="http://schemas.microsoft.com/office/drawing/2014/main" id="{674F82E7-4DC9-878A-2B5D-677FBB183FC4}"/>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847;p18">
              <a:extLst>
                <a:ext uri="{FF2B5EF4-FFF2-40B4-BE49-F238E27FC236}">
                  <a16:creationId xmlns:a16="http://schemas.microsoft.com/office/drawing/2014/main" id="{024BAD32-83E8-9219-9B0A-0576218E6B51}"/>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848;p18">
              <a:extLst>
                <a:ext uri="{FF2B5EF4-FFF2-40B4-BE49-F238E27FC236}">
                  <a16:creationId xmlns:a16="http://schemas.microsoft.com/office/drawing/2014/main" id="{FB504B94-0CC1-0990-4EEA-D1E2924D843D}"/>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849;p18">
              <a:extLst>
                <a:ext uri="{FF2B5EF4-FFF2-40B4-BE49-F238E27FC236}">
                  <a16:creationId xmlns:a16="http://schemas.microsoft.com/office/drawing/2014/main" id="{EC8C2F9B-9F64-E701-FF36-12D6DA008DC2}"/>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850;p18">
              <a:extLst>
                <a:ext uri="{FF2B5EF4-FFF2-40B4-BE49-F238E27FC236}">
                  <a16:creationId xmlns:a16="http://schemas.microsoft.com/office/drawing/2014/main" id="{00262603-D219-77E4-6CC0-629B0D843F12}"/>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851;p18">
              <a:extLst>
                <a:ext uri="{FF2B5EF4-FFF2-40B4-BE49-F238E27FC236}">
                  <a16:creationId xmlns:a16="http://schemas.microsoft.com/office/drawing/2014/main" id="{97E42E74-D185-AB76-AFC6-DC72819101B8}"/>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852;p18">
              <a:extLst>
                <a:ext uri="{FF2B5EF4-FFF2-40B4-BE49-F238E27FC236}">
                  <a16:creationId xmlns:a16="http://schemas.microsoft.com/office/drawing/2014/main" id="{03025412-96CA-A805-C11F-D60CDFEB3CC8}"/>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 name="TextBox 6">
            <a:extLst>
              <a:ext uri="{FF2B5EF4-FFF2-40B4-BE49-F238E27FC236}">
                <a16:creationId xmlns:a16="http://schemas.microsoft.com/office/drawing/2014/main" id="{F1734CA3-A89E-50E8-2561-952B35E9D3A1}"/>
              </a:ext>
            </a:extLst>
          </p:cNvPr>
          <p:cNvSpPr txBox="1"/>
          <p:nvPr/>
        </p:nvSpPr>
        <p:spPr>
          <a:xfrm>
            <a:off x="314011" y="431912"/>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ĐỀ TÀI</a:t>
            </a:r>
            <a:endParaRPr lang="vi-VN" sz="2800"/>
          </a:p>
        </p:txBody>
      </p:sp>
      <p:sp>
        <p:nvSpPr>
          <p:cNvPr id="13" name="Google Shape;345;p13">
            <a:extLst>
              <a:ext uri="{FF2B5EF4-FFF2-40B4-BE49-F238E27FC236}">
                <a16:creationId xmlns:a16="http://schemas.microsoft.com/office/drawing/2014/main" id="{FDCA472C-1FEA-0EAE-CFE1-FF0BD785E451}"/>
              </a:ext>
            </a:extLst>
          </p:cNvPr>
          <p:cNvSpPr txBox="1">
            <a:spLocks/>
          </p:cNvSpPr>
          <p:nvPr/>
        </p:nvSpPr>
        <p:spPr>
          <a:xfrm>
            <a:off x="441777" y="1409674"/>
            <a:ext cx="7591813" cy="28265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71450" indent="-171450">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Xu hướng mua sắm trực tuyến.</a:t>
            </a:r>
          </a:p>
          <a:p>
            <a:pPr marL="171450" indent="-171450">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Tăng độ nhận diện thương hiệu cho cửa hang.</a:t>
            </a:r>
          </a:p>
          <a:p>
            <a:pPr marL="171450" indent="-171450">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Quản lý khách hàng thân thiết và điều chỉnh được mức ưu đãi.</a:t>
            </a:r>
          </a:p>
          <a:p>
            <a:pPr marL="171450" indent="-171450">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Không bị trừ một số phí so với việc đăng bán sản phẩm trên các sàn thương mại điện tử.</a:t>
            </a:r>
          </a:p>
          <a:p>
            <a:pPr marL="171450" indent="-171450">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Kiến trúc microservices: phân chia ứng dụng thành các service với các nghiệp vụ riêng biệt nhằm dễ dàng nắm nghiệp vụ, bảo trì nhanh, dễ mở rộng khi quy mô trở nên phức tạp.</a:t>
            </a:r>
          </a:p>
          <a:p>
            <a:pPr marL="0" indent="0">
              <a:buClr>
                <a:schemeClr val="dk1"/>
              </a:buClr>
              <a:buSzPts val="1100"/>
              <a:buNone/>
            </a:pPr>
            <a:endParaRPr lang="en-GB" sz="1600">
              <a:solidFill>
                <a:schemeClr val="tx1"/>
              </a:solidFill>
              <a:latin typeface="Times New Roman" panose="02020603050405020304" pitchFamily="18" charset="0"/>
              <a:cs typeface="Times New Roman" panose="02020603050405020304" pitchFamily="18" charset="0"/>
            </a:endParaRPr>
          </a:p>
        </p:txBody>
      </p:sp>
      <p:sp>
        <p:nvSpPr>
          <p:cNvPr id="2" name="Google Shape;345;p13">
            <a:extLst>
              <a:ext uri="{FF2B5EF4-FFF2-40B4-BE49-F238E27FC236}">
                <a16:creationId xmlns:a16="http://schemas.microsoft.com/office/drawing/2014/main" id="{5BC11FB1-4196-7C35-33CC-E6C2F251D463}"/>
              </a:ext>
            </a:extLst>
          </p:cNvPr>
          <p:cNvSpPr txBox="1">
            <a:spLocks/>
          </p:cNvSpPr>
          <p:nvPr/>
        </p:nvSpPr>
        <p:spPr>
          <a:xfrm>
            <a:off x="441777" y="907280"/>
            <a:ext cx="2326195" cy="3511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lvl="0" indent="0" algn="l" rtl="0">
              <a:spcBef>
                <a:spcPts val="600"/>
              </a:spcBef>
              <a:spcAft>
                <a:spcPts val="0"/>
              </a:spcAft>
              <a:buClr>
                <a:schemeClr val="dk1"/>
              </a:buClr>
              <a:buSzPts val="1100"/>
              <a:buFont typeface="Arial"/>
              <a:buNone/>
            </a:pPr>
            <a:r>
              <a:rPr lang="en-US" b="1">
                <a:solidFill>
                  <a:schemeClr val="tx2">
                    <a:lumMod val="10000"/>
                  </a:schemeClr>
                </a:solidFill>
                <a:latin typeface="Times New Roman" panose="02020603050405020304" pitchFamily="18" charset="0"/>
                <a:cs typeface="Times New Roman" panose="02020603050405020304" pitchFamily="18" charset="0"/>
              </a:rPr>
              <a:t>Lý do chọn đề tài</a:t>
            </a:r>
            <a:endParaRPr lang="en-US">
              <a:solidFill>
                <a:schemeClr val="tx2">
                  <a:lumMod val="10000"/>
                </a:schemeClr>
              </a:solidFill>
              <a:latin typeface="Times New Roman" panose="02020603050405020304" pitchFamily="18" charset="0"/>
              <a:cs typeface="Times New Roman" panose="02020603050405020304" pitchFamily="18" charset="0"/>
            </a:endParaRPr>
          </a:p>
        </p:txBody>
      </p:sp>
      <p:sp>
        <p:nvSpPr>
          <p:cNvPr id="5" name="Google Shape;2334;p41">
            <a:extLst>
              <a:ext uri="{FF2B5EF4-FFF2-40B4-BE49-F238E27FC236}">
                <a16:creationId xmlns:a16="http://schemas.microsoft.com/office/drawing/2014/main" id="{C03FBEDC-A16B-9AEE-95F4-7FBC2EEC0AA4}"/>
              </a:ext>
            </a:extLst>
          </p:cNvPr>
          <p:cNvSpPr txBox="1">
            <a:spLocks/>
          </p:cNvSpPr>
          <p:nvPr/>
        </p:nvSpPr>
        <p:spPr>
          <a:xfrm>
            <a:off x="8670716" y="4685423"/>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fld id="{00000000-1234-1234-1234-123412341234}" type="slidenum">
              <a:rPr lang="en" sz="1800" b="1" smtClean="0">
                <a:solidFill>
                  <a:schemeClr val="tx1"/>
                </a:solidFill>
                <a:latin typeface="Times New Roman" panose="02020603050405020304" pitchFamily="18" charset="0"/>
                <a:cs typeface="Times New Roman" panose="02020603050405020304" pitchFamily="18" charset="0"/>
              </a:rPr>
              <a:pPr/>
              <a:t>4</a:t>
            </a:fld>
            <a:endParaRPr lang="en"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89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7" name="TextBox 6">
            <a:extLst>
              <a:ext uri="{FF2B5EF4-FFF2-40B4-BE49-F238E27FC236}">
                <a16:creationId xmlns:a16="http://schemas.microsoft.com/office/drawing/2014/main" id="{F1734CA3-A89E-50E8-2561-952B35E9D3A1}"/>
              </a:ext>
            </a:extLst>
          </p:cNvPr>
          <p:cNvSpPr txBox="1"/>
          <p:nvPr/>
        </p:nvSpPr>
        <p:spPr>
          <a:xfrm>
            <a:off x="314011" y="431912"/>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ĐỀ TÀI</a:t>
            </a:r>
            <a:endParaRPr lang="vi-VN" sz="2800"/>
          </a:p>
        </p:txBody>
      </p:sp>
      <p:sp>
        <p:nvSpPr>
          <p:cNvPr id="13" name="Google Shape;345;p13">
            <a:extLst>
              <a:ext uri="{FF2B5EF4-FFF2-40B4-BE49-F238E27FC236}">
                <a16:creationId xmlns:a16="http://schemas.microsoft.com/office/drawing/2014/main" id="{FDCA472C-1FEA-0EAE-CFE1-FF0BD785E451}"/>
              </a:ext>
            </a:extLst>
          </p:cNvPr>
          <p:cNvSpPr txBox="1">
            <a:spLocks/>
          </p:cNvSpPr>
          <p:nvPr/>
        </p:nvSpPr>
        <p:spPr>
          <a:xfrm>
            <a:off x="441776" y="1430897"/>
            <a:ext cx="4247987" cy="25363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Arial"/>
              <a:buNone/>
            </a:pPr>
            <a:r>
              <a:rPr lang="en-GB" sz="1600" b="1" u="sng">
                <a:latin typeface="Times New Roman" panose="02020603050405020304" pitchFamily="18" charset="0"/>
                <a:cs typeface="Times New Roman" panose="02020603050405020304" pitchFamily="18" charset="0"/>
              </a:rPr>
              <a:t>Mục đích</a:t>
            </a:r>
          </a:p>
          <a:p>
            <a:pPr marL="0" indent="0">
              <a:buClr>
                <a:schemeClr val="dk1"/>
              </a:buClr>
              <a:buSzPts val="1100"/>
              <a:buFont typeface="Arial"/>
              <a:buNone/>
            </a:pPr>
            <a:r>
              <a:rPr lang="en-US" sz="1600">
                <a:latin typeface="Times New Roman" panose="02020603050405020304" pitchFamily="18" charset="0"/>
                <a:cs typeface="Times New Roman" panose="02020603050405020304" pitchFamily="18" charset="0"/>
              </a:rPr>
              <a:t>N</a:t>
            </a:r>
            <a:r>
              <a:rPr lang="vi-VN" sz="1600">
                <a:latin typeface="Times New Roman" panose="02020603050405020304" pitchFamily="18" charset="0"/>
                <a:cs typeface="Times New Roman" panose="02020603050405020304" pitchFamily="18" charset="0"/>
              </a:rPr>
              <a:t>ghiên cứu và xây dựng một ứng dụng web về lĩnh vực thương mại điện tử có các chức năng cần thiết</a:t>
            </a:r>
            <a:r>
              <a:rPr lang="en-GB" sz="1600">
                <a:latin typeface="Times New Roman" panose="02020603050405020304" pitchFamily="18" charset="0"/>
                <a:cs typeface="Times New Roman" panose="02020603050405020304" pitchFamily="18" charset="0"/>
              </a:rPr>
              <a:t> dành</a:t>
            </a:r>
            <a:r>
              <a:rPr lang="vi-VN" sz="1600">
                <a:latin typeface="Times New Roman" panose="02020603050405020304" pitchFamily="18" charset="0"/>
                <a:cs typeface="Times New Roman" panose="02020603050405020304" pitchFamily="18" charset="0"/>
              </a:rPr>
              <a:t> cho</a:t>
            </a:r>
            <a:r>
              <a:rPr lang="en-GB" sz="1600">
                <a:latin typeface="Times New Roman" panose="02020603050405020304" pitchFamily="18" charset="0"/>
                <a:cs typeface="Times New Roman" panose="02020603050405020304" pitchFamily="18" charset="0"/>
              </a:rPr>
              <a:t>:</a:t>
            </a:r>
          </a:p>
          <a:p>
            <a:pPr marL="171450" indent="-171450">
              <a:buClr>
                <a:schemeClr val="dk1"/>
              </a:buClr>
              <a:buSzPts val="11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N</a:t>
            </a:r>
            <a:r>
              <a:rPr lang="vi-VN" sz="1600">
                <a:latin typeface="Times New Roman" panose="02020603050405020304" pitchFamily="18" charset="0"/>
                <a:cs typeface="Times New Roman" panose="02020603050405020304" pitchFamily="18" charset="0"/>
              </a:rPr>
              <a:t>gười quản trị viên</a:t>
            </a:r>
            <a:r>
              <a:rPr lang="en-GB" sz="1600">
                <a:latin typeface="Times New Roman" panose="02020603050405020304" pitchFamily="18" charset="0"/>
                <a:cs typeface="Times New Roman" panose="02020603050405020304" pitchFamily="18" charset="0"/>
              </a:rPr>
              <a:t>:</a:t>
            </a:r>
            <a:r>
              <a:rPr lang="vi-VN" sz="1600">
                <a:latin typeface="Times New Roman" panose="02020603050405020304" pitchFamily="18" charset="0"/>
                <a:cs typeface="Times New Roman" panose="02020603050405020304" pitchFamily="18" charset="0"/>
              </a:rPr>
              <a:t> quản lý</a:t>
            </a:r>
            <a:r>
              <a:rPr lang="en-GB" sz="1600">
                <a:latin typeface="Times New Roman" panose="02020603050405020304" pitchFamily="18" charset="0"/>
                <a:cs typeface="Times New Roman" panose="02020603050405020304" pitchFamily="18" charset="0"/>
              </a:rPr>
              <a:t> ứng dụng</a:t>
            </a:r>
            <a:r>
              <a:rPr lang="vi-VN" sz="1600">
                <a:latin typeface="Times New Roman" panose="02020603050405020304" pitchFamily="18" charset="0"/>
                <a:cs typeface="Times New Roman" panose="02020603050405020304" pitchFamily="18" charset="0"/>
              </a:rPr>
              <a:t> web</a:t>
            </a:r>
            <a:endParaRPr lang="en-US" sz="1600">
              <a:latin typeface="Times New Roman" panose="02020603050405020304" pitchFamily="18" charset="0"/>
              <a:cs typeface="Times New Roman" panose="02020603050405020304" pitchFamily="18" charset="0"/>
            </a:endParaRPr>
          </a:p>
          <a:p>
            <a:pPr marL="171450" indent="-171450">
              <a:buClr>
                <a:schemeClr val="dk1"/>
              </a:buClr>
              <a:buSzPts val="11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Khách hàng</a:t>
            </a:r>
            <a:r>
              <a:rPr lang="vi-VN"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xem </a:t>
            </a:r>
            <a:r>
              <a:rPr lang="vi-VN" sz="1600">
                <a:latin typeface="Times New Roman" panose="02020603050405020304" pitchFamily="18" charset="0"/>
                <a:cs typeface="Times New Roman" panose="02020603050405020304" pitchFamily="18" charset="0"/>
              </a:rPr>
              <a:t>và đặt mua </a:t>
            </a:r>
            <a:r>
              <a:rPr lang="en-US" sz="1600">
                <a:latin typeface="Times New Roman" panose="02020603050405020304" pitchFamily="18" charset="0"/>
                <a:cs typeface="Times New Roman" panose="02020603050405020304" pitchFamily="18" charset="0"/>
              </a:rPr>
              <a:t>văn phòng </a:t>
            </a:r>
            <a:r>
              <a:rPr lang="vi-VN" sz="1600">
                <a:latin typeface="Times New Roman" panose="02020603050405020304" pitchFamily="18" charset="0"/>
                <a:cs typeface="Times New Roman" panose="02020603050405020304" pitchFamily="18" charset="0"/>
              </a:rPr>
              <a:t>phẩm</a:t>
            </a:r>
            <a:endParaRPr lang="en-GB" sz="1600">
              <a:latin typeface="Times New Roman" panose="02020603050405020304" pitchFamily="18" charset="0"/>
              <a:cs typeface="Times New Roman" panose="02020603050405020304" pitchFamily="18" charset="0"/>
            </a:endParaRPr>
          </a:p>
        </p:txBody>
      </p:sp>
      <p:sp>
        <p:nvSpPr>
          <p:cNvPr id="5" name="Google Shape;345;p13">
            <a:extLst>
              <a:ext uri="{FF2B5EF4-FFF2-40B4-BE49-F238E27FC236}">
                <a16:creationId xmlns:a16="http://schemas.microsoft.com/office/drawing/2014/main" id="{4B8EA0B2-5D58-744A-C96F-829FB1CA3A98}"/>
              </a:ext>
            </a:extLst>
          </p:cNvPr>
          <p:cNvSpPr txBox="1">
            <a:spLocks/>
          </p:cNvSpPr>
          <p:nvPr/>
        </p:nvSpPr>
        <p:spPr>
          <a:xfrm>
            <a:off x="4918181" y="1430897"/>
            <a:ext cx="4130224" cy="33489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Arial"/>
              <a:buNone/>
            </a:pPr>
            <a:r>
              <a:rPr lang="en-GB" sz="1600" b="1" u="sng">
                <a:latin typeface="Times New Roman" panose="02020603050405020304" pitchFamily="18" charset="0"/>
                <a:cs typeface="Times New Roman" panose="02020603050405020304" pitchFamily="18" charset="0"/>
              </a:rPr>
              <a:t>Mục tiêu</a:t>
            </a:r>
          </a:p>
          <a:p>
            <a:pPr marL="0" indent="0">
              <a:buClr>
                <a:schemeClr val="dk1"/>
              </a:buClr>
              <a:buSzPts val="1100"/>
              <a:buFont typeface="Arial"/>
              <a:buNone/>
            </a:pPr>
            <a:r>
              <a:rPr lang="en-GB" sz="1600">
                <a:latin typeface="Times New Roman" panose="02020603050405020304" pitchFamily="18" charset="0"/>
                <a:cs typeface="Times New Roman" panose="02020603050405020304" pitchFamily="18" charset="0"/>
              </a:rPr>
              <a:t>Đáp ứng các yêu cầu:</a:t>
            </a:r>
          </a:p>
          <a:p>
            <a:pPr marL="171450" indent="-171450">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Giao diện thân thiện, dễ sử dụng, đầy đủ các chức năng tiện ích và phù hợp với nhu cầu     của người dùng</a:t>
            </a:r>
          </a:p>
          <a:p>
            <a:pPr marL="171450" indent="-171450">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Đảm bảo tính bảo mật, ổn định và hiệu năng cao</a:t>
            </a:r>
          </a:p>
          <a:p>
            <a:pPr marL="171450" indent="-171450">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Vận dụng sáng tạo các công nghệ hiện đại: Docker/Container, Kubernetes, REST API;  kiến trúc microservices; .Net Framework, ASP.NET Core,…</a:t>
            </a:r>
          </a:p>
          <a:p>
            <a:pPr marL="171450" indent="-171450">
              <a:buClr>
                <a:schemeClr val="dk1"/>
              </a:buClr>
              <a:buSzPts val="1100"/>
              <a:buFont typeface="Arial" panose="020B0604020202020204" pitchFamily="34" charset="0"/>
              <a:buChar char="•"/>
            </a:pPr>
            <a:endParaRPr lang="en-GB" sz="1600">
              <a:latin typeface="Times New Roman" panose="02020603050405020304" pitchFamily="18" charset="0"/>
              <a:cs typeface="Times New Roman" panose="02020603050405020304" pitchFamily="18" charset="0"/>
            </a:endParaRPr>
          </a:p>
          <a:p>
            <a:pPr marL="171450" indent="-171450">
              <a:buClr>
                <a:schemeClr val="dk1"/>
              </a:buClr>
              <a:buSzPts val="1100"/>
              <a:buFont typeface="Arial" panose="020B0604020202020204" pitchFamily="34" charset="0"/>
              <a:buChar char="•"/>
            </a:pPr>
            <a:endParaRPr lang="en-GB" sz="1600">
              <a:latin typeface="Times New Roman" panose="02020603050405020304" pitchFamily="18" charset="0"/>
              <a:cs typeface="Times New Roman" panose="02020603050405020304" pitchFamily="18" charset="0"/>
            </a:endParaRPr>
          </a:p>
        </p:txBody>
      </p:sp>
      <p:sp>
        <p:nvSpPr>
          <p:cNvPr id="2" name="Google Shape;345;p13">
            <a:extLst>
              <a:ext uri="{FF2B5EF4-FFF2-40B4-BE49-F238E27FC236}">
                <a16:creationId xmlns:a16="http://schemas.microsoft.com/office/drawing/2014/main" id="{5BC11FB1-4196-7C35-33CC-E6C2F251D463}"/>
              </a:ext>
            </a:extLst>
          </p:cNvPr>
          <p:cNvSpPr txBox="1">
            <a:spLocks/>
          </p:cNvSpPr>
          <p:nvPr/>
        </p:nvSpPr>
        <p:spPr>
          <a:xfrm>
            <a:off x="441777" y="907280"/>
            <a:ext cx="2326195" cy="3511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lvl="0" indent="0" algn="l" rtl="0">
              <a:spcBef>
                <a:spcPts val="600"/>
              </a:spcBef>
              <a:spcAft>
                <a:spcPts val="0"/>
              </a:spcAft>
              <a:buClr>
                <a:schemeClr val="dk1"/>
              </a:buClr>
              <a:buSzPts val="1100"/>
              <a:buFont typeface="Arial"/>
              <a:buNone/>
            </a:pPr>
            <a:r>
              <a:rPr lang="en-US" b="1">
                <a:solidFill>
                  <a:schemeClr val="tx2">
                    <a:lumMod val="10000"/>
                  </a:schemeClr>
                </a:solidFill>
                <a:latin typeface="Times New Roman" panose="02020603050405020304" pitchFamily="18" charset="0"/>
                <a:cs typeface="Times New Roman" panose="02020603050405020304" pitchFamily="18" charset="0"/>
              </a:rPr>
              <a:t>Giới thiệu</a:t>
            </a:r>
            <a:endParaRPr lang="en-US">
              <a:solidFill>
                <a:schemeClr val="tx2">
                  <a:lumMod val="10000"/>
                </a:schemeClr>
              </a:solidFill>
              <a:latin typeface="Times New Roman" panose="02020603050405020304" pitchFamily="18" charset="0"/>
              <a:cs typeface="Times New Roman" panose="02020603050405020304" pitchFamily="18" charset="0"/>
            </a:endParaRPr>
          </a:p>
        </p:txBody>
      </p:sp>
      <p:sp>
        <p:nvSpPr>
          <p:cNvPr id="3" name="Google Shape;2334;p41">
            <a:extLst>
              <a:ext uri="{FF2B5EF4-FFF2-40B4-BE49-F238E27FC236}">
                <a16:creationId xmlns:a16="http://schemas.microsoft.com/office/drawing/2014/main" id="{E08066AC-AAA0-9A6A-C09A-6F4F2AD1EDDA}"/>
              </a:ext>
            </a:extLst>
          </p:cNvPr>
          <p:cNvSpPr txBox="1">
            <a:spLocks noGrp="1"/>
          </p:cNvSpPr>
          <p:nvPr>
            <p:ph type="sldNum" idx="12"/>
          </p:nvPr>
        </p:nvSpPr>
        <p:spPr>
          <a:xfrm>
            <a:off x="8649025" y="46749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1800" b="1">
                <a:solidFill>
                  <a:schemeClr val="tx1"/>
                </a:solidFill>
                <a:latin typeface="Times New Roman" panose="02020603050405020304" pitchFamily="18" charset="0"/>
                <a:cs typeface="Times New Roman" panose="02020603050405020304" pitchFamily="18" charset="0"/>
              </a:rPr>
              <a:t>5</a:t>
            </a:fld>
            <a:endParaRPr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15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15"/>
          <p:cNvSpPr txBox="1">
            <a:spLocks noGrp="1"/>
          </p:cNvSpPr>
          <p:nvPr>
            <p:ph type="subTitle" idx="1"/>
          </p:nvPr>
        </p:nvSpPr>
        <p:spPr>
          <a:xfrm>
            <a:off x="1006422" y="291865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a:latin typeface="Times New Roman" panose="02020603050405020304" pitchFamily="18" charset="0"/>
                <a:cs typeface="Times New Roman" panose="02020603050405020304" pitchFamily="18" charset="0"/>
              </a:rPr>
              <a:t>Trình bày về các công nghệ được sử dụng</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2</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itle 2">
            <a:extLst>
              <a:ext uri="{FF2B5EF4-FFF2-40B4-BE49-F238E27FC236}">
                <a16:creationId xmlns:a16="http://schemas.microsoft.com/office/drawing/2014/main" id="{EE0D4CAB-F335-0789-D9EB-A813078005E2}"/>
              </a:ext>
            </a:extLst>
          </p:cNvPr>
          <p:cNvSpPr txBox="1">
            <a:spLocks/>
          </p:cNvSpPr>
          <p:nvPr/>
        </p:nvSpPr>
        <p:spPr>
          <a:xfrm>
            <a:off x="993058" y="2407369"/>
            <a:ext cx="4344949" cy="42072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800" b="1">
                <a:solidFill>
                  <a:schemeClr val="tx1">
                    <a:lumMod val="50000"/>
                  </a:schemeClr>
                </a:solidFill>
                <a:latin typeface="Times New Roman" panose="02020603050405020304" pitchFamily="18" charset="0"/>
                <a:cs typeface="Times New Roman" panose="02020603050405020304" pitchFamily="18" charset="0"/>
              </a:rPr>
              <a:t>KIẾN TRÚC HỆ THỐNG</a:t>
            </a:r>
          </a:p>
        </p:txBody>
      </p:sp>
      <p:sp>
        <p:nvSpPr>
          <p:cNvPr id="3" name="Google Shape;2334;p41">
            <a:extLst>
              <a:ext uri="{FF2B5EF4-FFF2-40B4-BE49-F238E27FC236}">
                <a16:creationId xmlns:a16="http://schemas.microsoft.com/office/drawing/2014/main" id="{3D4FBE9F-93B6-5A9F-53DF-DDAEFB1AA722}"/>
              </a:ext>
            </a:extLst>
          </p:cNvPr>
          <p:cNvSpPr txBox="1">
            <a:spLocks/>
          </p:cNvSpPr>
          <p:nvPr/>
        </p:nvSpPr>
        <p:spPr>
          <a:xfrm>
            <a:off x="8649025" y="4674900"/>
            <a:ext cx="456900" cy="4686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800" b="1" smtClean="0">
                <a:solidFill>
                  <a:schemeClr val="tx1"/>
                </a:solidFill>
                <a:latin typeface="Times New Roman" panose="02020603050405020304" pitchFamily="18" charset="0"/>
                <a:cs typeface="Times New Roman" panose="02020603050405020304" pitchFamily="18" charset="0"/>
              </a:rPr>
              <a:pPr algn="r"/>
              <a:t>6</a:t>
            </a:fld>
            <a:endParaRPr lang="en"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91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5" name="Google Shape;345;p13"/>
          <p:cNvSpPr txBox="1">
            <a:spLocks noGrp="1"/>
          </p:cNvSpPr>
          <p:nvPr>
            <p:ph type="body" idx="1"/>
          </p:nvPr>
        </p:nvSpPr>
        <p:spPr>
          <a:xfrm>
            <a:off x="432078" y="1607473"/>
            <a:ext cx="3905738" cy="2595788"/>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600" b="1" u="sng">
                <a:latin typeface="Times New Roman" panose="02020603050405020304" pitchFamily="18" charset="0"/>
                <a:cs typeface="Times New Roman" panose="02020603050405020304" pitchFamily="18" charset="0"/>
              </a:rPr>
              <a:t>Giới thiệu</a:t>
            </a:r>
            <a:endParaRPr sz="1600" u="sng">
              <a:latin typeface="Times New Roman" panose="02020603050405020304" pitchFamily="18" charset="0"/>
              <a:cs typeface="Times New Roman" panose="02020603050405020304" pitchFamily="18" charset="0"/>
            </a:endParaRPr>
          </a:p>
          <a:p>
            <a:pPr marL="285750" lvl="0" indent="-285750" algn="l" rtl="0">
              <a:spcBef>
                <a:spcPts val="600"/>
              </a:spcBef>
              <a:spcAft>
                <a:spcPts val="0"/>
              </a:spcAft>
              <a:buClr>
                <a:schemeClr val="dk1"/>
              </a:buClr>
              <a:buSzPts val="1100"/>
              <a:buFont typeface="Arial" panose="020B0604020202020204" pitchFamily="34" charset="0"/>
              <a:buChar char="•"/>
            </a:pPr>
            <a:r>
              <a:rPr lang="fr-FR" sz="1600">
                <a:latin typeface="Times New Roman" panose="02020603050405020304" pitchFamily="18" charset="0"/>
                <a:cs typeface="Times New Roman" panose="02020603050405020304" pitchFamily="18" charset="0"/>
              </a:rPr>
              <a:t>Microservices là một kiểu kiến trúc </a:t>
            </a:r>
            <a:r>
              <a:rPr lang="vi-VN" sz="1600">
                <a:latin typeface="Times New Roman" panose="02020603050405020304" pitchFamily="18" charset="0"/>
                <a:cs typeface="Times New Roman" panose="02020603050405020304" pitchFamily="18" charset="0"/>
              </a:rPr>
              <a:t>áp dụng việc chia các module trong phần mềm này được thành các service nhỏ (microservices) </a:t>
            </a:r>
            <a:endParaRPr lang="en-GB" sz="1600">
              <a:latin typeface="Times New Roman" panose="02020603050405020304" pitchFamily="18" charset="0"/>
              <a:cs typeface="Times New Roman" panose="02020603050405020304" pitchFamily="18" charset="0"/>
            </a:endParaRPr>
          </a:p>
          <a:p>
            <a:pPr marL="285750" lvl="0" indent="-285750" algn="l" rtl="0">
              <a:spcBef>
                <a:spcPts val="600"/>
              </a:spcBef>
              <a:spcAft>
                <a:spcPts val="0"/>
              </a:spcAft>
              <a:buClr>
                <a:schemeClr val="dk1"/>
              </a:buClr>
              <a:buSzPts val="1100"/>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Mỗi service có </a:t>
            </a:r>
            <a:r>
              <a:rPr lang="en-GB" sz="1600">
                <a:latin typeface="Times New Roman" panose="02020603050405020304" pitchFamily="18" charset="0"/>
                <a:cs typeface="Times New Roman" panose="02020603050405020304" pitchFamily="18" charset="0"/>
              </a:rPr>
              <a:t>nghiệp vụ</a:t>
            </a:r>
            <a:r>
              <a:rPr lang="vi-VN" sz="1600">
                <a:latin typeface="Times New Roman" panose="02020603050405020304" pitchFamily="18" charset="0"/>
                <a:cs typeface="Times New Roman" panose="02020603050405020304" pitchFamily="18" charset="0"/>
              </a:rPr>
              <a:t>, công ngh</a:t>
            </a:r>
            <a:r>
              <a:rPr lang="en-GB" sz="1600">
                <a:latin typeface="Times New Roman" panose="02020603050405020304" pitchFamily="18" charset="0"/>
                <a:cs typeface="Times New Roman" panose="02020603050405020304" pitchFamily="18" charset="0"/>
              </a:rPr>
              <a:t>ệ riêng</a:t>
            </a:r>
          </a:p>
          <a:p>
            <a:pPr marL="285750" lvl="0" indent="-285750" algn="l" rtl="0">
              <a:spcBef>
                <a:spcPts val="600"/>
              </a:spcBef>
              <a:spcAft>
                <a:spcPts val="0"/>
              </a:spcAft>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Các service </a:t>
            </a:r>
            <a:r>
              <a:rPr lang="vi-VN" sz="1600">
                <a:latin typeface="Times New Roman" panose="02020603050405020304" pitchFamily="18" charset="0"/>
                <a:cs typeface="Times New Roman" panose="02020603050405020304" pitchFamily="18" charset="0"/>
              </a:rPr>
              <a:t>có thể được </a:t>
            </a:r>
            <a:r>
              <a:rPr lang="en-US" sz="1600">
                <a:latin typeface="Times New Roman" panose="02020603050405020304" pitchFamily="18" charset="0"/>
                <a:cs typeface="Times New Roman" panose="02020603050405020304" pitchFamily="18" charset="0"/>
              </a:rPr>
              <a:t>triển khai lên môi trường người dùng</a:t>
            </a:r>
            <a:r>
              <a:rPr lang="vi-VN"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một cách </a:t>
            </a:r>
            <a:r>
              <a:rPr lang="vi-VN" sz="1600">
                <a:latin typeface="Times New Roman" panose="02020603050405020304" pitchFamily="18" charset="0"/>
                <a:cs typeface="Times New Roman" panose="02020603050405020304" pitchFamily="18" charset="0"/>
              </a:rPr>
              <a:t>riêng biệt</a:t>
            </a:r>
            <a:r>
              <a:rPr lang="en-US" sz="1600">
                <a:latin typeface="Times New Roman" panose="02020603050405020304" pitchFamily="18" charset="0"/>
                <a:cs typeface="Times New Roman" panose="02020603050405020304" pitchFamily="18" charset="0"/>
              </a:rPr>
              <a:t> mà không ảnh hưởng đến các services khác</a:t>
            </a:r>
            <a:endParaRPr lang="en-GB" sz="16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1734CA3-A89E-50E8-2561-952B35E9D3A1}"/>
              </a:ext>
            </a:extLst>
          </p:cNvPr>
          <p:cNvSpPr txBox="1"/>
          <p:nvPr/>
        </p:nvSpPr>
        <p:spPr>
          <a:xfrm>
            <a:off x="314011" y="431912"/>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KIẾN TRÚC</a:t>
            </a:r>
            <a:endParaRPr lang="vi-VN" sz="2800"/>
          </a:p>
        </p:txBody>
      </p:sp>
      <p:sp>
        <p:nvSpPr>
          <p:cNvPr id="12" name="Google Shape;345;p13">
            <a:extLst>
              <a:ext uri="{FF2B5EF4-FFF2-40B4-BE49-F238E27FC236}">
                <a16:creationId xmlns:a16="http://schemas.microsoft.com/office/drawing/2014/main" id="{4BBDF93E-0DCE-4604-FB18-EBD9327E5233}"/>
              </a:ext>
            </a:extLst>
          </p:cNvPr>
          <p:cNvSpPr txBox="1">
            <a:spLocks/>
          </p:cNvSpPr>
          <p:nvPr/>
        </p:nvSpPr>
        <p:spPr>
          <a:xfrm>
            <a:off x="432077" y="955132"/>
            <a:ext cx="3315577" cy="3511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lvl="0" indent="0" algn="l" rtl="0">
              <a:spcBef>
                <a:spcPts val="600"/>
              </a:spcBef>
              <a:spcAft>
                <a:spcPts val="0"/>
              </a:spcAft>
              <a:buClr>
                <a:schemeClr val="dk1"/>
              </a:buClr>
              <a:buSzPts val="1100"/>
              <a:buFont typeface="Arial"/>
              <a:buNone/>
            </a:pPr>
            <a:r>
              <a:rPr lang="en-US" b="1">
                <a:solidFill>
                  <a:schemeClr val="tx2">
                    <a:lumMod val="10000"/>
                  </a:schemeClr>
                </a:solidFill>
                <a:latin typeface="Times New Roman" panose="02020603050405020304" pitchFamily="18" charset="0"/>
                <a:cs typeface="Times New Roman" panose="02020603050405020304" pitchFamily="18" charset="0"/>
              </a:rPr>
              <a:t>KIẾN TRÚC MICROSERVICE</a:t>
            </a:r>
            <a:endParaRPr lang="en-US">
              <a:solidFill>
                <a:schemeClr val="tx2">
                  <a:lumMod val="10000"/>
                </a:schemeClr>
              </a:solidFill>
              <a:latin typeface="Times New Roman" panose="02020603050405020304" pitchFamily="18" charset="0"/>
              <a:cs typeface="Times New Roman" panose="02020603050405020304" pitchFamily="18" charset="0"/>
            </a:endParaRPr>
          </a:p>
        </p:txBody>
      </p:sp>
      <p:pic>
        <p:nvPicPr>
          <p:cNvPr id="15" name="Picture 14" descr="A diagram of a microservice&#10;&#10;Description automatically generated">
            <a:extLst>
              <a:ext uri="{FF2B5EF4-FFF2-40B4-BE49-F238E27FC236}">
                <a16:creationId xmlns:a16="http://schemas.microsoft.com/office/drawing/2014/main" id="{E0B28FCB-A8DD-6615-EDB6-0DC31FAF24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74857" y="1607473"/>
            <a:ext cx="4631068" cy="2521182"/>
          </a:xfrm>
          <a:prstGeom prst="rect">
            <a:avLst/>
          </a:prstGeom>
          <a:noFill/>
          <a:ln>
            <a:noFill/>
          </a:ln>
        </p:spPr>
      </p:pic>
      <p:sp>
        <p:nvSpPr>
          <p:cNvPr id="2" name="Google Shape;2334;p41">
            <a:extLst>
              <a:ext uri="{FF2B5EF4-FFF2-40B4-BE49-F238E27FC236}">
                <a16:creationId xmlns:a16="http://schemas.microsoft.com/office/drawing/2014/main" id="{0D19136C-3284-BA5A-BF09-5865DE6830D3}"/>
              </a:ext>
            </a:extLst>
          </p:cNvPr>
          <p:cNvSpPr txBox="1">
            <a:spLocks noGrp="1"/>
          </p:cNvSpPr>
          <p:nvPr>
            <p:ph type="sldNum" idx="12"/>
          </p:nvPr>
        </p:nvSpPr>
        <p:spPr>
          <a:xfrm>
            <a:off x="8649025" y="46749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1800" b="1">
                <a:solidFill>
                  <a:schemeClr val="tx1"/>
                </a:solidFill>
                <a:latin typeface="Times New Roman" panose="02020603050405020304" pitchFamily="18" charset="0"/>
                <a:cs typeface="Times New Roman" panose="02020603050405020304" pitchFamily="18" charset="0"/>
              </a:rPr>
              <a:t>7</a:t>
            </a:fld>
            <a:endParaRPr sz="18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7" name="TextBox 6">
            <a:extLst>
              <a:ext uri="{FF2B5EF4-FFF2-40B4-BE49-F238E27FC236}">
                <a16:creationId xmlns:a16="http://schemas.microsoft.com/office/drawing/2014/main" id="{F1734CA3-A89E-50E8-2561-952B35E9D3A1}"/>
              </a:ext>
            </a:extLst>
          </p:cNvPr>
          <p:cNvSpPr txBox="1"/>
          <p:nvPr/>
        </p:nvSpPr>
        <p:spPr>
          <a:xfrm>
            <a:off x="314011" y="431912"/>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KIẾN TRÚC</a:t>
            </a:r>
            <a:endParaRPr lang="vi-VN" sz="2800"/>
          </a:p>
        </p:txBody>
      </p:sp>
      <p:sp>
        <p:nvSpPr>
          <p:cNvPr id="12" name="Google Shape;345;p13">
            <a:extLst>
              <a:ext uri="{FF2B5EF4-FFF2-40B4-BE49-F238E27FC236}">
                <a16:creationId xmlns:a16="http://schemas.microsoft.com/office/drawing/2014/main" id="{4BBDF93E-0DCE-4604-FB18-EBD9327E5233}"/>
              </a:ext>
            </a:extLst>
          </p:cNvPr>
          <p:cNvSpPr txBox="1">
            <a:spLocks/>
          </p:cNvSpPr>
          <p:nvPr/>
        </p:nvSpPr>
        <p:spPr>
          <a:xfrm>
            <a:off x="432077" y="955132"/>
            <a:ext cx="3287867" cy="3511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lvl="0" indent="0" algn="l" rtl="0">
              <a:spcBef>
                <a:spcPts val="600"/>
              </a:spcBef>
              <a:spcAft>
                <a:spcPts val="0"/>
              </a:spcAft>
              <a:buClr>
                <a:schemeClr val="dk1"/>
              </a:buClr>
              <a:buSzPts val="1100"/>
              <a:buFont typeface="Arial"/>
              <a:buNone/>
            </a:pPr>
            <a:r>
              <a:rPr lang="en-US" b="1">
                <a:solidFill>
                  <a:schemeClr val="tx2">
                    <a:lumMod val="10000"/>
                  </a:schemeClr>
                </a:solidFill>
                <a:latin typeface="Times New Roman" panose="02020603050405020304" pitchFamily="18" charset="0"/>
                <a:cs typeface="Times New Roman" panose="02020603050405020304" pitchFamily="18" charset="0"/>
              </a:rPr>
              <a:t>KIẾN TRÚC MICROSERVICE</a:t>
            </a:r>
            <a:endParaRPr lang="en-US">
              <a:solidFill>
                <a:schemeClr val="tx2">
                  <a:lumMod val="10000"/>
                </a:schemeClr>
              </a:solidFill>
              <a:latin typeface="Times New Roman" panose="02020603050405020304" pitchFamily="18" charset="0"/>
              <a:cs typeface="Times New Roman" panose="02020603050405020304" pitchFamily="18" charset="0"/>
            </a:endParaRPr>
          </a:p>
        </p:txBody>
      </p:sp>
      <p:sp>
        <p:nvSpPr>
          <p:cNvPr id="13" name="Google Shape;345;p13">
            <a:extLst>
              <a:ext uri="{FF2B5EF4-FFF2-40B4-BE49-F238E27FC236}">
                <a16:creationId xmlns:a16="http://schemas.microsoft.com/office/drawing/2014/main" id="{FDCA472C-1FEA-0EAE-CFE1-FF0BD785E451}"/>
              </a:ext>
            </a:extLst>
          </p:cNvPr>
          <p:cNvSpPr txBox="1">
            <a:spLocks/>
          </p:cNvSpPr>
          <p:nvPr/>
        </p:nvSpPr>
        <p:spPr>
          <a:xfrm>
            <a:off x="432078" y="1502147"/>
            <a:ext cx="4465504" cy="23350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Arial"/>
              <a:buNone/>
            </a:pPr>
            <a:r>
              <a:rPr lang="en-GB" sz="1600" b="1" u="sng">
                <a:latin typeface="Times New Roman" panose="02020603050405020304" pitchFamily="18" charset="0"/>
                <a:cs typeface="Times New Roman" panose="02020603050405020304" pitchFamily="18" charset="0"/>
              </a:rPr>
              <a:t>Ưu điểm</a:t>
            </a:r>
          </a:p>
          <a:p>
            <a:pPr marL="285750" indent="-285750">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Nắm rõ nghiệp vụ của service dễ dàng</a:t>
            </a:r>
            <a:endParaRPr lang="en-GB" sz="1600" u="sng">
              <a:latin typeface="Times New Roman" panose="02020603050405020304" pitchFamily="18" charset="0"/>
              <a:cs typeface="Times New Roman" panose="02020603050405020304" pitchFamily="18" charset="0"/>
            </a:endParaRPr>
          </a:p>
          <a:p>
            <a:pPr marL="285750" indent="-285750">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Dễ mở rộng quy mô khi hệ thống trở nên phức tạp</a:t>
            </a:r>
          </a:p>
          <a:p>
            <a:pPr marL="285750" indent="-285750">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Chống chịu lỗi tốt </a:t>
            </a:r>
          </a:p>
          <a:p>
            <a:pPr marL="285750" indent="-285750">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Có thể sử dụng nhiều công nghệ khác nhau</a:t>
            </a:r>
          </a:p>
          <a:p>
            <a:pPr marL="285750" indent="-285750">
              <a:buClr>
                <a:schemeClr val="dk1"/>
              </a:buClr>
              <a:buSzPts val="1100"/>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Các service được bảo trì độc lập</a:t>
            </a:r>
            <a:endParaRPr lang="en-GB" sz="1600">
              <a:latin typeface="Times New Roman" panose="02020603050405020304" pitchFamily="18" charset="0"/>
              <a:cs typeface="Times New Roman" panose="02020603050405020304" pitchFamily="18" charset="0"/>
            </a:endParaRPr>
          </a:p>
        </p:txBody>
      </p:sp>
      <p:sp>
        <p:nvSpPr>
          <p:cNvPr id="5" name="Google Shape;345;p13">
            <a:extLst>
              <a:ext uri="{FF2B5EF4-FFF2-40B4-BE49-F238E27FC236}">
                <a16:creationId xmlns:a16="http://schemas.microsoft.com/office/drawing/2014/main" id="{4B8EA0B2-5D58-744A-C96F-829FB1CA3A98}"/>
              </a:ext>
            </a:extLst>
          </p:cNvPr>
          <p:cNvSpPr txBox="1">
            <a:spLocks/>
          </p:cNvSpPr>
          <p:nvPr/>
        </p:nvSpPr>
        <p:spPr>
          <a:xfrm>
            <a:off x="5666922" y="1502147"/>
            <a:ext cx="3045000" cy="15676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Arial"/>
              <a:buNone/>
            </a:pPr>
            <a:r>
              <a:rPr lang="en-GB" sz="1600" b="1" u="sng">
                <a:latin typeface="Times New Roman" panose="02020603050405020304" pitchFamily="18" charset="0"/>
                <a:cs typeface="Times New Roman" panose="02020603050405020304" pitchFamily="18" charset="0"/>
              </a:rPr>
              <a:t>Nhược điểm</a:t>
            </a:r>
            <a:endParaRPr lang="en-GB" sz="1600" u="sng">
              <a:latin typeface="Times New Roman" panose="02020603050405020304" pitchFamily="18" charset="0"/>
              <a:cs typeface="Times New Roman" panose="02020603050405020304" pitchFamily="18" charset="0"/>
            </a:endParaRPr>
          </a:p>
          <a:p>
            <a:pPr marL="171450" indent="-171450">
              <a:lnSpc>
                <a:spcPct val="100000"/>
              </a:lnSpc>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Độ trễ cao</a:t>
            </a:r>
          </a:p>
          <a:p>
            <a:pPr marL="171450" indent="-171450">
              <a:lnSpc>
                <a:spcPct val="100000"/>
              </a:lnSpc>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Phức tạp về bảo mật, giao tác, đồng nhất dữ liệu</a:t>
            </a:r>
          </a:p>
          <a:p>
            <a:pPr marL="171450" indent="-171450">
              <a:lnSpc>
                <a:spcPct val="100000"/>
              </a:lnSpc>
              <a:buClr>
                <a:schemeClr val="dk1"/>
              </a:buClr>
              <a:buSzPts val="1100"/>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Tăng chi phí triển khai dự án</a:t>
            </a:r>
          </a:p>
        </p:txBody>
      </p:sp>
      <p:sp>
        <p:nvSpPr>
          <p:cNvPr id="2" name="Google Shape;2334;p41">
            <a:extLst>
              <a:ext uri="{FF2B5EF4-FFF2-40B4-BE49-F238E27FC236}">
                <a16:creationId xmlns:a16="http://schemas.microsoft.com/office/drawing/2014/main" id="{3C2EC8A0-43C9-6C35-9638-23DAD868E9CE}"/>
              </a:ext>
            </a:extLst>
          </p:cNvPr>
          <p:cNvSpPr txBox="1">
            <a:spLocks noGrp="1"/>
          </p:cNvSpPr>
          <p:nvPr>
            <p:ph type="sldNum" idx="12"/>
          </p:nvPr>
        </p:nvSpPr>
        <p:spPr>
          <a:xfrm>
            <a:off x="8649025" y="46749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1800" b="1">
                <a:solidFill>
                  <a:schemeClr val="tx1"/>
                </a:solidFill>
                <a:latin typeface="Times New Roman" panose="02020603050405020304" pitchFamily="18" charset="0"/>
                <a:cs typeface="Times New Roman" panose="02020603050405020304" pitchFamily="18" charset="0"/>
              </a:rPr>
              <a:t>8</a:t>
            </a:fld>
            <a:endParaRPr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6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5" name="Google Shape;345;p13"/>
          <p:cNvSpPr txBox="1">
            <a:spLocks noGrp="1"/>
          </p:cNvSpPr>
          <p:nvPr>
            <p:ph type="body" idx="1"/>
          </p:nvPr>
        </p:nvSpPr>
        <p:spPr>
          <a:xfrm>
            <a:off x="386860" y="960323"/>
            <a:ext cx="2582428" cy="351145"/>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400" b="1">
                <a:latin typeface="Times New Roman" panose="02020603050405020304" pitchFamily="18" charset="0"/>
                <a:cs typeface="Times New Roman" panose="02020603050405020304" pitchFamily="18" charset="0"/>
              </a:rPr>
              <a:t>Mô tả giao tiếp giữa các services</a:t>
            </a:r>
            <a:endParaRPr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1734CA3-A89E-50E8-2561-952B35E9D3A1}"/>
              </a:ext>
            </a:extLst>
          </p:cNvPr>
          <p:cNvSpPr txBox="1"/>
          <p:nvPr/>
        </p:nvSpPr>
        <p:spPr>
          <a:xfrm>
            <a:off x="280097" y="497530"/>
            <a:ext cx="5458767"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KUBERNETES</a:t>
            </a:r>
            <a:endParaRPr lang="vi-VN" sz="2800"/>
          </a:p>
        </p:txBody>
      </p:sp>
      <p:pic>
        <p:nvPicPr>
          <p:cNvPr id="4" name="Picture 3" descr="A computer screen shot of a diagram&#10;&#10;Description automatically generated">
            <a:extLst>
              <a:ext uri="{FF2B5EF4-FFF2-40B4-BE49-F238E27FC236}">
                <a16:creationId xmlns:a16="http://schemas.microsoft.com/office/drawing/2014/main" id="{36514B2D-4AB3-FD09-BE58-8CDB1C6329F8}"/>
              </a:ext>
            </a:extLst>
          </p:cNvPr>
          <p:cNvPicPr>
            <a:picLocks noChangeAspect="1"/>
          </p:cNvPicPr>
          <p:nvPr/>
        </p:nvPicPr>
        <p:blipFill>
          <a:blip r:embed="rId3"/>
          <a:stretch>
            <a:fillRect/>
          </a:stretch>
        </p:blipFill>
        <p:spPr>
          <a:xfrm>
            <a:off x="1045484" y="1238179"/>
            <a:ext cx="7053031" cy="3801411"/>
          </a:xfrm>
          <a:prstGeom prst="rect">
            <a:avLst/>
          </a:prstGeom>
        </p:spPr>
      </p:pic>
      <p:sp>
        <p:nvSpPr>
          <p:cNvPr id="5" name="Google Shape;2334;p41">
            <a:extLst>
              <a:ext uri="{FF2B5EF4-FFF2-40B4-BE49-F238E27FC236}">
                <a16:creationId xmlns:a16="http://schemas.microsoft.com/office/drawing/2014/main" id="{8437D767-C489-5457-B577-620C9AB8D0B9}"/>
              </a:ext>
            </a:extLst>
          </p:cNvPr>
          <p:cNvSpPr txBox="1">
            <a:spLocks noGrp="1"/>
          </p:cNvSpPr>
          <p:nvPr>
            <p:ph type="sldNum" idx="12"/>
          </p:nvPr>
        </p:nvSpPr>
        <p:spPr>
          <a:xfrm>
            <a:off x="8649025" y="46749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1800" b="1">
                <a:solidFill>
                  <a:schemeClr val="tx1"/>
                </a:solidFill>
                <a:latin typeface="Times New Roman" panose="02020603050405020304" pitchFamily="18" charset="0"/>
                <a:cs typeface="Times New Roman" panose="02020603050405020304" pitchFamily="18" charset="0"/>
              </a:rPr>
              <a:t>9</a:t>
            </a:fld>
            <a:endParaRPr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001143"/>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1349</TotalTime>
  <Words>886</Words>
  <Application>Microsoft Office PowerPoint</Application>
  <PresentationFormat>On-screen Show (16:9)</PresentationFormat>
  <Paragraphs>130</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Raleway Thin</vt:lpstr>
      <vt:lpstr>Arial</vt:lpstr>
      <vt:lpstr>Raleway</vt:lpstr>
      <vt:lpstr>Calibri</vt:lpstr>
      <vt:lpstr>Barlow Light</vt:lpstr>
      <vt:lpstr>Barlow</vt:lpstr>
      <vt:lpstr>Times New Roman</vt:lpstr>
      <vt:lpstr>Gaoler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BÁO CÁO ĐỒ ÁN TỐT NGHIỆP ĐẠI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TỐT NGHIỆP ĐẠI HỌC</dc:title>
  <dc:creator>Võ Quang Tường</dc:creator>
  <cp:lastModifiedBy>Võ Quang Tường</cp:lastModifiedBy>
  <cp:revision>128</cp:revision>
  <dcterms:modified xsi:type="dcterms:W3CDTF">2023-12-17T04:37:06Z</dcterms:modified>
</cp:coreProperties>
</file>