
<file path=[Content_Types].xml><?xml version="1.0" encoding="utf-8"?>
<Types xmlns="http://schemas.openxmlformats.org/package/2006/content-types">
  <Default Extension="fntdata" ContentType="application/x-fontdata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9"/>
  </p:notesMasterIdLst>
  <p:sldIdLst>
    <p:sldId id="298" r:id="rId2"/>
    <p:sldId id="310" r:id="rId3"/>
    <p:sldId id="259" r:id="rId4"/>
    <p:sldId id="313" r:id="rId5"/>
    <p:sldId id="314" r:id="rId6"/>
    <p:sldId id="300" r:id="rId7"/>
    <p:sldId id="257" r:id="rId8"/>
    <p:sldId id="312" r:id="rId9"/>
    <p:sldId id="305" r:id="rId10"/>
    <p:sldId id="301" r:id="rId11"/>
    <p:sldId id="302" r:id="rId12"/>
    <p:sldId id="303" r:id="rId13"/>
    <p:sldId id="304" r:id="rId14"/>
    <p:sldId id="306" r:id="rId15"/>
    <p:sldId id="307" r:id="rId16"/>
    <p:sldId id="308" r:id="rId17"/>
    <p:sldId id="309" r:id="rId18"/>
  </p:sldIdLst>
  <p:sldSz cx="9144000" cy="5143500" type="screen16x9"/>
  <p:notesSz cx="6858000" cy="9144000"/>
  <p:embeddedFontLst>
    <p:embeddedFont>
      <p:font typeface="Barlow" panose="00000500000000000000" pitchFamily="2" charset="0"/>
      <p:regular r:id="rId20"/>
      <p:bold r:id="rId21"/>
      <p:italic r:id="rId22"/>
      <p:boldItalic r:id="rId23"/>
    </p:embeddedFont>
    <p:embeddedFont>
      <p:font typeface="Barlow Light" panose="00000400000000000000" pitchFamily="2" charset="0"/>
      <p:regular r:id="rId24"/>
      <p:bold r:id="rId25"/>
      <p:italic r:id="rId26"/>
      <p:boldItalic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Raleway" pitchFamily="2" charset="0"/>
      <p:regular r:id="rId32"/>
      <p:bold r:id="rId33"/>
      <p:italic r:id="rId34"/>
      <p:boldItalic r:id="rId35"/>
    </p:embeddedFont>
    <p:embeddedFont>
      <p:font typeface="Raleway Thin" pitchFamily="2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E2214B-EEA6-4F0E-851E-DA328E0D34B4}">
  <a:tblStyle styleId="{11E2214B-EEA6-4F0E-851E-DA328E0D34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44D3EF-30E0-43DB-A017-93B0B98886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36" autoAdjust="0"/>
    <p:restoredTop sz="94660"/>
  </p:normalViewPr>
  <p:slideViewPr>
    <p:cSldViewPr snapToGrid="0">
      <p:cViewPr>
        <p:scale>
          <a:sx n="125" d="100"/>
          <a:sy n="125" d="100"/>
        </p:scale>
        <p:origin x="1901" y="5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font" Target="fonts/font20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0" name="Google Shape;2330;gc620bbb036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1" name="Google Shape;2331;gc620bbb036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86864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07418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99772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84072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3332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70155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55665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36005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6657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0" name="Google Shape;2330;gc620bbb036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1" name="Google Shape;2331;gc620bbb036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4355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3431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5485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6510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69659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5487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ECD07C0E-312D-7AD8-933F-A3700B2613C1}"/>
              </a:ext>
            </a:extLst>
          </p:cNvPr>
          <p:cNvSpPr txBox="1">
            <a:spLocks/>
          </p:cNvSpPr>
          <p:nvPr/>
        </p:nvSpPr>
        <p:spPr>
          <a:xfrm>
            <a:off x="593996" y="1118473"/>
            <a:ext cx="8102845" cy="392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 algn="ctr"/>
            <a:r>
              <a:rPr lang="vi-VN" sz="2500" b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CÁO ĐỒ ÁN TỐT NGHIỆP ĐẠI HỌC</a:t>
            </a: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38B90AAE-B153-E522-309D-5A497B4A2AE9}"/>
              </a:ext>
            </a:extLst>
          </p:cNvPr>
          <p:cNvSpPr txBox="1">
            <a:spLocks/>
          </p:cNvSpPr>
          <p:nvPr/>
        </p:nvSpPr>
        <p:spPr>
          <a:xfrm>
            <a:off x="2491861" y="1548571"/>
            <a:ext cx="4160277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3500" b="0" i="0">
                <a:solidFill>
                  <a:srgbClr val="150045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-10" normalizeH="0" baseline="0" noProof="0">
                <a:ln>
                  <a:noFill/>
                </a:ln>
                <a:solidFill>
                  <a:srgbClr val="150045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Xây dựng ứng dụng kinh doanh văn phòng phẩm</a:t>
            </a: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150045"/>
              </a:solidFill>
              <a:effectLst/>
              <a:uLnTx/>
              <a:uFillTx/>
              <a:latin typeface="Times New Roman"/>
              <a:ea typeface="+mj-ea"/>
              <a:cs typeface="Times New Roman"/>
            </a:endParaRPr>
          </a:p>
        </p:txBody>
      </p:sp>
      <p:sp>
        <p:nvSpPr>
          <p:cNvPr id="7" name="object 25">
            <a:extLst>
              <a:ext uri="{FF2B5EF4-FFF2-40B4-BE49-F238E27FC236}">
                <a16:creationId xmlns:a16="http://schemas.microsoft.com/office/drawing/2014/main" id="{A40CB4D2-2491-A43E-39E1-F2BD9DC9E48E}"/>
              </a:ext>
            </a:extLst>
          </p:cNvPr>
          <p:cNvSpPr/>
          <p:nvPr/>
        </p:nvSpPr>
        <p:spPr>
          <a:xfrm>
            <a:off x="96314" y="106206"/>
            <a:ext cx="1196340" cy="11963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7">
            <a:extLst>
              <a:ext uri="{FF2B5EF4-FFF2-40B4-BE49-F238E27FC236}">
                <a16:creationId xmlns:a16="http://schemas.microsoft.com/office/drawing/2014/main" id="{95494598-D151-39B2-F84D-623AF7904D7F}"/>
              </a:ext>
            </a:extLst>
          </p:cNvPr>
          <p:cNvSpPr txBox="1"/>
          <p:nvPr/>
        </p:nvSpPr>
        <p:spPr>
          <a:xfrm>
            <a:off x="3065025" y="676850"/>
            <a:ext cx="3544504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5080" indent="-320675">
              <a:lnSpc>
                <a:spcPct val="100000"/>
              </a:lnSpc>
              <a:spcBef>
                <a:spcPts val="105"/>
              </a:spcBef>
            </a:pPr>
            <a:r>
              <a:rPr sz="1400" spc="-5">
                <a:solidFill>
                  <a:schemeClr val="tx1">
                    <a:lumMod val="50000"/>
                  </a:schemeClr>
                </a:solidFill>
                <a:latin typeface="Times New Roman"/>
                <a:cs typeface="Times New Roman"/>
              </a:rPr>
              <a:t>KHOA</a:t>
            </a:r>
            <a:r>
              <a:rPr lang="en-US" sz="1400" spc="-5">
                <a:solidFill>
                  <a:schemeClr val="tx1">
                    <a:lumMod val="50000"/>
                  </a:schemeClr>
                </a:solidFill>
                <a:latin typeface="Times New Roman"/>
                <a:cs typeface="Times New Roman"/>
              </a:rPr>
              <a:t>:</a:t>
            </a:r>
            <a:r>
              <a:rPr sz="1400" spc="-5">
                <a:solidFill>
                  <a:schemeClr val="tx1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1600" spc="-5">
                <a:solidFill>
                  <a:schemeClr val="tx1">
                    <a:lumMod val="50000"/>
                  </a:schemeClr>
                </a:solidFill>
                <a:latin typeface="Times New Roman"/>
                <a:cs typeface="Times New Roman"/>
              </a:rPr>
              <a:t>CÔNG</a:t>
            </a:r>
            <a:r>
              <a:rPr sz="1400" spc="-60">
                <a:solidFill>
                  <a:schemeClr val="tx1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1400" spc="-5">
                <a:solidFill>
                  <a:schemeClr val="tx1">
                    <a:lumMod val="50000"/>
                  </a:schemeClr>
                </a:solidFill>
                <a:latin typeface="Times New Roman"/>
                <a:cs typeface="Times New Roman"/>
              </a:rPr>
              <a:t>NGHỆ </a:t>
            </a:r>
            <a:r>
              <a:rPr sz="1400" spc="-10">
                <a:solidFill>
                  <a:schemeClr val="tx1">
                    <a:lumMod val="50000"/>
                  </a:schemeClr>
                </a:solidFill>
                <a:latin typeface="Times New Roman"/>
                <a:cs typeface="Times New Roman"/>
              </a:rPr>
              <a:t>THÔNG </a:t>
            </a:r>
            <a:r>
              <a:rPr sz="1400" spc="-5">
                <a:solidFill>
                  <a:schemeClr val="tx1">
                    <a:lumMod val="50000"/>
                  </a:schemeClr>
                </a:solidFill>
                <a:latin typeface="Times New Roman"/>
                <a:cs typeface="Times New Roman"/>
              </a:rPr>
              <a:t>TIN</a:t>
            </a:r>
            <a:r>
              <a:rPr lang="en-US" sz="1400" spc="-5">
                <a:solidFill>
                  <a:schemeClr val="tx1">
                    <a:lumMod val="50000"/>
                  </a:schemeClr>
                </a:solidFill>
                <a:latin typeface="Times New Roman"/>
                <a:cs typeface="Times New Roman"/>
              </a:rPr>
              <a:t> 2</a:t>
            </a:r>
            <a:endParaRPr sz="1400">
              <a:solidFill>
                <a:schemeClr val="tx1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257C09B0-0AE6-2A6D-1CDF-A00A455551C3}"/>
              </a:ext>
            </a:extLst>
          </p:cNvPr>
          <p:cNvSpPr txBox="1"/>
          <p:nvPr/>
        </p:nvSpPr>
        <p:spPr>
          <a:xfrm>
            <a:off x="2540224" y="3412038"/>
            <a:ext cx="4594106" cy="12259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1">
              <a:spcBef>
                <a:spcPts val="100"/>
              </a:spcBef>
              <a:buClrTx/>
              <a:tabLst>
                <a:tab pos="1107440" algn="l"/>
              </a:tabLst>
            </a:pPr>
            <a:r>
              <a:rPr sz="1300" b="1" kern="1200" spc="-5">
                <a:solidFill>
                  <a:schemeClr val="tx1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G</a:t>
            </a:r>
            <a:r>
              <a:rPr lang="en-US" sz="1300" b="1" kern="1200" spc="-5">
                <a:solidFill>
                  <a:schemeClr val="tx1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VHD</a:t>
            </a:r>
            <a:r>
              <a:rPr lang="en-US" sz="1300" b="1" kern="1200" spc="-5" dirty="0">
                <a:solidFill>
                  <a:schemeClr val="tx1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	</a:t>
            </a:r>
            <a:r>
              <a:rPr sz="1300" b="1" kern="1200">
                <a:solidFill>
                  <a:schemeClr val="tx1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: </a:t>
            </a:r>
            <a:r>
              <a:rPr lang="vi-VN" sz="1300" b="1" kern="1200" spc="-5">
                <a:solidFill>
                  <a:schemeClr val="tx1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TS. </a:t>
            </a:r>
            <a:r>
              <a:rPr lang="en-US" sz="1300" b="1" kern="1200" spc="-5">
                <a:solidFill>
                  <a:schemeClr val="tx1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NGUYỄN HỒNG SƠN</a:t>
            </a:r>
            <a:r>
              <a:rPr lang="vi-VN" sz="1300" b="1" kern="1200" spc="-10">
                <a:solidFill>
                  <a:schemeClr val="tx1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  </a:t>
            </a:r>
            <a:endParaRPr lang="en-US" sz="1300" b="1" kern="1200" spc="-10">
              <a:solidFill>
                <a:schemeClr val="tx1">
                  <a:lumMod val="50000"/>
                </a:schemeClr>
              </a:solidFill>
              <a:latin typeface="Times New Roman"/>
              <a:ea typeface="+mn-ea"/>
              <a:cs typeface="Times New Roman"/>
            </a:endParaRPr>
          </a:p>
          <a:p>
            <a:pPr marL="12700" marR="5080">
              <a:spcBef>
                <a:spcPts val="100"/>
              </a:spcBef>
              <a:buClrTx/>
              <a:buFontTx/>
              <a:buNone/>
              <a:tabLst>
                <a:tab pos="1107440" algn="l"/>
              </a:tabLst>
            </a:pPr>
            <a:r>
              <a:rPr sz="1300" b="1" kern="1200" spc="-5">
                <a:solidFill>
                  <a:schemeClr val="tx1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SINH VIÊN</a:t>
            </a:r>
            <a:r>
              <a:rPr lang="en-US" sz="1300" b="1" kern="1200" spc="-5">
                <a:solidFill>
                  <a:schemeClr val="tx1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	</a:t>
            </a:r>
            <a:r>
              <a:rPr sz="1300" b="1" kern="1200">
                <a:solidFill>
                  <a:schemeClr val="tx1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: </a:t>
            </a:r>
            <a:r>
              <a:rPr lang="en-US" sz="1300" b="1" kern="1200" spc="-10">
                <a:solidFill>
                  <a:schemeClr val="tx1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VÕ QUANG TƯỜNG</a:t>
            </a:r>
            <a:endParaRPr sz="1300" kern="1200" dirty="0">
              <a:solidFill>
                <a:schemeClr val="tx1">
                  <a:lumMod val="50000"/>
                </a:schemeClr>
              </a:solidFill>
              <a:latin typeface="Times New Roman"/>
              <a:ea typeface="+mn-ea"/>
              <a:cs typeface="Times New Roman"/>
            </a:endParaRPr>
          </a:p>
          <a:p>
            <a:pPr marL="12700">
              <a:buClrTx/>
              <a:buFontTx/>
              <a:buNone/>
              <a:tabLst>
                <a:tab pos="1113790" algn="l"/>
              </a:tabLst>
            </a:pPr>
            <a:r>
              <a:rPr sz="1300" b="1" kern="1200">
                <a:solidFill>
                  <a:schemeClr val="tx1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MSSV</a:t>
            </a:r>
            <a:r>
              <a:rPr lang="en-US" sz="1300" b="1" kern="1200">
                <a:solidFill>
                  <a:schemeClr val="tx1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	</a:t>
            </a:r>
            <a:r>
              <a:rPr sz="1300" b="1" kern="1200">
                <a:solidFill>
                  <a:schemeClr val="tx1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:</a:t>
            </a:r>
            <a:r>
              <a:rPr sz="1300" b="1" kern="1200" spc="-5">
                <a:solidFill>
                  <a:schemeClr val="tx1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300" b="1" kern="1200" spc="-5" dirty="0">
                <a:solidFill>
                  <a:schemeClr val="tx1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N1</a:t>
            </a:r>
            <a:r>
              <a:rPr lang="en-US" sz="1300" b="1" kern="1200" spc="-5">
                <a:solidFill>
                  <a:schemeClr val="tx1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9</a:t>
            </a:r>
            <a:r>
              <a:rPr sz="1300" b="1" kern="1200" spc="-5">
                <a:solidFill>
                  <a:schemeClr val="tx1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DCCN</a:t>
            </a:r>
            <a:r>
              <a:rPr lang="en-US" sz="1300" b="1" kern="1200" spc="-5">
                <a:solidFill>
                  <a:schemeClr val="tx1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185</a:t>
            </a:r>
            <a:endParaRPr sz="1300" kern="1200" dirty="0">
              <a:solidFill>
                <a:schemeClr val="tx1">
                  <a:lumMod val="50000"/>
                </a:schemeClr>
              </a:solidFill>
              <a:latin typeface="Times New Roman"/>
              <a:ea typeface="+mn-ea"/>
              <a:cs typeface="Times New Roman"/>
            </a:endParaRPr>
          </a:p>
          <a:p>
            <a:pPr marL="12700">
              <a:buClrTx/>
              <a:buFontTx/>
              <a:buNone/>
              <a:tabLst>
                <a:tab pos="1117600" algn="l"/>
              </a:tabLst>
            </a:pPr>
            <a:r>
              <a:rPr sz="1300" b="1" kern="1200" spc="-5">
                <a:solidFill>
                  <a:schemeClr val="tx1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LỚP</a:t>
            </a:r>
            <a:r>
              <a:rPr lang="en-US" sz="1300" b="1" kern="1200" spc="-5">
                <a:solidFill>
                  <a:schemeClr val="tx1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	</a:t>
            </a:r>
            <a:r>
              <a:rPr sz="1300" b="1" kern="1200">
                <a:solidFill>
                  <a:schemeClr val="tx1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:</a:t>
            </a:r>
            <a:r>
              <a:rPr sz="1300" b="1" kern="1200" spc="-5">
                <a:solidFill>
                  <a:schemeClr val="tx1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300" b="1" kern="1200" spc="-5" dirty="0">
                <a:solidFill>
                  <a:schemeClr val="tx1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D1</a:t>
            </a:r>
            <a:r>
              <a:rPr lang="en-US" sz="1300" b="1" kern="1200" spc="-5" dirty="0">
                <a:solidFill>
                  <a:schemeClr val="tx1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9</a:t>
            </a:r>
            <a:r>
              <a:rPr sz="1300" b="1" kern="1200" spc="-5" dirty="0">
                <a:solidFill>
                  <a:schemeClr val="tx1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CQC</a:t>
            </a:r>
            <a:r>
              <a:rPr lang="en-US" sz="1300" b="1" kern="1200" spc="-5" dirty="0">
                <a:solidFill>
                  <a:schemeClr val="tx1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sz="1300" b="1" kern="1200" spc="-5" dirty="0">
                <a:solidFill>
                  <a:schemeClr val="tx1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P</a:t>
            </a:r>
            <a:r>
              <a:rPr lang="en-US" sz="1300" b="1" kern="1200" spc="-5" dirty="0">
                <a:solidFill>
                  <a:schemeClr val="tx1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sz="1300" b="1" kern="1200" spc="-5" dirty="0">
                <a:solidFill>
                  <a:schemeClr val="tx1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02-N</a:t>
            </a:r>
            <a:endParaRPr sz="1300" kern="1200" dirty="0">
              <a:solidFill>
                <a:schemeClr val="tx1">
                  <a:lumMod val="50000"/>
                </a:schemeClr>
              </a:solidFill>
              <a:latin typeface="Times New Roman"/>
              <a:ea typeface="+mn-ea"/>
              <a:cs typeface="Times New Roman"/>
            </a:endParaRPr>
          </a:p>
          <a:p>
            <a:pPr marL="12700">
              <a:buClrTx/>
              <a:buFontTx/>
              <a:buNone/>
              <a:tabLst>
                <a:tab pos="1117600" algn="l"/>
              </a:tabLst>
            </a:pPr>
            <a:r>
              <a:rPr sz="1300" b="1" kern="1200" spc="-5">
                <a:solidFill>
                  <a:schemeClr val="tx1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KHÓA</a:t>
            </a:r>
            <a:r>
              <a:rPr lang="en-US" sz="1300" b="1" kern="1200" spc="-5">
                <a:solidFill>
                  <a:schemeClr val="tx1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	</a:t>
            </a:r>
            <a:r>
              <a:rPr sz="1300" b="1" kern="1200">
                <a:solidFill>
                  <a:schemeClr val="tx1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:</a:t>
            </a:r>
            <a:r>
              <a:rPr sz="1300" b="1" kern="1200" spc="-5">
                <a:solidFill>
                  <a:schemeClr val="tx1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300" b="1" kern="1200" dirty="0">
                <a:solidFill>
                  <a:schemeClr val="tx1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201</a:t>
            </a:r>
            <a:r>
              <a:rPr lang="en-US" sz="1300" b="1" kern="1200" dirty="0">
                <a:solidFill>
                  <a:schemeClr val="tx1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9</a:t>
            </a:r>
            <a:r>
              <a:rPr sz="1300" b="1" kern="1200" dirty="0">
                <a:solidFill>
                  <a:schemeClr val="tx1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-202</a:t>
            </a:r>
            <a:r>
              <a:rPr lang="en-US" sz="1300" b="1" kern="1200" dirty="0">
                <a:solidFill>
                  <a:schemeClr val="tx1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4</a:t>
            </a:r>
            <a:endParaRPr sz="1300" kern="1200" dirty="0">
              <a:solidFill>
                <a:schemeClr val="tx1">
                  <a:lumMod val="50000"/>
                </a:schemeClr>
              </a:solidFill>
              <a:latin typeface="Times New Roman"/>
              <a:ea typeface="+mn-ea"/>
              <a:cs typeface="Times New Roman"/>
            </a:endParaRPr>
          </a:p>
          <a:p>
            <a:pPr marL="12700">
              <a:buClrTx/>
              <a:buFontTx/>
              <a:buNone/>
              <a:tabLst>
                <a:tab pos="1117600" algn="l"/>
              </a:tabLst>
            </a:pPr>
            <a:r>
              <a:rPr sz="1300" b="1" kern="1200" spc="-5">
                <a:solidFill>
                  <a:schemeClr val="tx1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HỆ</a:t>
            </a:r>
            <a:r>
              <a:rPr lang="en-US" sz="1300" b="1" kern="1200" spc="-5">
                <a:solidFill>
                  <a:schemeClr val="tx1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	</a:t>
            </a:r>
            <a:r>
              <a:rPr sz="1300" b="1" kern="1200">
                <a:solidFill>
                  <a:schemeClr val="tx1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: </a:t>
            </a:r>
            <a:r>
              <a:rPr sz="1300" b="1" kern="1200" spc="-5" dirty="0">
                <a:solidFill>
                  <a:schemeClr val="tx1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ĐẠI HỌC CHÍNH</a:t>
            </a:r>
            <a:r>
              <a:rPr sz="1300" b="1" kern="1200" spc="5" dirty="0">
                <a:solidFill>
                  <a:schemeClr val="tx1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300" b="1" kern="1200" spc="-5" dirty="0">
                <a:solidFill>
                  <a:schemeClr val="tx1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QUY</a:t>
            </a:r>
            <a:endParaRPr sz="1300" kern="1200" dirty="0">
              <a:solidFill>
                <a:schemeClr val="tx1">
                  <a:lumMod val="50000"/>
                </a:schemeClr>
              </a:solidFill>
              <a:latin typeface="Times New Roman"/>
              <a:ea typeface="+mn-ea"/>
              <a:cs typeface="Times New Roman"/>
            </a:endParaRP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18B1DAFE-C8EC-9E31-F5A3-AB0723725E3B}"/>
              </a:ext>
            </a:extLst>
          </p:cNvPr>
          <p:cNvSpPr txBox="1">
            <a:spLocks/>
          </p:cNvSpPr>
          <p:nvPr/>
        </p:nvSpPr>
        <p:spPr>
          <a:xfrm>
            <a:off x="459815" y="991"/>
            <a:ext cx="8371209" cy="803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 algn="ctr"/>
            <a:r>
              <a:rPr lang="vi-VN" sz="220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 VIỆN CÔNG NGHỆ BƯU CHÍNH VIỄN THÔNG</a:t>
            </a:r>
            <a:endParaRPr lang="en-US" sz="220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20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 SỞ TP.HỒ CHÍ MINH</a:t>
            </a:r>
            <a:endParaRPr lang="vi-VN" sz="220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2334;p41">
            <a:extLst>
              <a:ext uri="{FF2B5EF4-FFF2-40B4-BE49-F238E27FC236}">
                <a16:creationId xmlns:a16="http://schemas.microsoft.com/office/drawing/2014/main" id="{C5D84F55-32B2-9643-2C28-4AC23137E44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9025" y="467490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68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406956" y="1568088"/>
            <a:ext cx="3045000" cy="236584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Ngôn ngữ lập trình, thư viện và công nghệ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Frontend: </a:t>
            </a: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thư viện Angular 15 (ngôn ngữ lập trình Typescript)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: thư viện .NET 6.0 (ngôn ngữ lập trình C#)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Hệ quản trị cơ sở dữ liệu</a:t>
            </a: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: Microsoft SQL Server 2014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Microservices: </a:t>
            </a: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Kubernetes, RabbitMQ 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Xác thực: </a:t>
            </a: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JWT (JSON Web Token)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734CA3-A89E-50E8-2561-952B35E9D3A1}"/>
              </a:ext>
            </a:extLst>
          </p:cNvPr>
          <p:cNvSpPr txBox="1"/>
          <p:nvPr/>
        </p:nvSpPr>
        <p:spPr>
          <a:xfrm>
            <a:off x="314011" y="668215"/>
            <a:ext cx="46775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 NGHỆ</a:t>
            </a:r>
            <a:endParaRPr lang="vi-VN" sz="2800"/>
          </a:p>
        </p:txBody>
      </p:sp>
      <p:sp>
        <p:nvSpPr>
          <p:cNvPr id="4" name="Google Shape;345;p13">
            <a:extLst>
              <a:ext uri="{FF2B5EF4-FFF2-40B4-BE49-F238E27FC236}">
                <a16:creationId xmlns:a16="http://schemas.microsoft.com/office/drawing/2014/main" id="{B4A550DA-F814-806C-7C8E-75CFA2B9E4AA}"/>
              </a:ext>
            </a:extLst>
          </p:cNvPr>
          <p:cNvSpPr txBox="1">
            <a:spLocks/>
          </p:cNvSpPr>
          <p:nvPr/>
        </p:nvSpPr>
        <p:spPr>
          <a:xfrm>
            <a:off x="5201696" y="1568088"/>
            <a:ext cx="3045000" cy="21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Công cụ lập trình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2022 Community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Docker Desktop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Nền tảng Node.js 18.12.1</a:t>
            </a:r>
            <a:endParaRPr lang="en-GB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102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963492" y="2939075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Phân tích về nghiệp vụ và thiết kế ứng dụng</a:t>
            </a:r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3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Title 2">
            <a:extLst>
              <a:ext uri="{FF2B5EF4-FFF2-40B4-BE49-F238E27FC236}">
                <a16:creationId xmlns:a16="http://schemas.microsoft.com/office/drawing/2014/main" id="{EE0D4CAB-F335-0789-D9EB-A813078005E2}"/>
              </a:ext>
            </a:extLst>
          </p:cNvPr>
          <p:cNvSpPr txBox="1">
            <a:spLocks/>
          </p:cNvSpPr>
          <p:nvPr/>
        </p:nvSpPr>
        <p:spPr>
          <a:xfrm>
            <a:off x="918368" y="2210916"/>
            <a:ext cx="4636759" cy="420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sz="2800" b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 TÍCH VÀ THIẾT KẾ ỨNG DỤNG</a:t>
            </a:r>
          </a:p>
        </p:txBody>
      </p:sp>
    </p:spTree>
    <p:extLst>
      <p:ext uri="{BB962C8B-B14F-4D97-AF65-F5344CB8AC3E}">
        <p14:creationId xmlns:p14="http://schemas.microsoft.com/office/powerpoint/2010/main" val="4175030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427053" y="1191435"/>
            <a:ext cx="1416820" cy="35114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Usecase quản trị viên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734CA3-A89E-50E8-2561-952B35E9D3A1}"/>
              </a:ext>
            </a:extLst>
          </p:cNvPr>
          <p:cNvSpPr txBox="1"/>
          <p:nvPr/>
        </p:nvSpPr>
        <p:spPr>
          <a:xfrm>
            <a:off x="314011" y="668215"/>
            <a:ext cx="46775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USECASE</a:t>
            </a:r>
            <a:endParaRPr lang="vi-VN" sz="28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0D6167-8398-0659-1110-E8B5EEE86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2189" y="788954"/>
            <a:ext cx="5945558" cy="422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559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734CA3-A89E-50E8-2561-952B35E9D3A1}"/>
              </a:ext>
            </a:extLst>
          </p:cNvPr>
          <p:cNvSpPr txBox="1"/>
          <p:nvPr/>
        </p:nvSpPr>
        <p:spPr>
          <a:xfrm>
            <a:off x="314011" y="668215"/>
            <a:ext cx="46775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USECASE</a:t>
            </a:r>
            <a:endParaRPr lang="vi-VN" sz="2800"/>
          </a:p>
        </p:txBody>
      </p:sp>
      <p:sp>
        <p:nvSpPr>
          <p:cNvPr id="4" name="Google Shape;345;p13">
            <a:extLst>
              <a:ext uri="{FF2B5EF4-FFF2-40B4-BE49-F238E27FC236}">
                <a16:creationId xmlns:a16="http://schemas.microsoft.com/office/drawing/2014/main" id="{98A896BE-EF5C-6B7E-A4FB-31A5D5A2D7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7053" y="1191435"/>
            <a:ext cx="1416820" cy="35114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Usecase khách hàng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diagram of a person with text&#10;&#10;Description automatically generated">
            <a:extLst>
              <a:ext uri="{FF2B5EF4-FFF2-40B4-BE49-F238E27FC236}">
                <a16:creationId xmlns:a16="http://schemas.microsoft.com/office/drawing/2014/main" id="{19D2CAA0-AB54-789F-744D-DB3DF34EF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056" y="807121"/>
            <a:ext cx="6620933" cy="3897058"/>
          </a:xfrm>
          <a:prstGeom prst="rect">
            <a:avLst/>
          </a:prstGeom>
          <a:ln w="6350">
            <a:noFill/>
          </a:ln>
        </p:spPr>
      </p:pic>
    </p:spTree>
    <p:extLst>
      <p:ext uri="{BB962C8B-B14F-4D97-AF65-F5344CB8AC3E}">
        <p14:creationId xmlns:p14="http://schemas.microsoft.com/office/powerpoint/2010/main" val="1674052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734CA3-A89E-50E8-2561-952B35E9D3A1}"/>
              </a:ext>
            </a:extLst>
          </p:cNvPr>
          <p:cNvSpPr txBox="1"/>
          <p:nvPr/>
        </p:nvSpPr>
        <p:spPr>
          <a:xfrm>
            <a:off x="293914" y="587828"/>
            <a:ext cx="46775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DIAGRAM</a:t>
            </a:r>
            <a:endParaRPr lang="vi-VN" sz="2800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75FE506B-338A-A8A0-89A9-DA4DAAADE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310" y="1166312"/>
            <a:ext cx="6230734" cy="3814539"/>
          </a:xfrm>
          <a:prstGeom prst="rect">
            <a:avLst/>
          </a:prstGeom>
          <a:ln w="6350">
            <a:noFill/>
          </a:ln>
        </p:spPr>
      </p:pic>
    </p:spTree>
    <p:extLst>
      <p:ext uri="{BB962C8B-B14F-4D97-AF65-F5344CB8AC3E}">
        <p14:creationId xmlns:p14="http://schemas.microsoft.com/office/powerpoint/2010/main" val="1784095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927095" y="2611640"/>
            <a:ext cx="4676700" cy="65306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Thực nghiệm chương trình, đánh giá và </a:t>
            </a:r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đưa ra kết luận</a:t>
            </a:r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4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Title 2">
            <a:extLst>
              <a:ext uri="{FF2B5EF4-FFF2-40B4-BE49-F238E27FC236}">
                <a16:creationId xmlns:a16="http://schemas.microsoft.com/office/drawing/2014/main" id="{EE0D4CAB-F335-0789-D9EB-A813078005E2}"/>
              </a:ext>
            </a:extLst>
          </p:cNvPr>
          <p:cNvSpPr txBox="1">
            <a:spLocks/>
          </p:cNvSpPr>
          <p:nvPr/>
        </p:nvSpPr>
        <p:spPr>
          <a:xfrm>
            <a:off x="918368" y="2210917"/>
            <a:ext cx="4636759" cy="309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sz="2800" b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 SẢN PHẨM</a:t>
            </a:r>
          </a:p>
        </p:txBody>
      </p:sp>
    </p:spTree>
    <p:extLst>
      <p:ext uri="{BB962C8B-B14F-4D97-AF65-F5344CB8AC3E}">
        <p14:creationId xmlns:p14="http://schemas.microsoft.com/office/powerpoint/2010/main" val="440474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20"/>
          <p:cNvSpPr txBox="1">
            <a:spLocks noGrp="1"/>
          </p:cNvSpPr>
          <p:nvPr>
            <p:ph type="body" idx="1"/>
          </p:nvPr>
        </p:nvSpPr>
        <p:spPr>
          <a:xfrm>
            <a:off x="395855" y="1362704"/>
            <a:ext cx="2563499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đạt được</a:t>
            </a:r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vi-VN" sz="140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người dùng thân thiện, trực quan, 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đảm bảo tính bảo mật và hiệu năng cao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được các công nghệ hiện đại vào ứng dụng we: </a:t>
            </a:r>
            <a:r>
              <a:rPr lang="en-GB" sz="1400">
                <a:latin typeface="Times New Roman" panose="02020603050405020304" pitchFamily="18" charset="0"/>
                <a:cs typeface="Times New Roman" panose="02020603050405020304" pitchFamily="18" charset="0"/>
              </a:rPr>
              <a:t>Docker/Container, Kubernetes, REST API; kiến trúc microservices; .Net Framework, ASP.NET Core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9" name="Google Shape;999;p20"/>
          <p:cNvSpPr txBox="1">
            <a:spLocks noGrp="1"/>
          </p:cNvSpPr>
          <p:nvPr>
            <p:ph type="body" idx="2"/>
          </p:nvPr>
        </p:nvSpPr>
        <p:spPr>
          <a:xfrm>
            <a:off x="3189766" y="1362704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Times New Roman" panose="02020603050405020304" pitchFamily="18" charset="0"/>
                <a:cs typeface="Times New Roman" panose="02020603050405020304" pitchFamily="18" charset="0"/>
              </a:rPr>
              <a:t>Nhược điểm</a:t>
            </a:r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" sz="1400"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web còn thiếu một số tính năng cần thiết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" sz="1400"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web chưa được triển khai trên môi trường người dùng</a:t>
            </a:r>
          </a:p>
        </p:txBody>
      </p:sp>
      <p:sp>
        <p:nvSpPr>
          <p:cNvPr id="1000" name="Google Shape;1000;p20"/>
          <p:cNvSpPr txBox="1">
            <a:spLocks noGrp="1"/>
          </p:cNvSpPr>
          <p:nvPr>
            <p:ph type="body" idx="3"/>
          </p:nvPr>
        </p:nvSpPr>
        <p:spPr>
          <a:xfrm>
            <a:off x="6085525" y="1362704"/>
            <a:ext cx="2563500" cy="273990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Times New Roman" panose="02020603050405020304" pitchFamily="18" charset="0"/>
                <a:cs typeface="Times New Roman" panose="02020603050405020304" pitchFamily="18" charset="0"/>
              </a:rPr>
              <a:t>Hướng phát triển</a:t>
            </a:r>
            <a:endParaRPr lang="en" b="1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" sz="140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 tính năng về nhập và xuất hàng</a:t>
            </a: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" sz="140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 tính năng dành cho đối tượng: đơn vị vận chuyển</a:t>
            </a: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" sz="140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 hình thức thanh toán online: VNPAY, ngân hàng</a:t>
            </a: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" sz="140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 khai ứng dụng web lên môi trường đám mây (Azure, AWS cloud,..)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1" name="Google Shape;1001;p2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4D4FCA7C-ABB7-8CDC-7A3C-227D5B43A2EE}"/>
              </a:ext>
            </a:extLst>
          </p:cNvPr>
          <p:cNvSpPr txBox="1">
            <a:spLocks/>
          </p:cNvSpPr>
          <p:nvPr/>
        </p:nvSpPr>
        <p:spPr>
          <a:xfrm>
            <a:off x="395855" y="618253"/>
            <a:ext cx="2221742" cy="309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sz="2800" b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</a:p>
        </p:txBody>
      </p:sp>
      <p:grpSp>
        <p:nvGrpSpPr>
          <p:cNvPr id="5" name="Google Shape;4911;p49">
            <a:extLst>
              <a:ext uri="{FF2B5EF4-FFF2-40B4-BE49-F238E27FC236}">
                <a16:creationId xmlns:a16="http://schemas.microsoft.com/office/drawing/2014/main" id="{6906850A-3DF9-5893-6799-7868FF51A1F7}"/>
              </a:ext>
            </a:extLst>
          </p:cNvPr>
          <p:cNvGrpSpPr/>
          <p:nvPr/>
        </p:nvGrpSpPr>
        <p:grpSpPr>
          <a:xfrm>
            <a:off x="6085525" y="1361992"/>
            <a:ext cx="370599" cy="370620"/>
            <a:chOff x="570875" y="4322250"/>
            <a:chExt cx="443300" cy="443325"/>
          </a:xfrm>
        </p:grpSpPr>
        <p:sp>
          <p:nvSpPr>
            <p:cNvPr id="6" name="Google Shape;4912;p49">
              <a:extLst>
                <a:ext uri="{FF2B5EF4-FFF2-40B4-BE49-F238E27FC236}">
                  <a16:creationId xmlns:a16="http://schemas.microsoft.com/office/drawing/2014/main" id="{48FFCAFE-E8DC-8B1F-8DF5-B39B3E1C41D3}"/>
                </a:ext>
              </a:extLst>
            </p:cNvPr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" name="Google Shape;4913;p49">
              <a:extLst>
                <a:ext uri="{FF2B5EF4-FFF2-40B4-BE49-F238E27FC236}">
                  <a16:creationId xmlns:a16="http://schemas.microsoft.com/office/drawing/2014/main" id="{33D43155-C350-4BB4-630D-2E0B9486BC97}"/>
                </a:ext>
              </a:extLst>
            </p:cNvPr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" name="Google Shape;4914;p49">
              <a:extLst>
                <a:ext uri="{FF2B5EF4-FFF2-40B4-BE49-F238E27FC236}">
                  <a16:creationId xmlns:a16="http://schemas.microsoft.com/office/drawing/2014/main" id="{510EF59C-E2D6-48C4-53BA-06CF0F8F2D50}"/>
                </a:ext>
              </a:extLst>
            </p:cNvPr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" name="Google Shape;4915;p49">
              <a:extLst>
                <a:ext uri="{FF2B5EF4-FFF2-40B4-BE49-F238E27FC236}">
                  <a16:creationId xmlns:a16="http://schemas.microsoft.com/office/drawing/2014/main" id="{513A52EB-EAD0-CB3C-ACFE-412357715ECE}"/>
                </a:ext>
              </a:extLst>
            </p:cNvPr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6BA37A67-E0B9-938D-758C-B7DA87235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56" y="1362704"/>
            <a:ext cx="342900" cy="342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A3EBA61-8B8A-7AEC-964F-B609A07DBB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4602" y="1395381"/>
            <a:ext cx="3429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109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55BB582-4B1D-80DB-6CA3-9A8B9FE08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000" y="858811"/>
            <a:ext cx="8102845" cy="809261"/>
          </a:xfrm>
        </p:spPr>
        <p:txBody>
          <a:bodyPr/>
          <a:lstStyle/>
          <a:p>
            <a:pPr algn="ctr"/>
            <a:r>
              <a:rPr lang="vi-VN" sz="2500" b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CÁO ĐỒ ÁN TỐT NGHIỆP ĐẠI HỌC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15AB8D18-0708-97E5-8ADF-F445FB143F45}"/>
              </a:ext>
            </a:extLst>
          </p:cNvPr>
          <p:cNvSpPr txBox="1">
            <a:spLocks/>
          </p:cNvSpPr>
          <p:nvPr/>
        </p:nvSpPr>
        <p:spPr>
          <a:xfrm>
            <a:off x="2491861" y="1593459"/>
            <a:ext cx="4160277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3500" b="0" i="0">
                <a:solidFill>
                  <a:srgbClr val="150045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-10" normalizeH="0" baseline="0" noProof="0">
                <a:ln>
                  <a:noFill/>
                </a:ln>
                <a:solidFill>
                  <a:srgbClr val="150045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Xây dựng ứng dụng kinh doanh văn phòng phẩm</a:t>
            </a: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150045"/>
              </a:solidFill>
              <a:effectLst/>
              <a:uLnTx/>
              <a:uFillTx/>
              <a:latin typeface="Times New Roman"/>
              <a:ea typeface="+mj-ea"/>
              <a:cs typeface="Times New Roman"/>
            </a:endParaRPr>
          </a:p>
        </p:txBody>
      </p:sp>
      <p:sp>
        <p:nvSpPr>
          <p:cNvPr id="8" name="object 25">
            <a:extLst>
              <a:ext uri="{FF2B5EF4-FFF2-40B4-BE49-F238E27FC236}">
                <a16:creationId xmlns:a16="http://schemas.microsoft.com/office/drawing/2014/main" id="{3912AB9C-E256-6F81-35FB-F4FF1C14A5C0}"/>
              </a:ext>
            </a:extLst>
          </p:cNvPr>
          <p:cNvSpPr/>
          <p:nvPr/>
        </p:nvSpPr>
        <p:spPr>
          <a:xfrm>
            <a:off x="96314" y="106206"/>
            <a:ext cx="1196340" cy="11963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7">
            <a:extLst>
              <a:ext uri="{FF2B5EF4-FFF2-40B4-BE49-F238E27FC236}">
                <a16:creationId xmlns:a16="http://schemas.microsoft.com/office/drawing/2014/main" id="{D74D672F-CB96-4313-9AF5-3FDD76B4A20D}"/>
              </a:ext>
            </a:extLst>
          </p:cNvPr>
          <p:cNvSpPr txBox="1"/>
          <p:nvPr/>
        </p:nvSpPr>
        <p:spPr>
          <a:xfrm>
            <a:off x="-27581" y="1311526"/>
            <a:ext cx="162687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5080" indent="-320675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chemeClr val="tx1">
                    <a:lumMod val="50000"/>
                  </a:schemeClr>
                </a:solidFill>
                <a:latin typeface="Times New Roman"/>
                <a:cs typeface="Times New Roman"/>
              </a:rPr>
              <a:t>KHOA CÔNG</a:t>
            </a:r>
            <a:r>
              <a:rPr sz="1400" spc="-60" dirty="0">
                <a:solidFill>
                  <a:schemeClr val="tx1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chemeClr val="tx1">
                    <a:lumMod val="50000"/>
                  </a:schemeClr>
                </a:solidFill>
                <a:latin typeface="Times New Roman"/>
                <a:cs typeface="Times New Roman"/>
              </a:rPr>
              <a:t>NGHỆ  </a:t>
            </a:r>
            <a:r>
              <a:rPr sz="1400" spc="-10">
                <a:solidFill>
                  <a:schemeClr val="tx1">
                    <a:lumMod val="50000"/>
                  </a:schemeClr>
                </a:solidFill>
                <a:latin typeface="Times New Roman"/>
                <a:cs typeface="Times New Roman"/>
              </a:rPr>
              <a:t>THÔNG </a:t>
            </a:r>
            <a:r>
              <a:rPr sz="1400" spc="-5">
                <a:solidFill>
                  <a:schemeClr val="tx1">
                    <a:lumMod val="50000"/>
                  </a:schemeClr>
                </a:solidFill>
                <a:latin typeface="Times New Roman"/>
                <a:cs typeface="Times New Roman"/>
              </a:rPr>
              <a:t>TIN</a:t>
            </a:r>
            <a:r>
              <a:rPr lang="en-US" sz="1400" spc="-5">
                <a:solidFill>
                  <a:schemeClr val="tx1">
                    <a:lumMod val="50000"/>
                  </a:schemeClr>
                </a:solidFill>
                <a:latin typeface="Times New Roman"/>
                <a:cs typeface="Times New Roman"/>
              </a:rPr>
              <a:t> 2</a:t>
            </a:r>
            <a:endParaRPr sz="1400">
              <a:solidFill>
                <a:schemeClr val="tx1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92C6CD37-44B8-35C9-B79C-85A457908C8A}"/>
              </a:ext>
            </a:extLst>
          </p:cNvPr>
          <p:cNvSpPr txBox="1">
            <a:spLocks/>
          </p:cNvSpPr>
          <p:nvPr/>
        </p:nvSpPr>
        <p:spPr>
          <a:xfrm>
            <a:off x="459817" y="25979"/>
            <a:ext cx="8371209" cy="988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 algn="ctr"/>
            <a:r>
              <a:rPr lang="vi-VN" sz="250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 VIỆN CÔNG NGHỆ BƯU CHÍNH VIỄN THÔNG</a:t>
            </a:r>
            <a:endParaRPr lang="en-US" sz="250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50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 SỞ TP.HỒ CHÍ MINH</a:t>
            </a:r>
            <a:endParaRPr lang="vi-VN" sz="250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Google Shape;1172;p27">
            <a:extLst>
              <a:ext uri="{FF2B5EF4-FFF2-40B4-BE49-F238E27FC236}">
                <a16:creationId xmlns:a16="http://schemas.microsoft.com/office/drawing/2014/main" id="{F0DE33FB-0E2F-1035-58BA-EA14D32A4C0A}"/>
              </a:ext>
            </a:extLst>
          </p:cNvPr>
          <p:cNvSpPr txBox="1">
            <a:spLocks/>
          </p:cNvSpPr>
          <p:nvPr/>
        </p:nvSpPr>
        <p:spPr>
          <a:xfrm>
            <a:off x="1051343" y="4203723"/>
            <a:ext cx="7188155" cy="452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sz="3000">
                <a:solidFill>
                  <a:schemeClr val="lt1"/>
                </a:solidFill>
                <a:highlight>
                  <a:schemeClr val="accent1"/>
                </a:highlight>
                <a:latin typeface="Times New Roman" panose="02020603050405020304" pitchFamily="18" charset="0"/>
                <a:ea typeface="Barlow SemiBold"/>
                <a:cs typeface="Times New Roman" panose="02020603050405020304" pitchFamily="18" charset="0"/>
                <a:sym typeface="Barlow SemiBold"/>
              </a:rPr>
              <a:t>CÁM ƠN QUÝ THẦY CÔ ĐÃ LẮNG NGHE</a:t>
            </a:r>
            <a:endParaRPr lang="vi-VN" sz="3000">
              <a:solidFill>
                <a:schemeClr val="lt1"/>
              </a:solidFill>
              <a:highlight>
                <a:schemeClr val="accent1"/>
              </a:highlight>
              <a:latin typeface="Times New Roman" panose="02020603050405020304" pitchFamily="18" charset="0"/>
              <a:ea typeface="Barlow SemiBold"/>
              <a:cs typeface="Times New Roman" panose="02020603050405020304" pitchFamily="18" charset="0"/>
              <a:sym typeface="Barlow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326504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5" name="Google Shape;2335;p41"/>
          <p:cNvSpPr/>
          <p:nvPr/>
        </p:nvSpPr>
        <p:spPr>
          <a:xfrm>
            <a:off x="484400" y="1363400"/>
            <a:ext cx="40128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Times New Roman" panose="02020603050405020304" pitchFamily="18" charset="0"/>
                <a:ea typeface="Barlow"/>
                <a:cs typeface="Times New Roman" panose="02020603050405020304" pitchFamily="18" charset="0"/>
                <a:sym typeface="Barlow"/>
              </a:rPr>
              <a:t>ĐỀ TÀI</a:t>
            </a:r>
            <a:endParaRPr b="1">
              <a:solidFill>
                <a:schemeClr val="dk1"/>
              </a:solidFill>
              <a:latin typeface="Times New Roman" panose="02020603050405020304" pitchFamily="18" charset="0"/>
              <a:ea typeface="Barlow"/>
              <a:cs typeface="Times New Roman" panose="02020603050405020304" pitchFamily="18" charset="0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 panose="02020603050405020304" pitchFamily="18" charset="0"/>
                <a:ea typeface="Barlow"/>
                <a:cs typeface="Times New Roman" panose="02020603050405020304" pitchFamily="18" charset="0"/>
                <a:sym typeface="Barlow"/>
              </a:rPr>
              <a:t>Giới thiệu về đề tài và lý do chọn đề tài</a:t>
            </a:r>
          </a:p>
        </p:txBody>
      </p:sp>
      <p:sp>
        <p:nvSpPr>
          <p:cNvPr id="2336" name="Google Shape;2336;p41"/>
          <p:cNvSpPr/>
          <p:nvPr/>
        </p:nvSpPr>
        <p:spPr>
          <a:xfrm>
            <a:off x="4663070" y="1363400"/>
            <a:ext cx="40128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chemeClr val="dk1"/>
                </a:solidFill>
                <a:latin typeface="Times New Roman" panose="02020603050405020304" pitchFamily="18" charset="0"/>
                <a:ea typeface="Barlow"/>
                <a:cs typeface="Times New Roman" panose="02020603050405020304" pitchFamily="18" charset="0"/>
                <a:sym typeface="Barlow"/>
              </a:rPr>
              <a:t>KIẾN TRÚC HỆ THỐNG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Times New Roman" panose="02020603050405020304" pitchFamily="18" charset="0"/>
                <a:ea typeface="Barlow"/>
                <a:cs typeface="Times New Roman" panose="02020603050405020304" pitchFamily="18" charset="0"/>
                <a:sym typeface="Barlow"/>
              </a:rPr>
              <a:t>Trình bày về các công nghệ được sử dụng</a:t>
            </a:r>
          </a:p>
        </p:txBody>
      </p:sp>
      <p:sp>
        <p:nvSpPr>
          <p:cNvPr id="2337" name="Google Shape;2337;p41"/>
          <p:cNvSpPr/>
          <p:nvPr/>
        </p:nvSpPr>
        <p:spPr>
          <a:xfrm>
            <a:off x="484400" y="3121900"/>
            <a:ext cx="40128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 panose="02020603050405020304" pitchFamily="18" charset="0"/>
                <a:ea typeface="Barlow"/>
                <a:cs typeface="Times New Roman" panose="02020603050405020304" pitchFamily="18" charset="0"/>
                <a:sym typeface="Barlow"/>
              </a:rPr>
              <a:t>Phân tích về nghiệp vụ và thiết kế ứng dụng</a:t>
            </a:r>
            <a:endParaRPr>
              <a:solidFill>
                <a:schemeClr val="dk1"/>
              </a:solidFill>
              <a:latin typeface="Times New Roman" panose="02020603050405020304" pitchFamily="18" charset="0"/>
              <a:ea typeface="Barlow"/>
              <a:cs typeface="Times New Roman" panose="02020603050405020304" pitchFamily="18" charset="0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b="1">
                <a:solidFill>
                  <a:schemeClr val="dk1"/>
                </a:solidFill>
                <a:latin typeface="+mj-lt"/>
                <a:ea typeface="Barlow"/>
                <a:cs typeface="Barlow"/>
                <a:sym typeface="Barlow"/>
              </a:rPr>
              <a:t>PHÂN TÍCH VÀ THIẾT KẾ ỨNG DỤNG</a:t>
            </a:r>
            <a:endParaRPr lang="vi-VN">
              <a:solidFill>
                <a:schemeClr val="dk1"/>
              </a:solidFill>
              <a:latin typeface="+mj-lt"/>
              <a:ea typeface="Barlow"/>
              <a:cs typeface="Barlow"/>
              <a:sym typeface="Barlow"/>
            </a:endParaRPr>
          </a:p>
        </p:txBody>
      </p:sp>
      <p:sp>
        <p:nvSpPr>
          <p:cNvPr id="2338" name="Google Shape;2338;p41"/>
          <p:cNvSpPr/>
          <p:nvPr/>
        </p:nvSpPr>
        <p:spPr>
          <a:xfrm>
            <a:off x="4663070" y="3121900"/>
            <a:ext cx="40128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Times New Roman" panose="02020603050405020304" pitchFamily="18" charset="0"/>
                <a:ea typeface="Barlow"/>
                <a:cs typeface="Times New Roman" panose="02020603050405020304" pitchFamily="18" charset="0"/>
                <a:sym typeface="Barlow"/>
              </a:rPr>
              <a:t>Thực nghiệm chương trình, đánh giá và đưa ra kết luận</a:t>
            </a:r>
            <a:endParaRPr>
              <a:solidFill>
                <a:schemeClr val="dk1"/>
              </a:solidFill>
              <a:latin typeface="Times New Roman" panose="02020603050405020304" pitchFamily="18" charset="0"/>
              <a:ea typeface="Barlow"/>
              <a:cs typeface="Times New Roman" panose="02020603050405020304" pitchFamily="18" charset="0"/>
              <a:sym typeface="Barlow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dk1"/>
                </a:solidFill>
                <a:latin typeface="Times New Roman" panose="02020603050405020304" pitchFamily="18" charset="0"/>
                <a:ea typeface="Barlow"/>
                <a:cs typeface="Times New Roman" panose="02020603050405020304" pitchFamily="18" charset="0"/>
                <a:sym typeface="Barlow"/>
              </a:rPr>
              <a:t>DEMO SẢN PHẨM</a:t>
            </a:r>
            <a:endParaRPr>
              <a:solidFill>
                <a:schemeClr val="dk1"/>
              </a:solidFill>
              <a:latin typeface="Times New Roman" panose="02020603050405020304" pitchFamily="18" charset="0"/>
              <a:ea typeface="Barlow"/>
              <a:cs typeface="Times New Roman" panose="02020603050405020304" pitchFamily="18" charset="0"/>
              <a:sym typeface="Barlow"/>
            </a:endParaRPr>
          </a:p>
        </p:txBody>
      </p:sp>
      <p:sp>
        <p:nvSpPr>
          <p:cNvPr id="2339" name="Google Shape;2339;p41"/>
          <p:cNvSpPr/>
          <p:nvPr/>
        </p:nvSpPr>
        <p:spPr>
          <a:xfrm>
            <a:off x="3285625" y="1738389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2340" name="Google Shape;2340;p41"/>
          <p:cNvSpPr/>
          <p:nvPr/>
        </p:nvSpPr>
        <p:spPr>
          <a:xfrm rot="5400000">
            <a:off x="3459879" y="1738389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1" name="Google Shape;2341;p41"/>
          <p:cNvSpPr/>
          <p:nvPr/>
        </p:nvSpPr>
        <p:spPr>
          <a:xfrm rot="10800000">
            <a:off x="3459879" y="1914006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2" name="Google Shape;2342;p41"/>
          <p:cNvSpPr/>
          <p:nvPr/>
        </p:nvSpPr>
        <p:spPr>
          <a:xfrm rot="-5400000">
            <a:off x="3285625" y="1914006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3" name="Google Shape;2343;p41"/>
          <p:cNvSpPr/>
          <p:nvPr/>
        </p:nvSpPr>
        <p:spPr>
          <a:xfrm>
            <a:off x="3842100" y="2242577"/>
            <a:ext cx="346481" cy="4465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>
                <a:ln>
                  <a:noFill/>
                </a:ln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b="1" i="0">
              <a:ln>
                <a:noFill/>
              </a:ln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44" name="Google Shape;2344;p41"/>
          <p:cNvSpPr/>
          <p:nvPr/>
        </p:nvSpPr>
        <p:spPr>
          <a:xfrm>
            <a:off x="4857720" y="2250297"/>
            <a:ext cx="650964" cy="43849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>
                <a:ln>
                  <a:noFill/>
                </a:ln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b="1" i="0">
              <a:ln>
                <a:noFill/>
              </a:ln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45" name="Google Shape;2345;p41"/>
          <p:cNvSpPr/>
          <p:nvPr/>
        </p:nvSpPr>
        <p:spPr>
          <a:xfrm>
            <a:off x="3807513" y="3348952"/>
            <a:ext cx="428005" cy="44467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>
                <a:ln>
                  <a:noFill/>
                </a:ln>
                <a:solidFill>
                  <a:schemeClr val="lt1"/>
                </a:solidFill>
                <a:latin typeface="Raleway"/>
              </a:rPr>
              <a:t>4</a:t>
            </a:r>
            <a:endParaRPr b="1" i="0">
              <a:ln>
                <a:noFill/>
              </a:ln>
              <a:solidFill>
                <a:schemeClr val="lt1"/>
              </a:solidFill>
              <a:latin typeface="Raleway"/>
            </a:endParaRPr>
          </a:p>
        </p:txBody>
      </p:sp>
      <p:sp>
        <p:nvSpPr>
          <p:cNvPr id="2346" name="Google Shape;2346;p41"/>
          <p:cNvSpPr/>
          <p:nvPr/>
        </p:nvSpPr>
        <p:spPr>
          <a:xfrm>
            <a:off x="4971979" y="3356672"/>
            <a:ext cx="365009" cy="43849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>
                <a:ln>
                  <a:noFill/>
                </a:ln>
                <a:solidFill>
                  <a:schemeClr val="lt1"/>
                </a:solidFill>
                <a:latin typeface="Raleway"/>
              </a:rPr>
              <a:t>3</a:t>
            </a:r>
            <a:endParaRPr b="1" i="0">
              <a:ln>
                <a:noFill/>
              </a:ln>
              <a:solidFill>
                <a:schemeClr val="lt1"/>
              </a:solidFill>
              <a:latin typeface="Raleway"/>
            </a:endParaRP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1960E0E8-ABF2-1804-9BC0-4EAA7A3C8F2C}"/>
              </a:ext>
            </a:extLst>
          </p:cNvPr>
          <p:cNvSpPr txBox="1">
            <a:spLocks/>
          </p:cNvSpPr>
          <p:nvPr/>
        </p:nvSpPr>
        <p:spPr>
          <a:xfrm>
            <a:off x="429508" y="767059"/>
            <a:ext cx="3720461" cy="420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sz="2800" b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TÓM TẮT NỘI DUNG</a:t>
            </a:r>
            <a:endParaRPr lang="vi-VN" sz="2800" b="1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2334;p41">
            <a:extLst>
              <a:ext uri="{FF2B5EF4-FFF2-40B4-BE49-F238E27FC236}">
                <a16:creationId xmlns:a16="http://schemas.microsoft.com/office/drawing/2014/main" id="{0061F8EB-340D-ADB2-845A-761F5E3C094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9025" y="467490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659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006422" y="291865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về đề tài và lý do chọn đề tài</a:t>
            </a:r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Title 2">
            <a:extLst>
              <a:ext uri="{FF2B5EF4-FFF2-40B4-BE49-F238E27FC236}">
                <a16:creationId xmlns:a16="http://schemas.microsoft.com/office/drawing/2014/main" id="{EE0D4CAB-F335-0789-D9EB-A813078005E2}"/>
              </a:ext>
            </a:extLst>
          </p:cNvPr>
          <p:cNvSpPr txBox="1">
            <a:spLocks/>
          </p:cNvSpPr>
          <p:nvPr/>
        </p:nvSpPr>
        <p:spPr>
          <a:xfrm>
            <a:off x="993058" y="2407369"/>
            <a:ext cx="3720461" cy="420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sz="2800" b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 TÀI</a:t>
            </a:r>
            <a:endParaRPr lang="vi-VN" sz="2800" b="1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734CA3-A89E-50E8-2561-952B35E9D3A1}"/>
              </a:ext>
            </a:extLst>
          </p:cNvPr>
          <p:cNvSpPr txBox="1"/>
          <p:nvPr/>
        </p:nvSpPr>
        <p:spPr>
          <a:xfrm>
            <a:off x="314011" y="431912"/>
            <a:ext cx="46775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 TÀI</a:t>
            </a:r>
            <a:endParaRPr lang="vi-VN" sz="2800"/>
          </a:p>
        </p:txBody>
      </p:sp>
      <p:sp>
        <p:nvSpPr>
          <p:cNvPr id="13" name="Google Shape;345;p13">
            <a:extLst>
              <a:ext uri="{FF2B5EF4-FFF2-40B4-BE49-F238E27FC236}">
                <a16:creationId xmlns:a16="http://schemas.microsoft.com/office/drawing/2014/main" id="{FDCA472C-1FEA-0EAE-CFE1-FF0BD785E451}"/>
              </a:ext>
            </a:extLst>
          </p:cNvPr>
          <p:cNvSpPr txBox="1">
            <a:spLocks/>
          </p:cNvSpPr>
          <p:nvPr/>
        </p:nvSpPr>
        <p:spPr>
          <a:xfrm>
            <a:off x="441777" y="1212669"/>
            <a:ext cx="3045000" cy="2335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Mục đích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vi-VN" sz="1200">
                <a:latin typeface="Times New Roman" panose="02020603050405020304" pitchFamily="18" charset="0"/>
                <a:cs typeface="Times New Roman" panose="02020603050405020304" pitchFamily="18" charset="0"/>
              </a:rPr>
              <a:t>ghiên cứu và xây dựng một ứng dụng web về lĩnh vực thương mại điện tử có các chức năng cần thiết</a:t>
            </a:r>
            <a:r>
              <a:rPr lang="en-GB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200">
                <a:latin typeface="Times New Roman" panose="02020603050405020304" pitchFamily="18" charset="0"/>
                <a:cs typeface="Times New Roman" panose="02020603050405020304" pitchFamily="18" charset="0"/>
              </a:rPr>
              <a:t>thông qua giao diện trực quan, dễ sử dụng</a:t>
            </a:r>
            <a:r>
              <a:rPr lang="en-GB" sz="1200">
                <a:latin typeface="Times New Roman" panose="02020603050405020304" pitchFamily="18" charset="0"/>
                <a:cs typeface="Times New Roman" panose="02020603050405020304" pitchFamily="18" charset="0"/>
              </a:rPr>
              <a:t> dành</a:t>
            </a:r>
            <a:r>
              <a:rPr lang="vi-VN" sz="1200">
                <a:latin typeface="Times New Roman" panose="02020603050405020304" pitchFamily="18" charset="0"/>
                <a:cs typeface="Times New Roman" panose="02020603050405020304" pitchFamily="18" charset="0"/>
              </a:rPr>
              <a:t> cho</a:t>
            </a:r>
            <a:r>
              <a:rPr lang="en-GB" sz="12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vi-VN" sz="1200">
                <a:latin typeface="Times New Roman" panose="02020603050405020304" pitchFamily="18" charset="0"/>
                <a:cs typeface="Times New Roman" panose="02020603050405020304" pitchFamily="18" charset="0"/>
              </a:rPr>
              <a:t>gười quản trị viên quản lý web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Khách hàng</a:t>
            </a:r>
            <a:r>
              <a:rPr lang="vi-VN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xem </a:t>
            </a:r>
            <a:r>
              <a:rPr lang="vi-VN" sz="1200">
                <a:latin typeface="Times New Roman" panose="02020603050405020304" pitchFamily="18" charset="0"/>
                <a:cs typeface="Times New Roman" panose="02020603050405020304" pitchFamily="18" charset="0"/>
              </a:rPr>
              <a:t>và đặt mua các </a:t>
            </a: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văn phòng </a:t>
            </a:r>
            <a:r>
              <a:rPr lang="vi-VN" sz="1200">
                <a:latin typeface="Times New Roman" panose="02020603050405020304" pitchFamily="18" charset="0"/>
                <a:cs typeface="Times New Roman" panose="02020603050405020304" pitchFamily="18" charset="0"/>
              </a:rPr>
              <a:t>phẩm như bút, sách, máy tính điện tử,... </a:t>
            </a:r>
            <a:endParaRPr lang="en-GB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345;p13">
            <a:extLst>
              <a:ext uri="{FF2B5EF4-FFF2-40B4-BE49-F238E27FC236}">
                <a16:creationId xmlns:a16="http://schemas.microsoft.com/office/drawing/2014/main" id="{4B8EA0B2-5D58-744A-C96F-829FB1CA3A98}"/>
              </a:ext>
            </a:extLst>
          </p:cNvPr>
          <p:cNvSpPr txBox="1">
            <a:spLocks/>
          </p:cNvSpPr>
          <p:nvPr/>
        </p:nvSpPr>
        <p:spPr>
          <a:xfrm>
            <a:off x="5272872" y="1212669"/>
            <a:ext cx="3045000" cy="2718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Mục tiêu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Times New Roman" panose="02020603050405020304" pitchFamily="18" charset="0"/>
                <a:cs typeface="Times New Roman" panose="02020603050405020304" pitchFamily="18" charset="0"/>
              </a:rPr>
              <a:t>Đáp ứng các yêu cầu: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20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thân thiện, dễ sử dụng, đầy đủ các chức năng tiện ích và phù hợp với nhu cầu của người dùng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200">
                <a:latin typeface="Times New Roman" panose="02020603050405020304" pitchFamily="18" charset="0"/>
                <a:cs typeface="Times New Roman" panose="02020603050405020304" pitchFamily="18" charset="0"/>
              </a:rPr>
              <a:t>Đảm bảo tính bảo mật, ổn định và hiệu năng cao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200">
                <a:latin typeface="Times New Roman" panose="02020603050405020304" pitchFamily="18" charset="0"/>
                <a:cs typeface="Times New Roman" panose="02020603050405020304" pitchFamily="18" charset="0"/>
              </a:rPr>
              <a:t>Vận dụng sáng tạo các công nghệ hiện đại: Docker/Container, Kubernetes, REST API; kiến trúc microservices; .Net Framework, ASP.NET Core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GB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GB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Google Shape;345;p13">
            <a:extLst>
              <a:ext uri="{FF2B5EF4-FFF2-40B4-BE49-F238E27FC236}">
                <a16:creationId xmlns:a16="http://schemas.microsoft.com/office/drawing/2014/main" id="{5BC11FB1-4196-7C35-33CC-E6C2F251D463}"/>
              </a:ext>
            </a:extLst>
          </p:cNvPr>
          <p:cNvSpPr txBox="1">
            <a:spLocks/>
          </p:cNvSpPr>
          <p:nvPr/>
        </p:nvSpPr>
        <p:spPr>
          <a:xfrm>
            <a:off x="441777" y="907280"/>
            <a:ext cx="2326195" cy="351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1200" b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thiệu</a:t>
            </a:r>
            <a:endParaRPr lang="en-US" sz="120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150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744;p18">
            <a:extLst>
              <a:ext uri="{FF2B5EF4-FFF2-40B4-BE49-F238E27FC236}">
                <a16:creationId xmlns:a16="http://schemas.microsoft.com/office/drawing/2014/main" id="{1C33D9D6-187B-9A09-2361-7CADD4FDE2C5}"/>
              </a:ext>
            </a:extLst>
          </p:cNvPr>
          <p:cNvGrpSpPr/>
          <p:nvPr/>
        </p:nvGrpSpPr>
        <p:grpSpPr>
          <a:xfrm>
            <a:off x="7237318" y="74205"/>
            <a:ext cx="1588446" cy="1761854"/>
            <a:chOff x="2152750" y="190500"/>
            <a:chExt cx="4293756" cy="4762499"/>
          </a:xfrm>
        </p:grpSpPr>
        <p:sp>
          <p:nvSpPr>
            <p:cNvPr id="4" name="Google Shape;745;p18">
              <a:extLst>
                <a:ext uri="{FF2B5EF4-FFF2-40B4-BE49-F238E27FC236}">
                  <a16:creationId xmlns:a16="http://schemas.microsoft.com/office/drawing/2014/main" id="{B0FEF9C6-7B9F-E633-9E71-3D8AA638FF6F}"/>
                </a:ext>
              </a:extLst>
            </p:cNvPr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746;p18">
              <a:extLst>
                <a:ext uri="{FF2B5EF4-FFF2-40B4-BE49-F238E27FC236}">
                  <a16:creationId xmlns:a16="http://schemas.microsoft.com/office/drawing/2014/main" id="{224A6418-8BD7-F4C1-4DA3-99FADBCA7CD2}"/>
                </a:ext>
              </a:extLst>
            </p:cNvPr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7;p18">
              <a:extLst>
                <a:ext uri="{FF2B5EF4-FFF2-40B4-BE49-F238E27FC236}">
                  <a16:creationId xmlns:a16="http://schemas.microsoft.com/office/drawing/2014/main" id="{9ACE406B-3D69-D136-9650-C076E0AE33B7}"/>
                </a:ext>
              </a:extLst>
            </p:cNvPr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48;p18">
              <a:extLst>
                <a:ext uri="{FF2B5EF4-FFF2-40B4-BE49-F238E27FC236}">
                  <a16:creationId xmlns:a16="http://schemas.microsoft.com/office/drawing/2014/main" id="{36D57C99-8F55-78AE-4127-A43AD56A5D1E}"/>
                </a:ext>
              </a:extLst>
            </p:cNvPr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49;p18">
              <a:extLst>
                <a:ext uri="{FF2B5EF4-FFF2-40B4-BE49-F238E27FC236}">
                  <a16:creationId xmlns:a16="http://schemas.microsoft.com/office/drawing/2014/main" id="{12ADFA05-9531-1099-D147-F6732C5E3042}"/>
                </a:ext>
              </a:extLst>
            </p:cNvPr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50;p18">
              <a:extLst>
                <a:ext uri="{FF2B5EF4-FFF2-40B4-BE49-F238E27FC236}">
                  <a16:creationId xmlns:a16="http://schemas.microsoft.com/office/drawing/2014/main" id="{7376B024-EE5C-AF57-9C3E-E0BBB0FA7B08}"/>
                </a:ext>
              </a:extLst>
            </p:cNvPr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751;p18">
              <a:extLst>
                <a:ext uri="{FF2B5EF4-FFF2-40B4-BE49-F238E27FC236}">
                  <a16:creationId xmlns:a16="http://schemas.microsoft.com/office/drawing/2014/main" id="{0D132CFA-3201-5176-BE79-D034152AFFDF}"/>
                </a:ext>
              </a:extLst>
            </p:cNvPr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752;p18">
              <a:extLst>
                <a:ext uri="{FF2B5EF4-FFF2-40B4-BE49-F238E27FC236}">
                  <a16:creationId xmlns:a16="http://schemas.microsoft.com/office/drawing/2014/main" id="{28AF952C-96DF-5D5E-DD9A-E259C99FFEB3}"/>
                </a:ext>
              </a:extLst>
            </p:cNvPr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753;p18">
              <a:extLst>
                <a:ext uri="{FF2B5EF4-FFF2-40B4-BE49-F238E27FC236}">
                  <a16:creationId xmlns:a16="http://schemas.microsoft.com/office/drawing/2014/main" id="{BF3F2C19-725D-756E-F9A0-3CE3212A82A9}"/>
                </a:ext>
              </a:extLst>
            </p:cNvPr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754;p18">
              <a:extLst>
                <a:ext uri="{FF2B5EF4-FFF2-40B4-BE49-F238E27FC236}">
                  <a16:creationId xmlns:a16="http://schemas.microsoft.com/office/drawing/2014/main" id="{48918033-5112-F021-FFC5-50F47DE46B85}"/>
                </a:ext>
              </a:extLst>
            </p:cNvPr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755;p18">
              <a:extLst>
                <a:ext uri="{FF2B5EF4-FFF2-40B4-BE49-F238E27FC236}">
                  <a16:creationId xmlns:a16="http://schemas.microsoft.com/office/drawing/2014/main" id="{17CF0629-11FA-074F-7775-0834329A61C6}"/>
                </a:ext>
              </a:extLst>
            </p:cNvPr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756;p18">
              <a:extLst>
                <a:ext uri="{FF2B5EF4-FFF2-40B4-BE49-F238E27FC236}">
                  <a16:creationId xmlns:a16="http://schemas.microsoft.com/office/drawing/2014/main" id="{31FDFCBE-6EDB-EC5F-1E39-9525E33D98E9}"/>
                </a:ext>
              </a:extLst>
            </p:cNvPr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757;p18">
              <a:extLst>
                <a:ext uri="{FF2B5EF4-FFF2-40B4-BE49-F238E27FC236}">
                  <a16:creationId xmlns:a16="http://schemas.microsoft.com/office/drawing/2014/main" id="{5F02BEFF-D5B2-8127-20BC-B30830607544}"/>
                </a:ext>
              </a:extLst>
            </p:cNvPr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758;p18">
              <a:extLst>
                <a:ext uri="{FF2B5EF4-FFF2-40B4-BE49-F238E27FC236}">
                  <a16:creationId xmlns:a16="http://schemas.microsoft.com/office/drawing/2014/main" id="{FF3389C0-034B-AF2D-FBF8-0C7115279320}"/>
                </a:ext>
              </a:extLst>
            </p:cNvPr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759;p18">
              <a:extLst>
                <a:ext uri="{FF2B5EF4-FFF2-40B4-BE49-F238E27FC236}">
                  <a16:creationId xmlns:a16="http://schemas.microsoft.com/office/drawing/2014/main" id="{2A07C87D-2AAB-B5E5-6898-28CDB4693101}"/>
                </a:ext>
              </a:extLst>
            </p:cNvPr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760;p18">
              <a:extLst>
                <a:ext uri="{FF2B5EF4-FFF2-40B4-BE49-F238E27FC236}">
                  <a16:creationId xmlns:a16="http://schemas.microsoft.com/office/drawing/2014/main" id="{6A94E63D-6B68-F152-60AB-0C806DE0E300}"/>
                </a:ext>
              </a:extLst>
            </p:cNvPr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761;p18">
              <a:extLst>
                <a:ext uri="{FF2B5EF4-FFF2-40B4-BE49-F238E27FC236}">
                  <a16:creationId xmlns:a16="http://schemas.microsoft.com/office/drawing/2014/main" id="{CC2CA563-F4C7-4E0D-609E-BB6986C95766}"/>
                </a:ext>
              </a:extLst>
            </p:cNvPr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762;p18">
              <a:extLst>
                <a:ext uri="{FF2B5EF4-FFF2-40B4-BE49-F238E27FC236}">
                  <a16:creationId xmlns:a16="http://schemas.microsoft.com/office/drawing/2014/main" id="{A40B4C79-7523-F79B-323A-D712BA5F4C4B}"/>
                </a:ext>
              </a:extLst>
            </p:cNvPr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763;p18">
              <a:extLst>
                <a:ext uri="{FF2B5EF4-FFF2-40B4-BE49-F238E27FC236}">
                  <a16:creationId xmlns:a16="http://schemas.microsoft.com/office/drawing/2014/main" id="{A38D7C6A-B885-A707-56F5-0FC3626BF270}"/>
                </a:ext>
              </a:extLst>
            </p:cNvPr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764;p18">
              <a:extLst>
                <a:ext uri="{FF2B5EF4-FFF2-40B4-BE49-F238E27FC236}">
                  <a16:creationId xmlns:a16="http://schemas.microsoft.com/office/drawing/2014/main" id="{0158610F-74E9-2FB6-52F9-7BC279A2A19A}"/>
                </a:ext>
              </a:extLst>
            </p:cNvPr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765;p18">
              <a:extLst>
                <a:ext uri="{FF2B5EF4-FFF2-40B4-BE49-F238E27FC236}">
                  <a16:creationId xmlns:a16="http://schemas.microsoft.com/office/drawing/2014/main" id="{07EB3A2B-6135-8A63-5A60-4E88595EE9D1}"/>
                </a:ext>
              </a:extLst>
            </p:cNvPr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766;p18">
              <a:extLst>
                <a:ext uri="{FF2B5EF4-FFF2-40B4-BE49-F238E27FC236}">
                  <a16:creationId xmlns:a16="http://schemas.microsoft.com/office/drawing/2014/main" id="{9AF1D4DD-02AE-5FC6-BDC8-356DD1411C9D}"/>
                </a:ext>
              </a:extLst>
            </p:cNvPr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767;p18">
              <a:extLst>
                <a:ext uri="{FF2B5EF4-FFF2-40B4-BE49-F238E27FC236}">
                  <a16:creationId xmlns:a16="http://schemas.microsoft.com/office/drawing/2014/main" id="{4104C073-878B-6792-4054-712C8F46F6A4}"/>
                </a:ext>
              </a:extLst>
            </p:cNvPr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768;p18">
              <a:extLst>
                <a:ext uri="{FF2B5EF4-FFF2-40B4-BE49-F238E27FC236}">
                  <a16:creationId xmlns:a16="http://schemas.microsoft.com/office/drawing/2014/main" id="{0D96AE80-C8AB-FF7F-9DE3-712D2DD02DF4}"/>
                </a:ext>
              </a:extLst>
            </p:cNvPr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769;p18">
              <a:extLst>
                <a:ext uri="{FF2B5EF4-FFF2-40B4-BE49-F238E27FC236}">
                  <a16:creationId xmlns:a16="http://schemas.microsoft.com/office/drawing/2014/main" id="{38C95AC7-620E-CB31-660F-3AFCC06281FE}"/>
                </a:ext>
              </a:extLst>
            </p:cNvPr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770;p18">
              <a:extLst>
                <a:ext uri="{FF2B5EF4-FFF2-40B4-BE49-F238E27FC236}">
                  <a16:creationId xmlns:a16="http://schemas.microsoft.com/office/drawing/2014/main" id="{B3703376-73D7-1450-D750-59A960D56EC8}"/>
                </a:ext>
              </a:extLst>
            </p:cNvPr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771;p18">
              <a:extLst>
                <a:ext uri="{FF2B5EF4-FFF2-40B4-BE49-F238E27FC236}">
                  <a16:creationId xmlns:a16="http://schemas.microsoft.com/office/drawing/2014/main" id="{94CA5EF5-5B3F-B036-6A9A-A40993EEA3B4}"/>
                </a:ext>
              </a:extLst>
            </p:cNvPr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772;p18">
              <a:extLst>
                <a:ext uri="{FF2B5EF4-FFF2-40B4-BE49-F238E27FC236}">
                  <a16:creationId xmlns:a16="http://schemas.microsoft.com/office/drawing/2014/main" id="{7C65797D-B678-DE25-8651-D6C3FE73844B}"/>
                </a:ext>
              </a:extLst>
            </p:cNvPr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773;p18">
              <a:extLst>
                <a:ext uri="{FF2B5EF4-FFF2-40B4-BE49-F238E27FC236}">
                  <a16:creationId xmlns:a16="http://schemas.microsoft.com/office/drawing/2014/main" id="{7E8F91C9-1C02-5930-8163-6E24641EF286}"/>
                </a:ext>
              </a:extLst>
            </p:cNvPr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774;p18">
              <a:extLst>
                <a:ext uri="{FF2B5EF4-FFF2-40B4-BE49-F238E27FC236}">
                  <a16:creationId xmlns:a16="http://schemas.microsoft.com/office/drawing/2014/main" id="{05D4C123-30D9-4B0C-D4EA-A5C02B273D6A}"/>
                </a:ext>
              </a:extLst>
            </p:cNvPr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775;p18">
              <a:extLst>
                <a:ext uri="{FF2B5EF4-FFF2-40B4-BE49-F238E27FC236}">
                  <a16:creationId xmlns:a16="http://schemas.microsoft.com/office/drawing/2014/main" id="{C8F69E14-F49D-ECB1-AD82-2BF5D15EEC76}"/>
                </a:ext>
              </a:extLst>
            </p:cNvPr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776;p18">
              <a:extLst>
                <a:ext uri="{FF2B5EF4-FFF2-40B4-BE49-F238E27FC236}">
                  <a16:creationId xmlns:a16="http://schemas.microsoft.com/office/drawing/2014/main" id="{359CA778-40C9-9B58-0D26-05D1B79BA7D3}"/>
                </a:ext>
              </a:extLst>
            </p:cNvPr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777;p18">
              <a:extLst>
                <a:ext uri="{FF2B5EF4-FFF2-40B4-BE49-F238E27FC236}">
                  <a16:creationId xmlns:a16="http://schemas.microsoft.com/office/drawing/2014/main" id="{0E1EBF35-BA7A-9BCF-D1C7-906106EF3484}"/>
                </a:ext>
              </a:extLst>
            </p:cNvPr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778;p18">
              <a:extLst>
                <a:ext uri="{FF2B5EF4-FFF2-40B4-BE49-F238E27FC236}">
                  <a16:creationId xmlns:a16="http://schemas.microsoft.com/office/drawing/2014/main" id="{9B5CD69D-2AE8-EE51-6B27-5B29E72F8336}"/>
                </a:ext>
              </a:extLst>
            </p:cNvPr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779;p18">
              <a:extLst>
                <a:ext uri="{FF2B5EF4-FFF2-40B4-BE49-F238E27FC236}">
                  <a16:creationId xmlns:a16="http://schemas.microsoft.com/office/drawing/2014/main" id="{E916F14C-246D-376E-EAF6-223BD8C0FB45}"/>
                </a:ext>
              </a:extLst>
            </p:cNvPr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780;p18">
              <a:extLst>
                <a:ext uri="{FF2B5EF4-FFF2-40B4-BE49-F238E27FC236}">
                  <a16:creationId xmlns:a16="http://schemas.microsoft.com/office/drawing/2014/main" id="{E74FED88-576F-2929-8DF1-8DFB3A002BF0}"/>
                </a:ext>
              </a:extLst>
            </p:cNvPr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781;p18">
              <a:extLst>
                <a:ext uri="{FF2B5EF4-FFF2-40B4-BE49-F238E27FC236}">
                  <a16:creationId xmlns:a16="http://schemas.microsoft.com/office/drawing/2014/main" id="{A1A293DD-148F-6292-70EA-85C892FC00FE}"/>
                </a:ext>
              </a:extLst>
            </p:cNvPr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782;p18">
              <a:extLst>
                <a:ext uri="{FF2B5EF4-FFF2-40B4-BE49-F238E27FC236}">
                  <a16:creationId xmlns:a16="http://schemas.microsoft.com/office/drawing/2014/main" id="{56E556D3-CED7-395B-76BC-9A937C756F7A}"/>
                </a:ext>
              </a:extLst>
            </p:cNvPr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783;p18">
              <a:extLst>
                <a:ext uri="{FF2B5EF4-FFF2-40B4-BE49-F238E27FC236}">
                  <a16:creationId xmlns:a16="http://schemas.microsoft.com/office/drawing/2014/main" id="{7E64D637-67DD-A525-50FE-5F22EB58C509}"/>
                </a:ext>
              </a:extLst>
            </p:cNvPr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784;p18">
              <a:extLst>
                <a:ext uri="{FF2B5EF4-FFF2-40B4-BE49-F238E27FC236}">
                  <a16:creationId xmlns:a16="http://schemas.microsoft.com/office/drawing/2014/main" id="{893508A4-7D88-F641-85EA-1FBB300A62E6}"/>
                </a:ext>
              </a:extLst>
            </p:cNvPr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785;p18">
              <a:extLst>
                <a:ext uri="{FF2B5EF4-FFF2-40B4-BE49-F238E27FC236}">
                  <a16:creationId xmlns:a16="http://schemas.microsoft.com/office/drawing/2014/main" id="{C1076B46-09AC-167C-556D-FACB858BB967}"/>
                </a:ext>
              </a:extLst>
            </p:cNvPr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786;p18">
              <a:extLst>
                <a:ext uri="{FF2B5EF4-FFF2-40B4-BE49-F238E27FC236}">
                  <a16:creationId xmlns:a16="http://schemas.microsoft.com/office/drawing/2014/main" id="{944D19D2-32C4-E0DC-3726-4DFDFDAFACD4}"/>
                </a:ext>
              </a:extLst>
            </p:cNvPr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787;p18">
              <a:extLst>
                <a:ext uri="{FF2B5EF4-FFF2-40B4-BE49-F238E27FC236}">
                  <a16:creationId xmlns:a16="http://schemas.microsoft.com/office/drawing/2014/main" id="{22A1307C-62D0-6179-2B61-1B1FEAF64676}"/>
                </a:ext>
              </a:extLst>
            </p:cNvPr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788;p18">
              <a:extLst>
                <a:ext uri="{FF2B5EF4-FFF2-40B4-BE49-F238E27FC236}">
                  <a16:creationId xmlns:a16="http://schemas.microsoft.com/office/drawing/2014/main" id="{E0DB9939-61B9-9533-82E4-3F478A99D67A}"/>
                </a:ext>
              </a:extLst>
            </p:cNvPr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789;p18">
              <a:extLst>
                <a:ext uri="{FF2B5EF4-FFF2-40B4-BE49-F238E27FC236}">
                  <a16:creationId xmlns:a16="http://schemas.microsoft.com/office/drawing/2014/main" id="{7AC5289D-3ED4-25A9-F072-5726D7C32220}"/>
                </a:ext>
              </a:extLst>
            </p:cNvPr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790;p18">
              <a:extLst>
                <a:ext uri="{FF2B5EF4-FFF2-40B4-BE49-F238E27FC236}">
                  <a16:creationId xmlns:a16="http://schemas.microsoft.com/office/drawing/2014/main" id="{A41B2EE4-9599-8B74-C1EA-78ACAAE157BA}"/>
                </a:ext>
              </a:extLst>
            </p:cNvPr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791;p18">
              <a:extLst>
                <a:ext uri="{FF2B5EF4-FFF2-40B4-BE49-F238E27FC236}">
                  <a16:creationId xmlns:a16="http://schemas.microsoft.com/office/drawing/2014/main" id="{7C164440-3B23-0D26-24CA-5707A5AE7B08}"/>
                </a:ext>
              </a:extLst>
            </p:cNvPr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792;p18">
              <a:extLst>
                <a:ext uri="{FF2B5EF4-FFF2-40B4-BE49-F238E27FC236}">
                  <a16:creationId xmlns:a16="http://schemas.microsoft.com/office/drawing/2014/main" id="{15E4F54B-D3E3-7B32-77FC-5B830357171E}"/>
                </a:ext>
              </a:extLst>
            </p:cNvPr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793;p18">
              <a:extLst>
                <a:ext uri="{FF2B5EF4-FFF2-40B4-BE49-F238E27FC236}">
                  <a16:creationId xmlns:a16="http://schemas.microsoft.com/office/drawing/2014/main" id="{56A3A401-9CEB-707B-F4A8-FA9D3001E803}"/>
                </a:ext>
              </a:extLst>
            </p:cNvPr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794;p18">
              <a:extLst>
                <a:ext uri="{FF2B5EF4-FFF2-40B4-BE49-F238E27FC236}">
                  <a16:creationId xmlns:a16="http://schemas.microsoft.com/office/drawing/2014/main" id="{2073E72D-7D53-61D9-B2B1-91AB5754392E}"/>
                </a:ext>
              </a:extLst>
            </p:cNvPr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795;p18">
              <a:extLst>
                <a:ext uri="{FF2B5EF4-FFF2-40B4-BE49-F238E27FC236}">
                  <a16:creationId xmlns:a16="http://schemas.microsoft.com/office/drawing/2014/main" id="{A8E14243-1459-359E-77DF-66FEECAFDF03}"/>
                </a:ext>
              </a:extLst>
            </p:cNvPr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796;p18">
              <a:extLst>
                <a:ext uri="{FF2B5EF4-FFF2-40B4-BE49-F238E27FC236}">
                  <a16:creationId xmlns:a16="http://schemas.microsoft.com/office/drawing/2014/main" id="{3913D523-401A-941C-9A85-3EB6E2360672}"/>
                </a:ext>
              </a:extLst>
            </p:cNvPr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797;p18">
              <a:extLst>
                <a:ext uri="{FF2B5EF4-FFF2-40B4-BE49-F238E27FC236}">
                  <a16:creationId xmlns:a16="http://schemas.microsoft.com/office/drawing/2014/main" id="{B0539BCA-2E3B-87D9-7F66-A2D1C0C4CF60}"/>
                </a:ext>
              </a:extLst>
            </p:cNvPr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798;p18">
              <a:extLst>
                <a:ext uri="{FF2B5EF4-FFF2-40B4-BE49-F238E27FC236}">
                  <a16:creationId xmlns:a16="http://schemas.microsoft.com/office/drawing/2014/main" id="{2ED78AA7-674A-BD36-2A03-B7930C5FC392}"/>
                </a:ext>
              </a:extLst>
            </p:cNvPr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799;p18">
              <a:extLst>
                <a:ext uri="{FF2B5EF4-FFF2-40B4-BE49-F238E27FC236}">
                  <a16:creationId xmlns:a16="http://schemas.microsoft.com/office/drawing/2014/main" id="{AAC1A9AB-072C-EE08-4119-70D6C689317F}"/>
                </a:ext>
              </a:extLst>
            </p:cNvPr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800;p18">
              <a:extLst>
                <a:ext uri="{FF2B5EF4-FFF2-40B4-BE49-F238E27FC236}">
                  <a16:creationId xmlns:a16="http://schemas.microsoft.com/office/drawing/2014/main" id="{FB454567-B158-B948-BD44-0CCE143C29E8}"/>
                </a:ext>
              </a:extLst>
            </p:cNvPr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801;p18">
              <a:extLst>
                <a:ext uri="{FF2B5EF4-FFF2-40B4-BE49-F238E27FC236}">
                  <a16:creationId xmlns:a16="http://schemas.microsoft.com/office/drawing/2014/main" id="{2A15084A-8191-0A03-CFEF-F7C761C6A463}"/>
                </a:ext>
              </a:extLst>
            </p:cNvPr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802;p18">
              <a:extLst>
                <a:ext uri="{FF2B5EF4-FFF2-40B4-BE49-F238E27FC236}">
                  <a16:creationId xmlns:a16="http://schemas.microsoft.com/office/drawing/2014/main" id="{693BE84F-57A4-7B52-DB8E-97211758309B}"/>
                </a:ext>
              </a:extLst>
            </p:cNvPr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803;p18">
              <a:extLst>
                <a:ext uri="{FF2B5EF4-FFF2-40B4-BE49-F238E27FC236}">
                  <a16:creationId xmlns:a16="http://schemas.microsoft.com/office/drawing/2014/main" id="{7A39B916-FC34-B337-DDDD-FD1C88747BBE}"/>
                </a:ext>
              </a:extLst>
            </p:cNvPr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804;p18">
              <a:extLst>
                <a:ext uri="{FF2B5EF4-FFF2-40B4-BE49-F238E27FC236}">
                  <a16:creationId xmlns:a16="http://schemas.microsoft.com/office/drawing/2014/main" id="{386853F3-02DF-82E6-9542-769729E6FB20}"/>
                </a:ext>
              </a:extLst>
            </p:cNvPr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805;p18">
              <a:extLst>
                <a:ext uri="{FF2B5EF4-FFF2-40B4-BE49-F238E27FC236}">
                  <a16:creationId xmlns:a16="http://schemas.microsoft.com/office/drawing/2014/main" id="{5D8F80A1-103F-F69E-03E8-2EA0B296B467}"/>
                </a:ext>
              </a:extLst>
            </p:cNvPr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806;p18">
              <a:extLst>
                <a:ext uri="{FF2B5EF4-FFF2-40B4-BE49-F238E27FC236}">
                  <a16:creationId xmlns:a16="http://schemas.microsoft.com/office/drawing/2014/main" id="{5C3472E4-66E1-A971-E2E4-F540A345EECA}"/>
                </a:ext>
              </a:extLst>
            </p:cNvPr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807;p18">
              <a:extLst>
                <a:ext uri="{FF2B5EF4-FFF2-40B4-BE49-F238E27FC236}">
                  <a16:creationId xmlns:a16="http://schemas.microsoft.com/office/drawing/2014/main" id="{EF4DDBB3-7607-7012-EC7A-89C121872A94}"/>
                </a:ext>
              </a:extLst>
            </p:cNvPr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808;p18">
              <a:extLst>
                <a:ext uri="{FF2B5EF4-FFF2-40B4-BE49-F238E27FC236}">
                  <a16:creationId xmlns:a16="http://schemas.microsoft.com/office/drawing/2014/main" id="{58F0EC9A-78CF-D512-92C0-C0FCA51781EB}"/>
                </a:ext>
              </a:extLst>
            </p:cNvPr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809;p18">
              <a:extLst>
                <a:ext uri="{FF2B5EF4-FFF2-40B4-BE49-F238E27FC236}">
                  <a16:creationId xmlns:a16="http://schemas.microsoft.com/office/drawing/2014/main" id="{BB004867-BF96-0CDE-1162-C8D53EAD8A92}"/>
                </a:ext>
              </a:extLst>
            </p:cNvPr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810;p18">
              <a:extLst>
                <a:ext uri="{FF2B5EF4-FFF2-40B4-BE49-F238E27FC236}">
                  <a16:creationId xmlns:a16="http://schemas.microsoft.com/office/drawing/2014/main" id="{9A46FB6D-43DE-F122-5217-F1D9461F5D6B}"/>
                </a:ext>
              </a:extLst>
            </p:cNvPr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811;p18">
              <a:extLst>
                <a:ext uri="{FF2B5EF4-FFF2-40B4-BE49-F238E27FC236}">
                  <a16:creationId xmlns:a16="http://schemas.microsoft.com/office/drawing/2014/main" id="{644BD15D-44F7-708D-1A80-7302CDCCD87A}"/>
                </a:ext>
              </a:extLst>
            </p:cNvPr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812;p18">
              <a:extLst>
                <a:ext uri="{FF2B5EF4-FFF2-40B4-BE49-F238E27FC236}">
                  <a16:creationId xmlns:a16="http://schemas.microsoft.com/office/drawing/2014/main" id="{C4A1AD33-72CC-B3C7-B87A-BAE69E01AD54}"/>
                </a:ext>
              </a:extLst>
            </p:cNvPr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813;p18">
              <a:extLst>
                <a:ext uri="{FF2B5EF4-FFF2-40B4-BE49-F238E27FC236}">
                  <a16:creationId xmlns:a16="http://schemas.microsoft.com/office/drawing/2014/main" id="{D701352A-DB21-4917-B2D3-3C40522016A6}"/>
                </a:ext>
              </a:extLst>
            </p:cNvPr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814;p18">
              <a:extLst>
                <a:ext uri="{FF2B5EF4-FFF2-40B4-BE49-F238E27FC236}">
                  <a16:creationId xmlns:a16="http://schemas.microsoft.com/office/drawing/2014/main" id="{AED98DE4-A02C-BAD7-ACE2-C64791019064}"/>
                </a:ext>
              </a:extLst>
            </p:cNvPr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815;p18">
              <a:extLst>
                <a:ext uri="{FF2B5EF4-FFF2-40B4-BE49-F238E27FC236}">
                  <a16:creationId xmlns:a16="http://schemas.microsoft.com/office/drawing/2014/main" id="{CEB50037-BBB8-8505-25DD-8E3204CD1F19}"/>
                </a:ext>
              </a:extLst>
            </p:cNvPr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816;p18">
              <a:extLst>
                <a:ext uri="{FF2B5EF4-FFF2-40B4-BE49-F238E27FC236}">
                  <a16:creationId xmlns:a16="http://schemas.microsoft.com/office/drawing/2014/main" id="{2BA7DB19-BA06-6F65-6110-83925710AFE1}"/>
                </a:ext>
              </a:extLst>
            </p:cNvPr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817;p18">
              <a:extLst>
                <a:ext uri="{FF2B5EF4-FFF2-40B4-BE49-F238E27FC236}">
                  <a16:creationId xmlns:a16="http://schemas.microsoft.com/office/drawing/2014/main" id="{7E81A80A-BAB4-FC38-B4C7-8F03BCECD846}"/>
                </a:ext>
              </a:extLst>
            </p:cNvPr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818;p18">
              <a:extLst>
                <a:ext uri="{FF2B5EF4-FFF2-40B4-BE49-F238E27FC236}">
                  <a16:creationId xmlns:a16="http://schemas.microsoft.com/office/drawing/2014/main" id="{C171FFCE-1435-421D-05A7-CCA59C6F8D85}"/>
                </a:ext>
              </a:extLst>
            </p:cNvPr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37" name="Google Shape;819;p18">
              <a:extLst>
                <a:ext uri="{FF2B5EF4-FFF2-40B4-BE49-F238E27FC236}">
                  <a16:creationId xmlns:a16="http://schemas.microsoft.com/office/drawing/2014/main" id="{D6F8E26A-5CC7-5735-473F-29B5998A3C4D}"/>
                </a:ext>
              </a:extLst>
            </p:cNvPr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363" name="Google Shape;820;p18">
                <a:extLst>
                  <a:ext uri="{FF2B5EF4-FFF2-40B4-BE49-F238E27FC236}">
                    <a16:creationId xmlns:a16="http://schemas.microsoft.com/office/drawing/2014/main" id="{DE49AFE4-D6AF-4DC9-1BF0-43465A58339B}"/>
                  </a:ext>
                </a:extLst>
              </p:cNvPr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821;p18">
                <a:extLst>
                  <a:ext uri="{FF2B5EF4-FFF2-40B4-BE49-F238E27FC236}">
                    <a16:creationId xmlns:a16="http://schemas.microsoft.com/office/drawing/2014/main" id="{4F8ACCBA-7DE7-353A-A482-DB90E0EE8D37}"/>
                  </a:ext>
                </a:extLst>
              </p:cNvPr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822;p18">
                <a:extLst>
                  <a:ext uri="{FF2B5EF4-FFF2-40B4-BE49-F238E27FC236}">
                    <a16:creationId xmlns:a16="http://schemas.microsoft.com/office/drawing/2014/main" id="{B071C688-0065-C79A-9EF0-82F5ACEE7715}"/>
                  </a:ext>
                </a:extLst>
              </p:cNvPr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823;p18">
                <a:extLst>
                  <a:ext uri="{FF2B5EF4-FFF2-40B4-BE49-F238E27FC236}">
                    <a16:creationId xmlns:a16="http://schemas.microsoft.com/office/drawing/2014/main" id="{1AB1B67B-21D2-8659-ED6A-404299C2D6C7}"/>
                  </a:ext>
                </a:extLst>
              </p:cNvPr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824;p18">
                <a:extLst>
                  <a:ext uri="{FF2B5EF4-FFF2-40B4-BE49-F238E27FC236}">
                    <a16:creationId xmlns:a16="http://schemas.microsoft.com/office/drawing/2014/main" id="{608F4F3F-C855-D538-8961-39CF9AA4303B}"/>
                  </a:ext>
                </a:extLst>
              </p:cNvPr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825;p18">
                <a:extLst>
                  <a:ext uri="{FF2B5EF4-FFF2-40B4-BE49-F238E27FC236}">
                    <a16:creationId xmlns:a16="http://schemas.microsoft.com/office/drawing/2014/main" id="{42E29F6E-13D0-B3D8-48B3-BFA2B858806E}"/>
                  </a:ext>
                </a:extLst>
              </p:cNvPr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826;p18">
                <a:extLst>
                  <a:ext uri="{FF2B5EF4-FFF2-40B4-BE49-F238E27FC236}">
                    <a16:creationId xmlns:a16="http://schemas.microsoft.com/office/drawing/2014/main" id="{24C29812-B72F-6DF4-1CD3-165E3CAE3AD7}"/>
                  </a:ext>
                </a:extLst>
              </p:cNvPr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827;p18">
                <a:extLst>
                  <a:ext uri="{FF2B5EF4-FFF2-40B4-BE49-F238E27FC236}">
                    <a16:creationId xmlns:a16="http://schemas.microsoft.com/office/drawing/2014/main" id="{1592F7D5-8761-5F7A-3F64-17A216342647}"/>
                  </a:ext>
                </a:extLst>
              </p:cNvPr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828;p18">
                <a:extLst>
                  <a:ext uri="{FF2B5EF4-FFF2-40B4-BE49-F238E27FC236}">
                    <a16:creationId xmlns:a16="http://schemas.microsoft.com/office/drawing/2014/main" id="{BBFCCA44-0357-5510-F90C-16F8B346E47E}"/>
                  </a:ext>
                </a:extLst>
              </p:cNvPr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8" name="Google Shape;829;p18">
              <a:extLst>
                <a:ext uri="{FF2B5EF4-FFF2-40B4-BE49-F238E27FC236}">
                  <a16:creationId xmlns:a16="http://schemas.microsoft.com/office/drawing/2014/main" id="{49CEA17D-E4DD-5B39-40B4-57D152612186}"/>
                </a:ext>
              </a:extLst>
            </p:cNvPr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358" name="Google Shape;830;p18">
                <a:extLst>
                  <a:ext uri="{FF2B5EF4-FFF2-40B4-BE49-F238E27FC236}">
                    <a16:creationId xmlns:a16="http://schemas.microsoft.com/office/drawing/2014/main" id="{41AF48C5-62FE-15AF-1BA4-C4A6B716B319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831;p18">
                <a:extLst>
                  <a:ext uri="{FF2B5EF4-FFF2-40B4-BE49-F238E27FC236}">
                    <a16:creationId xmlns:a16="http://schemas.microsoft.com/office/drawing/2014/main" id="{3564D086-D4D1-7939-5E0C-C277076E0990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832;p18">
                <a:extLst>
                  <a:ext uri="{FF2B5EF4-FFF2-40B4-BE49-F238E27FC236}">
                    <a16:creationId xmlns:a16="http://schemas.microsoft.com/office/drawing/2014/main" id="{CC0AEB4C-104E-4200-D33B-80D0EB1456E8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833;p18">
                <a:extLst>
                  <a:ext uri="{FF2B5EF4-FFF2-40B4-BE49-F238E27FC236}">
                    <a16:creationId xmlns:a16="http://schemas.microsoft.com/office/drawing/2014/main" id="{52107726-45DB-42E1-F906-7877E8F7BDF4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834;p18">
                <a:extLst>
                  <a:ext uri="{FF2B5EF4-FFF2-40B4-BE49-F238E27FC236}">
                    <a16:creationId xmlns:a16="http://schemas.microsoft.com/office/drawing/2014/main" id="{45C4AEE0-E055-D618-FBAE-14C92C96158D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39" name="Google Shape;835;p18">
              <a:extLst>
                <a:ext uri="{FF2B5EF4-FFF2-40B4-BE49-F238E27FC236}">
                  <a16:creationId xmlns:a16="http://schemas.microsoft.com/office/drawing/2014/main" id="{B73E2568-B99E-8F74-79D2-0B686BCB88D0}"/>
                </a:ext>
              </a:extLst>
            </p:cNvPr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836;p18">
              <a:extLst>
                <a:ext uri="{FF2B5EF4-FFF2-40B4-BE49-F238E27FC236}">
                  <a16:creationId xmlns:a16="http://schemas.microsoft.com/office/drawing/2014/main" id="{B88650DA-7132-6E3E-17D2-3D9093EB4B54}"/>
                </a:ext>
              </a:extLst>
            </p:cNvPr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837;p18">
              <a:extLst>
                <a:ext uri="{FF2B5EF4-FFF2-40B4-BE49-F238E27FC236}">
                  <a16:creationId xmlns:a16="http://schemas.microsoft.com/office/drawing/2014/main" id="{4DCAEB10-F665-7183-298A-3F529ADD9D98}"/>
                </a:ext>
              </a:extLst>
            </p:cNvPr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838;p18">
              <a:extLst>
                <a:ext uri="{FF2B5EF4-FFF2-40B4-BE49-F238E27FC236}">
                  <a16:creationId xmlns:a16="http://schemas.microsoft.com/office/drawing/2014/main" id="{029A5775-A62E-BD0D-2F2E-8834A1FF018B}"/>
                </a:ext>
              </a:extLst>
            </p:cNvPr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839;p18">
              <a:extLst>
                <a:ext uri="{FF2B5EF4-FFF2-40B4-BE49-F238E27FC236}">
                  <a16:creationId xmlns:a16="http://schemas.microsoft.com/office/drawing/2014/main" id="{8AEC772E-0D4F-6E64-3E50-0A065885F23E}"/>
                </a:ext>
              </a:extLst>
            </p:cNvPr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840;p18">
              <a:extLst>
                <a:ext uri="{FF2B5EF4-FFF2-40B4-BE49-F238E27FC236}">
                  <a16:creationId xmlns:a16="http://schemas.microsoft.com/office/drawing/2014/main" id="{0F549BBD-24DF-91E8-A76B-9AC35978D2F0}"/>
                </a:ext>
              </a:extLst>
            </p:cNvPr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841;p18">
              <a:extLst>
                <a:ext uri="{FF2B5EF4-FFF2-40B4-BE49-F238E27FC236}">
                  <a16:creationId xmlns:a16="http://schemas.microsoft.com/office/drawing/2014/main" id="{019110C6-7D55-7197-FF23-3780F755403F}"/>
                </a:ext>
              </a:extLst>
            </p:cNvPr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842;p18">
              <a:extLst>
                <a:ext uri="{FF2B5EF4-FFF2-40B4-BE49-F238E27FC236}">
                  <a16:creationId xmlns:a16="http://schemas.microsoft.com/office/drawing/2014/main" id="{44F6CE3D-353A-D094-6CA9-C6F7A29CEF43}"/>
                </a:ext>
              </a:extLst>
            </p:cNvPr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843;p18">
              <a:extLst>
                <a:ext uri="{FF2B5EF4-FFF2-40B4-BE49-F238E27FC236}">
                  <a16:creationId xmlns:a16="http://schemas.microsoft.com/office/drawing/2014/main" id="{DF69EB78-65AA-0AC5-8C76-590FA898F3FB}"/>
                </a:ext>
              </a:extLst>
            </p:cNvPr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844;p18">
              <a:extLst>
                <a:ext uri="{FF2B5EF4-FFF2-40B4-BE49-F238E27FC236}">
                  <a16:creationId xmlns:a16="http://schemas.microsoft.com/office/drawing/2014/main" id="{FC71E4B4-EA82-9794-57FE-2E56C5B5B4F5}"/>
                </a:ext>
              </a:extLst>
            </p:cNvPr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845;p18">
              <a:extLst>
                <a:ext uri="{FF2B5EF4-FFF2-40B4-BE49-F238E27FC236}">
                  <a16:creationId xmlns:a16="http://schemas.microsoft.com/office/drawing/2014/main" id="{993A8D63-AEBC-A750-9C02-5D5444B6C91F}"/>
                </a:ext>
              </a:extLst>
            </p:cNvPr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846;p18">
              <a:extLst>
                <a:ext uri="{FF2B5EF4-FFF2-40B4-BE49-F238E27FC236}">
                  <a16:creationId xmlns:a16="http://schemas.microsoft.com/office/drawing/2014/main" id="{674F82E7-4DC9-878A-2B5D-677FBB183FC4}"/>
                </a:ext>
              </a:extLst>
            </p:cNvPr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847;p18">
              <a:extLst>
                <a:ext uri="{FF2B5EF4-FFF2-40B4-BE49-F238E27FC236}">
                  <a16:creationId xmlns:a16="http://schemas.microsoft.com/office/drawing/2014/main" id="{024BAD32-83E8-9219-9B0A-0576218E6B51}"/>
                </a:ext>
              </a:extLst>
            </p:cNvPr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848;p18">
              <a:extLst>
                <a:ext uri="{FF2B5EF4-FFF2-40B4-BE49-F238E27FC236}">
                  <a16:creationId xmlns:a16="http://schemas.microsoft.com/office/drawing/2014/main" id="{FB504B94-0CC1-0990-4EEA-D1E2924D843D}"/>
                </a:ext>
              </a:extLst>
            </p:cNvPr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849;p18">
              <a:extLst>
                <a:ext uri="{FF2B5EF4-FFF2-40B4-BE49-F238E27FC236}">
                  <a16:creationId xmlns:a16="http://schemas.microsoft.com/office/drawing/2014/main" id="{EC8C2F9B-9F64-E701-FF36-12D6DA008DC2}"/>
                </a:ext>
              </a:extLst>
            </p:cNvPr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850;p18">
              <a:extLst>
                <a:ext uri="{FF2B5EF4-FFF2-40B4-BE49-F238E27FC236}">
                  <a16:creationId xmlns:a16="http://schemas.microsoft.com/office/drawing/2014/main" id="{00262603-D219-77E4-6CC0-629B0D843F12}"/>
                </a:ext>
              </a:extLst>
            </p:cNvPr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851;p18">
              <a:extLst>
                <a:ext uri="{FF2B5EF4-FFF2-40B4-BE49-F238E27FC236}">
                  <a16:creationId xmlns:a16="http://schemas.microsoft.com/office/drawing/2014/main" id="{97E42E74-D185-AB76-AFC6-DC72819101B8}"/>
                </a:ext>
              </a:extLst>
            </p:cNvPr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852;p18">
              <a:extLst>
                <a:ext uri="{FF2B5EF4-FFF2-40B4-BE49-F238E27FC236}">
                  <a16:creationId xmlns:a16="http://schemas.microsoft.com/office/drawing/2014/main" id="{03025412-96CA-A805-C11F-D60CDFEB3CC8}"/>
                </a:ext>
              </a:extLst>
            </p:cNvPr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734CA3-A89E-50E8-2561-952B35E9D3A1}"/>
              </a:ext>
            </a:extLst>
          </p:cNvPr>
          <p:cNvSpPr txBox="1"/>
          <p:nvPr/>
        </p:nvSpPr>
        <p:spPr>
          <a:xfrm>
            <a:off x="314011" y="431912"/>
            <a:ext cx="46775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 TÀI</a:t>
            </a:r>
            <a:endParaRPr lang="vi-VN" sz="2800"/>
          </a:p>
        </p:txBody>
      </p:sp>
      <p:sp>
        <p:nvSpPr>
          <p:cNvPr id="13" name="Google Shape;345;p13">
            <a:extLst>
              <a:ext uri="{FF2B5EF4-FFF2-40B4-BE49-F238E27FC236}">
                <a16:creationId xmlns:a16="http://schemas.microsoft.com/office/drawing/2014/main" id="{FDCA472C-1FEA-0EAE-CFE1-FF0BD785E451}"/>
              </a:ext>
            </a:extLst>
          </p:cNvPr>
          <p:cNvSpPr txBox="1">
            <a:spLocks/>
          </p:cNvSpPr>
          <p:nvPr/>
        </p:nvSpPr>
        <p:spPr>
          <a:xfrm>
            <a:off x="474717" y="1344974"/>
            <a:ext cx="3045000" cy="2335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200">
                <a:latin typeface="Times New Roman" panose="02020603050405020304" pitchFamily="18" charset="0"/>
                <a:cs typeface="Times New Roman" panose="02020603050405020304" pitchFamily="18" charset="0"/>
              </a:rPr>
              <a:t>Xu hướng mua sắm trực tuyến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200">
                <a:latin typeface="Times New Roman" panose="02020603050405020304" pitchFamily="18" charset="0"/>
                <a:cs typeface="Times New Roman" panose="02020603050405020304" pitchFamily="18" charset="0"/>
              </a:rPr>
              <a:t>Tăng độ nhận diện thương hiệu cho cửa hàng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200">
                <a:latin typeface="Times New Roman" panose="02020603050405020304" pitchFamily="18" charset="0"/>
                <a:cs typeface="Times New Roman" panose="02020603050405020304" pitchFamily="18" charset="0"/>
              </a:rPr>
              <a:t>Không bị trừ một số phí so với việc đăng bán sản phẩm trên các sàn thương mại điện tử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20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khách hàng thân thiết và điều chỉnh được mức ưu đãi</a:t>
            </a:r>
          </a:p>
        </p:txBody>
      </p:sp>
      <p:sp>
        <p:nvSpPr>
          <p:cNvPr id="2" name="Google Shape;345;p13">
            <a:extLst>
              <a:ext uri="{FF2B5EF4-FFF2-40B4-BE49-F238E27FC236}">
                <a16:creationId xmlns:a16="http://schemas.microsoft.com/office/drawing/2014/main" id="{5BC11FB1-4196-7C35-33CC-E6C2F251D463}"/>
              </a:ext>
            </a:extLst>
          </p:cNvPr>
          <p:cNvSpPr txBox="1">
            <a:spLocks/>
          </p:cNvSpPr>
          <p:nvPr/>
        </p:nvSpPr>
        <p:spPr>
          <a:xfrm>
            <a:off x="441777" y="907280"/>
            <a:ext cx="2326195" cy="351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 do chọn đề tài</a:t>
            </a:r>
            <a:endParaRPr lang="en-US" sz="120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890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006422" y="291865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Trình bày về các công nghệ được sử dụng</a:t>
            </a:r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Title 2">
            <a:extLst>
              <a:ext uri="{FF2B5EF4-FFF2-40B4-BE49-F238E27FC236}">
                <a16:creationId xmlns:a16="http://schemas.microsoft.com/office/drawing/2014/main" id="{EE0D4CAB-F335-0789-D9EB-A813078005E2}"/>
              </a:ext>
            </a:extLst>
          </p:cNvPr>
          <p:cNvSpPr txBox="1">
            <a:spLocks/>
          </p:cNvSpPr>
          <p:nvPr/>
        </p:nvSpPr>
        <p:spPr>
          <a:xfrm>
            <a:off x="993058" y="2407369"/>
            <a:ext cx="4344949" cy="420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sz="2800" b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 TRÚC HỆ THỐNG</a:t>
            </a:r>
          </a:p>
        </p:txBody>
      </p:sp>
    </p:spTree>
    <p:extLst>
      <p:ext uri="{BB962C8B-B14F-4D97-AF65-F5344CB8AC3E}">
        <p14:creationId xmlns:p14="http://schemas.microsoft.com/office/powerpoint/2010/main" val="1353913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432078" y="1797973"/>
            <a:ext cx="3045000" cy="178426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200">
                <a:latin typeface="Times New Roman" panose="02020603050405020304" pitchFamily="18" charset="0"/>
                <a:cs typeface="Times New Roman" panose="02020603050405020304" pitchFamily="18" charset="0"/>
              </a:rPr>
              <a:t>Microservices là một kiểu kiến trúc </a:t>
            </a:r>
            <a:r>
              <a:rPr lang="vi-VN" sz="1200">
                <a:latin typeface="Times New Roman" panose="02020603050405020304" pitchFamily="18" charset="0"/>
                <a:cs typeface="Times New Roman" panose="02020603050405020304" pitchFamily="18" charset="0"/>
              </a:rPr>
              <a:t>áp dụng việc chia các module trong phần mềm này được thành các service nhỏ (microservices). Mỗi service có </a:t>
            </a:r>
            <a:r>
              <a:rPr lang="en-GB" sz="1200">
                <a:latin typeface="Times New Roman" panose="02020603050405020304" pitchFamily="18" charset="0"/>
                <a:cs typeface="Times New Roman" panose="02020603050405020304" pitchFamily="18" charset="0"/>
              </a:rPr>
              <a:t>nghiệp vụ</a:t>
            </a:r>
            <a:r>
              <a:rPr lang="vi-VN" sz="1200">
                <a:latin typeface="Times New Roman" panose="02020603050405020304" pitchFamily="18" charset="0"/>
                <a:cs typeface="Times New Roman" panose="02020603050405020304" pitchFamily="18" charset="0"/>
              </a:rPr>
              <a:t>, công ngh</a:t>
            </a:r>
            <a:r>
              <a:rPr lang="en-GB" sz="1200">
                <a:latin typeface="Times New Roman" panose="02020603050405020304" pitchFamily="18" charset="0"/>
                <a:cs typeface="Times New Roman" panose="02020603050405020304" pitchFamily="18" charset="0"/>
              </a:rPr>
              <a:t>ệ và</a:t>
            </a:r>
            <a:r>
              <a:rPr lang="vi-VN" sz="1200">
                <a:latin typeface="Times New Roman" panose="02020603050405020304" pitchFamily="18" charset="0"/>
                <a:cs typeface="Times New Roman" panose="02020603050405020304" pitchFamily="18" charset="0"/>
              </a:rPr>
              <a:t> trách nhiệm riêng</a:t>
            </a:r>
            <a:r>
              <a:rPr lang="en-GB" sz="1200">
                <a:latin typeface="Times New Roman" panose="02020603050405020304" pitchFamily="18" charset="0"/>
                <a:cs typeface="Times New Roman" panose="02020603050405020304" pitchFamily="18" charset="0"/>
              </a:rPr>
              <a:t>. Các service </a:t>
            </a:r>
            <a:r>
              <a:rPr lang="vi-VN" sz="1200">
                <a:latin typeface="Times New Roman" panose="02020603050405020304" pitchFamily="18" charset="0"/>
                <a:cs typeface="Times New Roman" panose="02020603050405020304" pitchFamily="18" charset="0"/>
              </a:rPr>
              <a:t>có thể được </a:t>
            </a: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triển khai lên môi trường người dùng</a:t>
            </a:r>
            <a:r>
              <a:rPr lang="vi-VN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một cách </a:t>
            </a:r>
            <a:r>
              <a:rPr lang="vi-VN" sz="1200">
                <a:latin typeface="Times New Roman" panose="02020603050405020304" pitchFamily="18" charset="0"/>
                <a:cs typeface="Times New Roman" panose="02020603050405020304" pitchFamily="18" charset="0"/>
              </a:rPr>
              <a:t>riêng biệt</a:t>
            </a: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mà không ảnh hưởng đến các services khác.</a:t>
            </a:r>
            <a:endParaRPr lang="en-GB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B7A960-A24B-8104-DEDC-174E9AD48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4947" y="888770"/>
            <a:ext cx="4094078" cy="32197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734CA3-A89E-50E8-2561-952B35E9D3A1}"/>
              </a:ext>
            </a:extLst>
          </p:cNvPr>
          <p:cNvSpPr txBox="1"/>
          <p:nvPr/>
        </p:nvSpPr>
        <p:spPr>
          <a:xfrm>
            <a:off x="314011" y="431912"/>
            <a:ext cx="46775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 TRÚC</a:t>
            </a:r>
            <a:endParaRPr lang="vi-VN" sz="2800"/>
          </a:p>
        </p:txBody>
      </p:sp>
      <p:sp>
        <p:nvSpPr>
          <p:cNvPr id="12" name="Google Shape;345;p13">
            <a:extLst>
              <a:ext uri="{FF2B5EF4-FFF2-40B4-BE49-F238E27FC236}">
                <a16:creationId xmlns:a16="http://schemas.microsoft.com/office/drawing/2014/main" id="{4BBDF93E-0DCE-4604-FB18-EBD9327E5233}"/>
              </a:ext>
            </a:extLst>
          </p:cNvPr>
          <p:cNvSpPr txBox="1">
            <a:spLocks/>
          </p:cNvSpPr>
          <p:nvPr/>
        </p:nvSpPr>
        <p:spPr>
          <a:xfrm>
            <a:off x="432078" y="955132"/>
            <a:ext cx="2326195" cy="351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 TRÚC MICROSERVICE</a:t>
            </a:r>
            <a:endParaRPr lang="en-US" sz="120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734CA3-A89E-50E8-2561-952B35E9D3A1}"/>
              </a:ext>
            </a:extLst>
          </p:cNvPr>
          <p:cNvSpPr txBox="1"/>
          <p:nvPr/>
        </p:nvSpPr>
        <p:spPr>
          <a:xfrm>
            <a:off x="314011" y="431912"/>
            <a:ext cx="46775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 TRÚC</a:t>
            </a:r>
            <a:endParaRPr lang="vi-VN" sz="2800"/>
          </a:p>
        </p:txBody>
      </p:sp>
      <p:sp>
        <p:nvSpPr>
          <p:cNvPr id="12" name="Google Shape;345;p13">
            <a:extLst>
              <a:ext uri="{FF2B5EF4-FFF2-40B4-BE49-F238E27FC236}">
                <a16:creationId xmlns:a16="http://schemas.microsoft.com/office/drawing/2014/main" id="{4BBDF93E-0DCE-4604-FB18-EBD9327E5233}"/>
              </a:ext>
            </a:extLst>
          </p:cNvPr>
          <p:cNvSpPr txBox="1">
            <a:spLocks/>
          </p:cNvSpPr>
          <p:nvPr/>
        </p:nvSpPr>
        <p:spPr>
          <a:xfrm>
            <a:off x="432078" y="955132"/>
            <a:ext cx="2326195" cy="351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 TRÚC MICROSERVICE</a:t>
            </a:r>
            <a:endParaRPr lang="en-US" sz="120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Google Shape;345;p13">
            <a:extLst>
              <a:ext uri="{FF2B5EF4-FFF2-40B4-BE49-F238E27FC236}">
                <a16:creationId xmlns:a16="http://schemas.microsoft.com/office/drawing/2014/main" id="{FDCA472C-1FEA-0EAE-CFE1-FF0BD785E451}"/>
              </a:ext>
            </a:extLst>
          </p:cNvPr>
          <p:cNvSpPr txBox="1">
            <a:spLocks/>
          </p:cNvSpPr>
          <p:nvPr/>
        </p:nvSpPr>
        <p:spPr>
          <a:xfrm>
            <a:off x="432078" y="1502147"/>
            <a:ext cx="3045000" cy="2335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Ưu điểm</a:t>
            </a:r>
            <a:endParaRPr lang="en-GB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200">
                <a:latin typeface="Times New Roman" panose="02020603050405020304" pitchFamily="18" charset="0"/>
                <a:cs typeface="Times New Roman" panose="02020603050405020304" pitchFamily="18" charset="0"/>
              </a:rPr>
              <a:t>Dễ mở rộng quy mô khi hệ thống trở nên phức tạp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200">
                <a:latin typeface="Times New Roman" panose="02020603050405020304" pitchFamily="18" charset="0"/>
                <a:cs typeface="Times New Roman" panose="02020603050405020304" pitchFamily="18" charset="0"/>
              </a:rPr>
              <a:t>Chống chịu lỗi tốt 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200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nhiều công nghệ khác nhau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vi-VN" sz="1200">
                <a:latin typeface="Times New Roman" panose="02020603050405020304" pitchFamily="18" charset="0"/>
                <a:cs typeface="Times New Roman" panose="02020603050405020304" pitchFamily="18" charset="0"/>
              </a:rPr>
              <a:t>Các service được bảo trì độc lập</a:t>
            </a:r>
            <a:endParaRPr lang="en-GB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200">
                <a:latin typeface="Times New Roman" panose="02020603050405020304" pitchFamily="18" charset="0"/>
                <a:cs typeface="Times New Roman" panose="02020603050405020304" pitchFamily="18" charset="0"/>
              </a:rPr>
              <a:t>Nắm rõ nghiệp vụ của service dễ dàng</a:t>
            </a:r>
          </a:p>
        </p:txBody>
      </p:sp>
      <p:sp>
        <p:nvSpPr>
          <p:cNvPr id="5" name="Google Shape;345;p13">
            <a:extLst>
              <a:ext uri="{FF2B5EF4-FFF2-40B4-BE49-F238E27FC236}">
                <a16:creationId xmlns:a16="http://schemas.microsoft.com/office/drawing/2014/main" id="{4B8EA0B2-5D58-744A-C96F-829FB1CA3A98}"/>
              </a:ext>
            </a:extLst>
          </p:cNvPr>
          <p:cNvSpPr txBox="1">
            <a:spLocks/>
          </p:cNvSpPr>
          <p:nvPr/>
        </p:nvSpPr>
        <p:spPr>
          <a:xfrm>
            <a:off x="5031711" y="1502147"/>
            <a:ext cx="3045000" cy="1567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Nhược điểm</a:t>
            </a:r>
            <a:endParaRPr lang="en-GB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0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200">
                <a:latin typeface="Times New Roman" panose="02020603050405020304" pitchFamily="18" charset="0"/>
                <a:cs typeface="Times New Roman" panose="02020603050405020304" pitchFamily="18" charset="0"/>
              </a:rPr>
              <a:t>Độ trễ cao</a:t>
            </a:r>
          </a:p>
          <a:p>
            <a:pPr marL="171450" indent="-171450">
              <a:lnSpc>
                <a:spcPct val="10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200">
                <a:latin typeface="Times New Roman" panose="02020603050405020304" pitchFamily="18" charset="0"/>
                <a:cs typeface="Times New Roman" panose="02020603050405020304" pitchFamily="18" charset="0"/>
              </a:rPr>
              <a:t>Phức tạp về bảo mật, giao tác, đồng nhất dữ liệu</a:t>
            </a:r>
          </a:p>
          <a:p>
            <a:pPr marL="171450" indent="-171450">
              <a:lnSpc>
                <a:spcPct val="10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200">
                <a:latin typeface="Times New Roman" panose="02020603050405020304" pitchFamily="18" charset="0"/>
                <a:cs typeface="Times New Roman" panose="02020603050405020304" pitchFamily="18" charset="0"/>
              </a:rPr>
              <a:t>Tăng chi phí triển khai</a:t>
            </a:r>
          </a:p>
        </p:txBody>
      </p:sp>
    </p:spTree>
    <p:extLst>
      <p:ext uri="{BB962C8B-B14F-4D97-AF65-F5344CB8AC3E}">
        <p14:creationId xmlns:p14="http://schemas.microsoft.com/office/powerpoint/2010/main" val="62364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386860" y="960323"/>
            <a:ext cx="2582428" cy="35114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Mô tả giao tiếp giữa các services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734CA3-A89E-50E8-2561-952B35E9D3A1}"/>
              </a:ext>
            </a:extLst>
          </p:cNvPr>
          <p:cNvSpPr txBox="1"/>
          <p:nvPr/>
        </p:nvSpPr>
        <p:spPr>
          <a:xfrm>
            <a:off x="280097" y="497530"/>
            <a:ext cx="54587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 TRÚC KUBERNETES</a:t>
            </a:r>
            <a:endParaRPr lang="vi-VN" sz="2800"/>
          </a:p>
        </p:txBody>
      </p:sp>
      <p:pic>
        <p:nvPicPr>
          <p:cNvPr id="2" name="Picture 1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5901FD0A-5A31-5E34-715A-A89AA1788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277" y="1271274"/>
            <a:ext cx="6963509" cy="373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001143"/>
      </p:ext>
    </p:extLst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850</Words>
  <Application>Microsoft Office PowerPoint</Application>
  <PresentationFormat>On-screen Show (16:9)</PresentationFormat>
  <Paragraphs>120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Barlow Light</vt:lpstr>
      <vt:lpstr>Times New Roman</vt:lpstr>
      <vt:lpstr>Raleway Thin</vt:lpstr>
      <vt:lpstr>Barlow</vt:lpstr>
      <vt:lpstr>Raleway</vt:lpstr>
      <vt:lpstr>Arial</vt:lpstr>
      <vt:lpstr>Calibri</vt:lpstr>
      <vt:lpstr>Gaoler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BÁO CÁO ĐỒ ÁN TỐT NGHIỆP ĐẠI HỌC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 TỐT NGHIỆP ĐẠI HỌC</dc:title>
  <dc:creator>Võ Quang Tường</dc:creator>
  <cp:lastModifiedBy>Võ Quang Tường</cp:lastModifiedBy>
  <cp:revision>72</cp:revision>
  <dcterms:modified xsi:type="dcterms:W3CDTF">2023-12-15T20:39:00Z</dcterms:modified>
</cp:coreProperties>
</file>