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91" r:id="rId3"/>
    <p:sldId id="292" r:id="rId4"/>
    <p:sldId id="298" r:id="rId5"/>
    <p:sldId id="293" r:id="rId6"/>
    <p:sldId id="299" r:id="rId7"/>
    <p:sldId id="294" r:id="rId8"/>
    <p:sldId id="297" r:id="rId9"/>
    <p:sldId id="295" r:id="rId10"/>
  </p:sldIdLst>
  <p:sldSz cx="9144000" cy="5143500" type="screen16x9"/>
  <p:notesSz cx="6858000" cy="9144000"/>
  <p:embeddedFontLst>
    <p:embeddedFont>
      <p:font typeface="Advent Pro" panose="020B0604020202020204" charset="0"/>
      <p:regular r:id="rId12"/>
      <p:bold r:id="rId13"/>
      <p:italic r:id="rId14"/>
      <p:boldItalic r:id="rId15"/>
    </p:embeddedFont>
    <p:embeddedFont>
      <p:font typeface="Advent Pro Medium" panose="020B0604020202020204" charset="0"/>
      <p:regular r:id="rId16"/>
      <p:bold r:id="rId17"/>
      <p:italic r:id="rId18"/>
      <p:boldItalic r:id="rId19"/>
    </p:embeddedFont>
    <p:embeddedFont>
      <p:font typeface="Aldrich" panose="020B0604020202020204" charset="0"/>
      <p:regular r:id="rId20"/>
    </p:embeddedFont>
    <p:embeddedFont>
      <p:font typeface="Segoe UI Historic" panose="020B0502040204020203" pitchFamily="3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2CA6F0-4159-4324-BB0B-53FF4BC8CF29}">
  <a:tblStyle styleId="{372CA6F0-4159-4324-BB0B-53FF4BC8CF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433" y="-2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10" name="Google Shape;10;p2"/>
          <p:cNvSpPr txBox="1">
            <a:spLocks noGrp="1"/>
          </p:cNvSpPr>
          <p:nvPr>
            <p:ph type="ctrTitle"/>
          </p:nvPr>
        </p:nvSpPr>
        <p:spPr>
          <a:xfrm>
            <a:off x="2092225" y="873680"/>
            <a:ext cx="4959300" cy="29109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092475" y="3890443"/>
            <a:ext cx="4959300" cy="470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dvent Pro"/>
                <a:ea typeface="Advent Pro"/>
                <a:cs typeface="Advent Pro"/>
                <a:sym typeface="Advent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15" name="Google Shape;15;p3"/>
          <p:cNvPicPr preferRelativeResize="0"/>
          <p:nvPr/>
        </p:nvPicPr>
        <p:blipFill>
          <a:blip r:embed="rId3">
            <a:alphaModFix/>
          </a:blip>
          <a:stretch>
            <a:fillRect/>
          </a:stretch>
        </p:blipFill>
        <p:spPr>
          <a:xfrm rot="-5400000">
            <a:off x="-2363475" y="1273964"/>
            <a:ext cx="4400440" cy="2595572"/>
          </a:xfrm>
          <a:prstGeom prst="rect">
            <a:avLst/>
          </a:prstGeom>
          <a:noFill/>
          <a:ln>
            <a:noFill/>
          </a:ln>
        </p:spPr>
      </p:pic>
      <p:grpSp>
        <p:nvGrpSpPr>
          <p:cNvPr id="16" name="Google Shape;16;p3"/>
          <p:cNvGrpSpPr/>
          <p:nvPr/>
        </p:nvGrpSpPr>
        <p:grpSpPr>
          <a:xfrm>
            <a:off x="938675" y="215450"/>
            <a:ext cx="1660050" cy="554100"/>
            <a:chOff x="938675" y="215450"/>
            <a:chExt cx="1660050" cy="554100"/>
          </a:xfrm>
        </p:grpSpPr>
        <p:sp>
          <p:nvSpPr>
            <p:cNvPr id="17" name="Google Shape;17;p3"/>
            <p:cNvSpPr/>
            <p:nvPr/>
          </p:nvSpPr>
          <p:spPr>
            <a:xfrm>
              <a:off x="938675" y="215450"/>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458650" y="215450"/>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997825" y="215450"/>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blip>
          <a:stretch>
            <a:fillRect/>
          </a:stretch>
        </p:blipFill>
        <p:spPr>
          <a:xfrm>
            <a:off x="-1" y="-361900"/>
            <a:ext cx="9144003" cy="6518663"/>
          </a:xfrm>
          <a:prstGeom prst="rect">
            <a:avLst/>
          </a:prstGeom>
          <a:noFill/>
          <a:ln>
            <a:noFill/>
          </a:ln>
        </p:spPr>
      </p:pic>
      <p:pic>
        <p:nvPicPr>
          <p:cNvPr id="22" name="Google Shape;22;p4"/>
          <p:cNvPicPr preferRelativeResize="0"/>
          <p:nvPr/>
        </p:nvPicPr>
        <p:blipFill>
          <a:blip r:embed="rId3">
            <a:alphaModFix/>
          </a:blip>
          <a:stretch>
            <a:fillRect/>
          </a:stretch>
        </p:blipFill>
        <p:spPr>
          <a:xfrm rot="-8100003">
            <a:off x="-1932600" y="3729828"/>
            <a:ext cx="4400439" cy="2595571"/>
          </a:xfrm>
          <a:prstGeom prst="rect">
            <a:avLst/>
          </a:prstGeom>
          <a:noFill/>
          <a:ln>
            <a:noFill/>
          </a:ln>
        </p:spPr>
      </p:pic>
      <p:sp>
        <p:nvSpPr>
          <p:cNvPr id="23" name="Google Shape;23;p4"/>
          <p:cNvSpPr txBox="1">
            <a:spLocks noGrp="1"/>
          </p:cNvSpPr>
          <p:nvPr>
            <p:ph type="title"/>
          </p:nvPr>
        </p:nvSpPr>
        <p:spPr>
          <a:xfrm>
            <a:off x="713225" y="536450"/>
            <a:ext cx="6894900" cy="1017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982650" y="1945475"/>
            <a:ext cx="7178700" cy="237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Char char="●"/>
              <a:defRPr/>
            </a:lvl1pPr>
            <a:lvl2pPr marL="914400" lvl="1" indent="-304800">
              <a:spcBef>
                <a:spcPts val="0"/>
              </a:spcBef>
              <a:spcAft>
                <a:spcPts val="0"/>
              </a:spcAft>
              <a:buClr>
                <a:schemeClr val="accent1"/>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27" name="Google Shape;27;p5"/>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30" name="Google Shape;30;p5"/>
          <p:cNvGrpSpPr/>
          <p:nvPr/>
        </p:nvGrpSpPr>
        <p:grpSpPr>
          <a:xfrm>
            <a:off x="720025" y="4331513"/>
            <a:ext cx="1660050" cy="554100"/>
            <a:chOff x="439750" y="360325"/>
            <a:chExt cx="1660050" cy="554100"/>
          </a:xfrm>
        </p:grpSpPr>
        <p:sp>
          <p:nvSpPr>
            <p:cNvPr id="31" name="Google Shape;31;p5"/>
            <p:cNvSpPr/>
            <p:nvPr/>
          </p:nvSpPr>
          <p:spPr>
            <a:xfrm>
              <a:off x="439750" y="360325"/>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959725" y="360325"/>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1498900" y="360325"/>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pic>
        <p:nvPicPr>
          <p:cNvPr id="42" name="Google Shape;42;p7"/>
          <p:cNvPicPr preferRelativeResize="0"/>
          <p:nvPr/>
        </p:nvPicPr>
        <p:blipFill>
          <a:blip r:embed="rId2">
            <a:alphaModFix/>
          </a:blip>
          <a:stretch>
            <a:fillRect/>
          </a:stretch>
        </p:blipFill>
        <p:spPr>
          <a:xfrm>
            <a:off x="-1" y="-361900"/>
            <a:ext cx="9144003" cy="6518663"/>
          </a:xfrm>
          <a:prstGeom prst="rect">
            <a:avLst/>
          </a:prstGeom>
          <a:noFill/>
          <a:ln>
            <a:noFill/>
          </a:ln>
        </p:spPr>
      </p:pic>
      <p:pic>
        <p:nvPicPr>
          <p:cNvPr id="43" name="Google Shape;43;p7"/>
          <p:cNvPicPr preferRelativeResize="0"/>
          <p:nvPr/>
        </p:nvPicPr>
        <p:blipFill>
          <a:blip r:embed="rId3">
            <a:alphaModFix/>
          </a:blip>
          <a:stretch>
            <a:fillRect/>
          </a:stretch>
        </p:blipFill>
        <p:spPr>
          <a:xfrm rot="8099999">
            <a:off x="-4038473" y="-3812434"/>
            <a:ext cx="7657250" cy="8935621"/>
          </a:xfrm>
          <a:prstGeom prst="rect">
            <a:avLst/>
          </a:prstGeom>
          <a:noFill/>
          <a:ln>
            <a:noFill/>
          </a:ln>
        </p:spPr>
      </p:pic>
      <p:pic>
        <p:nvPicPr>
          <p:cNvPr id="44" name="Google Shape;44;p7"/>
          <p:cNvPicPr preferRelativeResize="0"/>
          <p:nvPr/>
        </p:nvPicPr>
        <p:blipFill>
          <a:blip r:embed="rId4">
            <a:alphaModFix/>
          </a:blip>
          <a:stretch>
            <a:fillRect/>
          </a:stretch>
        </p:blipFill>
        <p:spPr>
          <a:xfrm rot="493135" flipH="1">
            <a:off x="7547268" y="-817276"/>
            <a:ext cx="2675654" cy="2713553"/>
          </a:xfrm>
          <a:prstGeom prst="rect">
            <a:avLst/>
          </a:prstGeom>
          <a:noFill/>
          <a:ln>
            <a:noFill/>
          </a:ln>
        </p:spPr>
      </p:pic>
      <p:sp>
        <p:nvSpPr>
          <p:cNvPr id="45" name="Google Shape;45;p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7"/>
          <p:cNvSpPr txBox="1">
            <a:spLocks noGrp="1"/>
          </p:cNvSpPr>
          <p:nvPr>
            <p:ph type="subTitle" idx="1"/>
          </p:nvPr>
        </p:nvSpPr>
        <p:spPr>
          <a:xfrm>
            <a:off x="2197650" y="3078475"/>
            <a:ext cx="4748700" cy="40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pic>
        <p:nvPicPr>
          <p:cNvPr id="48" name="Google Shape;48;p8"/>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49" name="Google Shape;4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0" name="Google Shape;50;p8"/>
          <p:cNvGrpSpPr/>
          <p:nvPr/>
        </p:nvGrpSpPr>
        <p:grpSpPr>
          <a:xfrm rot="5400000">
            <a:off x="4173082" y="3083650"/>
            <a:ext cx="786600" cy="2666275"/>
            <a:chOff x="8357395" y="2343975"/>
            <a:chExt cx="786600" cy="2666275"/>
          </a:xfrm>
        </p:grpSpPr>
        <p:sp>
          <p:nvSpPr>
            <p:cNvPr id="51" name="Google Shape;51;p8"/>
            <p:cNvSpPr/>
            <p:nvPr/>
          </p:nvSpPr>
          <p:spPr>
            <a:xfrm>
              <a:off x="8357395" y="2343975"/>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8357395" y="2970433"/>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357395" y="3596892"/>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a:off x="8357395" y="4223350"/>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pic>
        <p:nvPicPr>
          <p:cNvPr id="56" name="Google Shape;56;p9"/>
          <p:cNvPicPr preferRelativeResize="0"/>
          <p:nvPr/>
        </p:nvPicPr>
        <p:blipFill>
          <a:blip r:embed="rId2">
            <a:alphaModFix/>
          </a:blip>
          <a:stretch>
            <a:fillRect/>
          </a:stretch>
        </p:blipFill>
        <p:spPr>
          <a:xfrm>
            <a:off x="-1" y="-361900"/>
            <a:ext cx="9144003" cy="6518663"/>
          </a:xfrm>
          <a:prstGeom prst="rect">
            <a:avLst/>
          </a:prstGeom>
          <a:noFill/>
          <a:ln>
            <a:noFill/>
          </a:ln>
        </p:spPr>
      </p:pic>
      <p:pic>
        <p:nvPicPr>
          <p:cNvPr id="57" name="Google Shape;57;p9"/>
          <p:cNvPicPr preferRelativeResize="0"/>
          <p:nvPr/>
        </p:nvPicPr>
        <p:blipFill>
          <a:blip r:embed="rId3">
            <a:alphaModFix/>
          </a:blip>
          <a:stretch>
            <a:fillRect/>
          </a:stretch>
        </p:blipFill>
        <p:spPr>
          <a:xfrm flipH="1">
            <a:off x="-3615437" y="-361900"/>
            <a:ext cx="8812037" cy="6518674"/>
          </a:xfrm>
          <a:prstGeom prst="rect">
            <a:avLst/>
          </a:prstGeom>
          <a:noFill/>
          <a:ln>
            <a:noFill/>
          </a:ln>
        </p:spPr>
      </p:pic>
      <p:grpSp>
        <p:nvGrpSpPr>
          <p:cNvPr id="58" name="Google Shape;58;p9"/>
          <p:cNvGrpSpPr/>
          <p:nvPr/>
        </p:nvGrpSpPr>
        <p:grpSpPr>
          <a:xfrm rot="5400000">
            <a:off x="7055395" y="3156100"/>
            <a:ext cx="786600" cy="2666275"/>
            <a:chOff x="8357395" y="2343975"/>
            <a:chExt cx="786600" cy="2666275"/>
          </a:xfrm>
        </p:grpSpPr>
        <p:sp>
          <p:nvSpPr>
            <p:cNvPr id="59" name="Google Shape;59;p9"/>
            <p:cNvSpPr/>
            <p:nvPr/>
          </p:nvSpPr>
          <p:spPr>
            <a:xfrm>
              <a:off x="8357395" y="2343975"/>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8357395" y="2970433"/>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a:off x="8357395" y="3596892"/>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357395" y="4223350"/>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 name="Google Shape;63;p9"/>
          <p:cNvPicPr preferRelativeResize="0"/>
          <p:nvPr/>
        </p:nvPicPr>
        <p:blipFill>
          <a:blip r:embed="rId4">
            <a:alphaModFix/>
          </a:blip>
          <a:stretch>
            <a:fillRect/>
          </a:stretch>
        </p:blipFill>
        <p:spPr>
          <a:xfrm flipH="1">
            <a:off x="7092947" y="-628300"/>
            <a:ext cx="2675651" cy="2713550"/>
          </a:xfrm>
          <a:prstGeom prst="rect">
            <a:avLst/>
          </a:prstGeom>
          <a:noFill/>
          <a:ln>
            <a:noFill/>
          </a:ln>
        </p:spPr>
      </p:pic>
      <p:sp>
        <p:nvSpPr>
          <p:cNvPr id="64" name="Google Shape;6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5" name="Google Shape;6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pic>
        <p:nvPicPr>
          <p:cNvPr id="67" name="Google Shape;67;p10"/>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68" name="Google Shape;68;p10"/>
          <p:cNvSpPr txBox="1">
            <a:spLocks noGrp="1"/>
          </p:cNvSpPr>
          <p:nvPr>
            <p:ph type="body" idx="1"/>
          </p:nvPr>
        </p:nvSpPr>
        <p:spPr>
          <a:xfrm>
            <a:off x="713225" y="395772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800"/>
              <a:buFont typeface="Aldrich"/>
              <a:buNone/>
              <a:defRPr sz="2800">
                <a:latin typeface="Aldrich"/>
                <a:ea typeface="Aldrich"/>
                <a:cs typeface="Aldrich"/>
                <a:sym typeface="Aldrich"/>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pic>
        <p:nvPicPr>
          <p:cNvPr id="70" name="Google Shape;70;p11"/>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71" name="Google Shape;7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2" name="Google Shape;72;p11"/>
          <p:cNvSpPr txBox="1">
            <a:spLocks noGrp="1"/>
          </p:cNvSpPr>
          <p:nvPr>
            <p:ph type="subTitle" idx="1"/>
          </p:nvPr>
        </p:nvSpPr>
        <p:spPr>
          <a:xfrm>
            <a:off x="2197650" y="3078475"/>
            <a:ext cx="4748700" cy="408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6450"/>
            <a:ext cx="7717500" cy="565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1pPr>
            <a:lvl2pPr lvl="1">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2pPr>
            <a:lvl3pPr lvl="2">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3pPr>
            <a:lvl4pPr lvl="3">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4pPr>
            <a:lvl5pPr lvl="4">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5pPr>
            <a:lvl6pPr lvl="5">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6pPr>
            <a:lvl7pPr lvl="6">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7pPr>
            <a:lvl8pPr lvl="7">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8pPr>
            <a:lvl9pPr lvl="8">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310975"/>
            <a:ext cx="7717500" cy="3296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1pPr>
            <a:lvl2pPr marL="914400" lvl="1"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2pPr>
            <a:lvl3pPr marL="1371600" lvl="2"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3pPr>
            <a:lvl4pPr marL="1828800" lvl="3"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4pPr>
            <a:lvl5pPr marL="2286000" lvl="4"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5pPr>
            <a:lvl6pPr marL="2743200" lvl="5"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6pPr>
            <a:lvl7pPr marL="3200400" lvl="6"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7pPr>
            <a:lvl8pPr marL="3657600" lvl="7"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8pPr>
            <a:lvl9pPr marL="4114800" lvl="8"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rot="10800000">
            <a:off x="6425978" y="-2764553"/>
            <a:ext cx="7657249" cy="8935624"/>
          </a:xfrm>
          <a:prstGeom prst="rect">
            <a:avLst/>
          </a:prstGeom>
          <a:noFill/>
          <a:ln>
            <a:noFill/>
          </a:ln>
        </p:spPr>
      </p:pic>
      <p:sp>
        <p:nvSpPr>
          <p:cNvPr id="83" name="Google Shape;83;p15"/>
          <p:cNvSpPr txBox="1">
            <a:spLocks noGrp="1"/>
          </p:cNvSpPr>
          <p:nvPr>
            <p:ph type="ctrTitle"/>
          </p:nvPr>
        </p:nvSpPr>
        <p:spPr>
          <a:xfrm>
            <a:off x="2092225" y="873680"/>
            <a:ext cx="4959300" cy="29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a:t>Nhóm 12 </a:t>
            </a:r>
            <a:endParaRPr sz="4000" b="0"/>
          </a:p>
        </p:txBody>
      </p:sp>
      <p:sp>
        <p:nvSpPr>
          <p:cNvPr id="84" name="Google Shape;84;p15"/>
          <p:cNvSpPr txBox="1">
            <a:spLocks noGrp="1"/>
          </p:cNvSpPr>
          <p:nvPr>
            <p:ph type="subTitle" idx="1"/>
          </p:nvPr>
        </p:nvSpPr>
        <p:spPr>
          <a:xfrm>
            <a:off x="1598051" y="1669056"/>
            <a:ext cx="6152805" cy="470400"/>
          </a:xfrm>
          <a:prstGeom prst="rect">
            <a:avLst/>
          </a:prstGeom>
        </p:spPr>
        <p:txBody>
          <a:bodyPr spcFirstLastPara="1" wrap="square" lIns="91425" tIns="91425" rIns="91425" bIns="91425" anchor="t" anchorCtr="0">
            <a:noAutofit/>
          </a:bodyPr>
          <a:lstStyle/>
          <a:p>
            <a:pPr marL="0" indent="0">
              <a:buClr>
                <a:schemeClr val="dk1"/>
              </a:buClr>
              <a:buSzPts val="1100"/>
            </a:pPr>
            <a:r>
              <a:rPr lang="vi-VN" sz="2000" b="1" i="0">
                <a:solidFill>
                  <a:srgbClr val="0775F7"/>
                </a:solidFill>
                <a:effectLst/>
                <a:latin typeface="-apple-system"/>
              </a:rPr>
              <a:t>CHƯƠNG 6. TRÀN BỘ NHỚ ĐỆM / BUFFER OVERFLOW </a:t>
            </a:r>
            <a:endParaRPr lang="vi-VN" sz="2000" b="0" i="0">
              <a:solidFill>
                <a:srgbClr val="212529"/>
              </a:solidFill>
              <a:effectLst/>
              <a:latin typeface="-apple-system"/>
            </a:endParaRPr>
          </a:p>
          <a:p>
            <a:pPr marL="0" indent="0">
              <a:buClr>
                <a:schemeClr val="dk1"/>
              </a:buClr>
              <a:buSzPts val="1100"/>
            </a:pPr>
            <a:endParaRPr sz="2000"/>
          </a:p>
        </p:txBody>
      </p:sp>
      <p:pic>
        <p:nvPicPr>
          <p:cNvPr id="85" name="Google Shape;85;p15"/>
          <p:cNvPicPr preferRelativeResize="0"/>
          <p:nvPr/>
        </p:nvPicPr>
        <p:blipFill>
          <a:blip r:embed="rId4">
            <a:alphaModFix/>
          </a:blip>
          <a:stretch>
            <a:fillRect/>
          </a:stretch>
        </p:blipFill>
        <p:spPr>
          <a:xfrm rot="-5400000" flipH="1">
            <a:off x="-2385215" y="-260920"/>
            <a:ext cx="4916874" cy="3637250"/>
          </a:xfrm>
          <a:prstGeom prst="rect">
            <a:avLst/>
          </a:prstGeom>
          <a:noFill/>
          <a:ln>
            <a:noFill/>
          </a:ln>
        </p:spPr>
      </p:pic>
      <p:pic>
        <p:nvPicPr>
          <p:cNvPr id="86" name="Google Shape;86;p15"/>
          <p:cNvPicPr preferRelativeResize="0"/>
          <p:nvPr/>
        </p:nvPicPr>
        <p:blipFill>
          <a:blip r:embed="rId4">
            <a:alphaModFix/>
          </a:blip>
          <a:stretch>
            <a:fillRect/>
          </a:stretch>
        </p:blipFill>
        <p:spPr>
          <a:xfrm rot="-5400000">
            <a:off x="-2385215" y="1767155"/>
            <a:ext cx="4916874" cy="3637250"/>
          </a:xfrm>
          <a:prstGeom prst="rect">
            <a:avLst/>
          </a:prstGeom>
          <a:noFill/>
          <a:ln>
            <a:noFill/>
          </a:ln>
        </p:spPr>
      </p:pic>
      <p:grpSp>
        <p:nvGrpSpPr>
          <p:cNvPr id="87" name="Google Shape;87;p15"/>
          <p:cNvGrpSpPr/>
          <p:nvPr/>
        </p:nvGrpSpPr>
        <p:grpSpPr>
          <a:xfrm>
            <a:off x="1483569" y="3153493"/>
            <a:ext cx="1120875" cy="554100"/>
            <a:chOff x="439750" y="360325"/>
            <a:chExt cx="1120875" cy="554100"/>
          </a:xfrm>
        </p:grpSpPr>
        <p:sp>
          <p:nvSpPr>
            <p:cNvPr id="88" name="Google Shape;88;p15"/>
            <p:cNvSpPr/>
            <p:nvPr/>
          </p:nvSpPr>
          <p:spPr>
            <a:xfrm>
              <a:off x="439750" y="360325"/>
              <a:ext cx="600900" cy="554100"/>
            </a:xfrm>
            <a:prstGeom prst="chevron">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959725" y="360325"/>
              <a:ext cx="600900" cy="554100"/>
            </a:xfrm>
            <a:prstGeom prst="chevron">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rot="-5400000">
            <a:off x="6824815" y="2053514"/>
            <a:ext cx="786600" cy="1413358"/>
            <a:chOff x="8357395" y="3596892"/>
            <a:chExt cx="786600" cy="1413358"/>
          </a:xfrm>
        </p:grpSpPr>
        <p:sp>
          <p:nvSpPr>
            <p:cNvPr id="91" name="Google Shape;91;p15"/>
            <p:cNvSpPr/>
            <p:nvPr/>
          </p:nvSpPr>
          <p:spPr>
            <a:xfrm>
              <a:off x="8357395" y="4223350"/>
              <a:ext cx="786600" cy="7869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8357395" y="3596892"/>
              <a:ext cx="786600" cy="7869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EC6B-BA66-8AB0-1904-D2986DF0D05C}"/>
              </a:ext>
            </a:extLst>
          </p:cNvPr>
          <p:cNvSpPr>
            <a:spLocks noGrp="1"/>
          </p:cNvSpPr>
          <p:nvPr>
            <p:ph type="title"/>
          </p:nvPr>
        </p:nvSpPr>
        <p:spPr>
          <a:xfrm>
            <a:off x="-1531462" y="1846848"/>
            <a:ext cx="8520600" cy="841800"/>
          </a:xfrm>
        </p:spPr>
        <p:txBody>
          <a:bodyPr/>
          <a:lstStyle/>
          <a:p>
            <a:r>
              <a:rPr lang="en-US" sz="3200">
                <a:latin typeface="Times New Roman" panose="02020603050405020304" pitchFamily="18" charset="0"/>
                <a:cs typeface="Times New Roman" panose="02020603050405020304" pitchFamily="18" charset="0"/>
              </a:rPr>
              <a:t>Trần Thành Nam</a:t>
            </a:r>
          </a:p>
        </p:txBody>
      </p:sp>
      <p:sp>
        <p:nvSpPr>
          <p:cNvPr id="3" name="Title 1">
            <a:extLst>
              <a:ext uri="{FF2B5EF4-FFF2-40B4-BE49-F238E27FC236}">
                <a16:creationId xmlns:a16="http://schemas.microsoft.com/office/drawing/2014/main" id="{72E2C103-7E8F-0E28-F87A-B3F55ECCA7D5}"/>
              </a:ext>
            </a:extLst>
          </p:cNvPr>
          <p:cNvSpPr txBox="1">
            <a:spLocks/>
          </p:cNvSpPr>
          <p:nvPr/>
        </p:nvSpPr>
        <p:spPr>
          <a:xfrm>
            <a:off x="-627436" y="1182497"/>
            <a:ext cx="7660177" cy="464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9pPr>
          </a:lstStyle>
          <a:p>
            <a:r>
              <a:rPr lang="en-US" sz="3200">
                <a:latin typeface="Times New Roman" panose="02020603050405020304" pitchFamily="18" charset="0"/>
                <a:cs typeface="Times New Roman" panose="02020603050405020304" pitchFamily="18" charset="0"/>
              </a:rPr>
              <a:t>Trần Nguyễn Gia Phúc </a:t>
            </a:r>
          </a:p>
        </p:txBody>
      </p:sp>
      <p:sp>
        <p:nvSpPr>
          <p:cNvPr id="4" name="Title 1">
            <a:extLst>
              <a:ext uri="{FF2B5EF4-FFF2-40B4-BE49-F238E27FC236}">
                <a16:creationId xmlns:a16="http://schemas.microsoft.com/office/drawing/2014/main" id="{C7D081F8-118D-FE2B-DC68-A321310B2259}"/>
              </a:ext>
            </a:extLst>
          </p:cNvPr>
          <p:cNvSpPr txBox="1">
            <a:spLocks/>
          </p:cNvSpPr>
          <p:nvPr/>
        </p:nvSpPr>
        <p:spPr>
          <a:xfrm>
            <a:off x="-1287303" y="2888914"/>
            <a:ext cx="85206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2pPr>
            <a:lvl3pPr marR="0" lvl="2"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3pPr>
            <a:lvl4pPr marR="0" lvl="3"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4pPr>
            <a:lvl5pPr marR="0" lvl="4"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5pPr>
            <a:lvl6pPr marR="0" lvl="5"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6pPr>
            <a:lvl7pPr marR="0" lvl="6"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7pPr>
            <a:lvl8pPr marR="0" lvl="7"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8pPr>
            <a:lvl9pPr marR="0" lvl="8" algn="ctr" rtl="0">
              <a:lnSpc>
                <a:spcPct val="100000"/>
              </a:lnSpc>
              <a:spcBef>
                <a:spcPts val="0"/>
              </a:spcBef>
              <a:spcAft>
                <a:spcPts val="0"/>
              </a:spcAft>
              <a:buClr>
                <a:schemeClr val="lt1"/>
              </a:buClr>
              <a:buSzPts val="3600"/>
              <a:buFont typeface="Aldrich"/>
              <a:buNone/>
              <a:defRPr sz="3600" b="1" i="0" u="none" strike="noStrike" cap="none">
                <a:solidFill>
                  <a:schemeClr val="lt1"/>
                </a:solidFill>
                <a:latin typeface="Aldrich"/>
                <a:ea typeface="Aldrich"/>
                <a:cs typeface="Aldrich"/>
                <a:sym typeface="Aldrich"/>
              </a:defRPr>
            </a:lvl9pPr>
          </a:lstStyle>
          <a:p>
            <a:r>
              <a:rPr lang="en-US" sz="3200">
                <a:latin typeface="Times New Roman" panose="02020603050405020304" pitchFamily="18" charset="0"/>
                <a:cs typeface="Times New Roman" panose="02020603050405020304" pitchFamily="18" charset="0"/>
              </a:rPr>
              <a:t>Phạm Lê  Tiến Dũng</a:t>
            </a:r>
          </a:p>
        </p:txBody>
      </p:sp>
    </p:spTree>
    <p:extLst>
      <p:ext uri="{BB962C8B-B14F-4D97-AF65-F5344CB8AC3E}">
        <p14:creationId xmlns:p14="http://schemas.microsoft.com/office/powerpoint/2010/main" val="127471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0E87-A635-178A-F6F8-2BA0CC90AB24}"/>
              </a:ext>
            </a:extLst>
          </p:cNvPr>
          <p:cNvSpPr>
            <a:spLocks noGrp="1"/>
          </p:cNvSpPr>
          <p:nvPr>
            <p:ph type="title"/>
          </p:nvPr>
        </p:nvSpPr>
        <p:spPr>
          <a:xfrm>
            <a:off x="304134" y="153539"/>
            <a:ext cx="6894900" cy="1017300"/>
          </a:xfrm>
        </p:spPr>
        <p:txBody>
          <a:bodyPr/>
          <a:lstStyle/>
          <a:p>
            <a:r>
              <a:rPr lang="vi-VN" b="0" i="0">
                <a:solidFill>
                  <a:srgbClr val="FF0000"/>
                </a:solidFill>
                <a:effectLst/>
                <a:latin typeface="Segoe UI Historic" panose="020B0502040204020203" pitchFamily="34" charset="0"/>
              </a:rPr>
              <a:t>Tràn bộ đệm ngăn xếp (Stack Overflow) là</a:t>
            </a:r>
            <a:endParaRPr lang="en-US">
              <a:solidFill>
                <a:srgbClr val="FF0000"/>
              </a:solidFill>
            </a:endParaRPr>
          </a:p>
        </p:txBody>
      </p:sp>
      <p:sp>
        <p:nvSpPr>
          <p:cNvPr id="3" name="Text Placeholder 2">
            <a:extLst>
              <a:ext uri="{FF2B5EF4-FFF2-40B4-BE49-F238E27FC236}">
                <a16:creationId xmlns:a16="http://schemas.microsoft.com/office/drawing/2014/main" id="{B1B313CC-912A-8F0A-F765-254F7B37DDC7}"/>
              </a:ext>
            </a:extLst>
          </p:cNvPr>
          <p:cNvSpPr>
            <a:spLocks noGrp="1"/>
          </p:cNvSpPr>
          <p:nvPr>
            <p:ph type="body" idx="1"/>
          </p:nvPr>
        </p:nvSpPr>
        <p:spPr>
          <a:xfrm>
            <a:off x="-35859" y="836059"/>
            <a:ext cx="9179859" cy="3711387"/>
          </a:xfrm>
        </p:spPr>
        <p:txBody>
          <a:bodyPr/>
          <a:lstStyle/>
          <a:p>
            <a:pPr marL="152400" indent="0" algn="l">
              <a:buNone/>
            </a:pPr>
            <a:r>
              <a:rPr lang="vi-VN" sz="2000" b="0" i="0">
                <a:solidFill>
                  <a:schemeClr val="bg1"/>
                </a:solidFill>
                <a:effectLst/>
                <a:latin typeface="Söhne"/>
              </a:rPr>
              <a:t>Ngăn xếp (stack) là một cấu trúc dữ liệu trong lập trình, sử dụng để lưu trữ các biến cục bộ và thông tin về các hàm được gọi. Khi một hàm được gọi, các biến cục bộ và địa chỉ trở về của hàm gọi được lưu trữ trong ngăn xếp. Khi hàm đó hoàn thành và trở về, thông tin này sẽ được loại bỏ khỏi ngăn xếp.</a:t>
            </a:r>
            <a:endParaRPr lang="en-US" sz="2000" b="0" i="0">
              <a:solidFill>
                <a:schemeClr val="bg1"/>
              </a:solidFill>
              <a:effectLst/>
              <a:latin typeface="Söhne"/>
            </a:endParaRPr>
          </a:p>
          <a:p>
            <a:pPr marL="152400" indent="0" algn="l">
              <a:buNone/>
            </a:pPr>
            <a:endParaRPr lang="vi-VN" sz="2000" b="0" i="0">
              <a:solidFill>
                <a:schemeClr val="bg1"/>
              </a:solidFill>
              <a:effectLst/>
              <a:latin typeface="Söhne"/>
            </a:endParaRPr>
          </a:p>
          <a:p>
            <a:pPr marL="152400" indent="0" algn="l">
              <a:buNone/>
            </a:pPr>
            <a:r>
              <a:rPr lang="vi-VN" sz="2000" b="0" i="0">
                <a:solidFill>
                  <a:schemeClr val="bg1"/>
                </a:solidFill>
                <a:effectLst/>
                <a:latin typeface="Söhne"/>
              </a:rPr>
              <a:t>Tuy nhiên, ngăn xếp có một giới hạn về kích thước. Khi một chương trình sử dụng quá nhiều không gian trong ngăn xếp bằng cách liên tục thực hiện các hàm gọi mà không hoàn thành, lỗi "stack overflow" sẽ xảy ra. Điều này xảy ra khi không còn đủ không gian trong ngăn xếp để lưu trữ thông tin của các hàm được gọi tiếp theo.</a:t>
            </a:r>
          </a:p>
          <a:p>
            <a:pPr marL="152400" indent="0" algn="l">
              <a:buNone/>
            </a:pPr>
            <a:endParaRPr lang="vi-VN" sz="2000" b="0" i="0">
              <a:solidFill>
                <a:schemeClr val="bg1"/>
              </a:solidFill>
              <a:effectLst/>
              <a:latin typeface="Söhne"/>
            </a:endParaRPr>
          </a:p>
          <a:p>
            <a:pPr marL="152400" indent="0">
              <a:buNone/>
            </a:pPr>
            <a:endParaRPr lang="en-US" sz="2000">
              <a:solidFill>
                <a:schemeClr val="bg1"/>
              </a:solidFill>
            </a:endParaRPr>
          </a:p>
        </p:txBody>
      </p:sp>
    </p:spTree>
    <p:extLst>
      <p:ext uri="{BB962C8B-B14F-4D97-AF65-F5344CB8AC3E}">
        <p14:creationId xmlns:p14="http://schemas.microsoft.com/office/powerpoint/2010/main" val="63850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0250-9D5F-5E54-6023-8FCBC22FAE01}"/>
              </a:ext>
            </a:extLst>
          </p:cNvPr>
          <p:cNvSpPr>
            <a:spLocks noGrp="1"/>
          </p:cNvSpPr>
          <p:nvPr>
            <p:ph type="title"/>
          </p:nvPr>
        </p:nvSpPr>
        <p:spPr>
          <a:xfrm>
            <a:off x="306293" y="474214"/>
            <a:ext cx="6894900" cy="1017300"/>
          </a:xfrm>
        </p:spPr>
        <p:txBody>
          <a:bodyPr/>
          <a:lstStyle/>
          <a:p>
            <a:r>
              <a:rPr lang="vi-VN" b="0" i="0">
                <a:solidFill>
                  <a:srgbClr val="FF0000"/>
                </a:solidFill>
                <a:effectLst/>
                <a:latin typeface="Segoe UI Historic" panose="020B0502040204020203" pitchFamily="34" charset="0"/>
              </a:rPr>
              <a:t>Tràn bộ đệm ngăn xếp (Stack Overflow) là</a:t>
            </a:r>
            <a:endParaRPr lang="en-US"/>
          </a:p>
        </p:txBody>
      </p:sp>
      <p:sp>
        <p:nvSpPr>
          <p:cNvPr id="3" name="Text Placeholder 2">
            <a:extLst>
              <a:ext uri="{FF2B5EF4-FFF2-40B4-BE49-F238E27FC236}">
                <a16:creationId xmlns:a16="http://schemas.microsoft.com/office/drawing/2014/main" id="{E8C86707-CD02-B625-F883-AE0D3FD62F7D}"/>
              </a:ext>
            </a:extLst>
          </p:cNvPr>
          <p:cNvSpPr>
            <a:spLocks noGrp="1"/>
          </p:cNvSpPr>
          <p:nvPr>
            <p:ph type="body" idx="1"/>
          </p:nvPr>
        </p:nvSpPr>
        <p:spPr>
          <a:xfrm>
            <a:off x="264535" y="1428432"/>
            <a:ext cx="7178700" cy="2375400"/>
          </a:xfrm>
        </p:spPr>
        <p:txBody>
          <a:bodyPr/>
          <a:lstStyle/>
          <a:p>
            <a:pPr marL="152400" indent="0">
              <a:buNone/>
            </a:pPr>
            <a:r>
              <a:rPr lang="vi-VN" sz="1800" b="0" i="0">
                <a:solidFill>
                  <a:schemeClr val="bg1"/>
                </a:solidFill>
                <a:effectLst/>
                <a:latin typeface="+mj-lt"/>
              </a:rPr>
              <a:t>Khi một lỗi stack overflow xảy ra, chương trình thường bị dừng hoạt động và thông báo lỗi. Thông điệp lỗi thường cho biết rằng "Stack Overflow" đã xảy ra và chương trình không thể tiếp tục thực thi.</a:t>
            </a:r>
          </a:p>
          <a:p>
            <a:pPr marL="152400" indent="0">
              <a:buNone/>
            </a:pPr>
            <a:endParaRPr lang="en-US" sz="1800">
              <a:latin typeface="+mj-lt"/>
            </a:endParaRPr>
          </a:p>
        </p:txBody>
      </p:sp>
    </p:spTree>
    <p:extLst>
      <p:ext uri="{BB962C8B-B14F-4D97-AF65-F5344CB8AC3E}">
        <p14:creationId xmlns:p14="http://schemas.microsoft.com/office/powerpoint/2010/main" val="373677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3478-79DE-41D0-0D8D-FF669D37EDBC}"/>
              </a:ext>
            </a:extLst>
          </p:cNvPr>
          <p:cNvSpPr>
            <a:spLocks noGrp="1"/>
          </p:cNvSpPr>
          <p:nvPr>
            <p:ph type="title"/>
          </p:nvPr>
        </p:nvSpPr>
        <p:spPr>
          <a:xfrm>
            <a:off x="134507" y="259389"/>
            <a:ext cx="8430775" cy="1017300"/>
          </a:xfrm>
        </p:spPr>
        <p:txBody>
          <a:bodyPr/>
          <a:lstStyle/>
          <a:p>
            <a:r>
              <a:rPr lang="en-US" b="0" i="0">
                <a:solidFill>
                  <a:srgbClr val="FF0000"/>
                </a:solidFill>
                <a:effectLst/>
                <a:latin typeface="Times New Roman" panose="02020603050405020304" pitchFamily="18" charset="0"/>
                <a:cs typeface="Times New Roman" panose="02020603050405020304" pitchFamily="18" charset="0"/>
              </a:rPr>
              <a:t>Nguyên nhân phổ biến dẫn đến stack overflow bao gồm:</a:t>
            </a:r>
            <a:endParaRPr lang="en-US">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A6B2F1A-A1B7-3C78-D64C-C52601614351}"/>
              </a:ext>
            </a:extLst>
          </p:cNvPr>
          <p:cNvSpPr>
            <a:spLocks noGrp="1"/>
          </p:cNvSpPr>
          <p:nvPr>
            <p:ph type="body" idx="1"/>
          </p:nvPr>
        </p:nvSpPr>
        <p:spPr>
          <a:xfrm>
            <a:off x="134507" y="1022955"/>
            <a:ext cx="8654894" cy="2375400"/>
          </a:xfrm>
        </p:spPr>
        <p:txBody>
          <a:bodyPr/>
          <a:lstStyle/>
          <a:p>
            <a:pPr marL="152400" indent="0" algn="l">
              <a:buNone/>
            </a:pPr>
            <a:r>
              <a:rPr lang="vi-VN" sz="2000" b="0" i="0">
                <a:solidFill>
                  <a:schemeClr val="bg1"/>
                </a:solidFill>
                <a:effectLst/>
                <a:latin typeface="Times New Roman" panose="02020603050405020304" pitchFamily="18" charset="0"/>
                <a:cs typeface="Times New Roman" panose="02020603050405020304" pitchFamily="18" charset="0"/>
              </a:rPr>
              <a:t>Đệ quy không hợp lệ: Khi một hàm đệ quy gọi chính nó một cách vô tận hoặc với điều kiện không chính xác để dừng, nó dẫn đến việc ngăn xếp tràn.</a:t>
            </a:r>
            <a:endParaRPr lang="en-US" sz="2000" b="0" i="0">
              <a:solidFill>
                <a:schemeClr val="bg1"/>
              </a:solidFill>
              <a:effectLst/>
              <a:latin typeface="Times New Roman" panose="02020603050405020304" pitchFamily="18" charset="0"/>
              <a:cs typeface="Times New Roman" panose="02020603050405020304" pitchFamily="18" charset="0"/>
            </a:endParaRPr>
          </a:p>
          <a:p>
            <a:pPr marL="152400" indent="0" algn="l">
              <a:buNone/>
            </a:pPr>
            <a:endParaRPr lang="vi-VN" sz="2000" b="0" i="0">
              <a:solidFill>
                <a:schemeClr val="bg1"/>
              </a:solidFill>
              <a:effectLst/>
              <a:latin typeface="Times New Roman" panose="02020603050405020304" pitchFamily="18" charset="0"/>
              <a:cs typeface="Times New Roman" panose="02020603050405020304" pitchFamily="18" charset="0"/>
            </a:endParaRPr>
          </a:p>
          <a:p>
            <a:pPr marL="152400" indent="0" algn="l">
              <a:buNone/>
            </a:pPr>
            <a:r>
              <a:rPr lang="vi-VN" sz="2000" b="0" i="0">
                <a:solidFill>
                  <a:schemeClr val="bg1"/>
                </a:solidFill>
                <a:effectLst/>
                <a:latin typeface="Times New Roman" panose="02020603050405020304" pitchFamily="18" charset="0"/>
                <a:cs typeface="Times New Roman" panose="02020603050405020304" pitchFamily="18" charset="0"/>
              </a:rPr>
              <a:t>Gọi một hàm đệ quy quá sâu: Khi chuỗi các hàm đệ quy gọi liên tiếp quá sâu, độ sâu của ngăn xếp tăng lên và có thể dẫn đến tràn ngăn xếp.</a:t>
            </a:r>
            <a:endParaRPr lang="en-US" sz="2000" b="0" i="0">
              <a:solidFill>
                <a:schemeClr val="bg1"/>
              </a:solidFill>
              <a:effectLst/>
              <a:latin typeface="Times New Roman" panose="02020603050405020304" pitchFamily="18" charset="0"/>
              <a:cs typeface="Times New Roman" panose="02020603050405020304" pitchFamily="18" charset="0"/>
            </a:endParaRPr>
          </a:p>
          <a:p>
            <a:pPr marL="152400" indent="0" algn="l">
              <a:buNone/>
            </a:pPr>
            <a:endParaRPr lang="vi-VN" sz="2000" b="0" i="0">
              <a:solidFill>
                <a:schemeClr val="bg1"/>
              </a:solidFill>
              <a:effectLst/>
              <a:latin typeface="Times New Roman" panose="02020603050405020304" pitchFamily="18" charset="0"/>
              <a:cs typeface="Times New Roman" panose="02020603050405020304" pitchFamily="18" charset="0"/>
            </a:endParaRPr>
          </a:p>
          <a:p>
            <a:pPr marL="152400" indent="0" algn="l">
              <a:buNone/>
            </a:pPr>
            <a:r>
              <a:rPr lang="vi-VN" sz="2000" b="0" i="0">
                <a:solidFill>
                  <a:schemeClr val="bg1"/>
                </a:solidFill>
                <a:effectLst/>
                <a:latin typeface="Times New Roman" panose="02020603050405020304" pitchFamily="18" charset="0"/>
                <a:cs typeface="Times New Roman" panose="02020603050405020304" pitchFamily="18" charset="0"/>
              </a:rPr>
              <a:t>Sử dụng ngăn xếp không đủ lớn: Khi chương trình cố gắng sử dụng quá nhiều bộ nhớ trong ngăn xếp do các biến cục bộ lớn, mảng lớn hoặc các đối tượng phức tạp, ngăn xếp có thể tràn.</a:t>
            </a:r>
          </a:p>
        </p:txBody>
      </p:sp>
    </p:spTree>
    <p:extLst>
      <p:ext uri="{BB962C8B-B14F-4D97-AF65-F5344CB8AC3E}">
        <p14:creationId xmlns:p14="http://schemas.microsoft.com/office/powerpoint/2010/main" val="63213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CA22-1056-EE84-0D9C-7E020257325E}"/>
              </a:ext>
            </a:extLst>
          </p:cNvPr>
          <p:cNvSpPr>
            <a:spLocks noGrp="1"/>
          </p:cNvSpPr>
          <p:nvPr>
            <p:ph type="title"/>
          </p:nvPr>
        </p:nvSpPr>
        <p:spPr/>
        <p:txBody>
          <a:bodyPr/>
          <a:lstStyle/>
          <a:p>
            <a:r>
              <a:rPr lang="en-US">
                <a:solidFill>
                  <a:srgbClr val="FF0000"/>
                </a:solidFill>
              </a:rPr>
              <a:t>Hậu quả tràn bộ nhớ đệm</a:t>
            </a:r>
          </a:p>
        </p:txBody>
      </p:sp>
      <p:sp>
        <p:nvSpPr>
          <p:cNvPr id="3" name="Text Placeholder 2">
            <a:extLst>
              <a:ext uri="{FF2B5EF4-FFF2-40B4-BE49-F238E27FC236}">
                <a16:creationId xmlns:a16="http://schemas.microsoft.com/office/drawing/2014/main" id="{E4895080-56EA-A0FD-948B-90B3770F8403}"/>
              </a:ext>
            </a:extLst>
          </p:cNvPr>
          <p:cNvSpPr>
            <a:spLocks noGrp="1"/>
          </p:cNvSpPr>
          <p:nvPr>
            <p:ph type="body" idx="1"/>
          </p:nvPr>
        </p:nvSpPr>
        <p:spPr>
          <a:xfrm>
            <a:off x="215207" y="1384050"/>
            <a:ext cx="7178700" cy="2375400"/>
          </a:xfrm>
        </p:spPr>
        <p:txBody>
          <a:bodyPr/>
          <a:lstStyle/>
          <a:p>
            <a:pPr marL="152400" indent="0" algn="l">
              <a:buNone/>
            </a:pPr>
            <a:r>
              <a:rPr lang="vi-VN" b="0" i="0">
                <a:solidFill>
                  <a:schemeClr val="tx1"/>
                </a:solidFill>
                <a:effectLst/>
                <a:latin typeface="Söhne"/>
              </a:rPr>
              <a:t>Khi tràn bộ nhớ đệm (Buffer Overflow) xảy ra, có thể xảy ra những hậu quả nghiêm trọng ảnh hưởng đến hệ thống và ứng dụng. Dưới đây là một số hậu quả có thể xảy ra khi xảy ra tràn bộ nhớ đệm:</a:t>
            </a:r>
          </a:p>
          <a:p>
            <a:pPr marL="152400" indent="0">
              <a:buNone/>
            </a:pPr>
            <a:endParaRPr lang="en-US" b="0" i="0">
              <a:solidFill>
                <a:schemeClr val="tx1"/>
              </a:solidFill>
              <a:effectLst/>
              <a:latin typeface="Söhne"/>
            </a:endParaRPr>
          </a:p>
          <a:p>
            <a:pPr marL="152400" indent="0">
              <a:buNone/>
            </a:pPr>
            <a:r>
              <a:rPr lang="vi-VN" b="0" i="0">
                <a:solidFill>
                  <a:schemeClr val="tx1"/>
                </a:solidFill>
                <a:effectLst/>
                <a:latin typeface="Söhne"/>
              </a:rPr>
              <a:t>Sự sụp đổ chương trình: Tràn bộ nhớ đệm có thể gây sự sụp đổ (crash) của chương trình. Điều này có thể làm cho chương trình không thể tiếp tục thực thi và dẫn đến mất mát dữ liệu và trạng thái hệ thống.</a:t>
            </a:r>
          </a:p>
          <a:p>
            <a:pPr marL="152400" indent="0">
              <a:buNone/>
            </a:pPr>
            <a:br>
              <a:rPr lang="vi-VN" b="0" i="0">
                <a:solidFill>
                  <a:schemeClr val="tx1"/>
                </a:solidFill>
                <a:effectLst/>
                <a:latin typeface="Söhne"/>
              </a:rPr>
            </a:br>
            <a:r>
              <a:rPr lang="vi-VN" b="0" i="0">
                <a:solidFill>
                  <a:schemeClr val="tx1"/>
                </a:solidFill>
                <a:effectLst/>
                <a:latin typeface="Söhne"/>
              </a:rPr>
              <a:t>Mất kiểm soát luồng thực thi: Tràn bộ nhớ đệm có thể thay đổi địa chỉ trở về (return address) của chương trình, dẫn đến sự mất kiểm soát luồng thực thi.</a:t>
            </a:r>
            <a:endParaRPr lang="en-US" b="0" i="0">
              <a:solidFill>
                <a:schemeClr val="tx1"/>
              </a:solidFill>
              <a:effectLst/>
              <a:latin typeface="Söhne"/>
            </a:endParaRPr>
          </a:p>
          <a:p>
            <a:pPr marL="152400" indent="0">
              <a:buNone/>
            </a:pPr>
            <a:endParaRPr lang="en-US" b="0" i="0">
              <a:solidFill>
                <a:schemeClr val="tx1"/>
              </a:solidFill>
              <a:effectLst/>
              <a:latin typeface="Söhne"/>
            </a:endParaRPr>
          </a:p>
          <a:p>
            <a:pPr marL="152400" indent="0">
              <a:buNone/>
            </a:pPr>
            <a:r>
              <a:rPr lang="en-US" b="0" i="0">
                <a:solidFill>
                  <a:schemeClr val="tx1"/>
                </a:solidFill>
                <a:effectLst/>
                <a:latin typeface="Söhne"/>
              </a:rPr>
              <a:t>Thực thi mã độc hại: Một hậu quả nguy hiểm của tràn bộ nhớ đệm là khả năng thực thi mã độc hại. Kẻ tấn công có thể tận dụng tràn bộ nhớ đệm để chèn và thực thi mã độc hại trên hệ thống mục tiêu.</a:t>
            </a:r>
            <a:endParaRPr lang="en-US">
              <a:solidFill>
                <a:schemeClr val="tx1"/>
              </a:solidFill>
            </a:endParaRPr>
          </a:p>
        </p:txBody>
      </p:sp>
    </p:spTree>
    <p:extLst>
      <p:ext uri="{BB962C8B-B14F-4D97-AF65-F5344CB8AC3E}">
        <p14:creationId xmlns:p14="http://schemas.microsoft.com/office/powerpoint/2010/main" val="18898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A614-AE35-9E06-3575-4707B84AA790}"/>
              </a:ext>
            </a:extLst>
          </p:cNvPr>
          <p:cNvSpPr>
            <a:spLocks noGrp="1"/>
          </p:cNvSpPr>
          <p:nvPr>
            <p:ph type="title"/>
          </p:nvPr>
        </p:nvSpPr>
        <p:spPr>
          <a:xfrm>
            <a:off x="381989" y="121238"/>
            <a:ext cx="7717500" cy="565500"/>
          </a:xfrm>
        </p:spPr>
        <p:txBody>
          <a:bodyPr/>
          <a:lstStyle/>
          <a:p>
            <a:r>
              <a:rPr lang="en-US" b="0" i="0">
                <a:solidFill>
                  <a:srgbClr val="C00000"/>
                </a:solidFill>
                <a:effectLst/>
                <a:latin typeface="-apple-system"/>
              </a:rPr>
              <a:t>Phòng thủ chống tràn bộ đệm</a:t>
            </a:r>
            <a:br>
              <a:rPr lang="en-US" b="0" i="0">
                <a:solidFill>
                  <a:srgbClr val="C00000"/>
                </a:solidFill>
                <a:effectLst/>
                <a:latin typeface="-apple-system"/>
              </a:rPr>
            </a:br>
            <a:endParaRPr lang="en-US">
              <a:solidFill>
                <a:srgbClr val="C00000"/>
              </a:solidFill>
            </a:endParaRPr>
          </a:p>
        </p:txBody>
      </p:sp>
      <p:sp>
        <p:nvSpPr>
          <p:cNvPr id="3" name="Text Placeholder 2">
            <a:extLst>
              <a:ext uri="{FF2B5EF4-FFF2-40B4-BE49-F238E27FC236}">
                <a16:creationId xmlns:a16="http://schemas.microsoft.com/office/drawing/2014/main" id="{0BDCFFC9-3527-9A22-3F58-860B7BD4C7E2}"/>
              </a:ext>
            </a:extLst>
          </p:cNvPr>
          <p:cNvSpPr>
            <a:spLocks noGrp="1"/>
          </p:cNvSpPr>
          <p:nvPr>
            <p:ph type="body" idx="1"/>
          </p:nvPr>
        </p:nvSpPr>
        <p:spPr>
          <a:xfrm>
            <a:off x="148414" y="793247"/>
            <a:ext cx="8333114" cy="3416400"/>
          </a:xfrm>
        </p:spPr>
        <p:txBody>
          <a:bodyPr/>
          <a:lstStyle/>
          <a:p>
            <a:pPr>
              <a:buFont typeface="Wingdings" panose="05000000000000000000" pitchFamily="2" charset="2"/>
              <a:buChar char="Ø"/>
            </a:pPr>
            <a:r>
              <a:rPr lang="vi-VN" sz="1800" b="0" i="0">
                <a:solidFill>
                  <a:schemeClr val="bg1"/>
                </a:solidFill>
                <a:effectLst/>
                <a:latin typeface="Söhne"/>
              </a:rPr>
              <a:t>Kiểm tra và xác thực đầu vào: Đảm bảo kiểm tra và xác thực các đầu vào từ người dùng hoặc các nguồn không đáng tin cậy trước khi sử dụng chúng trong quá trình xử lý. Điều này bao gồm kiểm tra độ dài, giới hạn, và định dạng của đầu vào để tránh tràn bộ đệm.</a:t>
            </a:r>
            <a:endParaRPr lang="en-US" sz="1800" b="0" i="0">
              <a:solidFill>
                <a:schemeClr val="bg1"/>
              </a:solidFill>
              <a:effectLst/>
              <a:latin typeface="Söhne"/>
            </a:endParaRPr>
          </a:p>
          <a:p>
            <a:pPr marL="139700" indent="0">
              <a:buNone/>
            </a:pPr>
            <a:endParaRPr lang="en-US" sz="1800" b="0" i="0">
              <a:solidFill>
                <a:schemeClr val="bg1"/>
              </a:solidFill>
              <a:effectLst/>
              <a:latin typeface="Söhne"/>
            </a:endParaRPr>
          </a:p>
          <a:p>
            <a:pPr>
              <a:buFont typeface="Wingdings" panose="05000000000000000000" pitchFamily="2" charset="2"/>
              <a:buChar char="Ø"/>
            </a:pPr>
            <a:r>
              <a:rPr lang="vi-VN" sz="1800" b="0" i="0">
                <a:solidFill>
                  <a:schemeClr val="bg1"/>
                </a:solidFill>
                <a:effectLst/>
                <a:latin typeface="Söhne"/>
              </a:rPr>
              <a:t>Sử dụng các biến cục bộ và con trỏ an toàn: Đảm bảo rằng các biến cục bộ và con trỏ chỉ trỏ đến vùng nhớ hợp lệ và không cho phép ghi vào các vùng nhớ ngoài phạm vi được xác định.</a:t>
            </a:r>
            <a:endParaRPr lang="en-US" sz="1800" b="0" i="0">
              <a:solidFill>
                <a:schemeClr val="bg1"/>
              </a:solidFill>
              <a:effectLst/>
              <a:latin typeface="Söhne"/>
            </a:endParaRPr>
          </a:p>
          <a:p>
            <a:pPr marL="139700" indent="0">
              <a:buNone/>
            </a:pPr>
            <a:endParaRPr lang="en-US" sz="1800" b="0" i="0">
              <a:solidFill>
                <a:schemeClr val="bg1"/>
              </a:solidFill>
              <a:effectLst/>
              <a:latin typeface="Söhne"/>
            </a:endParaRPr>
          </a:p>
          <a:p>
            <a:pPr>
              <a:buFont typeface="Wingdings" panose="05000000000000000000" pitchFamily="2" charset="2"/>
              <a:buChar char="Ø"/>
            </a:pPr>
            <a:endParaRPr lang="vi-VN" sz="1800" b="0" i="0">
              <a:solidFill>
                <a:schemeClr val="bg1"/>
              </a:solidFill>
              <a:effectLst/>
              <a:latin typeface="Söhne"/>
            </a:endParaRPr>
          </a:p>
          <a:p>
            <a:pPr>
              <a:buFont typeface="Wingdings" panose="05000000000000000000" pitchFamily="2" charset="2"/>
              <a:buChar char="Ø"/>
            </a:pPr>
            <a:endParaRPr lang="vi-VN" sz="1800" b="0" i="0">
              <a:solidFill>
                <a:schemeClr val="bg1"/>
              </a:solidFill>
              <a:effectLst/>
              <a:latin typeface="Söhne"/>
            </a:endParaRPr>
          </a:p>
          <a:p>
            <a:endParaRPr lang="en-US" sz="1800">
              <a:solidFill>
                <a:schemeClr val="bg1"/>
              </a:solidFill>
            </a:endParaRPr>
          </a:p>
        </p:txBody>
      </p:sp>
    </p:spTree>
    <p:extLst>
      <p:ext uri="{BB962C8B-B14F-4D97-AF65-F5344CB8AC3E}">
        <p14:creationId xmlns:p14="http://schemas.microsoft.com/office/powerpoint/2010/main" val="316703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54CC-DC10-62B1-DEA5-6AD7FCC6539F}"/>
              </a:ext>
            </a:extLst>
          </p:cNvPr>
          <p:cNvSpPr>
            <a:spLocks noGrp="1"/>
          </p:cNvSpPr>
          <p:nvPr>
            <p:ph type="title"/>
          </p:nvPr>
        </p:nvSpPr>
        <p:spPr>
          <a:xfrm>
            <a:off x="382892" y="411977"/>
            <a:ext cx="6894900" cy="1017300"/>
          </a:xfrm>
        </p:spPr>
        <p:txBody>
          <a:bodyPr/>
          <a:lstStyle/>
          <a:p>
            <a:r>
              <a:rPr lang="en-US" b="0" i="0">
                <a:solidFill>
                  <a:srgbClr val="C00000"/>
                </a:solidFill>
                <a:effectLst/>
                <a:latin typeface="-apple-system"/>
              </a:rPr>
              <a:t>Phòng thủ chống tràn bộ đệm</a:t>
            </a:r>
            <a:br>
              <a:rPr lang="en-US" b="0" i="0">
                <a:solidFill>
                  <a:srgbClr val="C00000"/>
                </a:solidFill>
                <a:effectLst/>
                <a:latin typeface="-apple-system"/>
              </a:rPr>
            </a:br>
            <a:endParaRPr lang="en-US"/>
          </a:p>
        </p:txBody>
      </p:sp>
      <p:sp>
        <p:nvSpPr>
          <p:cNvPr id="3" name="Text Placeholder 2">
            <a:extLst>
              <a:ext uri="{FF2B5EF4-FFF2-40B4-BE49-F238E27FC236}">
                <a16:creationId xmlns:a16="http://schemas.microsoft.com/office/drawing/2014/main" id="{15DB9152-2766-FC05-0FB7-466DE49B8DCD}"/>
              </a:ext>
            </a:extLst>
          </p:cNvPr>
          <p:cNvSpPr>
            <a:spLocks noGrp="1"/>
          </p:cNvSpPr>
          <p:nvPr>
            <p:ph type="body" idx="1"/>
          </p:nvPr>
        </p:nvSpPr>
        <p:spPr>
          <a:xfrm>
            <a:off x="140062" y="1256084"/>
            <a:ext cx="8855528" cy="2375400"/>
          </a:xfrm>
        </p:spPr>
        <p:txBody>
          <a:bodyPr/>
          <a:lstStyle/>
          <a:p>
            <a:pPr>
              <a:buFont typeface="Wingdings" panose="05000000000000000000" pitchFamily="2" charset="2"/>
              <a:buChar char="Ø"/>
            </a:pPr>
            <a:r>
              <a:rPr lang="vi-VN" sz="1800" b="0" i="0">
                <a:solidFill>
                  <a:schemeClr val="bg1"/>
                </a:solidFill>
                <a:effectLst/>
                <a:latin typeface="Söhne"/>
              </a:rPr>
              <a:t>Giới hạn độ dài và kiểm soát kích thước bộ đệm: Đặt giới hạn cho độ dài tối đa của các chuỗi hoặc bộ đệm.</a:t>
            </a:r>
            <a:endParaRPr lang="en-US" sz="1800" b="0" i="0">
              <a:solidFill>
                <a:schemeClr val="bg1"/>
              </a:solidFill>
              <a:effectLst/>
              <a:latin typeface="Söhne"/>
            </a:endParaRPr>
          </a:p>
          <a:p>
            <a:pPr marL="152400" indent="0">
              <a:buNone/>
            </a:pPr>
            <a:endParaRPr lang="en-US" sz="1800" b="0" i="0">
              <a:solidFill>
                <a:schemeClr val="bg1"/>
              </a:solidFill>
              <a:effectLst/>
              <a:latin typeface="Söhne"/>
            </a:endParaRPr>
          </a:p>
          <a:p>
            <a:pPr>
              <a:buFont typeface="Wingdings" panose="05000000000000000000" pitchFamily="2" charset="2"/>
              <a:buChar char="Ø"/>
            </a:pPr>
            <a:r>
              <a:rPr lang="en-US" sz="1800" b="0" i="0">
                <a:solidFill>
                  <a:schemeClr val="bg1"/>
                </a:solidFill>
                <a:effectLst/>
                <a:latin typeface="Söhne"/>
              </a:rPr>
              <a:t>Sử dụng các phần mềm bảo mật và công cụ kiểm tra tĩnh: Sử dụng phần mềm bảo mật và công cụ kiểm tra tĩnh để phát hiện và báo cáo các lỗi tràn bộ đệm trong mã nguồn.</a:t>
            </a:r>
          </a:p>
          <a:p>
            <a:pPr marL="152400" indent="0">
              <a:buNone/>
            </a:pPr>
            <a:endParaRPr lang="en-US" sz="1800"/>
          </a:p>
        </p:txBody>
      </p:sp>
    </p:spTree>
    <p:extLst>
      <p:ext uri="{BB962C8B-B14F-4D97-AF65-F5344CB8AC3E}">
        <p14:creationId xmlns:p14="http://schemas.microsoft.com/office/powerpoint/2010/main" val="24675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4921-DBB4-FE9D-D700-20B0A6A2F160}"/>
              </a:ext>
            </a:extLst>
          </p:cNvPr>
          <p:cNvSpPr>
            <a:spLocks noGrp="1"/>
          </p:cNvSpPr>
          <p:nvPr>
            <p:ph type="ctrTitle"/>
          </p:nvPr>
        </p:nvSpPr>
        <p:spPr>
          <a:xfrm>
            <a:off x="431375" y="195372"/>
            <a:ext cx="5652182" cy="721855"/>
          </a:xfrm>
        </p:spPr>
        <p:txBody>
          <a:bodyPr/>
          <a:lstStyle/>
          <a:p>
            <a:pPr algn="l"/>
            <a:r>
              <a:rPr lang="en-US" sz="2800" b="0" i="0">
                <a:solidFill>
                  <a:srgbClr val="FF0000"/>
                </a:solidFill>
                <a:effectLst/>
                <a:latin typeface="Times New Roman" panose="02020603050405020304" pitchFamily="18" charset="0"/>
                <a:cs typeface="Times New Roman" panose="02020603050405020304" pitchFamily="18" charset="0"/>
              </a:rPr>
              <a:t>Các hình thức tấn công tràn bộ đệm</a:t>
            </a:r>
            <a:endParaRPr lang="en-US" sz="280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E74E2F-C675-D428-7C92-DF1291991130}"/>
              </a:ext>
            </a:extLst>
          </p:cNvPr>
          <p:cNvSpPr txBox="1"/>
          <p:nvPr/>
        </p:nvSpPr>
        <p:spPr>
          <a:xfrm>
            <a:off x="499186" y="1124751"/>
            <a:ext cx="6522099" cy="369332"/>
          </a:xfrm>
          <a:prstGeom prst="rect">
            <a:avLst/>
          </a:prstGeom>
          <a:noFill/>
        </p:spPr>
        <p:txBody>
          <a:bodyPr wrap="square">
            <a:spAutoFit/>
          </a:bodyPr>
          <a:lstStyle/>
          <a:p>
            <a:r>
              <a:rPr lang="en-US" sz="1800" b="0" i="0">
                <a:solidFill>
                  <a:schemeClr val="bg1"/>
                </a:solidFill>
                <a:effectLst/>
                <a:latin typeface="Times New Roman" panose="02020603050405020304" pitchFamily="18" charset="0"/>
                <a:cs typeface="Times New Roman" panose="02020603050405020304" pitchFamily="18" charset="0"/>
              </a:rPr>
              <a:t>Tấn công tràn bộ đệm địa chỉ trở về (Return Address Overwrite)</a:t>
            </a:r>
            <a:endParaRPr lang="en-US" sz="180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308426-93C8-EB95-6FC8-3C0DC41D3B0F}"/>
              </a:ext>
            </a:extLst>
          </p:cNvPr>
          <p:cNvSpPr txBox="1"/>
          <p:nvPr/>
        </p:nvSpPr>
        <p:spPr>
          <a:xfrm>
            <a:off x="499187" y="1763725"/>
            <a:ext cx="4572000" cy="369332"/>
          </a:xfrm>
          <a:prstGeom prst="rect">
            <a:avLst/>
          </a:prstGeom>
          <a:noFill/>
        </p:spPr>
        <p:txBody>
          <a:bodyPr wrap="square">
            <a:spAutoFit/>
          </a:bodyPr>
          <a:lstStyle/>
          <a:p>
            <a:r>
              <a:rPr lang="en-US" sz="1800" b="0" i="0">
                <a:solidFill>
                  <a:schemeClr val="bg1"/>
                </a:solidFill>
                <a:effectLst/>
                <a:latin typeface="Times New Roman" panose="02020603050405020304" pitchFamily="18" charset="0"/>
                <a:cs typeface="Times New Roman" panose="02020603050405020304" pitchFamily="18" charset="0"/>
              </a:rPr>
              <a:t>Tấn công tràn bộ đệm Shellcode</a:t>
            </a:r>
            <a:endParaRPr lang="en-US" sz="180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664C9D3-147C-34A0-67B8-1CF89D68E713}"/>
              </a:ext>
            </a:extLst>
          </p:cNvPr>
          <p:cNvSpPr txBox="1"/>
          <p:nvPr/>
        </p:nvSpPr>
        <p:spPr>
          <a:xfrm>
            <a:off x="499187" y="2328127"/>
            <a:ext cx="4572000" cy="369332"/>
          </a:xfrm>
          <a:prstGeom prst="rect">
            <a:avLst/>
          </a:prstGeom>
          <a:noFill/>
        </p:spPr>
        <p:txBody>
          <a:bodyPr wrap="square">
            <a:spAutoFit/>
          </a:bodyPr>
          <a:lstStyle/>
          <a:p>
            <a:r>
              <a:rPr lang="en-US" sz="1800" b="0" i="0">
                <a:solidFill>
                  <a:schemeClr val="bg1"/>
                </a:solidFill>
                <a:effectLst/>
                <a:latin typeface="Times New Roman" panose="02020603050405020304" pitchFamily="18" charset="0"/>
                <a:cs typeface="Times New Roman" panose="02020603050405020304" pitchFamily="18" charset="0"/>
              </a:rPr>
              <a:t>Tấn công tràn bộ đệm NOP Slide</a:t>
            </a:r>
            <a:endParaRPr lang="en-US" sz="180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3B101A3-C906-BE38-6EF2-F86A378E9F07}"/>
              </a:ext>
            </a:extLst>
          </p:cNvPr>
          <p:cNvSpPr txBox="1"/>
          <p:nvPr/>
        </p:nvSpPr>
        <p:spPr>
          <a:xfrm>
            <a:off x="431374" y="2772031"/>
            <a:ext cx="6006747" cy="369332"/>
          </a:xfrm>
          <a:prstGeom prst="rect">
            <a:avLst/>
          </a:prstGeom>
          <a:noFill/>
        </p:spPr>
        <p:txBody>
          <a:bodyPr wrap="square">
            <a:spAutoFit/>
          </a:bodyPr>
          <a:lstStyle/>
          <a:p>
            <a:r>
              <a:rPr lang="en-US" sz="1800" b="0" i="0">
                <a:solidFill>
                  <a:schemeClr val="bg1"/>
                </a:solidFill>
                <a:effectLst/>
                <a:latin typeface="Times New Roman" panose="02020603050405020304" pitchFamily="18" charset="0"/>
                <a:cs typeface="Times New Roman" panose="02020603050405020304" pitchFamily="18" charset="0"/>
              </a:rPr>
              <a:t>Tấn công tràn bộ đệm SEH (Structured Exception Handler)</a:t>
            </a:r>
            <a:endParaRPr lang="en-US" sz="180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6DCADB3-3517-FF33-40C7-71E7E6FDD29A}"/>
              </a:ext>
            </a:extLst>
          </p:cNvPr>
          <p:cNvSpPr txBox="1"/>
          <p:nvPr/>
        </p:nvSpPr>
        <p:spPr>
          <a:xfrm>
            <a:off x="499187" y="3433302"/>
            <a:ext cx="4572000" cy="369332"/>
          </a:xfrm>
          <a:prstGeom prst="rect">
            <a:avLst/>
          </a:prstGeom>
          <a:noFill/>
        </p:spPr>
        <p:txBody>
          <a:bodyPr wrap="square">
            <a:spAutoFit/>
          </a:bodyPr>
          <a:lstStyle/>
          <a:p>
            <a:r>
              <a:rPr lang="en-US" sz="1800" b="0" i="0">
                <a:solidFill>
                  <a:schemeClr val="bg1"/>
                </a:solidFill>
                <a:effectLst/>
                <a:latin typeface="Times New Roman" panose="02020603050405020304" pitchFamily="18" charset="0"/>
                <a:cs typeface="Times New Roman" panose="02020603050405020304" pitchFamily="18" charset="0"/>
              </a:rPr>
              <a:t>Tấn công tràn bộ đệm Heap</a:t>
            </a:r>
            <a:endParaRPr lang="en-US" sz="1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045430"/>
      </p:ext>
    </p:extLst>
  </p:cSld>
  <p:clrMapOvr>
    <a:masterClrMapping/>
  </p:clrMapOvr>
</p:sld>
</file>

<file path=ppt/theme/theme1.xml><?xml version="1.0" encoding="utf-8"?>
<a:theme xmlns:a="http://schemas.openxmlformats.org/drawingml/2006/main" name="Software Testing Company Infographics by Slidesgo">
  <a:themeElements>
    <a:clrScheme name="Simple Light">
      <a:dk1>
        <a:srgbClr val="FFFFFF"/>
      </a:dk1>
      <a:lt1>
        <a:srgbClr val="FFFFFF"/>
      </a:lt1>
      <a:dk2>
        <a:srgbClr val="000607"/>
      </a:dk2>
      <a:lt2>
        <a:srgbClr val="004651"/>
      </a:lt2>
      <a:accent1>
        <a:srgbClr val="00AB8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802</Words>
  <Application>Microsoft Office PowerPoint</Application>
  <PresentationFormat>On-screen Show (16:9)</PresentationFormat>
  <Paragraphs>40</Paragraphs>
  <Slides>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Aldrich</vt:lpstr>
      <vt:lpstr>Times New Roman</vt:lpstr>
      <vt:lpstr>Advent Pro Medium</vt:lpstr>
      <vt:lpstr>-apple-system</vt:lpstr>
      <vt:lpstr>Arial</vt:lpstr>
      <vt:lpstr>Wingdings</vt:lpstr>
      <vt:lpstr>Segoe UI Historic</vt:lpstr>
      <vt:lpstr>Roboto Condensed Light</vt:lpstr>
      <vt:lpstr>Söhne</vt:lpstr>
      <vt:lpstr>Advent Pro</vt:lpstr>
      <vt:lpstr>Software Testing Company Infographics by Slidesgo</vt:lpstr>
      <vt:lpstr>Nhóm 12 </vt:lpstr>
      <vt:lpstr>Trần Thành Nam</vt:lpstr>
      <vt:lpstr>Tràn bộ đệm ngăn xếp (Stack Overflow) là</vt:lpstr>
      <vt:lpstr>Tràn bộ đệm ngăn xếp (Stack Overflow) là</vt:lpstr>
      <vt:lpstr>Nguyên nhân phổ biến dẫn đến stack overflow bao gồm:</vt:lpstr>
      <vt:lpstr>Hậu quả tràn bộ nhớ đệm</vt:lpstr>
      <vt:lpstr>Phòng thủ chống tràn bộ đệm </vt:lpstr>
      <vt:lpstr>Phòng thủ chống tràn bộ đệm </vt:lpstr>
      <vt:lpstr>Các hình thức tấn công tràn bộ đệm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12</dc:title>
  <dc:creator>phuc tran</dc:creator>
  <cp:lastModifiedBy>Trần Nguyễn Gia Phúc</cp:lastModifiedBy>
  <cp:revision>3</cp:revision>
  <dcterms:modified xsi:type="dcterms:W3CDTF">2023-05-16T08:17:50Z</dcterms:modified>
</cp:coreProperties>
</file>