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305" r:id="rId3"/>
    <p:sldId id="257" r:id="rId4"/>
    <p:sldId id="306" r:id="rId5"/>
    <p:sldId id="307" r:id="rId6"/>
    <p:sldId id="308" r:id="rId7"/>
    <p:sldId id="309" r:id="rId8"/>
    <p:sldId id="310" r:id="rId9"/>
    <p:sldId id="311" r:id="rId10"/>
    <p:sldId id="312" r:id="rId11"/>
    <p:sldId id="313" r:id="rId12"/>
    <p:sldId id="314" r:id="rId13"/>
    <p:sldId id="315" r:id="rId14"/>
    <p:sldId id="316" r:id="rId15"/>
    <p:sldId id="317" r:id="rId16"/>
  </p:sldIdLst>
  <p:sldSz cx="9144000" cy="5143500" type="screen16x9"/>
  <p:notesSz cx="6858000" cy="9144000"/>
  <p:embeddedFontLst>
    <p:embeddedFont>
      <p:font typeface="Archivo Light" panose="020B0604020202020204" charset="0"/>
      <p:regular r:id="rId18"/>
      <p:bold r:id="rId19"/>
      <p:italic r:id="rId20"/>
      <p:boldItalic r:id="rId21"/>
    </p:embeddedFont>
    <p:embeddedFont>
      <p:font typeface="Calibri Light" panose="020F0302020204030204" pitchFamily="34" charset="0"/>
      <p:regular r:id="rId22"/>
      <p:italic r:id="rId23"/>
    </p:embeddedFont>
    <p:embeddedFont>
      <p:font typeface="Cuprum" panose="020B0604020202020204" charset="0"/>
      <p:regular r:id="rId24"/>
      <p:bold r:id="rId25"/>
      <p:italic r:id="rId26"/>
      <p:boldItalic r:id="rId27"/>
    </p:embeddedFont>
    <p:embeddedFont>
      <p:font typeface="Orbitron"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95275F-0A58-4306-9696-37BEFC129625}">
  <a:tblStyle styleId="{7495275F-0A58-4306-9696-37BEFC1296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8"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465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78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579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66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501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414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82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160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41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10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05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990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01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 name="Google Shape;99;p4"/>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679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878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037876" y="4802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6914418" y="4456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422424" y="5163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778912" y="4687991"/>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5400000">
              <a:off x="2540385" y="4983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5" r:id="rId4"/>
    <p:sldLayoutId id="2147483676" r:id="rId5"/>
    <p:sldLayoutId id="214748367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uffer_overflo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35"/>
          <p:cNvSpPr txBox="1">
            <a:spLocks noGrp="1"/>
          </p:cNvSpPr>
          <p:nvPr>
            <p:ph type="subTitle" idx="1"/>
          </p:nvPr>
        </p:nvSpPr>
        <p:spPr>
          <a:xfrm>
            <a:off x="713093" y="3398924"/>
            <a:ext cx="5375002" cy="475800"/>
          </a:xfrm>
          <a:prstGeom prst="rect">
            <a:avLst/>
          </a:prstGeom>
        </p:spPr>
        <p:txBody>
          <a:bodyPr spcFirstLastPara="1" wrap="square" lIns="91425" tIns="91425" rIns="91425" bIns="91425" anchor="t" anchorCtr="0">
            <a:noAutofit/>
          </a:bodyPr>
          <a:lstStyle/>
          <a:p>
            <a:pPr marL="0" indent="0">
              <a:buClr>
                <a:schemeClr val="dk1"/>
              </a:buClr>
              <a:buSzPts val="1100"/>
            </a:pPr>
            <a:r>
              <a:rPr lang="vi-VN" sz="1600" b="1" i="0">
                <a:solidFill>
                  <a:schemeClr val="tx1"/>
                </a:solidFill>
                <a:effectLst/>
                <a:latin typeface="-apple-system"/>
              </a:rPr>
              <a:t>CHƯƠNG 6. TRÀN BỘ NHỚ ĐỆM / BUFFER OVERFLOW </a:t>
            </a:r>
            <a:endParaRPr lang="vi-VN" sz="1600" b="0" i="0">
              <a:solidFill>
                <a:schemeClr val="tx1"/>
              </a:solidFill>
              <a:effectLst/>
              <a:latin typeface="-apple-system"/>
            </a:endParaRPr>
          </a:p>
          <a:p>
            <a:pPr marL="0" indent="0">
              <a:buClr>
                <a:schemeClr val="dk1"/>
              </a:buClr>
              <a:buSzPts val="1100"/>
            </a:pPr>
            <a:endParaRPr lang="vi-VN" sz="1600">
              <a:solidFill>
                <a:schemeClr val="tx1"/>
              </a:solidFill>
            </a:endParaRPr>
          </a:p>
          <a:p>
            <a:pPr marL="0" lvl="0" indent="0" algn="l" rtl="0">
              <a:spcBef>
                <a:spcPts val="0"/>
              </a:spcBef>
              <a:spcAft>
                <a:spcPts val="0"/>
              </a:spcAft>
              <a:buNone/>
            </a:pPr>
            <a:endParaRPr>
              <a:solidFill>
                <a:schemeClr val="tx1"/>
              </a:solidFill>
            </a:endParaRPr>
          </a:p>
        </p:txBody>
      </p:sp>
      <p:sp>
        <p:nvSpPr>
          <p:cNvPr id="1382" name="Google Shape;1382;p35"/>
          <p:cNvSpPr txBox="1">
            <a:spLocks noGrp="1"/>
          </p:cNvSpPr>
          <p:nvPr>
            <p:ph type="ctrTitle"/>
          </p:nvPr>
        </p:nvSpPr>
        <p:spPr>
          <a:xfrm>
            <a:off x="713100" y="1166625"/>
            <a:ext cx="4640100" cy="223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700">
                <a:solidFill>
                  <a:schemeClr val="accent1"/>
                </a:solidFill>
              </a:rPr>
              <a:t>NHÓM 11</a:t>
            </a:r>
            <a:endParaRPr sz="2700">
              <a:solidFill>
                <a:schemeClr val="accent1"/>
              </a:solidFill>
            </a:endParaRPr>
          </a:p>
        </p:txBody>
      </p:sp>
      <p:grpSp>
        <p:nvGrpSpPr>
          <p:cNvPr id="1383" name="Google Shape;1383;p35"/>
          <p:cNvGrpSpPr/>
          <p:nvPr/>
        </p:nvGrpSpPr>
        <p:grpSpPr>
          <a:xfrm>
            <a:off x="5063927" y="191833"/>
            <a:ext cx="4239293" cy="4929688"/>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35"/>
            <p:cNvGrpSpPr/>
            <p:nvPr/>
          </p:nvGrpSpPr>
          <p:grpSpPr>
            <a:xfrm>
              <a:off x="5705149" y="939549"/>
              <a:ext cx="1524702" cy="2219324"/>
              <a:chOff x="5705149" y="939549"/>
              <a:chExt cx="1524702" cy="2219324"/>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Heap Overflow Attack</a:t>
            </a:r>
            <a:endParaRPr sz="1100">
              <a:solidFill>
                <a:schemeClr val="accent1"/>
              </a:solidFill>
            </a:endParaRPr>
          </a:p>
        </p:txBody>
      </p:sp>
      <p:sp>
        <p:nvSpPr>
          <p:cNvPr id="5" name="Google Shape;1535;p36">
            <a:extLst>
              <a:ext uri="{FF2B5EF4-FFF2-40B4-BE49-F238E27FC236}">
                <a16:creationId xmlns:a16="http://schemas.microsoft.com/office/drawing/2014/main" id="{4932756E-62F6-7C29-E53F-1BE1BACB8860}"/>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indent="0">
              <a:spcBef>
                <a:spcPts val="0"/>
              </a:spcBef>
              <a:spcAft>
                <a:spcPts val="1350"/>
              </a:spcAft>
              <a:buNone/>
            </a:pPr>
            <a:r>
              <a:rPr lang="vi-VN" sz="1800">
                <a:solidFill>
                  <a:schemeClr val="tx1"/>
                </a:solidFill>
                <a:effectLst/>
                <a:latin typeface="Times New Roman" panose="02020603050405020304" pitchFamily="18" charset="0"/>
                <a:ea typeface="Times New Roman" panose="02020603050405020304" pitchFamily="18" charset="0"/>
              </a:rPr>
              <a:t>Hiện tượng Heap Overflow xảy ra khi một phần bộ nhớ được gán cho heap, và dữ liệu được ghi vào bộ nhớ đó mà không cần kiểm tra. Việc này sẽ tạo ra một số cấu trúc dữ liệu quan trọng ở trong heap, chẳng hạn như heap header. Hay là bất kỳ dữ liệu heap-based nào khác, như con trỏ đối tượng động – có khả năng khi đè lên table function ảo.</a:t>
            </a:r>
          </a:p>
        </p:txBody>
      </p:sp>
    </p:spTree>
    <p:extLst>
      <p:ext uri="{BB962C8B-B14F-4D97-AF65-F5344CB8AC3E}">
        <p14:creationId xmlns:p14="http://schemas.microsoft.com/office/powerpoint/2010/main" val="292392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Interger Overflow Attack</a:t>
            </a:r>
            <a:endParaRPr sz="1100">
              <a:solidFill>
                <a:schemeClr val="accent1"/>
              </a:solidFill>
            </a:endParaRPr>
          </a:p>
        </p:txBody>
      </p:sp>
      <p:sp>
        <p:nvSpPr>
          <p:cNvPr id="5" name="Google Shape;1535;p36">
            <a:extLst>
              <a:ext uri="{FF2B5EF4-FFF2-40B4-BE49-F238E27FC236}">
                <a16:creationId xmlns:a16="http://schemas.microsoft.com/office/drawing/2014/main" id="{4932756E-62F6-7C29-E53F-1BE1BACB8860}"/>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indent="0">
              <a:spcBef>
                <a:spcPts val="0"/>
              </a:spcBef>
              <a:spcAft>
                <a:spcPts val="1350"/>
              </a:spcAft>
              <a:buNone/>
            </a:pPr>
            <a:r>
              <a:rPr lang="vi-VN">
                <a:solidFill>
                  <a:schemeClr val="tx1"/>
                </a:solidFill>
                <a:effectLst/>
                <a:latin typeface="Times New Roman" panose="02020603050405020304" pitchFamily="18" charset="0"/>
                <a:ea typeface="Times New Roman" panose="02020603050405020304" pitchFamily="18" charset="0"/>
              </a:rPr>
              <a:t>Interger Overflow (tràn số nguyên) là một lỗi tràn số học, xảy ra khi kết quả của một phép toán số nguyên không nằm trong giới hạn bộ nhớ. Việc này không dẫn đến lỗi chương trình mà thường đưa ra những kết quả không mong muốn. Với hầu hết các ngôn ngữ lập trình, các giá trị số nguyên đều được gán một giới hạn bit nhất định ở trong bộ nhớ.</a:t>
            </a:r>
          </a:p>
          <a:p>
            <a:pPr marL="0" marR="0" indent="0">
              <a:spcBef>
                <a:spcPts val="0"/>
              </a:spcBef>
              <a:spcAft>
                <a:spcPts val="1350"/>
              </a:spcAft>
              <a:buNone/>
            </a:pPr>
            <a:r>
              <a:rPr lang="vi-VN">
                <a:solidFill>
                  <a:schemeClr val="tx1"/>
                </a:solidFill>
                <a:effectLst/>
                <a:latin typeface="Times New Roman" panose="02020603050405020304" pitchFamily="18" charset="0"/>
                <a:ea typeface="Times New Roman" panose="02020603050405020304" pitchFamily="18" charset="0"/>
              </a:rPr>
              <a:t>Lấy ví dụ, kiểu số nguyên 4 byte (32 bit) trong ngôn ngữ C có giá trị từ (-231) đến (231 – 1). Giả sử bây giờ bạn muốn lưu trữ giá trị 231 vào kiểu số nguyên thì điều gì sẽ xảy ra? Hầu hết các ngôn ngữ hay trình biên dịch đều không gặp lỗi chương trình, mà chỉ đơn thuần thực hiện phép tính mô-đun. Cùng lắm chỉ khiến chương trình bị crash, và không để lại lỗ hổng bảo mật nào. Nhưng đây lại là cơ hội tốn để hacker thực hiện Buffer Overflow attack.</a:t>
            </a:r>
          </a:p>
          <a:p>
            <a:pPr marL="0" marR="0" indent="0">
              <a:spcBef>
                <a:spcPts val="0"/>
              </a:spcBef>
              <a:spcAft>
                <a:spcPts val="1350"/>
              </a:spcAft>
              <a:buNone/>
            </a:pPr>
            <a:r>
              <a:rPr lang="vi-VN">
                <a:solidFill>
                  <a:schemeClr val="tx1"/>
                </a:solidFill>
                <a:effectLst/>
                <a:latin typeface="Times New Roman" panose="02020603050405020304" pitchFamily="18" charset="0"/>
                <a:ea typeface="Times New Roman" panose="02020603050405020304" pitchFamily="18" charset="0"/>
              </a:rPr>
              <a:t>Thậm chí, việc tràn số nguyên còn có thể dẫn đến một số hậu quả nghiêm trọng hơn nữa, chẳng hạn như thao túng tính toán tài chính, ảnh hưởng đến những khách hàng.</a:t>
            </a:r>
          </a:p>
        </p:txBody>
      </p:sp>
    </p:spTree>
    <p:extLst>
      <p:ext uri="{BB962C8B-B14F-4D97-AF65-F5344CB8AC3E}">
        <p14:creationId xmlns:p14="http://schemas.microsoft.com/office/powerpoint/2010/main" val="2709835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Lỗi buffer overflow khi dùng hàm gets()</a:t>
            </a:r>
            <a:endParaRPr sz="1100">
              <a:solidFill>
                <a:schemeClr val="accent1"/>
              </a:solidFill>
            </a:endParaRPr>
          </a:p>
        </p:txBody>
      </p:sp>
      <p:pic>
        <p:nvPicPr>
          <p:cNvPr id="2" name="Picture 1">
            <a:extLst>
              <a:ext uri="{FF2B5EF4-FFF2-40B4-BE49-F238E27FC236}">
                <a16:creationId xmlns:a16="http://schemas.microsoft.com/office/drawing/2014/main" id="{4610C836-D2FA-640B-7DB5-17AF05F76BF8}"/>
              </a:ext>
            </a:extLst>
          </p:cNvPr>
          <p:cNvPicPr>
            <a:picLocks noChangeAspect="1"/>
          </p:cNvPicPr>
          <p:nvPr/>
        </p:nvPicPr>
        <p:blipFill>
          <a:blip r:embed="rId3"/>
          <a:stretch>
            <a:fillRect/>
          </a:stretch>
        </p:blipFill>
        <p:spPr>
          <a:xfrm>
            <a:off x="519191" y="1131632"/>
            <a:ext cx="7884341" cy="3440367"/>
          </a:xfrm>
          <a:prstGeom prst="rect">
            <a:avLst/>
          </a:prstGeom>
        </p:spPr>
      </p:pic>
    </p:spTree>
    <p:extLst>
      <p:ext uri="{BB962C8B-B14F-4D97-AF65-F5344CB8AC3E}">
        <p14:creationId xmlns:p14="http://schemas.microsoft.com/office/powerpoint/2010/main" val="383528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Lỗi buffer overflow khi dùng toán tử &gt;&gt;</a:t>
            </a:r>
            <a:endParaRPr sz="1100">
              <a:solidFill>
                <a:schemeClr val="accent1"/>
              </a:solidFill>
            </a:endParaRPr>
          </a:p>
        </p:txBody>
      </p:sp>
      <p:sp>
        <p:nvSpPr>
          <p:cNvPr id="4" name="Google Shape;1535;p36">
            <a:extLst>
              <a:ext uri="{FF2B5EF4-FFF2-40B4-BE49-F238E27FC236}">
                <a16:creationId xmlns:a16="http://schemas.microsoft.com/office/drawing/2014/main" id="{854B96A8-3A10-0862-E45E-156F9500500C}"/>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indent="0">
              <a:spcBef>
                <a:spcPts val="0"/>
              </a:spcBef>
              <a:spcAft>
                <a:spcPts val="1350"/>
              </a:spcAft>
              <a:buNone/>
            </a:pPr>
            <a:r>
              <a:rPr lang="vi-VN" sz="2000">
                <a:solidFill>
                  <a:schemeClr val="tx1"/>
                </a:solidFill>
                <a:effectLst/>
                <a:latin typeface="Times New Roman" panose="02020603050405020304" pitchFamily="18" charset="0"/>
                <a:ea typeface="Times New Roman" panose="02020603050405020304" pitchFamily="18" charset="0"/>
              </a:rPr>
              <a:t>Dưới đây là một ví dụ cho thấy cách lợi dụng hành vi không an toàn của hàm gets() trong C++ bằng toán tử &gt;&gt; để đọc input thành một chuỗi char[].</a:t>
            </a:r>
          </a:p>
          <a:p>
            <a:pPr marL="0" marR="0" indent="0">
              <a:spcBef>
                <a:spcPts val="0"/>
              </a:spcBef>
              <a:spcAft>
                <a:spcPts val="1350"/>
              </a:spcAft>
              <a:buNone/>
            </a:pPr>
            <a:r>
              <a:rPr lang="vi-VN" sz="2000">
                <a:solidFill>
                  <a:schemeClr val="tx1"/>
                </a:solidFill>
                <a:effectLst/>
                <a:latin typeface="Times New Roman" panose="02020603050405020304" pitchFamily="18" charset="0"/>
                <a:ea typeface="Times New Roman" panose="02020603050405020304" pitchFamily="18" charset="0"/>
              </a:rPr>
              <a:t>...</a:t>
            </a:r>
          </a:p>
          <a:p>
            <a:pPr marL="0" marR="0" indent="0">
              <a:spcBef>
                <a:spcPts val="0"/>
              </a:spcBef>
              <a:spcAft>
                <a:spcPts val="1350"/>
              </a:spcAft>
              <a:buNone/>
            </a:pPr>
            <a:r>
              <a:rPr lang="vi-VN" sz="2000">
                <a:solidFill>
                  <a:schemeClr val="tx1"/>
                </a:solidFill>
                <a:effectLst/>
                <a:latin typeface="Times New Roman" panose="02020603050405020304" pitchFamily="18" charset="0"/>
                <a:ea typeface="Times New Roman" panose="02020603050405020304" pitchFamily="18" charset="0"/>
              </a:rPr>
              <a:t>char buf[BUFSIZE];</a:t>
            </a:r>
            <a:endParaRPr lang="en-US" sz="2000">
              <a:solidFill>
                <a:schemeClr val="tx1"/>
              </a:solidFill>
              <a:effectLst/>
              <a:latin typeface="Times New Roman" panose="02020603050405020304" pitchFamily="18" charset="0"/>
              <a:ea typeface="Times New Roman" panose="02020603050405020304" pitchFamily="18" charset="0"/>
            </a:endParaRPr>
          </a:p>
          <a:p>
            <a:pPr marL="0" marR="0" indent="0">
              <a:spcBef>
                <a:spcPts val="0"/>
              </a:spcBef>
              <a:spcAft>
                <a:spcPts val="1350"/>
              </a:spcAft>
              <a:buNone/>
            </a:pPr>
            <a:r>
              <a:rPr lang="vi-VN" sz="2000">
                <a:solidFill>
                  <a:schemeClr val="tx1"/>
                </a:solidFill>
                <a:effectLst/>
                <a:latin typeface="Times New Roman" panose="02020603050405020304" pitchFamily="18" charset="0"/>
                <a:ea typeface="Times New Roman" panose="02020603050405020304" pitchFamily="18" charset="0"/>
              </a:rPr>
              <a:t> cin &gt;&gt; (buf);</a:t>
            </a:r>
          </a:p>
          <a:p>
            <a:pPr marL="0" marR="0" indent="0">
              <a:spcBef>
                <a:spcPts val="0"/>
              </a:spcBef>
              <a:spcAft>
                <a:spcPts val="1350"/>
              </a:spcAft>
              <a:buNone/>
            </a:pPr>
            <a:r>
              <a:rPr lang="vi-VN" sz="2000">
                <a:solidFill>
                  <a:schemeClr val="tx1"/>
                </a:solidFill>
                <a:effectLst/>
                <a:latin typeface="Times New Roman" panose="02020603050405020304" pitchFamily="18" charset="0"/>
                <a:ea typeface="Times New Roman" panose="02020603050405020304" pitchFamily="18" charset="0"/>
              </a:rPr>
              <a:t>...</a:t>
            </a:r>
            <a:endParaRPr lang="en-US" sz="2000">
              <a:solidFill>
                <a:schemeClr val="tx1"/>
              </a:solidFill>
              <a:effectLst/>
              <a:latin typeface="Times New Roman" panose="02020603050405020304" pitchFamily="18" charset="0"/>
              <a:ea typeface="Times New Roman" panose="02020603050405020304" pitchFamily="18" charset="0"/>
            </a:endParaRPr>
          </a:p>
          <a:p>
            <a:pPr marL="0" marR="0" indent="0">
              <a:spcBef>
                <a:spcPts val="0"/>
              </a:spcBef>
              <a:spcAft>
                <a:spcPts val="1350"/>
              </a:spcAft>
              <a:buNone/>
            </a:pPr>
            <a:endParaRPr lang="vi-VN" sz="200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311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Lỗi buffer overflow khi dùng toán tử &gt;&gt;</a:t>
            </a:r>
            <a:endParaRPr sz="1100">
              <a:solidFill>
                <a:schemeClr val="accent1"/>
              </a:solidFill>
            </a:endParaRPr>
          </a:p>
        </p:txBody>
      </p:sp>
      <p:sp>
        <p:nvSpPr>
          <p:cNvPr id="4" name="Google Shape;1535;p36">
            <a:extLst>
              <a:ext uri="{FF2B5EF4-FFF2-40B4-BE49-F238E27FC236}">
                <a16:creationId xmlns:a16="http://schemas.microsoft.com/office/drawing/2014/main" id="{854B96A8-3A10-0862-E45E-156F9500500C}"/>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indent="0">
              <a:spcBef>
                <a:spcPts val="0"/>
              </a:spcBef>
              <a:spcAft>
                <a:spcPts val="1350"/>
              </a:spcAft>
              <a:buNone/>
            </a:pPr>
            <a:r>
              <a:rPr lang="vi-VN" sz="1800">
                <a:solidFill>
                  <a:schemeClr val="tx1"/>
                </a:solidFill>
                <a:effectLst/>
                <a:latin typeface="Times New Roman" panose="02020603050405020304" pitchFamily="18" charset="0"/>
                <a:ea typeface="Times New Roman" panose="02020603050405020304" pitchFamily="18" charset="0"/>
              </a:rPr>
              <a:t>Dưới đây là một ví dụ cho thấy cách lợi dụng hành vi không an toàn của hàm gets() trong C++ bằng toán tử &gt;&gt; để đọc input thành một chuỗi char[].</a:t>
            </a:r>
          </a:p>
          <a:p>
            <a:pPr marL="0" marR="0" indent="0">
              <a:spcBef>
                <a:spcPts val="0"/>
              </a:spcBef>
              <a:spcAft>
                <a:spcPts val="1350"/>
              </a:spcAft>
              <a:buNone/>
            </a:pPr>
            <a:r>
              <a:rPr lang="vi-VN" sz="1800">
                <a:solidFill>
                  <a:schemeClr val="tx1"/>
                </a:solidFill>
                <a:effectLst/>
                <a:latin typeface="Times New Roman" panose="02020603050405020304" pitchFamily="18" charset="0"/>
                <a:ea typeface="Times New Roman" panose="02020603050405020304" pitchFamily="18" charset="0"/>
              </a:rPr>
              <a:t>...</a:t>
            </a:r>
          </a:p>
          <a:p>
            <a:pPr marL="0" marR="0" indent="0">
              <a:spcBef>
                <a:spcPts val="0"/>
              </a:spcBef>
              <a:spcAft>
                <a:spcPts val="1350"/>
              </a:spcAft>
              <a:buNone/>
            </a:pPr>
            <a:r>
              <a:rPr lang="vi-VN" sz="1800">
                <a:solidFill>
                  <a:schemeClr val="tx1"/>
                </a:solidFill>
                <a:effectLst/>
                <a:latin typeface="Times New Roman" panose="02020603050405020304" pitchFamily="18" charset="0"/>
                <a:ea typeface="Times New Roman" panose="02020603050405020304" pitchFamily="18" charset="0"/>
              </a:rPr>
              <a:t>char buf[BUFSIZE];</a:t>
            </a:r>
            <a:endParaRPr lang="en-US" sz="1800">
              <a:solidFill>
                <a:schemeClr val="tx1"/>
              </a:solidFill>
              <a:effectLst/>
              <a:latin typeface="Times New Roman" panose="02020603050405020304" pitchFamily="18" charset="0"/>
              <a:ea typeface="Times New Roman" panose="02020603050405020304" pitchFamily="18" charset="0"/>
            </a:endParaRPr>
          </a:p>
          <a:p>
            <a:pPr marL="0" marR="0" indent="0">
              <a:spcBef>
                <a:spcPts val="0"/>
              </a:spcBef>
              <a:spcAft>
                <a:spcPts val="1350"/>
              </a:spcAft>
              <a:buNone/>
            </a:pPr>
            <a:r>
              <a:rPr lang="vi-VN" sz="1800">
                <a:solidFill>
                  <a:schemeClr val="tx1"/>
                </a:solidFill>
                <a:effectLst/>
                <a:latin typeface="Times New Roman" panose="02020603050405020304" pitchFamily="18" charset="0"/>
                <a:ea typeface="Times New Roman" panose="02020603050405020304" pitchFamily="18" charset="0"/>
              </a:rPr>
              <a:t> cin &gt;&gt; (buf);</a:t>
            </a:r>
          </a:p>
          <a:p>
            <a:pPr marL="0" marR="0" indent="0">
              <a:spcBef>
                <a:spcPts val="0"/>
              </a:spcBef>
              <a:spcAft>
                <a:spcPts val="1350"/>
              </a:spcAft>
              <a:buNone/>
            </a:pPr>
            <a:r>
              <a:rPr lang="vi-VN" sz="1800">
                <a:solidFill>
                  <a:schemeClr val="tx1"/>
                </a:solidFill>
                <a:effectLst/>
                <a:latin typeface="Times New Roman" panose="02020603050405020304" pitchFamily="18" charset="0"/>
                <a:ea typeface="Times New Roman" panose="02020603050405020304" pitchFamily="18" charset="0"/>
              </a:rPr>
              <a:t>...</a:t>
            </a:r>
            <a:endParaRPr lang="en-US" sz="1800">
              <a:solidFill>
                <a:schemeClr val="tx1"/>
              </a:solidFill>
              <a:effectLst/>
              <a:latin typeface="Times New Roman" panose="02020603050405020304" pitchFamily="18" charset="0"/>
              <a:ea typeface="Times New Roman" panose="02020603050405020304" pitchFamily="18" charset="0"/>
            </a:endParaRPr>
          </a:p>
          <a:p>
            <a:pPr marL="0" marR="0" indent="0">
              <a:spcBef>
                <a:spcPts val="0"/>
              </a:spcBef>
              <a:spcAft>
                <a:spcPts val="1350"/>
              </a:spcAft>
              <a:buNone/>
            </a:pPr>
            <a:endParaRPr lang="vi-VN" sz="180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750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Cách ngăn chặn Lỗi tràn bộ nhớ đệm</a:t>
            </a:r>
            <a:endParaRPr sz="1100">
              <a:solidFill>
                <a:schemeClr val="accent1"/>
              </a:solidFill>
            </a:endParaRPr>
          </a:p>
        </p:txBody>
      </p:sp>
      <p:sp>
        <p:nvSpPr>
          <p:cNvPr id="4" name="Google Shape;1535;p36">
            <a:extLst>
              <a:ext uri="{FF2B5EF4-FFF2-40B4-BE49-F238E27FC236}">
                <a16:creationId xmlns:a16="http://schemas.microsoft.com/office/drawing/2014/main" id="{854B96A8-3A10-0862-E45E-156F9500500C}"/>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indent="0">
              <a:spcBef>
                <a:spcPts val="0"/>
              </a:spcBef>
              <a:spcAft>
                <a:spcPts val="1350"/>
              </a:spcAft>
              <a:buNone/>
            </a:pPr>
            <a:r>
              <a:rPr lang="vi-VN">
                <a:solidFill>
                  <a:schemeClr val="tx1"/>
                </a:solidFill>
                <a:effectLst/>
                <a:latin typeface="Times New Roman" panose="02020603050405020304" pitchFamily="18" charset="0"/>
                <a:ea typeface="Times New Roman" panose="02020603050405020304" pitchFamily="18" charset="0"/>
              </a:rPr>
              <a:t>Vậy cách chống Buffer Overflow là gì? Các developer có thể ngăn chặn lỗ hổng Buffer Overflow thông qua các biện pháp bảo mật với code. Hoặc đơn giản là sử dụng những ngôn ngữ có tích hợp khả năng bảo vệ.</a:t>
            </a:r>
          </a:p>
          <a:p>
            <a:pPr marL="0" marR="0" indent="0">
              <a:spcBef>
                <a:spcPts val="0"/>
              </a:spcBef>
              <a:spcAft>
                <a:spcPts val="1350"/>
              </a:spcAft>
              <a:buNone/>
            </a:pPr>
            <a:r>
              <a:rPr lang="vi-VN">
                <a:solidFill>
                  <a:schemeClr val="tx1"/>
                </a:solidFill>
                <a:effectLst/>
                <a:latin typeface="Times New Roman" panose="02020603050405020304" pitchFamily="18" charset="0"/>
                <a:ea typeface="Times New Roman" panose="02020603050405020304" pitchFamily="18" charset="0"/>
              </a:rPr>
              <a:t>Bên cạnh đó, các hệ điều hành hiện đại đều có thêm khả năng bảo vệ runtime. Trong đó, ba biện pháp bảo vệ phổ biến nhất là:</a:t>
            </a:r>
          </a:p>
          <a:p>
            <a:pPr marL="0" marR="0" indent="0">
              <a:spcBef>
                <a:spcPts val="0"/>
              </a:spcBef>
              <a:spcAft>
                <a:spcPts val="1350"/>
              </a:spcAft>
              <a:buNone/>
            </a:pPr>
            <a:r>
              <a:rPr lang="vi-VN">
                <a:solidFill>
                  <a:schemeClr val="tx1"/>
                </a:solidFill>
                <a:effectLst/>
                <a:latin typeface="Times New Roman" panose="02020603050405020304" pitchFamily="18" charset="0"/>
                <a:ea typeface="Times New Roman" panose="02020603050405020304" pitchFamily="18" charset="0"/>
              </a:rPr>
              <a:t>•Address Space Layout Randomization (ASLR) – di chuyển ngẫu nhiên xung quanh các không gian địa chỉ của vùng dữ liệu. Thông thường, các cuộc tấn công Buffer Overflow cần biét được vị trí của executable code, và việc ngẫu nhiên các không gian địa chỉ sẽ hoàn toàn vô hiệu hóa cách thức tấn công này.</a:t>
            </a:r>
          </a:p>
          <a:p>
            <a:pPr marL="0" marR="0" indent="0">
              <a:spcBef>
                <a:spcPts val="0"/>
              </a:spcBef>
              <a:spcAft>
                <a:spcPts val="1350"/>
              </a:spcAft>
              <a:buNone/>
            </a:pPr>
            <a:r>
              <a:rPr lang="vi-VN">
                <a:solidFill>
                  <a:schemeClr val="tx1"/>
                </a:solidFill>
                <a:effectLst/>
                <a:latin typeface="Times New Roman" panose="02020603050405020304" pitchFamily="18" charset="0"/>
                <a:ea typeface="Times New Roman" panose="02020603050405020304" pitchFamily="18" charset="0"/>
              </a:rPr>
              <a:t>•Bảo vệ việc thực thi dữ liệu – Falg một số vùng bộ nhớ là non-executable (không thể thực thi) hoặc executable (có thể thực thi) để ngăn chặn các cuộc tấn công chạy mã ở trong vùng non-executable.</a:t>
            </a:r>
          </a:p>
          <a:p>
            <a:pPr marL="0" marR="0" indent="0">
              <a:spcBef>
                <a:spcPts val="0"/>
              </a:spcBef>
              <a:spcAft>
                <a:spcPts val="1350"/>
              </a:spcAft>
              <a:buNone/>
            </a:pPr>
            <a:r>
              <a:rPr lang="vi-VN">
                <a:solidFill>
                  <a:schemeClr val="tx1"/>
                </a:solidFill>
                <a:effectLst/>
                <a:latin typeface="Times New Roman" panose="02020603050405020304" pitchFamily="18" charset="0"/>
                <a:ea typeface="Times New Roman" panose="02020603050405020304" pitchFamily="18" charset="0"/>
              </a:rPr>
              <a:t>•Structured exception handler overwrite protection (SEHOP) – giúp ngăn chặn các code độc hại tấn công SEH (Ngoại lệ có cấu trúc) – một hệ thống được tích hợp sẵn để quản lý các ngoại lệ (exception) của phần cứng và phần mềm. Từ đó, ngăn chặn các hacker lợi dụng kỹ thuật khai thác ghi đè SEH. Ở cấp độ chức năng, việc ghi đè SEH có thể đạt được bằng cách sử dụng một stack-based Buffer Overflow dể ghi đè một bản ghi đăng ký ngoại lệ, được lưu trữ trong stack của thread.</a:t>
            </a:r>
          </a:p>
        </p:txBody>
      </p:sp>
    </p:spTree>
    <p:extLst>
      <p:ext uri="{BB962C8B-B14F-4D97-AF65-F5344CB8AC3E}">
        <p14:creationId xmlns:p14="http://schemas.microsoft.com/office/powerpoint/2010/main" val="115695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5" name="Google Shape;1535;p36"/>
          <p:cNvSpPr txBox="1">
            <a:spLocks noGrp="1"/>
          </p:cNvSpPr>
          <p:nvPr>
            <p:ph type="body" idx="1"/>
          </p:nvPr>
        </p:nvSpPr>
        <p:spPr>
          <a:xfrm>
            <a:off x="720000" y="1220538"/>
            <a:ext cx="77040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t>HỒ HÙNG DANH </a:t>
            </a:r>
          </a:p>
          <a:p>
            <a:pPr marL="0" lvl="0" indent="0" algn="l" rtl="0">
              <a:spcBef>
                <a:spcPts val="0"/>
              </a:spcBef>
              <a:spcAft>
                <a:spcPts val="0"/>
              </a:spcAft>
              <a:buNone/>
            </a:pPr>
            <a:endParaRPr lang="en-US" sz="2400"/>
          </a:p>
          <a:p>
            <a:pPr marL="0" lvl="0" indent="0" algn="l" rtl="0">
              <a:spcBef>
                <a:spcPts val="0"/>
              </a:spcBef>
              <a:spcAft>
                <a:spcPts val="0"/>
              </a:spcAft>
              <a:buNone/>
            </a:pPr>
            <a:r>
              <a:rPr lang="en-US" sz="2400"/>
              <a:t>NGUYỄN ĐỨC NGHĨA</a:t>
            </a:r>
          </a:p>
          <a:p>
            <a:pPr marL="0" lvl="0" indent="0" algn="l" rtl="0">
              <a:spcBef>
                <a:spcPts val="0"/>
              </a:spcBef>
              <a:spcAft>
                <a:spcPts val="0"/>
              </a:spcAft>
              <a:buNone/>
            </a:pPr>
            <a:endParaRPr lang="en-US" sz="2400"/>
          </a:p>
          <a:p>
            <a:pPr marL="0" lvl="0" indent="0" algn="l" rtl="0">
              <a:spcBef>
                <a:spcPts val="0"/>
              </a:spcBef>
              <a:spcAft>
                <a:spcPts val="0"/>
              </a:spcAft>
              <a:buNone/>
            </a:pPr>
            <a:r>
              <a:rPr lang="en-US" sz="2400"/>
              <a:t>TRẦN PHI HỌC </a:t>
            </a:r>
          </a:p>
          <a:p>
            <a:pPr marL="0" lvl="0" indent="0" algn="l" rtl="0">
              <a:spcBef>
                <a:spcPts val="0"/>
              </a:spcBef>
              <a:spcAft>
                <a:spcPts val="0"/>
              </a:spcAft>
              <a:buNone/>
            </a:pPr>
            <a:endParaRPr lang="en-US" sz="2400"/>
          </a:p>
          <a:p>
            <a:pPr marL="0" lvl="0" indent="0" algn="l" rtl="0">
              <a:spcBef>
                <a:spcPts val="0"/>
              </a:spcBef>
              <a:spcAft>
                <a:spcPts val="0"/>
              </a:spcAft>
              <a:buNone/>
            </a:pPr>
            <a:r>
              <a:rPr lang="en-US" sz="2400"/>
              <a:t>NGUYỄN VY LỘC</a:t>
            </a:r>
            <a:endParaRPr sz="2400"/>
          </a:p>
        </p:txBody>
      </p:sp>
    </p:spTree>
    <p:extLst>
      <p:ext uri="{BB962C8B-B14F-4D97-AF65-F5344CB8AC3E}">
        <p14:creationId xmlns:p14="http://schemas.microsoft.com/office/powerpoint/2010/main" val="329222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20000" y="539400"/>
            <a:ext cx="7704000" cy="1016516"/>
          </a:xfrm>
          <a:prstGeom prst="rect">
            <a:avLst/>
          </a:prstGeom>
        </p:spPr>
        <p:txBody>
          <a:bodyPr spcFirstLastPara="1" wrap="square" lIns="91425" tIns="91425" rIns="91425" bIns="91425" anchor="ctr" anchorCtr="0">
            <a:noAutofit/>
          </a:bodyPr>
          <a:lstStyle/>
          <a:p>
            <a:r>
              <a:rPr lang="vi-VN"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Buffer Overflow là gì?</a:t>
            </a:r>
            <a:br>
              <a:rPr lang="en-US" sz="1800" b="1">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vi-VN" sz="1100" b="0" i="0">
                <a:solidFill>
                  <a:schemeClr val="tx1"/>
                </a:solidFill>
                <a:effectLst/>
                <a:latin typeface="-apple-system"/>
              </a:rPr>
            </a:br>
            <a:br>
              <a:rPr lang="vi-VN" sz="1100">
                <a:solidFill>
                  <a:schemeClr val="tx1"/>
                </a:solidFill>
              </a:rPr>
            </a:br>
            <a:br>
              <a:rPr lang="vi-VN" sz="1100">
                <a:solidFill>
                  <a:schemeClr val="tx1"/>
                </a:solidFill>
              </a:rPr>
            </a:br>
            <a:endParaRPr sz="1100">
              <a:solidFill>
                <a:schemeClr val="accent1"/>
              </a:solidFill>
            </a:endParaRPr>
          </a:p>
        </p:txBody>
      </p:sp>
      <p:sp>
        <p:nvSpPr>
          <p:cNvPr id="1535" name="Google Shape;1535;p36"/>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a:spcBef>
                <a:spcPts val="0"/>
              </a:spcBef>
              <a:spcAft>
                <a:spcPts val="3000"/>
              </a:spcAft>
            </a:pPr>
            <a:r>
              <a:rPr lang="en-US" sz="1400">
                <a:solidFill>
                  <a:schemeClr val="tx1"/>
                </a:solidFill>
                <a:effectLst/>
                <a:latin typeface="Times New Roman" panose="02020603050405020304" pitchFamily="18" charset="0"/>
                <a:ea typeface="Times New Roman" panose="02020603050405020304" pitchFamily="18" charset="0"/>
              </a:rPr>
              <a:t>Trước khi tìm hiểu Buffer Overflow</a:t>
            </a:r>
            <a:r>
              <a:rPr lang="en-US" sz="1400" u="sng">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400">
                <a:solidFill>
                  <a:schemeClr val="tx1"/>
                </a:solidFill>
                <a:effectLst/>
                <a:latin typeface="Times New Roman" panose="02020603050405020304" pitchFamily="18" charset="0"/>
                <a:ea typeface="Times New Roman" panose="02020603050405020304" pitchFamily="18" charset="0"/>
              </a:rPr>
              <a:t>là gì, ta cần biết được khái niệm về Buffer. Buffer (bộ đệm dữ liệu) là vùng lưu trữ dữ liệu tạm thời trong khi chờ để được chuyển đến vị trí khác. Buffer Overflow (hay Buffer Overrun) sẽ xảy ra khi khối lượng dữ liệu vượt quá khả năng lưu trữ của buffer. Do đó, khi chương trình cố gắng ghi dữ liệu vào trong buffer, nó sẽ ghi đè lên các bộ nhớ liền kề khác.</a:t>
            </a:r>
          </a:p>
          <a:p>
            <a:pPr marL="0" marR="0">
              <a:spcBef>
                <a:spcPts val="0"/>
              </a:spcBef>
              <a:spcAft>
                <a:spcPts val="1350"/>
              </a:spcAft>
            </a:pPr>
            <a:r>
              <a:rPr lang="en-US" sz="1400">
                <a:solidFill>
                  <a:schemeClr val="tx1"/>
                </a:solidFill>
                <a:effectLst/>
                <a:latin typeface="Times New Roman" panose="02020603050405020304" pitchFamily="18" charset="0"/>
                <a:ea typeface="Times New Roman" panose="02020603050405020304" pitchFamily="18" charset="0"/>
              </a:rPr>
              <a:t>Lấy ví dụ, một buffer lưu trữ thông tin đăng nhập có thể được thiết kế sao cho input username và password là 8 byte. Do đó, với các transaction có input đến 10 byte, chương trình có thể ghi dữ liệu thừa (2 byte) vượt quá giới hạn của buffer.</a:t>
            </a:r>
          </a:p>
          <a:p>
            <a:pPr marL="0" marR="0">
              <a:spcBef>
                <a:spcPts val="0"/>
              </a:spcBef>
              <a:spcAft>
                <a:spcPts val="1350"/>
              </a:spcAft>
            </a:pPr>
            <a:r>
              <a:rPr lang="en-US" sz="1400">
                <a:solidFill>
                  <a:schemeClr val="tx1"/>
                </a:solidFill>
                <a:effectLst/>
                <a:latin typeface="Times New Roman" panose="02020603050405020304" pitchFamily="18" charset="0"/>
                <a:ea typeface="Times New Roman" panose="02020603050405020304" pitchFamily="18" charset="0"/>
              </a:rPr>
              <a:t>Vậy ảnh hưởng của Buffer Overflow là gì? Hiện tượng Buffer Overflow có thể gây ra ảnh hưởng xấu đến tất cả các loại phần mềm. Nguyên nhân thường là do input không đúng định dạng, hoặc không gian lưu trữ không được phân bổ đủ cho buffer. Nếu transaction ghi đè lên các executable code (mã thực thi), chương trình có thể hoạt động không chính xác, đưa ra kết quả sai, crash. Bên cạnh đó còn có thể dẫn đến nhiều lỗi truy cập bộ nhớ khác.</a:t>
            </a:r>
          </a:p>
          <a:p>
            <a:pPr marL="0" lvl="0" indent="0" algn="l" rtl="0">
              <a:spcBef>
                <a:spcPts val="0"/>
              </a:spcBef>
              <a:spcAft>
                <a:spcPts val="0"/>
              </a:spcAft>
              <a:buNone/>
            </a:pPr>
            <a:endParaRPr sz="1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20000" y="539400"/>
            <a:ext cx="7704000" cy="1016516"/>
          </a:xfrm>
          <a:prstGeom prst="rect">
            <a:avLst/>
          </a:prstGeom>
        </p:spPr>
        <p:txBody>
          <a:bodyPr spcFirstLastPara="1" wrap="square" lIns="91425" tIns="91425" rIns="91425" bIns="91425" anchor="ctr" anchorCtr="0">
            <a:noAutofit/>
          </a:bodyPr>
          <a:lstStyle/>
          <a:p>
            <a:r>
              <a:rPr lang="vi-VN"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Buffer Overflow là gì?</a:t>
            </a:r>
            <a:br>
              <a:rPr lang="en-US" sz="1800" b="1">
                <a:solidFill>
                  <a:srgbClr val="FF0000"/>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vi-VN" sz="1100" b="0" i="0">
                <a:solidFill>
                  <a:schemeClr val="tx1"/>
                </a:solidFill>
                <a:effectLst/>
                <a:latin typeface="-apple-system"/>
              </a:rPr>
            </a:br>
            <a:br>
              <a:rPr lang="vi-VN" sz="1100">
                <a:solidFill>
                  <a:schemeClr val="tx1"/>
                </a:solidFill>
              </a:rPr>
            </a:br>
            <a:br>
              <a:rPr lang="vi-VN" sz="1100">
                <a:solidFill>
                  <a:schemeClr val="tx1"/>
                </a:solidFill>
              </a:rPr>
            </a:br>
            <a:endParaRPr sz="1100">
              <a:solidFill>
                <a:schemeClr val="accent1"/>
              </a:solidFill>
            </a:endParaRPr>
          </a:p>
        </p:txBody>
      </p:sp>
      <p:pic>
        <p:nvPicPr>
          <p:cNvPr id="4" name="Picture 3" descr="Buffer-Overflow-la-gi">
            <a:extLst>
              <a:ext uri="{FF2B5EF4-FFF2-40B4-BE49-F238E27FC236}">
                <a16:creationId xmlns:a16="http://schemas.microsoft.com/office/drawing/2014/main" id="{38558AF2-1DBC-BD07-F9F5-DFF2EBDE1E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3009" y="1502814"/>
            <a:ext cx="7737981" cy="2509057"/>
          </a:xfrm>
          <a:prstGeom prst="rect">
            <a:avLst/>
          </a:prstGeom>
          <a:noFill/>
          <a:ln>
            <a:noFill/>
          </a:ln>
        </p:spPr>
      </p:pic>
    </p:spTree>
    <p:extLst>
      <p:ext uri="{BB962C8B-B14F-4D97-AF65-F5344CB8AC3E}">
        <p14:creationId xmlns:p14="http://schemas.microsoft.com/office/powerpoint/2010/main" val="83939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Buffer Overflow attack là gì?</a:t>
            </a:r>
            <a:endParaRPr sz="1100">
              <a:solidFill>
                <a:schemeClr val="accent1"/>
              </a:solidFill>
            </a:endParaRPr>
          </a:p>
        </p:txBody>
      </p:sp>
      <p:sp>
        <p:nvSpPr>
          <p:cNvPr id="5" name="Google Shape;1535;p36">
            <a:extLst>
              <a:ext uri="{FF2B5EF4-FFF2-40B4-BE49-F238E27FC236}">
                <a16:creationId xmlns:a16="http://schemas.microsoft.com/office/drawing/2014/main" id="{4932756E-62F6-7C29-E53F-1BE1BACB8860}"/>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a:spcBef>
                <a:spcPts val="0"/>
              </a:spcBef>
              <a:spcAft>
                <a:spcPts val="1350"/>
              </a:spcAft>
            </a:pPr>
            <a:r>
              <a:rPr lang="en-US" sz="1800">
                <a:solidFill>
                  <a:schemeClr val="tx1"/>
                </a:solidFill>
                <a:effectLst/>
                <a:latin typeface="Times New Roman" panose="02020603050405020304" pitchFamily="18" charset="0"/>
                <a:ea typeface="Times New Roman" panose="02020603050405020304" pitchFamily="18" charset="0"/>
              </a:rPr>
              <a:t>Các hacker khai thác Buffer Overflow attack bằng cách ghi đè bộ nhớ của các ứng dụng. Việc này sẽ làm thay đổi execution path của chương trình, trigger một response làm ảnh hưởng xấu đến các file trên hệ thống. Hoặc thậm chí là làm lộ thông tin cá nhân của người dùng.</a:t>
            </a:r>
          </a:p>
          <a:p>
            <a:pPr marL="0" marR="0">
              <a:spcBef>
                <a:spcPts val="0"/>
              </a:spcBef>
              <a:spcAft>
                <a:spcPts val="1350"/>
              </a:spcAft>
            </a:pPr>
            <a:r>
              <a:rPr lang="en-US" sz="1800">
                <a:solidFill>
                  <a:schemeClr val="tx1"/>
                </a:solidFill>
                <a:effectLst/>
                <a:latin typeface="Times New Roman" panose="02020603050405020304" pitchFamily="18" charset="0"/>
                <a:ea typeface="Times New Roman" panose="02020603050405020304" pitchFamily="18" charset="0"/>
              </a:rPr>
              <a:t>Một ví dụ đơn giản về Buffer Overflow attack là hacker gửi các code exploit, lệnh mới đến ứng dụng để có thể truy cập và chiếm quyền các hệ thống.</a:t>
            </a:r>
          </a:p>
          <a:p>
            <a:pPr marL="0" lvl="0" indent="0" algn="l" rtl="0">
              <a:spcBef>
                <a:spcPts val="0"/>
              </a:spcBef>
              <a:spcAft>
                <a:spcPts val="0"/>
              </a:spcAft>
              <a:buNone/>
            </a:pPr>
            <a:endParaRPr sz="1000">
              <a:solidFill>
                <a:schemeClr val="tx1"/>
              </a:solidFill>
            </a:endParaRPr>
          </a:p>
        </p:txBody>
      </p:sp>
    </p:spTree>
    <p:extLst>
      <p:ext uri="{BB962C8B-B14F-4D97-AF65-F5344CB8AC3E}">
        <p14:creationId xmlns:p14="http://schemas.microsoft.com/office/powerpoint/2010/main" val="399552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Làm thế nào những kẻ tấn công khai thác lỗi Buffer Overflow?</a:t>
            </a:r>
            <a:endParaRPr sz="1100">
              <a:solidFill>
                <a:schemeClr val="accent1"/>
              </a:solidFill>
            </a:endParaRPr>
          </a:p>
        </p:txBody>
      </p:sp>
      <p:sp>
        <p:nvSpPr>
          <p:cNvPr id="5" name="Google Shape;1535;p36">
            <a:extLst>
              <a:ext uri="{FF2B5EF4-FFF2-40B4-BE49-F238E27FC236}">
                <a16:creationId xmlns:a16="http://schemas.microsoft.com/office/drawing/2014/main" id="{4932756E-62F6-7C29-E53F-1BE1BACB8860}"/>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a:spcBef>
                <a:spcPts val="0"/>
              </a:spcBef>
              <a:spcAft>
                <a:spcPts val="1350"/>
              </a:spcAft>
            </a:pPr>
            <a:r>
              <a:rPr lang="vi-VN" sz="1800">
                <a:solidFill>
                  <a:schemeClr val="tx1"/>
                </a:solidFill>
                <a:effectLst/>
                <a:latin typeface="Times New Roman" panose="02020603050405020304" pitchFamily="18" charset="0"/>
                <a:ea typeface="Times New Roman" panose="02020603050405020304" pitchFamily="18" charset="0"/>
              </a:rPr>
              <a:t>Vậy cách những kẻ tấn công khai thác lỗi Buffer Overflow là gì? Các hacker có thể cố tình đưa một input vào chương trình, làm cho chương trình lưu trữ input đó vào một buffer không đủ bộ nhớ. Từ đó ghi đè lên các phần bộ nhớ được kết nối với buffer.</a:t>
            </a:r>
          </a:p>
          <a:p>
            <a:pPr marL="0" marR="0">
              <a:spcBef>
                <a:spcPts val="0"/>
              </a:spcBef>
              <a:spcAft>
                <a:spcPts val="1350"/>
              </a:spcAft>
            </a:pPr>
            <a:r>
              <a:rPr lang="vi-VN" sz="1800">
                <a:solidFill>
                  <a:schemeClr val="tx1"/>
                </a:solidFill>
                <a:effectLst/>
                <a:latin typeface="Times New Roman" panose="02020603050405020304" pitchFamily="18" charset="0"/>
                <a:ea typeface="Times New Roman" panose="02020603050405020304" pitchFamily="18" charset="0"/>
              </a:rPr>
              <a:t>Nếu hacker biết cách bố trí bộ nhớ của chương trình, chúng có thể cố tình gửi các input mà buffer không thể lưu trữ. Từ đó ghi đè lên các executable code bằng code của chúng. Chẳng hạn, hacker có thể ghi đè lên một con trỏ (một đối tượng chỉ vào các vùng khác trong bộ nhớ), và trỏ đến một payload khác để giành quyền kiểm soát chương trình.</a:t>
            </a:r>
          </a:p>
        </p:txBody>
      </p:sp>
    </p:spTree>
    <p:extLst>
      <p:ext uri="{BB962C8B-B14F-4D97-AF65-F5344CB8AC3E}">
        <p14:creationId xmlns:p14="http://schemas.microsoft.com/office/powerpoint/2010/main" val="105360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Những ai có thể bị tấn công Buffer Overflow?</a:t>
            </a:r>
            <a:endParaRPr sz="1100">
              <a:solidFill>
                <a:schemeClr val="accent1"/>
              </a:solidFill>
            </a:endParaRPr>
          </a:p>
        </p:txBody>
      </p:sp>
      <p:sp>
        <p:nvSpPr>
          <p:cNvPr id="5" name="Google Shape;1535;p36">
            <a:extLst>
              <a:ext uri="{FF2B5EF4-FFF2-40B4-BE49-F238E27FC236}">
                <a16:creationId xmlns:a16="http://schemas.microsoft.com/office/drawing/2014/main" id="{4932756E-62F6-7C29-E53F-1BE1BACB8860}"/>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Vậy đối tượng phổ biến của Buffer Overflow là gì? Các lỗ hổng bảo mật của buffer thường có nhiều hơn ở những ngôn ngữ lập trình như C hay C++. Vì những ngôn ngữ này bỏ qua tính bảo mật để có thể đổi lấy được sự hiệu quả, đồng thời cũng không kiểm soát truy cập bộ nhớ.</a:t>
            </a:r>
          </a:p>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Đối với các ngôn ngữ lập trình bậc cao như Python, PHP, Perl, Java hay JavaScript, việc phòng chống Buffer Overflow attack cũng là vô cùng cần thiết. Vì các hệ điều hành vẫn thường được viết bằng C, hoặc sử dụng môi trường runtime viết bởi C. Và những code của ngôn ngữ C thường sẽ dễ bị Buffer Overflow hơn.</a:t>
            </a:r>
          </a:p>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Mặc dù các hệ điều hành mới đều có khả năng bảo vệ Buffer Overflow attack, nhưng hầu hết các web server, server ứng dụng và môi trường ứng dụng hiện nay đều có khả năng bị tấn công. Ngoại trừ một số môi trường được thiết kế để phiên dịch những ngôn ngữ như Java hay Python – miễn nhiễm với tấn công Buffer Overflow.</a:t>
            </a:r>
          </a:p>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Có một số ngôn ngữ lập trình “nhạy cảm” với Buffer Overflow attack hơn hẳn. Chẳng hạn như C và C++, vì chúng không được tích hợp khả năng bảo vệ, chống lại việc truy cập hay ghi đè dữ liệu bộ nhớ. Hiện nay có nhiều hệ điều hành được viết bằng C và C++ như: Windows, Mac OS và Linux.</a:t>
            </a:r>
          </a:p>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Những ngôn ngữ hiện đại khác như Java, PERL, C# dù có tích hợp sẵn những tính năng giúp giảm thiểu Buffer Overflow, nhưng cũng khó có thể loại bỏ hoàn toàn được.</a:t>
            </a:r>
          </a:p>
        </p:txBody>
      </p:sp>
    </p:spTree>
    <p:extLst>
      <p:ext uri="{BB962C8B-B14F-4D97-AF65-F5344CB8AC3E}">
        <p14:creationId xmlns:p14="http://schemas.microsoft.com/office/powerpoint/2010/main" val="156506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Các loại Buffer Overflow Attack</a:t>
            </a:r>
            <a:endParaRPr sz="1100">
              <a:solidFill>
                <a:schemeClr val="accent1"/>
              </a:solidFill>
            </a:endParaRPr>
          </a:p>
        </p:txBody>
      </p:sp>
      <p:sp>
        <p:nvSpPr>
          <p:cNvPr id="5" name="Google Shape;1535;p36">
            <a:extLst>
              <a:ext uri="{FF2B5EF4-FFF2-40B4-BE49-F238E27FC236}">
                <a16:creationId xmlns:a16="http://schemas.microsoft.com/office/drawing/2014/main" id="{4932756E-62F6-7C29-E53F-1BE1BACB8860}"/>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Vậy cách phân loại Buffer Overflow là gì? Có những loại Buffer Overflow attack nào? Hiện nay có nhiều loại hình tấn công cũng như chiến lược Buffer Overflow khác nhau, nhắm vào những mục tiêu và code cụ thể. Sau đây là một số loại Buffer Overflow attack phổ biến nhất:</a:t>
            </a:r>
          </a:p>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	Stack Overflow attack – Đây chính là loại hình tấn công phổ biến nhất, liên quan đến Buffer Overflow ở trong call stack.</a:t>
            </a:r>
          </a:p>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	Heap Overflow attack – Kiểu tấn công này nhắm vào dữ liệu ở trong một vùng bộ nhớ mở, được gọi là heap.</a:t>
            </a:r>
          </a:p>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	Interger Overflow attack – Hiện tượng này xảy ra khi thực hiện một phép toán đưa ra kết quả là một số nguyên quá lớn, do đó kiểu dữ liệu số nguyên (interger) không thể lưu trữ được. Từ đó dẫn đến Buffer Overflow.</a:t>
            </a:r>
          </a:p>
          <a:p>
            <a:pPr marL="0" marR="0">
              <a:spcBef>
                <a:spcPts val="0"/>
              </a:spcBef>
              <a:spcAft>
                <a:spcPts val="1350"/>
              </a:spcAft>
            </a:pPr>
            <a:r>
              <a:rPr lang="vi-VN">
                <a:solidFill>
                  <a:schemeClr val="tx1"/>
                </a:solidFill>
                <a:effectLst/>
                <a:latin typeface="Times New Roman" panose="02020603050405020304" pitchFamily="18" charset="0"/>
                <a:ea typeface="Times New Roman" panose="02020603050405020304" pitchFamily="18" charset="0"/>
              </a:rPr>
              <a:t>•	Unicode Overflow – Unicode overflow tạo một Buffer Overflow bằng cách chèn các kí tự Unicode vào input dự kiến của các ký tự ASCII. (ASCII và Unicode đều là các tiêu chuẩn mã hóa để máy tính có thể hiển thị văn bản. ASCII chỉ có kí tự của các nước phương Tây, nhưng Unicode hỗ trợ hầu hết mọi ký tự ở trên thế giới. Do đó, ký tự Unicode thường lớn hơn ASCII nhiều).</a:t>
            </a:r>
          </a:p>
        </p:txBody>
      </p:sp>
    </p:spTree>
    <p:extLst>
      <p:ext uri="{BB962C8B-B14F-4D97-AF65-F5344CB8AC3E}">
        <p14:creationId xmlns:p14="http://schemas.microsoft.com/office/powerpoint/2010/main" val="175243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6"/>
          <p:cNvSpPr txBox="1">
            <a:spLocks noGrp="1"/>
          </p:cNvSpPr>
          <p:nvPr>
            <p:ph type="title"/>
          </p:nvPr>
        </p:nvSpPr>
        <p:spPr>
          <a:xfrm>
            <a:off x="791812" y="0"/>
            <a:ext cx="7704000" cy="1016516"/>
          </a:xfrm>
          <a:prstGeom prst="rect">
            <a:avLst/>
          </a:prstGeom>
        </p:spPr>
        <p:txBody>
          <a:bodyPr spcFirstLastPara="1" wrap="square" lIns="91425" tIns="91425" rIns="91425" bIns="91425" anchor="ctr" anchorCtr="0">
            <a:noAutofit/>
          </a:bodyPr>
          <a:lstStyle/>
          <a:p>
            <a:r>
              <a:rPr lang="en-US" sz="18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Stack Overflow Attack</a:t>
            </a:r>
            <a:endParaRPr sz="1100">
              <a:solidFill>
                <a:schemeClr val="accent1"/>
              </a:solidFill>
            </a:endParaRPr>
          </a:p>
        </p:txBody>
      </p:sp>
      <p:sp>
        <p:nvSpPr>
          <p:cNvPr id="5" name="Google Shape;1535;p36">
            <a:extLst>
              <a:ext uri="{FF2B5EF4-FFF2-40B4-BE49-F238E27FC236}">
                <a16:creationId xmlns:a16="http://schemas.microsoft.com/office/drawing/2014/main" id="{4932756E-62F6-7C29-E53F-1BE1BACB8860}"/>
              </a:ext>
            </a:extLst>
          </p:cNvPr>
          <p:cNvSpPr txBox="1">
            <a:spLocks noGrp="1"/>
          </p:cNvSpPr>
          <p:nvPr>
            <p:ph type="body" idx="1"/>
          </p:nvPr>
        </p:nvSpPr>
        <p:spPr>
          <a:xfrm>
            <a:off x="720000" y="1215750"/>
            <a:ext cx="7704000" cy="478200"/>
          </a:xfrm>
          <a:prstGeom prst="rect">
            <a:avLst/>
          </a:prstGeom>
        </p:spPr>
        <p:txBody>
          <a:bodyPr spcFirstLastPara="1" wrap="square" lIns="91425" tIns="91425" rIns="91425" bIns="91425" anchor="t" anchorCtr="0">
            <a:noAutofit/>
          </a:bodyPr>
          <a:lstStyle/>
          <a:p>
            <a:pPr marL="0" marR="0">
              <a:spcBef>
                <a:spcPts val="0"/>
              </a:spcBef>
              <a:spcAft>
                <a:spcPts val="1350"/>
              </a:spcAft>
            </a:pPr>
            <a:r>
              <a:rPr lang="vi-VN" sz="1600">
                <a:solidFill>
                  <a:schemeClr val="tx1"/>
                </a:solidFill>
                <a:effectLst/>
                <a:latin typeface="Times New Roman" panose="02020603050405020304" pitchFamily="18" charset="0"/>
                <a:ea typeface="Times New Roman" panose="02020603050405020304" pitchFamily="18" charset="0"/>
              </a:rPr>
              <a:t>Stack có dạng cấu trúc dữ liệu và LIFO (Last In First Out), hỗ trợ hai toán tử là PUSH và POP. Toán tử PUSH được dùng dể chỉ định giá trị của steel, còn POP có nhiệm vụ trích xuất giá trị của steel. Nếu dữ liệu ở trên stack gặp sự cố, chúng sẽ ghi đè lên các bộ nhớ lièn kê. Từ đó làm ảnh hưởng đến dữ liệu hoặc con trỏ được lưu trữ bởi chương trình khác.</a:t>
            </a:r>
          </a:p>
          <a:p>
            <a:pPr marL="0" marR="0">
              <a:spcBef>
                <a:spcPts val="0"/>
              </a:spcBef>
              <a:spcAft>
                <a:spcPts val="1350"/>
              </a:spcAft>
            </a:pPr>
            <a:r>
              <a:rPr lang="vi-VN" sz="1600">
                <a:solidFill>
                  <a:schemeClr val="tx1"/>
                </a:solidFill>
                <a:effectLst/>
                <a:latin typeface="Times New Roman" panose="02020603050405020304" pitchFamily="18" charset="0"/>
                <a:ea typeface="Times New Roman" panose="02020603050405020304" pitchFamily="18" charset="0"/>
              </a:rPr>
              <a:t>Stack Overflow là một lỗ hổng bảo mật cũ, sử dụng các bộ nhớ được stack chỉ tồn tại trong runtime. Lỗ hổng này thường xuất hiện ở trong C hoặc C++, vì người dùng có thể tự do sử dụng con trỏ ở trong các ứng dụng này. Các hacker có thể lợi dụng lỗ hổng này để khai thác hệ thống bằng cách thao túng dữ liệu hoặc tạo một con trỏ để chạy mã độc.</a:t>
            </a:r>
          </a:p>
        </p:txBody>
      </p:sp>
    </p:spTree>
    <p:extLst>
      <p:ext uri="{BB962C8B-B14F-4D97-AF65-F5344CB8AC3E}">
        <p14:creationId xmlns:p14="http://schemas.microsoft.com/office/powerpoint/2010/main" val="2934001912"/>
      </p:ext>
    </p:extLst>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2034</Words>
  <Application>Microsoft Office PowerPoint</Application>
  <PresentationFormat>On-screen Show (16:9)</PresentationFormat>
  <Paragraphs>60</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Times New Roman</vt:lpstr>
      <vt:lpstr>Arial</vt:lpstr>
      <vt:lpstr>Orbitron</vt:lpstr>
      <vt:lpstr>Archivo Light</vt:lpstr>
      <vt:lpstr>Cuprum</vt:lpstr>
      <vt:lpstr>Roboto Condensed Light</vt:lpstr>
      <vt:lpstr>Calibri Light</vt:lpstr>
      <vt:lpstr>Virtual Metaverse Project Proposal by Slidesgo</vt:lpstr>
      <vt:lpstr>NHÓM 11</vt:lpstr>
      <vt:lpstr>PowerPoint Presentation</vt:lpstr>
      <vt:lpstr>Buffer Overflow là gì?    </vt:lpstr>
      <vt:lpstr>Buffer Overflow là gì?    </vt:lpstr>
      <vt:lpstr>Buffer Overflow attack là gì?</vt:lpstr>
      <vt:lpstr>Làm thế nào những kẻ tấn công khai thác lỗi Buffer Overflow?</vt:lpstr>
      <vt:lpstr>Những ai có thể bị tấn công Buffer Overflow?</vt:lpstr>
      <vt:lpstr>Các loại Buffer Overflow Attack</vt:lpstr>
      <vt:lpstr>Stack Overflow Attack</vt:lpstr>
      <vt:lpstr>Heap Overflow Attack</vt:lpstr>
      <vt:lpstr>Interger Overflow Attack</vt:lpstr>
      <vt:lpstr>Lỗi buffer overflow khi dùng hàm gets()</vt:lpstr>
      <vt:lpstr>Lỗi buffer overflow khi dùng toán tử &gt;&gt;</vt:lpstr>
      <vt:lpstr>Lỗi buffer overflow khi dùng toán tử &gt;&gt;</vt:lpstr>
      <vt:lpstr>Cách ngăn chặn Lỗi tràn bộ nhớ đệm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11</dc:title>
  <cp:lastModifiedBy>Trần Nguyễn Gia Phúc</cp:lastModifiedBy>
  <cp:revision>1</cp:revision>
  <dcterms:modified xsi:type="dcterms:W3CDTF">2023-05-16T07:51:46Z</dcterms:modified>
</cp:coreProperties>
</file>