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7" r:id="rId7"/>
    <p:sldId id="268" r:id="rId8"/>
    <p:sldId id="269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Automotive Parts Ordering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Group 1 – Matthew Rowe – Sean Vogel – RJ Catalano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Presentation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Diagram				</a:t>
            </a:r>
          </a:p>
          <a:p>
            <a:r>
              <a:rPr lang="en-US" dirty="0" smtClean="0"/>
              <a:t>Use Case Specifications</a:t>
            </a:r>
          </a:p>
          <a:p>
            <a:r>
              <a:rPr lang="en-US" dirty="0" smtClean="0"/>
              <a:t>Actor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2590800" cy="39687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Use Case Diagram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066800"/>
            <a:ext cx="8702130" cy="56212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5400" y="363007"/>
            <a:ext cx="6858000" cy="6113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867"/>
            <a:ext cx="4267200" cy="39687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1. Order Product From Catalog</a:t>
            </a:r>
            <a:endParaRPr lang="en-US" sz="2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1522707"/>
              </p:ext>
            </p:extLst>
          </p:nvPr>
        </p:nvGraphicFramePr>
        <p:xfrm>
          <a:off x="1524000" y="685800"/>
          <a:ext cx="6400800" cy="5725362"/>
        </p:xfrm>
        <a:graphic>
          <a:graphicData uri="http://schemas.openxmlformats.org/drawingml/2006/table">
            <a:tbl>
              <a:tblPr firstRow="1" firstCol="1" bandRow="1"/>
              <a:tblGrid>
                <a:gridCol w="1816768"/>
                <a:gridCol w="4584032"/>
              </a:tblGrid>
              <a:tr h="145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 Product from Catalog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Scope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Automotive Parts Ordering System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Priority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6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Summary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Allows online customers the ability to order auto parts online from  our catalog.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Primary Actor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Internet Customer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Supporting Actor(s)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Parts Database and Credit Card Processor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Stakeholders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Generalization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Include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Extend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Precondition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Trigger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5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 Flow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Internet Customer accesses online catalog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queries Parts Database and displays parts in list form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Internet Customer chooses parts to add to cart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maintains items, quantities, and price in cart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Internet Customer selects to complete order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requests Internet Customers name and mailing address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Internet customer provides name and mailing address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calculates total including tax and shipping costs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request Internet Customer’s Credit Card information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Internet Customer provides Credit Card info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Sends payment info to Credit Card Processor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Credit Card Processor Authorizes payment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Acknowledges payment to complete order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Sub-Flows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3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Flow/Exceptions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Exceptions: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 leaves website abandoning sale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Credit Card Declined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Postcondition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Generates Picking/Packing Ticket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 Issues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2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Statement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Stakeholders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 1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0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Revision and Date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 1.1    2/24/2015</a:t>
                      </a:r>
                    </a:p>
                  </a:txBody>
                  <a:tcPr marL="41835" marR="41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16" y="258971"/>
            <a:ext cx="2652967" cy="50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81000"/>
            <a:ext cx="6858000" cy="6324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00"/>
            <a:ext cx="10515600" cy="3777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2. Pack and Ship Order</a:t>
            </a:r>
            <a:endParaRPr lang="en-US" sz="2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99537159"/>
              </p:ext>
            </p:extLst>
          </p:nvPr>
        </p:nvGraphicFramePr>
        <p:xfrm>
          <a:off x="1524000" y="701674"/>
          <a:ext cx="6400800" cy="5973772"/>
        </p:xfrm>
        <a:graphic>
          <a:graphicData uri="http://schemas.openxmlformats.org/drawingml/2006/table">
            <a:tbl>
              <a:tblPr firstRow="1" firstCol="1" bandRow="1"/>
              <a:tblGrid>
                <a:gridCol w="1816768"/>
                <a:gridCol w="4584032"/>
              </a:tblGrid>
              <a:tr h="1761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Pack and ship order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Scope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Automotive Parts Ordering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Summary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Primary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 (shipping)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Supporting Actor(s)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Stakeholders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Generalization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Include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Precondition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Order(s) to be filled exist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2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 Flow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 (shipping) selects an open order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sends pick list of items in the order to Printer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 (shipping) retrieves items from warehouse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 (shipping) packages items for shipping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 (shipping) adjusts order status to packed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sends invoice and shipping labels to Printer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 (shipping) adjusts order status to complete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Sub-Flows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Flow/Exceptions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Postcondition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8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 Issues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Exception: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 on back order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8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Statement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Stakeholders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Revision and 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 </a:t>
                      </a:r>
                      <a:r>
                        <a:rPr lang="en-US" sz="1100" dirty="0" smtClean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 </a:t>
                      </a:r>
                      <a:r>
                        <a:rPr lang="en-US" sz="11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2/24/2015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447800" y="304800"/>
            <a:ext cx="2521844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b="1" dirty="0">
                <a:solidFill>
                  <a:srgbClr val="4F81B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9989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3962400" cy="371474"/>
          </a:xfrm>
        </p:spPr>
        <p:txBody>
          <a:bodyPr>
            <a:normAutofit/>
          </a:bodyPr>
          <a:lstStyle/>
          <a:p>
            <a:r>
              <a:rPr lang="en-US" sz="2000" dirty="0"/>
              <a:t>3</a:t>
            </a:r>
            <a:r>
              <a:rPr lang="en-US" sz="2000" dirty="0" smtClean="0"/>
              <a:t>.  Maintain Inventory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295400" y="457199"/>
            <a:ext cx="6858000" cy="608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07463469"/>
              </p:ext>
            </p:extLst>
          </p:nvPr>
        </p:nvGraphicFramePr>
        <p:xfrm>
          <a:off x="1562100" y="766233"/>
          <a:ext cx="6400800" cy="5546726"/>
        </p:xfrm>
        <a:graphic>
          <a:graphicData uri="http://schemas.openxmlformats.org/drawingml/2006/table">
            <a:tbl>
              <a:tblPr firstRow="1" firstCol="1" bandRow="1"/>
              <a:tblGrid>
                <a:gridCol w="1816767"/>
                <a:gridCol w="4584033"/>
              </a:tblGrid>
              <a:tr h="1918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Maintain Inventory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Scope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Automotive Parts Ordering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6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Summary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Allows Employee (Receiving) to accept shipments and update inventory in the system.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Primary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 (Receiving)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Supporting Actor(s)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Parts Database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Stakeholders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Generalization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Include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Precondition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Shipment arrives at warehouse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73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 Flow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 (Receiving) receives shipment invoice.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 (Receiving) queries Parts Database with part numbers on shipment invoice.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Parts Database acknowledges part numbers are part of catalog.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 (Receiving) updates quantity in system.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Sub-Flows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0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Alternate Flow/Exceptions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Exceptions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Certain parts received not in Parts Database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Postcondition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 Issues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Statement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Stakeholders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Revision and 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 1.1   2/24/2015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524000" y="396874"/>
            <a:ext cx="2521844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b="1" dirty="0">
                <a:solidFill>
                  <a:srgbClr val="4F81B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 Specification</a:t>
            </a:r>
            <a:endParaRPr lang="en-US" b="1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6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5400" y="457200"/>
            <a:ext cx="6858000" cy="6172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"/>
            <a:ext cx="7696200" cy="304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4. Maintain Shipping and Tax Rates</a:t>
            </a:r>
            <a:endParaRPr lang="en-US" sz="2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76768555"/>
              </p:ext>
            </p:extLst>
          </p:nvPr>
        </p:nvGraphicFramePr>
        <p:xfrm>
          <a:off x="1524000" y="793243"/>
          <a:ext cx="6400800" cy="5751741"/>
        </p:xfrm>
        <a:graphic>
          <a:graphicData uri="http://schemas.openxmlformats.org/drawingml/2006/table">
            <a:tbl>
              <a:tblPr firstRow="1" firstCol="1" bandRow="1"/>
              <a:tblGrid>
                <a:gridCol w="1816768"/>
                <a:gridCol w="4584032"/>
              </a:tblGrid>
              <a:tr h="1538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Maintain Shipping and Tax Rates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8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8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Scope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Automotive Parts Ordering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8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8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Summary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Administrator system to update or set local tax rates and shipping and handling charges.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8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Primary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Administrator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8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Supporting Actor(s)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8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Stakeholders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8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Include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8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Precondition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8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56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Normal Flow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Set Local Tax Rates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Administrator accesses system.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System displays administrator menu.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Administrator selects to set local tax rate.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System prompts for city/state and tax rate.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Administrator enters local tax rate information.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System acknowledges new rate.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Set Shipping and Handling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Administrator accesses system.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System displays administrator menu.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Administrator selects to set shipping and handling prices.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System prompts for shipping rates for all priority types.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Administrator enters rates for each priority type.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System acknowledges new shipping and handling rate.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8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Sub-Flows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8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Alternate Flow/Exceptions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8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Postcondition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8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Open Issues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Statement</a:t>
                      </a:r>
                      <a:br>
                        <a:rPr lang="en-US" sz="9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</a:br>
                      <a:r>
                        <a:rPr lang="en-US" sz="9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Stakeholders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8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Group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8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Revision and 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Rev 1.1  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Droid Sans Fallback"/>
                          <a:cs typeface="Times New Roman" panose="02020603050405020304" pitchFamily="18" charset="0"/>
                        </a:rPr>
                        <a:t>2/24/2015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47800" y="45720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CC"/>
                </a:solidFill>
              </a:rPr>
              <a:t>Use Case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00202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4038600" cy="3779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Actor Dictionary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71431"/>
              </p:ext>
            </p:extLst>
          </p:nvPr>
        </p:nvGraphicFramePr>
        <p:xfrm>
          <a:off x="1295400" y="1027177"/>
          <a:ext cx="9448799" cy="490414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424913"/>
                <a:gridCol w="4180885"/>
                <a:gridCol w="2843001"/>
              </a:tblGrid>
              <a:tr h="2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 Case(s)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53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Internet Customer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Browses parts catalog. Selects part(s) and quantity of item. Supplies required information. Pays for order.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Order product from catalog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53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Employee(shipping)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Receives orders from system. Prints pack list of items in the order. Packs and ships order.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Pack and ship order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53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Employee(receiving)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Receives incoming shipment. Verifies parts are in catalog. Adjusts quantity on hand if part valid.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Maintain inventory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10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Administrator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Adjusts shipping charges and tax rates.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Maintain shipping and tax rates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53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Parts Database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Legacy read only database that provides list of products in catalog. Stores information about all products in catalog.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Order product from catalog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Maintain inventory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53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Credit Card Processor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Receives credit card number, expiration date and charge amount. Returns a confirmation code if charge successful.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Order product from catalog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69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Printer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Prints packing slips and labels.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Pack and ship order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0</TotalTime>
  <Words>693</Words>
  <Application>Microsoft Office PowerPoint</Application>
  <PresentationFormat>Widescreen</PresentationFormat>
  <Paragraphs>249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</vt:lpstr>
      <vt:lpstr>Century Schoolbook</vt:lpstr>
      <vt:lpstr>Droid Sans Fallback</vt:lpstr>
      <vt:lpstr>Times New Roman</vt:lpstr>
      <vt:lpstr>CITY SKETCH 16X9</vt:lpstr>
      <vt:lpstr>Automotive Parts Ordering System</vt:lpstr>
      <vt:lpstr>Use Case Presentation </vt:lpstr>
      <vt:lpstr>Use Case Diagram</vt:lpstr>
      <vt:lpstr>1. Order Product From Catalog</vt:lpstr>
      <vt:lpstr>2. Pack and Ship Order</vt:lpstr>
      <vt:lpstr>3.  Maintain Inventory</vt:lpstr>
      <vt:lpstr>4. Maintain Shipping and Tax Rates</vt:lpstr>
      <vt:lpstr>Actor Dictionary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2015-02-24T21:23:50Z</dcterms:created>
  <dcterms:modified xsi:type="dcterms:W3CDTF">2015-02-25T09:20:35Z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