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84" r:id="rId20"/>
    <p:sldId id="273" r:id="rId21"/>
    <p:sldId id="274" r:id="rId22"/>
    <p:sldId id="275" r:id="rId23"/>
    <p:sldId id="276" r:id="rId24"/>
    <p:sldId id="277" r:id="rId25"/>
    <p:sldId id="278" r:id="rId26"/>
    <p:sldId id="279" r:id="rId27"/>
    <p:sldId id="280" r:id="rId28"/>
    <p:sldId id="281" r:id="rId29"/>
    <p:sldId id="282" r:id="rId30"/>
  </p:sldIdLst>
  <p:sldSz cx="18288000" cy="10287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82"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7BDFA-6EA8-49A2-B8F4-4D4BEA58F37F}" styleName="Table_0">
    <a:wholeTbl>
      <a:tcTxStyle>
        <a:font>
          <a:latin typeface="Arial"/>
          <a:ea typeface="Arial"/>
          <a:cs typeface="Arial"/>
        </a:font>
        <a:srgbClr val="000000"/>
      </a:tcTxStyle>
      <a:tcStyle>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2182"/>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 name="Shape 80"/>
        <p:cNvGrpSpPr/>
        <p:nvPr/>
      </p:nvGrpSpPr>
      <p:grpSpPr>
        <a:xfrm>
          <a:off x="0" y="0"/>
          <a:ext cx="0" cy="0"/>
          <a:chOff x="0" y="0"/>
          <a:chExt cx="0" cy="0"/>
        </a:xfrm>
      </p:grpSpPr>
      <p:sp>
        <p:nvSpPr>
          <p:cNvPr id="81" name="Google Shape;81;p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2" name="Google Shape;82;p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2" name="Shape 172"/>
        <p:cNvGrpSpPr/>
        <p:nvPr/>
      </p:nvGrpSpPr>
      <p:grpSpPr>
        <a:xfrm>
          <a:off x="0" y="0"/>
          <a:ext cx="0" cy="0"/>
          <a:chOff x="0" y="0"/>
          <a:chExt cx="0" cy="0"/>
        </a:xfrm>
      </p:grpSpPr>
      <p:sp>
        <p:nvSpPr>
          <p:cNvPr id="173" name="Google Shape;173;g2de22ddc677_0_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74" name="Google Shape;174;g2de22ddc677_0_11: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3" name="Shape 183"/>
        <p:cNvGrpSpPr/>
        <p:nvPr/>
      </p:nvGrpSpPr>
      <p:grpSpPr>
        <a:xfrm>
          <a:off x="0" y="0"/>
          <a:ext cx="0" cy="0"/>
          <a:chOff x="0" y="0"/>
          <a:chExt cx="0" cy="0"/>
        </a:xfrm>
      </p:grpSpPr>
      <p:sp>
        <p:nvSpPr>
          <p:cNvPr id="184" name="Google Shape;184;g271bfdad770_0_17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85" name="Google Shape;185;g271bfdad770_0_175: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2" name="Shape 192"/>
        <p:cNvGrpSpPr/>
        <p:nvPr/>
      </p:nvGrpSpPr>
      <p:grpSpPr>
        <a:xfrm>
          <a:off x="0" y="0"/>
          <a:ext cx="0" cy="0"/>
          <a:chOff x="0" y="0"/>
          <a:chExt cx="0" cy="0"/>
        </a:xfrm>
      </p:grpSpPr>
      <p:sp>
        <p:nvSpPr>
          <p:cNvPr id="193" name="Google Shape;193;g271bfdad770_0_3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94" name="Google Shape;194;g271bfdad770_0_35: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1" name="Shape 201"/>
        <p:cNvGrpSpPr/>
        <p:nvPr/>
      </p:nvGrpSpPr>
      <p:grpSpPr>
        <a:xfrm>
          <a:off x="0" y="0"/>
          <a:ext cx="0" cy="0"/>
          <a:chOff x="0" y="0"/>
          <a:chExt cx="0" cy="0"/>
        </a:xfrm>
      </p:grpSpPr>
      <p:sp>
        <p:nvSpPr>
          <p:cNvPr id="202" name="Google Shape;202;g271bfdad770_0_4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03" name="Google Shape;203;g271bfdad770_0_43: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1" name="Shape 211"/>
        <p:cNvGrpSpPr/>
        <p:nvPr/>
      </p:nvGrpSpPr>
      <p:grpSpPr>
        <a:xfrm>
          <a:off x="0" y="0"/>
          <a:ext cx="0" cy="0"/>
          <a:chOff x="0" y="0"/>
          <a:chExt cx="0" cy="0"/>
        </a:xfrm>
      </p:grpSpPr>
      <p:sp>
        <p:nvSpPr>
          <p:cNvPr id="212" name="Google Shape;212;g271bfdad770_0_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13" name="Google Shape;213;g271bfdad770_0_52: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1" name="Shape 221"/>
        <p:cNvGrpSpPr/>
        <p:nvPr/>
      </p:nvGrpSpPr>
      <p:grpSpPr>
        <a:xfrm>
          <a:off x="0" y="0"/>
          <a:ext cx="0" cy="0"/>
          <a:chOff x="0" y="0"/>
          <a:chExt cx="0" cy="0"/>
        </a:xfrm>
      </p:grpSpPr>
      <p:sp>
        <p:nvSpPr>
          <p:cNvPr id="222" name="Google Shape;222;g271bfdad770_0_18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23" name="Google Shape;223;g271bfdad770_0_183: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0" name="Shape 230"/>
        <p:cNvGrpSpPr/>
        <p:nvPr/>
      </p:nvGrpSpPr>
      <p:grpSpPr>
        <a:xfrm>
          <a:off x="0" y="0"/>
          <a:ext cx="0" cy="0"/>
          <a:chOff x="0" y="0"/>
          <a:chExt cx="0" cy="0"/>
        </a:xfrm>
      </p:grpSpPr>
      <p:sp>
        <p:nvSpPr>
          <p:cNvPr id="231" name="Google Shape;231;g271bfdad770_0_6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32" name="Google Shape;232;g271bfdad770_0_61: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0" name="Shape 230"/>
        <p:cNvGrpSpPr/>
        <p:nvPr/>
      </p:nvGrpSpPr>
      <p:grpSpPr>
        <a:xfrm>
          <a:off x="0" y="0"/>
          <a:ext cx="0" cy="0"/>
          <a:chOff x="0" y="0"/>
          <a:chExt cx="0" cy="0"/>
        </a:xfrm>
      </p:grpSpPr>
      <p:sp>
        <p:nvSpPr>
          <p:cNvPr id="231" name="Google Shape;231;g271bfdad770_0_6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32" name="Google Shape;232;g271bfdad770_0_61: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0" name="Shape 250"/>
        <p:cNvGrpSpPr/>
        <p:nvPr/>
      </p:nvGrpSpPr>
      <p:grpSpPr>
        <a:xfrm>
          <a:off x="0" y="0"/>
          <a:ext cx="0" cy="0"/>
          <a:chOff x="0" y="0"/>
          <a:chExt cx="0" cy="0"/>
        </a:xfrm>
      </p:grpSpPr>
      <p:sp>
        <p:nvSpPr>
          <p:cNvPr id="251" name="Google Shape;251;p2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52" name="Google Shape;252;p25: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0" name="Shape 260"/>
        <p:cNvGrpSpPr/>
        <p:nvPr/>
      </p:nvGrpSpPr>
      <p:grpSpPr>
        <a:xfrm>
          <a:off x="0" y="0"/>
          <a:ext cx="0" cy="0"/>
          <a:chOff x="0" y="0"/>
          <a:chExt cx="0" cy="0"/>
        </a:xfrm>
      </p:grpSpPr>
      <p:sp>
        <p:nvSpPr>
          <p:cNvPr id="261" name="Google Shape;261;g272344881fd_0_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62" name="Google Shape;262;g272344881fd_0_1: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9" name="Shape 89"/>
        <p:cNvGrpSpPr/>
        <p:nvPr/>
      </p:nvGrpSpPr>
      <p:grpSpPr>
        <a:xfrm>
          <a:off x="0" y="0"/>
          <a:ext cx="0" cy="0"/>
          <a:chOff x="0" y="0"/>
          <a:chExt cx="0" cy="0"/>
        </a:xfrm>
      </p:grpSpPr>
      <p:sp>
        <p:nvSpPr>
          <p:cNvPr id="90" name="Google Shape;90;p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1" name="Google Shape;91;p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0" name="Shape 270"/>
        <p:cNvGrpSpPr/>
        <p:nvPr/>
      </p:nvGrpSpPr>
      <p:grpSpPr>
        <a:xfrm>
          <a:off x="0" y="0"/>
          <a:ext cx="0" cy="0"/>
          <a:chOff x="0" y="0"/>
          <a:chExt cx="0" cy="0"/>
        </a:xfrm>
      </p:grpSpPr>
      <p:sp>
        <p:nvSpPr>
          <p:cNvPr id="271" name="Google Shape;271;g271bfdad770_0_19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72" name="Google Shape;272;g271bfdad770_0_191: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9" name="Shape 279"/>
        <p:cNvGrpSpPr/>
        <p:nvPr/>
      </p:nvGrpSpPr>
      <p:grpSpPr>
        <a:xfrm>
          <a:off x="0" y="0"/>
          <a:ext cx="0" cy="0"/>
          <a:chOff x="0" y="0"/>
          <a:chExt cx="0" cy="0"/>
        </a:xfrm>
      </p:grpSpPr>
      <p:sp>
        <p:nvSpPr>
          <p:cNvPr id="280" name="Google Shape;280;p2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81" name="Google Shape;281;p26: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9" name="Shape 289"/>
        <p:cNvGrpSpPr/>
        <p:nvPr/>
      </p:nvGrpSpPr>
      <p:grpSpPr>
        <a:xfrm>
          <a:off x="0" y="0"/>
          <a:ext cx="0" cy="0"/>
          <a:chOff x="0" y="0"/>
          <a:chExt cx="0" cy="0"/>
        </a:xfrm>
      </p:grpSpPr>
      <p:sp>
        <p:nvSpPr>
          <p:cNvPr id="290" name="Google Shape;290;p2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91" name="Google Shape;291;p27: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9" name="Shape 299"/>
        <p:cNvGrpSpPr/>
        <p:nvPr/>
      </p:nvGrpSpPr>
      <p:grpSpPr>
        <a:xfrm>
          <a:off x="0" y="0"/>
          <a:ext cx="0" cy="0"/>
          <a:chOff x="0" y="0"/>
          <a:chExt cx="0" cy="0"/>
        </a:xfrm>
      </p:grpSpPr>
      <p:sp>
        <p:nvSpPr>
          <p:cNvPr id="300" name="Google Shape;300;p2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01" name="Google Shape;301;p28: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9" name="Shape 309"/>
        <p:cNvGrpSpPr/>
        <p:nvPr/>
      </p:nvGrpSpPr>
      <p:grpSpPr>
        <a:xfrm>
          <a:off x="0" y="0"/>
          <a:ext cx="0" cy="0"/>
          <a:chOff x="0" y="0"/>
          <a:chExt cx="0" cy="0"/>
        </a:xfrm>
      </p:grpSpPr>
      <p:sp>
        <p:nvSpPr>
          <p:cNvPr id="310" name="Google Shape;310;g271bfdad770_0_19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11" name="Google Shape;311;g271bfdad770_0_199: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8" name="Shape 318"/>
        <p:cNvGrpSpPr/>
        <p:nvPr/>
      </p:nvGrpSpPr>
      <p:grpSpPr>
        <a:xfrm>
          <a:off x="0" y="0"/>
          <a:ext cx="0" cy="0"/>
          <a:chOff x="0" y="0"/>
          <a:chExt cx="0" cy="0"/>
        </a:xfrm>
      </p:grpSpPr>
      <p:sp>
        <p:nvSpPr>
          <p:cNvPr id="319" name="Google Shape;319;p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20" name="Google Shape;320;p30: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8" name="Shape 328"/>
        <p:cNvGrpSpPr/>
        <p:nvPr/>
      </p:nvGrpSpPr>
      <p:grpSpPr>
        <a:xfrm>
          <a:off x="0" y="0"/>
          <a:ext cx="0" cy="0"/>
          <a:chOff x="0" y="0"/>
          <a:chExt cx="0" cy="0"/>
        </a:xfrm>
      </p:grpSpPr>
      <p:sp>
        <p:nvSpPr>
          <p:cNvPr id="329" name="Google Shape;329;g271bfdad770_0_2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30" name="Google Shape;330;g271bfdad770_0_213: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7" name="Shape 337"/>
        <p:cNvGrpSpPr/>
        <p:nvPr/>
      </p:nvGrpSpPr>
      <p:grpSpPr>
        <a:xfrm>
          <a:off x="0" y="0"/>
          <a:ext cx="0" cy="0"/>
          <a:chOff x="0" y="0"/>
          <a:chExt cx="0" cy="0"/>
        </a:xfrm>
      </p:grpSpPr>
      <p:sp>
        <p:nvSpPr>
          <p:cNvPr id="338" name="Google Shape;338;g2de244d6f97_0_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39" name="Google Shape;339;g2de244d6f97_0_80: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9" name="Shape 99"/>
        <p:cNvGrpSpPr/>
        <p:nvPr/>
      </p:nvGrpSpPr>
      <p:grpSpPr>
        <a:xfrm>
          <a:off x="0" y="0"/>
          <a:ext cx="0" cy="0"/>
          <a:chOff x="0" y="0"/>
          <a:chExt cx="0" cy="0"/>
        </a:xfrm>
      </p:grpSpPr>
      <p:sp>
        <p:nvSpPr>
          <p:cNvPr id="100" name="Google Shape;100;g271bfdad770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1" name="Google Shape;101;g271bfdad770_0_0: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0" name="Shape 110"/>
        <p:cNvGrpSpPr/>
        <p:nvPr/>
      </p:nvGrpSpPr>
      <p:grpSpPr>
        <a:xfrm>
          <a:off x="0" y="0"/>
          <a:ext cx="0" cy="0"/>
          <a:chOff x="0" y="0"/>
          <a:chExt cx="0" cy="0"/>
        </a:xfrm>
      </p:grpSpPr>
      <p:sp>
        <p:nvSpPr>
          <p:cNvPr id="111" name="Google Shape;111;g271bfdad770_0_22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g271bfdad770_0_227: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0" name="Shape 120"/>
        <p:cNvGrpSpPr/>
        <p:nvPr/>
      </p:nvGrpSpPr>
      <p:grpSpPr>
        <a:xfrm>
          <a:off x="0" y="0"/>
          <a:ext cx="0" cy="0"/>
          <a:chOff x="0" y="0"/>
          <a:chExt cx="0" cy="0"/>
        </a:xfrm>
      </p:grpSpPr>
      <p:sp>
        <p:nvSpPr>
          <p:cNvPr id="121" name="Google Shape;121;g271bfdad770_0_24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2" name="Google Shape;122;g271bfdad770_0_247: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0" name="Shape 130"/>
        <p:cNvGrpSpPr/>
        <p:nvPr/>
      </p:nvGrpSpPr>
      <p:grpSpPr>
        <a:xfrm>
          <a:off x="0" y="0"/>
          <a:ext cx="0" cy="0"/>
          <a:chOff x="0" y="0"/>
          <a:chExt cx="0" cy="0"/>
        </a:xfrm>
      </p:grpSpPr>
      <p:sp>
        <p:nvSpPr>
          <p:cNvPr id="131" name="Google Shape;131;g271bfdad770_0_8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2" name="Google Shape;132;g271bfdad770_0_82: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9" name="Shape 139"/>
        <p:cNvGrpSpPr/>
        <p:nvPr/>
      </p:nvGrpSpPr>
      <p:grpSpPr>
        <a:xfrm>
          <a:off x="0" y="0"/>
          <a:ext cx="0" cy="0"/>
          <a:chOff x="0" y="0"/>
          <a:chExt cx="0" cy="0"/>
        </a:xfrm>
      </p:grpSpPr>
      <p:sp>
        <p:nvSpPr>
          <p:cNvPr id="140" name="Google Shape;140;p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1" name="Google Shape;141;p3: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0" name="Shape 150"/>
        <p:cNvGrpSpPr/>
        <p:nvPr/>
      </p:nvGrpSpPr>
      <p:grpSpPr>
        <a:xfrm>
          <a:off x="0" y="0"/>
          <a:ext cx="0" cy="0"/>
          <a:chOff x="0" y="0"/>
          <a:chExt cx="0" cy="0"/>
        </a:xfrm>
      </p:grpSpPr>
      <p:sp>
        <p:nvSpPr>
          <p:cNvPr id="151" name="Google Shape;151;g2de22ddc677_0_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2" name="Google Shape;152;g2de22ddc677_0_1: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1" name="Shape 161"/>
        <p:cNvGrpSpPr/>
        <p:nvPr/>
      </p:nvGrpSpPr>
      <p:grpSpPr>
        <a:xfrm>
          <a:off x="0" y="0"/>
          <a:ext cx="0" cy="0"/>
          <a:chOff x="0" y="0"/>
          <a:chExt cx="0" cy="0"/>
        </a:xfrm>
      </p:grpSpPr>
      <p:sp>
        <p:nvSpPr>
          <p:cNvPr id="162" name="Google Shape;162;g2de22ddc677_0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63" name="Google Shape;163;g2de22ddc677_0_30: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1" name="Shape 11"/>
        <p:cNvGrpSpPr/>
        <p:nvPr/>
      </p:nvGrpSpPr>
      <p:grpSpPr>
        <a:xfrm>
          <a:off x="0" y="0"/>
          <a:ext cx="0" cy="0"/>
          <a:chOff x="0" y="0"/>
          <a:chExt cx="0" cy="0"/>
        </a:xfrm>
      </p:grpSpPr>
      <p:sp>
        <p:nvSpPr>
          <p:cNvPr id="12" name="Google Shape;12;p35"/>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35"/>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35"/>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68" name="Shape 68"/>
        <p:cNvGrpSpPr/>
        <p:nvPr/>
      </p:nvGrpSpPr>
      <p:grpSpPr>
        <a:xfrm>
          <a:off x="0" y="0"/>
          <a:ext cx="0" cy="0"/>
          <a:chOff x="0" y="0"/>
          <a:chExt cx="0" cy="0"/>
        </a:xfrm>
      </p:grpSpPr>
      <p:sp>
        <p:nvSpPr>
          <p:cNvPr id="69" name="Google Shape;69;p44"/>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44"/>
          <p:cNvSpPr txBox="1"/>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71" name="Google Shape;71;p44"/>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44"/>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4"/>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74" name="Shape 74"/>
        <p:cNvGrpSpPr/>
        <p:nvPr/>
      </p:nvGrpSpPr>
      <p:grpSpPr>
        <a:xfrm>
          <a:off x="0" y="0"/>
          <a:ext cx="0" cy="0"/>
          <a:chOff x="0" y="0"/>
          <a:chExt cx="0" cy="0"/>
        </a:xfrm>
      </p:grpSpPr>
      <p:sp>
        <p:nvSpPr>
          <p:cNvPr id="75" name="Google Shape;75;p45"/>
          <p:cNvSpPr txBox="1"/>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45"/>
          <p:cNvSpPr txBox="1"/>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77" name="Google Shape;77;p45"/>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5"/>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5"/>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5" name="Shape 15"/>
        <p:cNvGrpSpPr/>
        <p:nvPr/>
      </p:nvGrpSpPr>
      <p:grpSpPr>
        <a:xfrm>
          <a:off x="0" y="0"/>
          <a:ext cx="0" cy="0"/>
          <a:chOff x="0" y="0"/>
          <a:chExt cx="0" cy="0"/>
        </a:xfrm>
      </p:grpSpPr>
      <p:sp>
        <p:nvSpPr>
          <p:cNvPr id="16" name="Google Shape;16;p36"/>
          <p:cNvSpPr txBox="1"/>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6"/>
          <p:cNvSpPr txBox="1"/>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6"/>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6"/>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6"/>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21" name="Shape 21"/>
        <p:cNvGrpSpPr/>
        <p:nvPr/>
      </p:nvGrpSpPr>
      <p:grpSpPr>
        <a:xfrm>
          <a:off x="0" y="0"/>
          <a:ext cx="0" cy="0"/>
          <a:chOff x="0" y="0"/>
          <a:chExt cx="0" cy="0"/>
        </a:xfrm>
      </p:grpSpPr>
      <p:sp>
        <p:nvSpPr>
          <p:cNvPr id="22" name="Google Shape;22;p37"/>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7"/>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24" name="Google Shape;24;p37"/>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7"/>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7"/>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27" name="Shape 27"/>
        <p:cNvGrpSpPr/>
        <p:nvPr/>
      </p:nvGrpSpPr>
      <p:grpSpPr>
        <a:xfrm>
          <a:off x="0" y="0"/>
          <a:ext cx="0" cy="0"/>
          <a:chOff x="0" y="0"/>
          <a:chExt cx="0" cy="0"/>
        </a:xfrm>
      </p:grpSpPr>
      <p:sp>
        <p:nvSpPr>
          <p:cNvPr id="28" name="Google Shape;28;p38"/>
          <p:cNvSpPr txBox="1"/>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panose="020F0502020204030204"/>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8"/>
          <p:cNvSpPr txBox="1"/>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p:txBody>
      </p:sp>
      <p:sp>
        <p:nvSpPr>
          <p:cNvPr id="30" name="Google Shape;30;p38"/>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8"/>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8"/>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33" name="Shape 33"/>
        <p:cNvGrpSpPr/>
        <p:nvPr/>
      </p:nvGrpSpPr>
      <p:grpSpPr>
        <a:xfrm>
          <a:off x="0" y="0"/>
          <a:ext cx="0" cy="0"/>
          <a:chOff x="0" y="0"/>
          <a:chExt cx="0" cy="0"/>
        </a:xfrm>
      </p:grpSpPr>
      <p:sp>
        <p:nvSpPr>
          <p:cNvPr id="34" name="Google Shape;34;p39"/>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9"/>
          <p:cNvSpPr txBox="1"/>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p:txBody>
      </p:sp>
      <p:sp>
        <p:nvSpPr>
          <p:cNvPr id="36" name="Google Shape;36;p39"/>
          <p:cNvSpPr txBox="1"/>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p:txBody>
      </p:sp>
      <p:sp>
        <p:nvSpPr>
          <p:cNvPr id="37" name="Google Shape;37;p39"/>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9"/>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9"/>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40" name="Shape 40"/>
        <p:cNvGrpSpPr/>
        <p:nvPr/>
      </p:nvGrpSpPr>
      <p:grpSpPr>
        <a:xfrm>
          <a:off x="0" y="0"/>
          <a:ext cx="0" cy="0"/>
          <a:chOff x="0" y="0"/>
          <a:chExt cx="0" cy="0"/>
        </a:xfrm>
      </p:grpSpPr>
      <p:sp>
        <p:nvSpPr>
          <p:cNvPr id="41" name="Google Shape;41;p40"/>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panose="020F050202020403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40"/>
          <p:cNvSpPr txBox="1"/>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43" name="Google Shape;43;p40"/>
          <p:cNvSpPr txBox="1"/>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44" name="Google Shape;44;p40"/>
          <p:cNvSpPr txBox="1"/>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45" name="Google Shape;45;p40"/>
          <p:cNvSpPr txBox="1"/>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46" name="Google Shape;46;p40"/>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0"/>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0"/>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9" name="Shape 49"/>
        <p:cNvGrpSpPr/>
        <p:nvPr/>
      </p:nvGrpSpPr>
      <p:grpSpPr>
        <a:xfrm>
          <a:off x="0" y="0"/>
          <a:ext cx="0" cy="0"/>
          <a:chOff x="0" y="0"/>
          <a:chExt cx="0" cy="0"/>
        </a:xfrm>
      </p:grpSpPr>
      <p:sp>
        <p:nvSpPr>
          <p:cNvPr id="50" name="Google Shape;50;p41"/>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41"/>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1"/>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1"/>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54" name="Shape 54"/>
        <p:cNvGrpSpPr/>
        <p:nvPr/>
      </p:nvGrpSpPr>
      <p:grpSpPr>
        <a:xfrm>
          <a:off x="0" y="0"/>
          <a:ext cx="0" cy="0"/>
          <a:chOff x="0" y="0"/>
          <a:chExt cx="0" cy="0"/>
        </a:xfrm>
      </p:grpSpPr>
      <p:sp>
        <p:nvSpPr>
          <p:cNvPr id="55" name="Google Shape;55;p42"/>
          <p:cNvSpPr txBox="1"/>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panose="020F0502020204030204"/>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42"/>
          <p:cNvSpPr txBox="1"/>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p:txBody>
      </p:sp>
      <p:sp>
        <p:nvSpPr>
          <p:cNvPr id="57" name="Google Shape;57;p42"/>
          <p:cNvSpPr txBox="1"/>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p:txBody>
      </p:sp>
      <p:sp>
        <p:nvSpPr>
          <p:cNvPr id="58" name="Google Shape;58;p42"/>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2"/>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2"/>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61" name="Shape 61"/>
        <p:cNvGrpSpPr/>
        <p:nvPr/>
      </p:nvGrpSpPr>
      <p:grpSpPr>
        <a:xfrm>
          <a:off x="0" y="0"/>
          <a:ext cx="0" cy="0"/>
          <a:chOff x="0" y="0"/>
          <a:chExt cx="0" cy="0"/>
        </a:xfrm>
      </p:grpSpPr>
      <p:sp>
        <p:nvSpPr>
          <p:cNvPr id="62" name="Google Shape;62;p43"/>
          <p:cNvSpPr txBox="1"/>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panose="020F0502020204030204"/>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43"/>
          <p:cNvSpPr/>
          <p:nvPr>
            <p:ph type="pic" idx="2"/>
          </p:nvPr>
        </p:nvSpPr>
        <p:spPr>
          <a:xfrm>
            <a:off x="1792288" y="612775"/>
            <a:ext cx="5486400" cy="4114800"/>
          </a:xfrm>
          <a:prstGeom prst="rect">
            <a:avLst/>
          </a:prstGeom>
          <a:noFill/>
          <a:ln>
            <a:noFill/>
          </a:ln>
        </p:spPr>
      </p:sp>
      <p:sp>
        <p:nvSpPr>
          <p:cNvPr id="64" name="Google Shape;64;p43"/>
          <p:cNvSpPr txBox="1"/>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p:txBody>
      </p:sp>
      <p:sp>
        <p:nvSpPr>
          <p:cNvPr id="65" name="Google Shape;65;p43"/>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3"/>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3"/>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34"/>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34"/>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p34"/>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 name="Google Shape;9;p34"/>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 name="Google Shape;10;p34"/>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xml"/><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1.xml"/><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1.xml"/><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1.xml"/><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1.xml"/><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1.xml"/><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image" Target="../media/image17.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xml"/><Relationship Id="rId2" Type="http://schemas.openxmlformats.org/officeDocument/2006/relationships/image" Target="../media/image19.png"/><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1.xml"/><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image" Target="../media/image20.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4.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1.xml"/><Relationship Id="rId2" Type="http://schemas.openxmlformats.org/officeDocument/2006/relationships/image" Target="../media/image22.png"/><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4.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xml"/><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3" name="Shape 83"/>
        <p:cNvGrpSpPr/>
        <p:nvPr/>
      </p:nvGrpSpPr>
      <p:grpSpPr>
        <a:xfrm>
          <a:off x="0" y="0"/>
          <a:ext cx="0" cy="0"/>
          <a:chOff x="0" y="0"/>
          <a:chExt cx="0" cy="0"/>
        </a:xfrm>
      </p:grpSpPr>
      <p:sp>
        <p:nvSpPr>
          <p:cNvPr id="84" name="Google Shape;84;p1"/>
          <p:cNvSpPr/>
          <p:nvPr/>
        </p:nvSpPr>
        <p:spPr>
          <a:xfrm rot="2151761">
            <a:off x="10912533" y="-4157532"/>
            <a:ext cx="10454404" cy="7622211"/>
          </a:xfrm>
          <a:custGeom>
            <a:avLst/>
            <a:gdLst/>
            <a:ahLst/>
            <a:cxnLst/>
            <a:rect l="l" t="t" r="r" b="b"/>
            <a:pathLst>
              <a:path w="10454404" h="7622211" extrusionOk="0">
                <a:moveTo>
                  <a:pt x="0" y="0"/>
                </a:moveTo>
                <a:lnTo>
                  <a:pt x="10454404" y="0"/>
                </a:lnTo>
                <a:lnTo>
                  <a:pt x="10454404" y="7622212"/>
                </a:lnTo>
                <a:lnTo>
                  <a:pt x="0" y="7622212"/>
                </a:lnTo>
                <a:lnTo>
                  <a:pt x="0" y="0"/>
                </a:lnTo>
                <a:close/>
              </a:path>
            </a:pathLst>
          </a:custGeom>
          <a:blipFill rotWithShape="1">
            <a:blip r:embed="rId1"/>
            <a:stretch>
              <a:fillRect/>
            </a:stretch>
          </a:blipFill>
          <a:ln>
            <a:noFill/>
          </a:ln>
        </p:spPr>
      </p:sp>
      <p:sp>
        <p:nvSpPr>
          <p:cNvPr id="85" name="Google Shape;85;p1"/>
          <p:cNvSpPr/>
          <p:nvPr/>
        </p:nvSpPr>
        <p:spPr>
          <a:xfrm rot="2700000">
            <a:off x="-4939101" y="6712177"/>
            <a:ext cx="11422613" cy="8328123"/>
          </a:xfrm>
          <a:custGeom>
            <a:avLst/>
            <a:gdLst/>
            <a:ahLst/>
            <a:cxnLst/>
            <a:rect l="l" t="t" r="r" b="b"/>
            <a:pathLst>
              <a:path w="11422613" h="8328123" extrusionOk="0">
                <a:moveTo>
                  <a:pt x="0" y="0"/>
                </a:moveTo>
                <a:lnTo>
                  <a:pt x="11422613" y="0"/>
                </a:lnTo>
                <a:lnTo>
                  <a:pt x="11422613" y="8328123"/>
                </a:lnTo>
                <a:lnTo>
                  <a:pt x="0" y="8328123"/>
                </a:lnTo>
                <a:lnTo>
                  <a:pt x="0" y="0"/>
                </a:lnTo>
                <a:close/>
              </a:path>
            </a:pathLst>
          </a:custGeom>
          <a:blipFill rotWithShape="1">
            <a:blip r:embed="rId1"/>
            <a:stretch>
              <a:fillRect/>
            </a:stretch>
          </a:blipFill>
          <a:ln>
            <a:noFill/>
          </a:ln>
        </p:spPr>
      </p:sp>
      <p:grpSp>
        <p:nvGrpSpPr>
          <p:cNvPr id="86" name="Google Shape;86;p1"/>
          <p:cNvGrpSpPr/>
          <p:nvPr/>
        </p:nvGrpSpPr>
        <p:grpSpPr>
          <a:xfrm>
            <a:off x="2985424" y="2953982"/>
            <a:ext cx="12317175" cy="3504566"/>
            <a:chOff x="-17" y="-1308017"/>
            <a:chExt cx="16422900" cy="4672754"/>
          </a:xfrm>
        </p:grpSpPr>
        <p:sp>
          <p:nvSpPr>
            <p:cNvPr id="87" name="Google Shape;87;p1"/>
            <p:cNvSpPr txBox="1"/>
            <p:nvPr/>
          </p:nvSpPr>
          <p:spPr>
            <a:xfrm>
              <a:off x="-17" y="2385990"/>
              <a:ext cx="16422793" cy="978747"/>
            </a:xfrm>
            <a:prstGeom prst="rect">
              <a:avLst/>
            </a:prstGeom>
            <a:noFill/>
            <a:ln>
              <a:noFill/>
            </a:ln>
          </p:spPr>
          <p:txBody>
            <a:bodyPr spcFirstLastPara="1" wrap="square" lIns="0" tIns="0" rIns="0" bIns="0" anchor="t" anchorCtr="0">
              <a:noAutofit/>
            </a:bodyPr>
            <a:lstStyle/>
            <a:p>
              <a:pPr marL="0" marR="0" lvl="0" indent="0" algn="ctr" rtl="0">
                <a:lnSpc>
                  <a:spcPct val="140000"/>
                </a:lnSpc>
                <a:spcBef>
                  <a:spcPts val="0"/>
                </a:spcBef>
                <a:spcAft>
                  <a:spcPts val="0"/>
                </a:spcAft>
                <a:buNone/>
              </a:pPr>
              <a:r>
                <a:rPr lang="en-US" sz="3800" b="0" i="0" u="none" strike="noStrike" cap="none">
                  <a:solidFill>
                    <a:srgbClr val="000000"/>
                  </a:solidFill>
                  <a:latin typeface="Arial" panose="020B0604020202020204"/>
                  <a:ea typeface="Arial" panose="020B0604020202020204"/>
                  <a:cs typeface="Arial" panose="020B0604020202020204"/>
                  <a:sym typeface="Arial" panose="020B0604020202020204"/>
                </a:rPr>
                <a:t>GVHD: </a:t>
              </a:r>
              <a:r>
                <a:rPr lang="en-US" sz="3800"/>
                <a:t>Nguyễn Thế Hữu</a:t>
              </a:r>
              <a:endParaRPr sz="38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8" name="Google Shape;88;p1"/>
            <p:cNvSpPr txBox="1"/>
            <p:nvPr/>
          </p:nvSpPr>
          <p:spPr>
            <a:xfrm>
              <a:off x="-17" y="-1308017"/>
              <a:ext cx="16422900" cy="36942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9000"/>
                <a:t>Quản lý cửa hàng</a:t>
              </a:r>
              <a:endParaRPr sz="9000"/>
            </a:p>
            <a:p>
              <a:pPr marL="0" marR="0" lvl="0" indent="0" algn="ctr" rtl="0">
                <a:lnSpc>
                  <a:spcPct val="100000"/>
                </a:lnSpc>
                <a:spcBef>
                  <a:spcPts val="0"/>
                </a:spcBef>
                <a:spcAft>
                  <a:spcPts val="0"/>
                </a:spcAft>
                <a:buNone/>
              </a:pPr>
              <a:r>
                <a:rPr lang="en-US" sz="9000"/>
                <a:t>bán sách</a:t>
              </a:r>
              <a:endParaRPr sz="9000"/>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75" name="Shape 175"/>
        <p:cNvGrpSpPr/>
        <p:nvPr/>
      </p:nvGrpSpPr>
      <p:grpSpPr>
        <a:xfrm>
          <a:off x="0" y="0"/>
          <a:ext cx="0" cy="0"/>
          <a:chOff x="0" y="0"/>
          <a:chExt cx="0" cy="0"/>
        </a:xfrm>
      </p:grpSpPr>
      <p:sp>
        <p:nvSpPr>
          <p:cNvPr id="176" name="Google Shape;176;g2de22ddc677_0_11"/>
          <p:cNvSpPr/>
          <p:nvPr/>
        </p:nvSpPr>
        <p:spPr>
          <a:xfrm>
            <a:off x="5699680" y="-1470403"/>
            <a:ext cx="14026196" cy="11628992"/>
          </a:xfrm>
          <a:custGeom>
            <a:avLst/>
            <a:gdLst/>
            <a:ahLst/>
            <a:cxnLst/>
            <a:rect l="l" t="t" r="r" b="b"/>
            <a:pathLst>
              <a:path w="14026196" h="11628992" extrusionOk="0">
                <a:moveTo>
                  <a:pt x="0" y="0"/>
                </a:moveTo>
                <a:lnTo>
                  <a:pt x="14026196" y="0"/>
                </a:lnTo>
                <a:lnTo>
                  <a:pt x="14026196" y="11628992"/>
                </a:lnTo>
                <a:lnTo>
                  <a:pt x="0" y="11628992"/>
                </a:lnTo>
                <a:lnTo>
                  <a:pt x="0" y="0"/>
                </a:lnTo>
                <a:close/>
              </a:path>
            </a:pathLst>
          </a:custGeom>
          <a:blipFill rotWithShape="1">
            <a:blip r:embed="rId1"/>
            <a:stretch>
              <a:fillRect/>
            </a:stretch>
          </a:blipFill>
          <a:ln>
            <a:noFill/>
          </a:ln>
        </p:spPr>
      </p:sp>
      <p:sp>
        <p:nvSpPr>
          <p:cNvPr id="177" name="Google Shape;177;g2de22ddc677_0_11"/>
          <p:cNvSpPr txBox="1"/>
          <p:nvPr/>
        </p:nvSpPr>
        <p:spPr>
          <a:xfrm>
            <a:off x="3447608" y="6407302"/>
            <a:ext cx="11392800" cy="461700"/>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endParaRPr sz="30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178" name="Google Shape;178;g2de22ddc677_0_11"/>
          <p:cNvGrpSpPr/>
          <p:nvPr/>
        </p:nvGrpSpPr>
        <p:grpSpPr>
          <a:xfrm>
            <a:off x="1028700" y="1043000"/>
            <a:ext cx="10401300" cy="615600"/>
            <a:chOff x="0" y="16"/>
            <a:chExt cx="13868400" cy="820800"/>
          </a:xfrm>
        </p:grpSpPr>
        <p:sp>
          <p:nvSpPr>
            <p:cNvPr id="179" name="Google Shape;179;g2de22ddc677_0_11"/>
            <p:cNvSpPr/>
            <p:nvPr/>
          </p:nvSpPr>
          <p:spPr>
            <a:xfrm>
              <a:off x="0" y="112459"/>
              <a:ext cx="564724" cy="575182"/>
            </a:xfrm>
            <a:custGeom>
              <a:avLst/>
              <a:gdLst/>
              <a:ahLst/>
              <a:cxnLst/>
              <a:rect l="l" t="t" r="r" b="b"/>
              <a:pathLst>
                <a:path w="564724" h="575182" extrusionOk="0">
                  <a:moveTo>
                    <a:pt x="0" y="0"/>
                  </a:moveTo>
                  <a:lnTo>
                    <a:pt x="564724" y="0"/>
                  </a:lnTo>
                  <a:lnTo>
                    <a:pt x="564724" y="575182"/>
                  </a:lnTo>
                  <a:lnTo>
                    <a:pt x="0" y="575182"/>
                  </a:lnTo>
                  <a:lnTo>
                    <a:pt x="0" y="0"/>
                  </a:lnTo>
                  <a:close/>
                </a:path>
              </a:pathLst>
            </a:custGeom>
            <a:blipFill rotWithShape="1">
              <a:blip r:embed="rId2"/>
              <a:stretch>
                <a:fillRect/>
              </a:stretch>
            </a:blipFill>
            <a:ln>
              <a:noFill/>
            </a:ln>
          </p:spPr>
        </p:sp>
        <p:sp>
          <p:nvSpPr>
            <p:cNvPr id="180" name="Google Shape;180;g2de22ddc677_0_11"/>
            <p:cNvSpPr txBox="1"/>
            <p:nvPr/>
          </p:nvSpPr>
          <p:spPr>
            <a:xfrm>
              <a:off x="1102800" y="16"/>
              <a:ext cx="12765600" cy="8208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4000"/>
                <a:t>Danh sách các tài khoản</a:t>
              </a:r>
              <a:endParaRPr sz="40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81" name="Google Shape;181;g2de22ddc677_0_11"/>
          <p:cNvSpPr txBox="1"/>
          <p:nvPr/>
        </p:nvSpPr>
        <p:spPr>
          <a:xfrm>
            <a:off x="12715875" y="2229650"/>
            <a:ext cx="5234100" cy="6972600"/>
          </a:xfrm>
          <a:prstGeom prst="rect">
            <a:avLst/>
          </a:prstGeom>
          <a:noFill/>
          <a:ln>
            <a:noFill/>
          </a:ln>
        </p:spPr>
        <p:txBody>
          <a:bodyPr spcFirstLastPara="1" wrap="square" lIns="91425" tIns="91425" rIns="91425" bIns="91425" anchor="t" anchorCtr="0">
            <a:noAutofit/>
          </a:bodyPr>
          <a:lstStyle/>
          <a:p>
            <a:pPr marL="457200" lvl="0" indent="-431800" algn="l" rtl="0">
              <a:spcBef>
                <a:spcPts val="0"/>
              </a:spcBef>
              <a:spcAft>
                <a:spcPts val="0"/>
              </a:spcAft>
              <a:buClr>
                <a:schemeClr val="dk1"/>
              </a:buClr>
              <a:buSzPts val="3200"/>
              <a:buFont typeface="Calibri" panose="020F0502020204030204"/>
              <a:buChar char="-"/>
            </a:pPr>
            <a:r>
              <a:rPr lang="en-US" sz="3200">
                <a:solidFill>
                  <a:schemeClr val="dk1"/>
                </a:solidFill>
                <a:latin typeface="Calibri" panose="020F0502020204030204"/>
                <a:ea typeface="Calibri" panose="020F0502020204030204"/>
                <a:cs typeface="Calibri" panose="020F0502020204030204"/>
                <a:sym typeface="Calibri" panose="020F0502020204030204"/>
              </a:rPr>
              <a:t>Hiển thị danh sách các tài khoản của admin và nhân viên.</a:t>
            </a:r>
            <a:endParaRPr sz="3200">
              <a:solidFill>
                <a:schemeClr val="dk1"/>
              </a:solidFill>
              <a:latin typeface="Calibri" panose="020F0502020204030204"/>
              <a:ea typeface="Calibri" panose="020F0502020204030204"/>
              <a:cs typeface="Calibri" panose="020F0502020204030204"/>
              <a:sym typeface="Calibri" panose="020F0502020204030204"/>
            </a:endParaRPr>
          </a:p>
          <a:p>
            <a:pPr marL="457200" lvl="0" indent="-431800" algn="l" rtl="0">
              <a:spcBef>
                <a:spcPts val="0"/>
              </a:spcBef>
              <a:spcAft>
                <a:spcPts val="0"/>
              </a:spcAft>
              <a:buClr>
                <a:schemeClr val="dk1"/>
              </a:buClr>
              <a:buSzPts val="3200"/>
              <a:buFont typeface="Calibri" panose="020F0502020204030204"/>
              <a:buChar char="-"/>
            </a:pPr>
            <a:r>
              <a:rPr lang="en-US" sz="3200">
                <a:solidFill>
                  <a:schemeClr val="dk1"/>
                </a:solidFill>
                <a:latin typeface="Calibri" panose="020F0502020204030204"/>
                <a:ea typeface="Calibri" panose="020F0502020204030204"/>
                <a:cs typeface="Calibri" panose="020F0502020204030204"/>
                <a:sym typeface="Calibri" panose="020F0502020204030204"/>
              </a:rPr>
              <a:t>Thêm các tài khoản mới</a:t>
            </a:r>
            <a:endParaRPr sz="3200">
              <a:solidFill>
                <a:schemeClr val="dk1"/>
              </a:solidFill>
              <a:latin typeface="Calibri" panose="020F0502020204030204"/>
              <a:ea typeface="Calibri" panose="020F0502020204030204"/>
              <a:cs typeface="Calibri" panose="020F0502020204030204"/>
              <a:sym typeface="Calibri" panose="020F0502020204030204"/>
            </a:endParaRPr>
          </a:p>
          <a:p>
            <a:pPr marL="457200" lvl="0" indent="-431800" algn="l" rtl="0">
              <a:spcBef>
                <a:spcPts val="0"/>
              </a:spcBef>
              <a:spcAft>
                <a:spcPts val="0"/>
              </a:spcAft>
              <a:buClr>
                <a:schemeClr val="dk1"/>
              </a:buClr>
              <a:buSzPts val="3200"/>
              <a:buFont typeface="Calibri" panose="020F0502020204030204"/>
              <a:buChar char="-"/>
            </a:pPr>
            <a:r>
              <a:rPr lang="en-US" sz="3200">
                <a:solidFill>
                  <a:schemeClr val="dk1"/>
                </a:solidFill>
                <a:latin typeface="Calibri" panose="020F0502020204030204"/>
                <a:ea typeface="Calibri" panose="020F0502020204030204"/>
                <a:cs typeface="Calibri" panose="020F0502020204030204"/>
                <a:sym typeface="Calibri" panose="020F0502020204030204"/>
              </a:rPr>
              <a:t>Sửa cả tài khoản cũ</a:t>
            </a:r>
            <a:endParaRPr sz="3200">
              <a:solidFill>
                <a:schemeClr val="dk1"/>
              </a:solidFill>
              <a:latin typeface="Calibri" panose="020F0502020204030204"/>
              <a:ea typeface="Calibri" panose="020F0502020204030204"/>
              <a:cs typeface="Calibri" panose="020F0502020204030204"/>
              <a:sym typeface="Calibri" panose="020F0502020204030204"/>
            </a:endParaRPr>
          </a:p>
          <a:p>
            <a:pPr marL="457200" lvl="0" indent="-431800" algn="l" rtl="0">
              <a:spcBef>
                <a:spcPts val="0"/>
              </a:spcBef>
              <a:spcAft>
                <a:spcPts val="0"/>
              </a:spcAft>
              <a:buClr>
                <a:schemeClr val="dk1"/>
              </a:buClr>
              <a:buSzPts val="3200"/>
              <a:buFont typeface="Calibri" panose="020F0502020204030204"/>
              <a:buChar char="-"/>
            </a:pPr>
            <a:r>
              <a:rPr lang="en-US" sz="3200">
                <a:solidFill>
                  <a:schemeClr val="dk1"/>
                </a:solidFill>
                <a:latin typeface="Calibri" panose="020F0502020204030204"/>
                <a:ea typeface="Calibri" panose="020F0502020204030204"/>
                <a:cs typeface="Calibri" panose="020F0502020204030204"/>
                <a:sym typeface="Calibri" panose="020F0502020204030204"/>
              </a:rPr>
              <a:t>Xóa các tài khoản</a:t>
            </a:r>
            <a:endParaRPr sz="3200">
              <a:solidFill>
                <a:schemeClr val="dk1"/>
              </a:solidFill>
              <a:latin typeface="Calibri" panose="020F0502020204030204"/>
              <a:ea typeface="Calibri" panose="020F0502020204030204"/>
              <a:cs typeface="Calibri" panose="020F0502020204030204"/>
              <a:sym typeface="Calibri" panose="020F0502020204030204"/>
            </a:endParaRPr>
          </a:p>
          <a:p>
            <a:pPr marL="457200" lvl="0" indent="-431800" algn="l" rtl="0">
              <a:spcBef>
                <a:spcPts val="0"/>
              </a:spcBef>
              <a:spcAft>
                <a:spcPts val="0"/>
              </a:spcAft>
              <a:buClr>
                <a:schemeClr val="dk1"/>
              </a:buClr>
              <a:buSzPts val="3200"/>
              <a:buFont typeface="Calibri" panose="020F0502020204030204"/>
              <a:buChar char="-"/>
            </a:pPr>
            <a:r>
              <a:rPr lang="en-US" sz="3200">
                <a:solidFill>
                  <a:schemeClr val="dk1"/>
                </a:solidFill>
                <a:latin typeface="Calibri" panose="020F0502020204030204"/>
                <a:ea typeface="Calibri" panose="020F0502020204030204"/>
                <a:cs typeface="Calibri" panose="020F0502020204030204"/>
                <a:sym typeface="Calibri" panose="020F0502020204030204"/>
              </a:rPr>
              <a:t>Điều hướng về menu</a:t>
            </a:r>
            <a:endParaRPr sz="32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82" name="Google Shape;182;g2de22ddc677_0_11"/>
          <p:cNvPicPr preferRelativeResize="0"/>
          <p:nvPr/>
        </p:nvPicPr>
        <p:blipFill>
          <a:blip r:embed="rId3"/>
          <a:stretch>
            <a:fillRect/>
          </a:stretch>
        </p:blipFill>
        <p:spPr>
          <a:xfrm>
            <a:off x="532950" y="2083175"/>
            <a:ext cx="12060400" cy="7536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86" name="Shape 186"/>
        <p:cNvGrpSpPr/>
        <p:nvPr/>
      </p:nvGrpSpPr>
      <p:grpSpPr>
        <a:xfrm>
          <a:off x="0" y="0"/>
          <a:ext cx="0" cy="0"/>
          <a:chOff x="0" y="0"/>
          <a:chExt cx="0" cy="0"/>
        </a:xfrm>
      </p:grpSpPr>
      <p:sp>
        <p:nvSpPr>
          <p:cNvPr id="187" name="Google Shape;187;g271bfdad770_0_175"/>
          <p:cNvSpPr/>
          <p:nvPr/>
        </p:nvSpPr>
        <p:spPr>
          <a:xfrm>
            <a:off x="5699680" y="-1470403"/>
            <a:ext cx="14026196" cy="11628992"/>
          </a:xfrm>
          <a:custGeom>
            <a:avLst/>
            <a:gdLst/>
            <a:ahLst/>
            <a:cxnLst/>
            <a:rect l="l" t="t" r="r" b="b"/>
            <a:pathLst>
              <a:path w="14026196" h="11628992" extrusionOk="0">
                <a:moveTo>
                  <a:pt x="0" y="0"/>
                </a:moveTo>
                <a:lnTo>
                  <a:pt x="14026196" y="0"/>
                </a:lnTo>
                <a:lnTo>
                  <a:pt x="14026196" y="11628992"/>
                </a:lnTo>
                <a:lnTo>
                  <a:pt x="0" y="11628992"/>
                </a:lnTo>
                <a:lnTo>
                  <a:pt x="0" y="0"/>
                </a:lnTo>
                <a:close/>
              </a:path>
            </a:pathLst>
          </a:custGeom>
          <a:blipFill rotWithShape="1">
            <a:blip r:embed="rId1"/>
            <a:stretch>
              <a:fillRect/>
            </a:stretch>
          </a:blipFill>
          <a:ln>
            <a:noFill/>
          </a:ln>
        </p:spPr>
      </p:sp>
      <p:sp>
        <p:nvSpPr>
          <p:cNvPr id="188" name="Google Shape;188;g271bfdad770_0_175"/>
          <p:cNvSpPr txBox="1"/>
          <p:nvPr/>
        </p:nvSpPr>
        <p:spPr>
          <a:xfrm>
            <a:off x="3447608" y="3987976"/>
            <a:ext cx="11392800" cy="13083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8500"/>
              <a:t>Quản lý sách</a:t>
            </a:r>
            <a:endParaRPr sz="8500"/>
          </a:p>
        </p:txBody>
      </p:sp>
      <p:grpSp>
        <p:nvGrpSpPr>
          <p:cNvPr id="189" name="Google Shape;189;g271bfdad770_0_175"/>
          <p:cNvGrpSpPr/>
          <p:nvPr/>
        </p:nvGrpSpPr>
        <p:grpSpPr>
          <a:xfrm>
            <a:off x="1028700" y="1042988"/>
            <a:ext cx="3516971" cy="615600"/>
            <a:chOff x="0" y="0"/>
            <a:chExt cx="4689295" cy="820800"/>
          </a:xfrm>
        </p:grpSpPr>
        <p:sp>
          <p:nvSpPr>
            <p:cNvPr id="190" name="Google Shape;190;g271bfdad770_0_175"/>
            <p:cNvSpPr/>
            <p:nvPr/>
          </p:nvSpPr>
          <p:spPr>
            <a:xfrm>
              <a:off x="0" y="112459"/>
              <a:ext cx="564724" cy="575182"/>
            </a:xfrm>
            <a:custGeom>
              <a:avLst/>
              <a:gdLst/>
              <a:ahLst/>
              <a:cxnLst/>
              <a:rect l="l" t="t" r="r" b="b"/>
              <a:pathLst>
                <a:path w="564724" h="575182" extrusionOk="0">
                  <a:moveTo>
                    <a:pt x="0" y="0"/>
                  </a:moveTo>
                  <a:lnTo>
                    <a:pt x="564724" y="0"/>
                  </a:lnTo>
                  <a:lnTo>
                    <a:pt x="564724" y="575182"/>
                  </a:lnTo>
                  <a:lnTo>
                    <a:pt x="0" y="575182"/>
                  </a:lnTo>
                  <a:lnTo>
                    <a:pt x="0" y="0"/>
                  </a:lnTo>
                  <a:close/>
                </a:path>
              </a:pathLst>
            </a:custGeom>
            <a:blipFill rotWithShape="1">
              <a:blip r:embed="rId2"/>
              <a:stretch>
                <a:fillRect/>
              </a:stretch>
            </a:blipFill>
            <a:ln>
              <a:noFill/>
            </a:ln>
          </p:spPr>
        </p:sp>
        <p:sp>
          <p:nvSpPr>
            <p:cNvPr id="191" name="Google Shape;191;g271bfdad770_0_175"/>
            <p:cNvSpPr txBox="1"/>
            <p:nvPr/>
          </p:nvSpPr>
          <p:spPr>
            <a:xfrm>
              <a:off x="1102795" y="0"/>
              <a:ext cx="3586500" cy="8208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4000" b="0" i="0" u="none" strike="noStrike" cap="none">
                  <a:solidFill>
                    <a:srgbClr val="000000"/>
                  </a:solidFill>
                  <a:latin typeface="Arial" panose="020B0604020202020204"/>
                  <a:ea typeface="Arial" panose="020B0604020202020204"/>
                  <a:cs typeface="Arial" panose="020B0604020202020204"/>
                  <a:sym typeface="Arial" panose="020B0604020202020204"/>
                </a:rPr>
                <a:t>Nhóm 8 </a:t>
              </a:r>
              <a:endParaRPr sz="40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95" name="Shape 195"/>
        <p:cNvGrpSpPr/>
        <p:nvPr/>
      </p:nvGrpSpPr>
      <p:grpSpPr>
        <a:xfrm>
          <a:off x="0" y="0"/>
          <a:ext cx="0" cy="0"/>
          <a:chOff x="0" y="0"/>
          <a:chExt cx="0" cy="0"/>
        </a:xfrm>
      </p:grpSpPr>
      <p:grpSp>
        <p:nvGrpSpPr>
          <p:cNvPr id="196" name="Google Shape;196;g271bfdad770_0_35"/>
          <p:cNvGrpSpPr/>
          <p:nvPr/>
        </p:nvGrpSpPr>
        <p:grpSpPr>
          <a:xfrm>
            <a:off x="311000" y="427388"/>
            <a:ext cx="3516971" cy="615600"/>
            <a:chOff x="0" y="0"/>
            <a:chExt cx="4689295" cy="820800"/>
          </a:xfrm>
        </p:grpSpPr>
        <p:sp>
          <p:nvSpPr>
            <p:cNvPr id="197" name="Google Shape;197;g271bfdad770_0_35"/>
            <p:cNvSpPr/>
            <p:nvPr/>
          </p:nvSpPr>
          <p:spPr>
            <a:xfrm>
              <a:off x="0" y="112459"/>
              <a:ext cx="564724" cy="575182"/>
            </a:xfrm>
            <a:custGeom>
              <a:avLst/>
              <a:gdLst/>
              <a:ahLst/>
              <a:cxnLst/>
              <a:rect l="l" t="t" r="r" b="b"/>
              <a:pathLst>
                <a:path w="564724" h="575182" extrusionOk="0">
                  <a:moveTo>
                    <a:pt x="0" y="0"/>
                  </a:moveTo>
                  <a:lnTo>
                    <a:pt x="564724" y="0"/>
                  </a:lnTo>
                  <a:lnTo>
                    <a:pt x="564724" y="575182"/>
                  </a:lnTo>
                  <a:lnTo>
                    <a:pt x="0" y="575182"/>
                  </a:lnTo>
                  <a:lnTo>
                    <a:pt x="0" y="0"/>
                  </a:lnTo>
                  <a:close/>
                </a:path>
              </a:pathLst>
            </a:custGeom>
            <a:blipFill rotWithShape="1">
              <a:blip r:embed="rId1"/>
              <a:stretch>
                <a:fillRect/>
              </a:stretch>
            </a:blipFill>
            <a:ln>
              <a:noFill/>
            </a:ln>
          </p:spPr>
        </p:sp>
        <p:sp>
          <p:nvSpPr>
            <p:cNvPr id="198" name="Google Shape;198;g271bfdad770_0_35"/>
            <p:cNvSpPr txBox="1"/>
            <p:nvPr/>
          </p:nvSpPr>
          <p:spPr>
            <a:xfrm>
              <a:off x="1102795" y="0"/>
              <a:ext cx="3586500" cy="8208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4000"/>
                <a:t>From Sách</a:t>
              </a:r>
              <a:endParaRPr sz="40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99" name="Google Shape;199;g271bfdad770_0_35"/>
          <p:cNvSpPr txBox="1"/>
          <p:nvPr/>
        </p:nvSpPr>
        <p:spPr>
          <a:xfrm>
            <a:off x="9941925" y="587400"/>
            <a:ext cx="7935900" cy="9223800"/>
          </a:xfrm>
          <a:prstGeom prst="rect">
            <a:avLst/>
          </a:prstGeom>
          <a:noFill/>
          <a:ln>
            <a:noFill/>
          </a:ln>
        </p:spPr>
        <p:txBody>
          <a:bodyPr spcFirstLastPara="1" wrap="square" lIns="0" tIns="0" rIns="0" bIns="0" anchor="t" anchorCtr="0">
            <a:spAutoFit/>
          </a:bodyPr>
          <a:lstStyle/>
          <a:p>
            <a:pPr marL="0" lvl="0" indent="0" algn="l" rtl="0">
              <a:lnSpc>
                <a:spcPct val="115000"/>
              </a:lnSpc>
              <a:spcBef>
                <a:spcPts val="1200"/>
              </a:spcBef>
              <a:spcAft>
                <a:spcPts val="0"/>
              </a:spcAft>
              <a:buSzPts val="1100"/>
              <a:buNone/>
            </a:pPr>
            <a:r>
              <a:rPr lang="en-US" sz="3500">
                <a:latin typeface="Times New Roman" panose="02020603050405020304"/>
                <a:ea typeface="Times New Roman" panose="02020603050405020304"/>
                <a:cs typeface="Times New Roman" panose="02020603050405020304"/>
                <a:sym typeface="Times New Roman" panose="02020603050405020304"/>
              </a:rPr>
              <a:t>-Tải dữ liệu từ cơ sở dữ liệu:</a:t>
            </a:r>
            <a:endParaRPr sz="35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200"/>
              </a:spcBef>
              <a:spcAft>
                <a:spcPts val="0"/>
              </a:spcAft>
              <a:buSzPts val="1100"/>
              <a:buNone/>
            </a:pPr>
            <a:r>
              <a:rPr lang="en-US" sz="3500">
                <a:latin typeface="Times New Roman" panose="02020603050405020304"/>
                <a:ea typeface="Times New Roman" panose="02020603050405020304"/>
                <a:cs typeface="Times New Roman" panose="02020603050405020304"/>
                <a:sym typeface="Times New Roman" panose="02020603050405020304"/>
              </a:rPr>
              <a:t>-Thêm tác giả mới:</a:t>
            </a:r>
            <a:endParaRPr sz="35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200"/>
              </a:spcBef>
              <a:spcAft>
                <a:spcPts val="0"/>
              </a:spcAft>
              <a:buSzPts val="1100"/>
              <a:buNone/>
            </a:pPr>
            <a:r>
              <a:rPr lang="en-US" sz="3500">
                <a:latin typeface="Times New Roman" panose="02020603050405020304"/>
                <a:ea typeface="Times New Roman" panose="02020603050405020304"/>
                <a:cs typeface="Times New Roman" panose="02020603050405020304"/>
                <a:sym typeface="Times New Roman" panose="02020603050405020304"/>
              </a:rPr>
              <a:t>-Sửa thông tin tác giả</a:t>
            </a:r>
            <a:endParaRPr sz="35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200"/>
              </a:spcBef>
              <a:spcAft>
                <a:spcPts val="0"/>
              </a:spcAft>
              <a:buSzPts val="1100"/>
              <a:buNone/>
            </a:pPr>
            <a:r>
              <a:rPr lang="en-US" sz="3500">
                <a:latin typeface="Times New Roman" panose="02020603050405020304"/>
                <a:ea typeface="Times New Roman" panose="02020603050405020304"/>
                <a:cs typeface="Times New Roman" panose="02020603050405020304"/>
                <a:sym typeface="Times New Roman" panose="02020603050405020304"/>
              </a:rPr>
              <a:t>-Xóa tác giả</a:t>
            </a:r>
            <a:endParaRPr sz="35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200"/>
              </a:spcBef>
              <a:spcAft>
                <a:spcPts val="0"/>
              </a:spcAft>
              <a:buSzPts val="1100"/>
              <a:buNone/>
            </a:pPr>
            <a:r>
              <a:rPr lang="en-US" sz="3500">
                <a:latin typeface="Times New Roman" panose="02020603050405020304"/>
                <a:ea typeface="Times New Roman" panose="02020603050405020304"/>
                <a:cs typeface="Times New Roman" panose="02020603050405020304"/>
                <a:sym typeface="Times New Roman" panose="02020603050405020304"/>
              </a:rPr>
              <a:t>-Làm mới danh sách</a:t>
            </a:r>
            <a:endParaRPr sz="35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200"/>
              </a:spcBef>
              <a:spcAft>
                <a:spcPts val="0"/>
              </a:spcAft>
              <a:buSzPts val="1100"/>
              <a:buNone/>
            </a:pPr>
            <a:r>
              <a:rPr lang="en-US" sz="3500">
                <a:latin typeface="Times New Roman" panose="02020603050405020304"/>
                <a:ea typeface="Times New Roman" panose="02020603050405020304"/>
                <a:cs typeface="Times New Roman" panose="02020603050405020304"/>
                <a:sym typeface="Times New Roman" panose="02020603050405020304"/>
              </a:rPr>
              <a:t>-Tìm kiếm tác giả</a:t>
            </a:r>
            <a:endParaRPr sz="35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200"/>
              </a:spcBef>
              <a:spcAft>
                <a:spcPts val="0"/>
              </a:spcAft>
              <a:buSzPts val="1100"/>
              <a:buNone/>
            </a:pPr>
            <a:r>
              <a:rPr lang="en-US" sz="3500">
                <a:latin typeface="Times New Roman" panose="02020603050405020304"/>
                <a:ea typeface="Times New Roman" panose="02020603050405020304"/>
                <a:cs typeface="Times New Roman" panose="02020603050405020304"/>
                <a:sym typeface="Times New Roman" panose="02020603050405020304"/>
              </a:rPr>
              <a:t>-</a:t>
            </a:r>
            <a:r>
              <a:rPr lang="en-US" sz="3500">
                <a:solidFill>
                  <a:schemeClr val="dk1"/>
                </a:solidFill>
                <a:latin typeface="Times New Roman" panose="02020603050405020304"/>
                <a:ea typeface="Times New Roman" panose="02020603050405020304"/>
                <a:cs typeface="Times New Roman" panose="02020603050405020304"/>
                <a:sym typeface="Times New Roman" panose="02020603050405020304"/>
              </a:rPr>
              <a:t>Số lượng và giá nhập phải lớn hơn 0. không được là chữ</a:t>
            </a:r>
            <a:endParaRPr sz="35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50850" algn="l" rtl="0">
              <a:spcBef>
                <a:spcPts val="1200"/>
              </a:spcBef>
              <a:spcAft>
                <a:spcPts val="0"/>
              </a:spcAft>
              <a:buClr>
                <a:schemeClr val="dk1"/>
              </a:buClr>
              <a:buSzPts val="3500"/>
              <a:buFont typeface="Times New Roman" panose="02020603050405020304"/>
              <a:buChar char="-"/>
            </a:pPr>
            <a:r>
              <a:rPr lang="en-US" sz="3500">
                <a:solidFill>
                  <a:schemeClr val="dk1"/>
                </a:solidFill>
                <a:latin typeface="Times New Roman" panose="02020603050405020304"/>
                <a:ea typeface="Times New Roman" panose="02020603050405020304"/>
                <a:cs typeface="Times New Roman" panose="02020603050405020304"/>
                <a:sym typeface="Times New Roman" panose="02020603050405020304"/>
              </a:rPr>
              <a:t>Giá nhập không được nhập dấu phẩy mà phải nhập dấu chấm</a:t>
            </a:r>
            <a:endParaRPr sz="35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200"/>
              </a:spcBef>
              <a:spcAft>
                <a:spcPts val="0"/>
              </a:spcAft>
              <a:buSzPts val="1100"/>
              <a:buNone/>
            </a:pPr>
            <a:endParaRPr sz="3500">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20000"/>
              </a:lnSpc>
              <a:spcBef>
                <a:spcPts val="1200"/>
              </a:spcBef>
              <a:spcAft>
                <a:spcPts val="0"/>
              </a:spcAft>
              <a:buNone/>
            </a:pPr>
            <a:endParaRPr sz="3500">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20000"/>
              </a:lnSpc>
              <a:spcBef>
                <a:spcPts val="0"/>
              </a:spcBef>
              <a:spcAft>
                <a:spcPts val="0"/>
              </a:spcAft>
              <a:buNone/>
            </a:pPr>
            <a:endParaRPr sz="3500">
              <a:latin typeface="Times New Roman" panose="02020603050405020304"/>
              <a:ea typeface="Times New Roman" panose="02020603050405020304"/>
              <a:cs typeface="Times New Roman" panose="02020603050405020304"/>
              <a:sym typeface="Times New Roman" panose="02020603050405020304"/>
            </a:endParaRPr>
          </a:p>
        </p:txBody>
      </p:sp>
      <p:pic>
        <p:nvPicPr>
          <p:cNvPr id="200" name="Google Shape;200;g271bfdad770_0_35"/>
          <p:cNvPicPr preferRelativeResize="0"/>
          <p:nvPr/>
        </p:nvPicPr>
        <p:blipFill>
          <a:blip r:embed="rId2"/>
          <a:stretch>
            <a:fillRect/>
          </a:stretch>
        </p:blipFill>
        <p:spPr>
          <a:xfrm>
            <a:off x="311000" y="1179738"/>
            <a:ext cx="9382125" cy="8039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04" name="Shape 204"/>
        <p:cNvGrpSpPr/>
        <p:nvPr/>
      </p:nvGrpSpPr>
      <p:grpSpPr>
        <a:xfrm>
          <a:off x="0" y="0"/>
          <a:ext cx="0" cy="0"/>
          <a:chOff x="0" y="0"/>
          <a:chExt cx="0" cy="0"/>
        </a:xfrm>
      </p:grpSpPr>
      <p:sp>
        <p:nvSpPr>
          <p:cNvPr id="205" name="Google Shape;205;g271bfdad770_0_43"/>
          <p:cNvSpPr/>
          <p:nvPr/>
        </p:nvSpPr>
        <p:spPr>
          <a:xfrm>
            <a:off x="5699680" y="-1470403"/>
            <a:ext cx="14026196" cy="11628992"/>
          </a:xfrm>
          <a:custGeom>
            <a:avLst/>
            <a:gdLst/>
            <a:ahLst/>
            <a:cxnLst/>
            <a:rect l="l" t="t" r="r" b="b"/>
            <a:pathLst>
              <a:path w="14026196" h="11628992" extrusionOk="0">
                <a:moveTo>
                  <a:pt x="0" y="0"/>
                </a:moveTo>
                <a:lnTo>
                  <a:pt x="14026196" y="0"/>
                </a:lnTo>
                <a:lnTo>
                  <a:pt x="14026196" y="11628992"/>
                </a:lnTo>
                <a:lnTo>
                  <a:pt x="0" y="11628992"/>
                </a:lnTo>
                <a:lnTo>
                  <a:pt x="0" y="0"/>
                </a:lnTo>
                <a:close/>
              </a:path>
            </a:pathLst>
          </a:custGeom>
          <a:blipFill rotWithShape="1">
            <a:blip r:embed="rId1"/>
            <a:stretch>
              <a:fillRect/>
            </a:stretch>
          </a:blipFill>
          <a:ln>
            <a:noFill/>
          </a:ln>
        </p:spPr>
      </p:sp>
      <p:grpSp>
        <p:nvGrpSpPr>
          <p:cNvPr id="206" name="Google Shape;206;g271bfdad770_0_43"/>
          <p:cNvGrpSpPr/>
          <p:nvPr/>
        </p:nvGrpSpPr>
        <p:grpSpPr>
          <a:xfrm>
            <a:off x="267500" y="412300"/>
            <a:ext cx="4671002" cy="615600"/>
            <a:chOff x="0" y="16"/>
            <a:chExt cx="6228002" cy="820800"/>
          </a:xfrm>
        </p:grpSpPr>
        <p:sp>
          <p:nvSpPr>
            <p:cNvPr id="207" name="Google Shape;207;g271bfdad770_0_43"/>
            <p:cNvSpPr/>
            <p:nvPr/>
          </p:nvSpPr>
          <p:spPr>
            <a:xfrm>
              <a:off x="0" y="112459"/>
              <a:ext cx="564724" cy="575182"/>
            </a:xfrm>
            <a:custGeom>
              <a:avLst/>
              <a:gdLst/>
              <a:ahLst/>
              <a:cxnLst/>
              <a:rect l="l" t="t" r="r" b="b"/>
              <a:pathLst>
                <a:path w="564724" h="575182" extrusionOk="0">
                  <a:moveTo>
                    <a:pt x="0" y="0"/>
                  </a:moveTo>
                  <a:lnTo>
                    <a:pt x="564724" y="0"/>
                  </a:lnTo>
                  <a:lnTo>
                    <a:pt x="564724" y="575182"/>
                  </a:lnTo>
                  <a:lnTo>
                    <a:pt x="0" y="575182"/>
                  </a:lnTo>
                  <a:lnTo>
                    <a:pt x="0" y="0"/>
                  </a:lnTo>
                  <a:close/>
                </a:path>
              </a:pathLst>
            </a:custGeom>
            <a:blipFill rotWithShape="1">
              <a:blip r:embed="rId2"/>
              <a:stretch>
                <a:fillRect/>
              </a:stretch>
            </a:blipFill>
            <a:ln>
              <a:noFill/>
            </a:ln>
          </p:spPr>
        </p:sp>
        <p:sp>
          <p:nvSpPr>
            <p:cNvPr id="208" name="Google Shape;208;g271bfdad770_0_43"/>
            <p:cNvSpPr txBox="1"/>
            <p:nvPr/>
          </p:nvSpPr>
          <p:spPr>
            <a:xfrm>
              <a:off x="1102802" y="16"/>
              <a:ext cx="5125200" cy="8208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4000"/>
                <a:t>From Tác Giả</a:t>
              </a:r>
              <a:endParaRPr sz="40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209" name="Google Shape;209;g271bfdad770_0_43"/>
          <p:cNvSpPr txBox="1"/>
          <p:nvPr/>
        </p:nvSpPr>
        <p:spPr>
          <a:xfrm>
            <a:off x="11176925" y="1027900"/>
            <a:ext cx="6630300" cy="10617000"/>
          </a:xfrm>
          <a:prstGeom prst="rect">
            <a:avLst/>
          </a:prstGeom>
          <a:noFill/>
          <a:ln>
            <a:noFill/>
          </a:ln>
        </p:spPr>
        <p:txBody>
          <a:bodyPr spcFirstLastPara="1" wrap="square" lIns="0" tIns="0" rIns="0" bIns="0" anchor="t" anchorCtr="0">
            <a:spAutoFit/>
          </a:bodyPr>
          <a:lstStyle/>
          <a:p>
            <a:pPr marL="0" lvl="0" indent="0" algn="l" rtl="0">
              <a:lnSpc>
                <a:spcPct val="115000"/>
              </a:lnSpc>
              <a:spcBef>
                <a:spcPts val="1200"/>
              </a:spcBef>
              <a:spcAft>
                <a:spcPts val="0"/>
              </a:spcAft>
              <a:buSzPts val="1100"/>
              <a:buNone/>
            </a:pPr>
            <a:r>
              <a:rPr lang="en-US" sz="3500">
                <a:latin typeface="Times New Roman" panose="02020603050405020304"/>
                <a:ea typeface="Times New Roman" panose="02020603050405020304"/>
                <a:cs typeface="Times New Roman" panose="02020603050405020304"/>
                <a:sym typeface="Times New Roman" panose="02020603050405020304"/>
              </a:rPr>
              <a:t>-Phương thức LoadData():</a:t>
            </a:r>
            <a:endParaRPr sz="35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200"/>
              </a:spcBef>
              <a:spcAft>
                <a:spcPts val="0"/>
              </a:spcAft>
              <a:buSzPts val="1100"/>
              <a:buNone/>
            </a:pPr>
            <a:r>
              <a:rPr lang="en-US" sz="3500">
                <a:latin typeface="Times New Roman" panose="02020603050405020304"/>
                <a:ea typeface="Times New Roman" panose="02020603050405020304"/>
                <a:cs typeface="Times New Roman" panose="02020603050405020304"/>
                <a:sym typeface="Times New Roman" panose="02020603050405020304"/>
              </a:rPr>
              <a:t>-Load dữ liệu vào bảng:</a:t>
            </a:r>
            <a:endParaRPr sz="35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200"/>
              </a:spcBef>
              <a:spcAft>
                <a:spcPts val="0"/>
              </a:spcAft>
              <a:buSzPts val="1100"/>
              <a:buNone/>
            </a:pPr>
            <a:r>
              <a:rPr lang="en-US" sz="3500">
                <a:latin typeface="Times New Roman" panose="02020603050405020304"/>
                <a:ea typeface="Times New Roman" panose="02020603050405020304"/>
                <a:cs typeface="Times New Roman" panose="02020603050405020304"/>
                <a:sym typeface="Times New Roman" panose="02020603050405020304"/>
              </a:rPr>
              <a:t>-Xử lý sự kiện cho các nút chức năng:</a:t>
            </a:r>
            <a:endParaRPr sz="35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200"/>
              </a:spcBef>
              <a:spcAft>
                <a:spcPts val="0"/>
              </a:spcAft>
              <a:buSzPts val="1100"/>
              <a:buNone/>
            </a:pPr>
            <a:r>
              <a:rPr lang="en-US" sz="3500">
                <a:latin typeface="Times New Roman" panose="02020603050405020304"/>
                <a:ea typeface="Times New Roman" panose="02020603050405020304"/>
                <a:cs typeface="Times New Roman" panose="02020603050405020304"/>
                <a:sym typeface="Times New Roman" panose="02020603050405020304"/>
              </a:rPr>
              <a:t>-Thêm tác giả mới:</a:t>
            </a:r>
            <a:endParaRPr sz="35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200"/>
              </a:spcBef>
              <a:spcAft>
                <a:spcPts val="0"/>
              </a:spcAft>
              <a:buSzPts val="1100"/>
              <a:buNone/>
            </a:pPr>
            <a:r>
              <a:rPr lang="en-US" sz="3500">
                <a:latin typeface="Times New Roman" panose="02020603050405020304"/>
                <a:ea typeface="Times New Roman" panose="02020603050405020304"/>
                <a:cs typeface="Times New Roman" panose="02020603050405020304"/>
                <a:sym typeface="Times New Roman" panose="02020603050405020304"/>
              </a:rPr>
              <a:t>-Sửa thông tin tác giả:</a:t>
            </a:r>
            <a:endParaRPr sz="35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200"/>
              </a:spcBef>
              <a:spcAft>
                <a:spcPts val="0"/>
              </a:spcAft>
              <a:buSzPts val="1100"/>
              <a:buNone/>
            </a:pPr>
            <a:r>
              <a:rPr lang="en-US" sz="3500">
                <a:latin typeface="Times New Roman" panose="02020603050405020304"/>
                <a:ea typeface="Times New Roman" panose="02020603050405020304"/>
                <a:cs typeface="Times New Roman" panose="02020603050405020304"/>
                <a:sym typeface="Times New Roman" panose="02020603050405020304"/>
              </a:rPr>
              <a:t>-Xóa tác giả:</a:t>
            </a:r>
            <a:endParaRPr sz="35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200"/>
              </a:spcBef>
              <a:spcAft>
                <a:spcPts val="0"/>
              </a:spcAft>
              <a:buSzPts val="1100"/>
              <a:buNone/>
            </a:pPr>
            <a:r>
              <a:rPr lang="en-US" sz="3500">
                <a:latin typeface="Times New Roman" panose="02020603050405020304"/>
                <a:ea typeface="Times New Roman" panose="02020603050405020304"/>
                <a:cs typeface="Times New Roman" panose="02020603050405020304"/>
                <a:sym typeface="Times New Roman" panose="02020603050405020304"/>
              </a:rPr>
              <a:t>-</a:t>
            </a:r>
            <a:r>
              <a:rPr lang="en-US" sz="3500">
                <a:solidFill>
                  <a:schemeClr val="dk1"/>
                </a:solidFill>
                <a:latin typeface="Times New Roman" panose="02020603050405020304"/>
                <a:ea typeface="Times New Roman" panose="02020603050405020304"/>
                <a:cs typeface="Times New Roman" panose="02020603050405020304"/>
                <a:sym typeface="Times New Roman" panose="02020603050405020304"/>
              </a:rPr>
              <a:t>Số lượng và giá nhập phải lớn hơn 0. không được là chữ</a:t>
            </a:r>
            <a:endParaRPr sz="35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50850" algn="l" rtl="0">
              <a:spcBef>
                <a:spcPts val="1200"/>
              </a:spcBef>
              <a:spcAft>
                <a:spcPts val="0"/>
              </a:spcAft>
              <a:buClr>
                <a:schemeClr val="dk1"/>
              </a:buClr>
              <a:buSzPts val="3500"/>
              <a:buFont typeface="Times New Roman" panose="02020603050405020304"/>
              <a:buChar char="-"/>
            </a:pPr>
            <a:r>
              <a:rPr lang="en-US" sz="3500">
                <a:solidFill>
                  <a:schemeClr val="dk1"/>
                </a:solidFill>
                <a:latin typeface="Times New Roman" panose="02020603050405020304"/>
                <a:ea typeface="Times New Roman" panose="02020603050405020304"/>
                <a:cs typeface="Times New Roman" panose="02020603050405020304"/>
                <a:sym typeface="Times New Roman" panose="02020603050405020304"/>
              </a:rPr>
              <a:t>Giá nhập không được nhập dấu phẩy mà phải nhập dấu chấm</a:t>
            </a:r>
            <a:endParaRPr sz="35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200"/>
              </a:spcBef>
              <a:spcAft>
                <a:spcPts val="0"/>
              </a:spcAft>
              <a:buSzPts val="1100"/>
              <a:buNone/>
            </a:pPr>
            <a:endParaRPr sz="35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200"/>
              </a:spcBef>
              <a:spcAft>
                <a:spcPts val="0"/>
              </a:spcAft>
              <a:buSzPts val="1100"/>
              <a:buNone/>
            </a:pPr>
            <a:endParaRPr sz="3500">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20000"/>
              </a:lnSpc>
              <a:spcBef>
                <a:spcPts val="1200"/>
              </a:spcBef>
              <a:spcAft>
                <a:spcPts val="0"/>
              </a:spcAft>
              <a:buNone/>
            </a:pPr>
            <a:endParaRPr sz="3500">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20000"/>
              </a:lnSpc>
              <a:spcBef>
                <a:spcPts val="0"/>
              </a:spcBef>
              <a:spcAft>
                <a:spcPts val="0"/>
              </a:spcAft>
              <a:buNone/>
            </a:pPr>
            <a:endParaRPr sz="3500">
              <a:latin typeface="Times New Roman" panose="02020603050405020304"/>
              <a:ea typeface="Times New Roman" panose="02020603050405020304"/>
              <a:cs typeface="Times New Roman" panose="02020603050405020304"/>
              <a:sym typeface="Times New Roman" panose="02020603050405020304"/>
            </a:endParaRPr>
          </a:p>
        </p:txBody>
      </p:sp>
      <p:pic>
        <p:nvPicPr>
          <p:cNvPr id="210" name="Google Shape;210;g271bfdad770_0_43"/>
          <p:cNvPicPr preferRelativeResize="0"/>
          <p:nvPr/>
        </p:nvPicPr>
        <p:blipFill>
          <a:blip r:embed="rId3"/>
          <a:stretch>
            <a:fillRect/>
          </a:stretch>
        </p:blipFill>
        <p:spPr>
          <a:xfrm>
            <a:off x="1068350" y="1180300"/>
            <a:ext cx="9273218" cy="9106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14" name="Shape 214"/>
        <p:cNvGrpSpPr/>
        <p:nvPr/>
      </p:nvGrpSpPr>
      <p:grpSpPr>
        <a:xfrm>
          <a:off x="0" y="0"/>
          <a:ext cx="0" cy="0"/>
          <a:chOff x="0" y="0"/>
          <a:chExt cx="0" cy="0"/>
        </a:xfrm>
      </p:grpSpPr>
      <p:sp>
        <p:nvSpPr>
          <p:cNvPr id="215" name="Google Shape;215;g271bfdad770_0_52"/>
          <p:cNvSpPr/>
          <p:nvPr/>
        </p:nvSpPr>
        <p:spPr>
          <a:xfrm>
            <a:off x="5699680" y="-1470403"/>
            <a:ext cx="14026196" cy="11628992"/>
          </a:xfrm>
          <a:custGeom>
            <a:avLst/>
            <a:gdLst/>
            <a:ahLst/>
            <a:cxnLst/>
            <a:rect l="l" t="t" r="r" b="b"/>
            <a:pathLst>
              <a:path w="14026196" h="11628992" extrusionOk="0">
                <a:moveTo>
                  <a:pt x="0" y="0"/>
                </a:moveTo>
                <a:lnTo>
                  <a:pt x="14026196" y="0"/>
                </a:lnTo>
                <a:lnTo>
                  <a:pt x="14026196" y="11628992"/>
                </a:lnTo>
                <a:lnTo>
                  <a:pt x="0" y="11628992"/>
                </a:lnTo>
                <a:lnTo>
                  <a:pt x="0" y="0"/>
                </a:lnTo>
                <a:close/>
              </a:path>
            </a:pathLst>
          </a:custGeom>
          <a:blipFill rotWithShape="1">
            <a:blip r:embed="rId1"/>
            <a:stretch>
              <a:fillRect/>
            </a:stretch>
          </a:blipFill>
          <a:ln>
            <a:noFill/>
          </a:ln>
        </p:spPr>
      </p:sp>
      <p:grpSp>
        <p:nvGrpSpPr>
          <p:cNvPr id="216" name="Google Shape;216;g271bfdad770_0_52"/>
          <p:cNvGrpSpPr/>
          <p:nvPr/>
        </p:nvGrpSpPr>
        <p:grpSpPr>
          <a:xfrm>
            <a:off x="985200" y="272500"/>
            <a:ext cx="5130403" cy="615600"/>
            <a:chOff x="0" y="-708351"/>
            <a:chExt cx="6840537" cy="820800"/>
          </a:xfrm>
        </p:grpSpPr>
        <p:sp>
          <p:nvSpPr>
            <p:cNvPr id="217" name="Google Shape;217;g271bfdad770_0_52"/>
            <p:cNvSpPr/>
            <p:nvPr/>
          </p:nvSpPr>
          <p:spPr>
            <a:xfrm>
              <a:off x="0" y="-585541"/>
              <a:ext cx="564724" cy="575182"/>
            </a:xfrm>
            <a:custGeom>
              <a:avLst/>
              <a:gdLst/>
              <a:ahLst/>
              <a:cxnLst/>
              <a:rect l="l" t="t" r="r" b="b"/>
              <a:pathLst>
                <a:path w="564724" h="575182" extrusionOk="0">
                  <a:moveTo>
                    <a:pt x="0" y="0"/>
                  </a:moveTo>
                  <a:lnTo>
                    <a:pt x="564724" y="0"/>
                  </a:lnTo>
                  <a:lnTo>
                    <a:pt x="564724" y="575182"/>
                  </a:lnTo>
                  <a:lnTo>
                    <a:pt x="0" y="575182"/>
                  </a:lnTo>
                  <a:lnTo>
                    <a:pt x="0" y="0"/>
                  </a:lnTo>
                  <a:close/>
                </a:path>
              </a:pathLst>
            </a:custGeom>
            <a:blipFill rotWithShape="1">
              <a:blip r:embed="rId2"/>
              <a:stretch>
                <a:fillRect/>
              </a:stretch>
            </a:blipFill>
            <a:ln>
              <a:noFill/>
            </a:ln>
          </p:spPr>
        </p:sp>
        <p:sp>
          <p:nvSpPr>
            <p:cNvPr id="218" name="Google Shape;218;g271bfdad770_0_52"/>
            <p:cNvSpPr txBox="1"/>
            <p:nvPr/>
          </p:nvSpPr>
          <p:spPr>
            <a:xfrm>
              <a:off x="783837" y="-708351"/>
              <a:ext cx="6056700" cy="8208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4000"/>
                <a:t>From Danh Mục</a:t>
              </a:r>
              <a:endParaRPr sz="40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219" name="Google Shape;219;g271bfdad770_0_52"/>
          <p:cNvSpPr txBox="1"/>
          <p:nvPr/>
        </p:nvSpPr>
        <p:spPr>
          <a:xfrm>
            <a:off x="10670450" y="888100"/>
            <a:ext cx="7183800" cy="11478900"/>
          </a:xfrm>
          <a:prstGeom prst="rect">
            <a:avLst/>
          </a:prstGeom>
          <a:noFill/>
          <a:ln>
            <a:noFill/>
          </a:ln>
        </p:spPr>
        <p:txBody>
          <a:bodyPr spcFirstLastPara="1" wrap="square" lIns="0" tIns="0" rIns="0" bIns="0" anchor="t" anchorCtr="0">
            <a:spAutoFit/>
          </a:bodyPr>
          <a:lstStyle/>
          <a:p>
            <a:pPr marL="0" lvl="0" indent="0" algn="l" rtl="0">
              <a:lnSpc>
                <a:spcPct val="115000"/>
              </a:lnSpc>
              <a:spcBef>
                <a:spcPts val="1200"/>
              </a:spcBef>
              <a:spcAft>
                <a:spcPts val="0"/>
              </a:spcAft>
              <a:buSzPts val="1100"/>
              <a:buNone/>
            </a:pPr>
            <a:r>
              <a:rPr lang="en-US" sz="3500"/>
              <a:t>-Phương thức LoadData():</a:t>
            </a:r>
            <a:endParaRPr sz="3500"/>
          </a:p>
          <a:p>
            <a:pPr marL="0" lvl="0" indent="0" algn="l" rtl="0">
              <a:lnSpc>
                <a:spcPct val="115000"/>
              </a:lnSpc>
              <a:spcBef>
                <a:spcPts val="1200"/>
              </a:spcBef>
              <a:spcAft>
                <a:spcPts val="0"/>
              </a:spcAft>
              <a:buSzPts val="1100"/>
              <a:buNone/>
            </a:pPr>
            <a:r>
              <a:rPr lang="en-US" sz="3500"/>
              <a:t>-Phương thức khởi tạo (FrmDanhMucSach()):</a:t>
            </a:r>
            <a:endParaRPr sz="3500"/>
          </a:p>
          <a:p>
            <a:pPr marL="0" lvl="0" indent="0" algn="l" rtl="0">
              <a:lnSpc>
                <a:spcPct val="115000"/>
              </a:lnSpc>
              <a:spcBef>
                <a:spcPts val="1200"/>
              </a:spcBef>
              <a:spcAft>
                <a:spcPts val="0"/>
              </a:spcAft>
              <a:buSzPts val="1100"/>
              <a:buNone/>
            </a:pPr>
            <a:r>
              <a:rPr lang="en-US" sz="3500"/>
              <a:t>-Khởi tạo giao diện (initComponents()):</a:t>
            </a:r>
            <a:endParaRPr sz="3500"/>
          </a:p>
          <a:p>
            <a:pPr marL="0" lvl="0" indent="0" algn="l" rtl="0">
              <a:lnSpc>
                <a:spcPct val="115000"/>
              </a:lnSpc>
              <a:spcBef>
                <a:spcPts val="1200"/>
              </a:spcBef>
              <a:spcAft>
                <a:spcPts val="0"/>
              </a:spcAft>
              <a:buSzPts val="1100"/>
              <a:buNone/>
            </a:pPr>
            <a:r>
              <a:rPr lang="en-US" sz="3500"/>
              <a:t>-Sử dụng các nút bấm(Button);</a:t>
            </a:r>
            <a:endParaRPr sz="3500"/>
          </a:p>
          <a:p>
            <a:pPr marL="0" lvl="0" indent="0" algn="l" rtl="0">
              <a:lnSpc>
                <a:spcPct val="115000"/>
              </a:lnSpc>
              <a:spcBef>
                <a:spcPts val="1200"/>
              </a:spcBef>
              <a:spcAft>
                <a:spcPts val="0"/>
              </a:spcAft>
              <a:buSzPts val="1100"/>
              <a:buNone/>
            </a:pPr>
            <a:r>
              <a:rPr lang="en-US" sz="3500"/>
              <a:t>-chọn dòng trong bảng   (jTable1MouseClicked()):</a:t>
            </a:r>
            <a:r>
              <a:rPr lang="en-US" sz="3000"/>
              <a:t>Khi chọn một dòng, mã và tên danh mục sẽ được gán vào các ô nhập liệu để có thể chỉnh sửa hoặc xóa.</a:t>
            </a:r>
            <a:endParaRPr sz="3000"/>
          </a:p>
          <a:p>
            <a:pPr marL="0" lvl="0" indent="0" algn="l" rtl="0">
              <a:lnSpc>
                <a:spcPct val="115000"/>
              </a:lnSpc>
              <a:spcBef>
                <a:spcPts val="1200"/>
              </a:spcBef>
              <a:spcAft>
                <a:spcPts val="0"/>
              </a:spcAft>
              <a:buSzPts val="1100"/>
              <a:buNone/>
            </a:pPr>
            <a:endParaRPr sz="3000"/>
          </a:p>
          <a:p>
            <a:pPr marL="0" lvl="0" indent="0" algn="l" rtl="0">
              <a:lnSpc>
                <a:spcPct val="115000"/>
              </a:lnSpc>
              <a:spcBef>
                <a:spcPts val="1200"/>
              </a:spcBef>
              <a:spcAft>
                <a:spcPts val="0"/>
              </a:spcAft>
              <a:buSzPts val="1100"/>
              <a:buNone/>
            </a:pPr>
            <a:endParaRPr sz="2500"/>
          </a:p>
          <a:p>
            <a:pPr marL="0" marR="0" lvl="0" indent="0" algn="ctr" rtl="0">
              <a:lnSpc>
                <a:spcPct val="120000"/>
              </a:lnSpc>
              <a:spcBef>
                <a:spcPts val="1200"/>
              </a:spcBef>
              <a:spcAft>
                <a:spcPts val="0"/>
              </a:spcAft>
              <a:buNone/>
            </a:pPr>
            <a:endParaRPr sz="8500"/>
          </a:p>
          <a:p>
            <a:pPr marL="0" marR="0" lvl="0" indent="0" algn="ctr" rtl="0">
              <a:lnSpc>
                <a:spcPct val="120000"/>
              </a:lnSpc>
              <a:spcBef>
                <a:spcPts val="0"/>
              </a:spcBef>
              <a:spcAft>
                <a:spcPts val="0"/>
              </a:spcAft>
              <a:buNone/>
            </a:pPr>
            <a:endParaRPr sz="8500"/>
          </a:p>
        </p:txBody>
      </p:sp>
      <p:pic>
        <p:nvPicPr>
          <p:cNvPr id="220" name="Google Shape;220;g271bfdad770_0_52"/>
          <p:cNvPicPr preferRelativeResize="0"/>
          <p:nvPr/>
        </p:nvPicPr>
        <p:blipFill>
          <a:blip r:embed="rId3"/>
          <a:stretch>
            <a:fillRect/>
          </a:stretch>
        </p:blipFill>
        <p:spPr>
          <a:xfrm>
            <a:off x="763050" y="1040500"/>
            <a:ext cx="9472800" cy="8917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24" name="Shape 224"/>
        <p:cNvGrpSpPr/>
        <p:nvPr/>
      </p:nvGrpSpPr>
      <p:grpSpPr>
        <a:xfrm>
          <a:off x="0" y="0"/>
          <a:ext cx="0" cy="0"/>
          <a:chOff x="0" y="0"/>
          <a:chExt cx="0" cy="0"/>
        </a:xfrm>
      </p:grpSpPr>
      <p:sp>
        <p:nvSpPr>
          <p:cNvPr id="225" name="Google Shape;225;g271bfdad770_0_183"/>
          <p:cNvSpPr/>
          <p:nvPr/>
        </p:nvSpPr>
        <p:spPr>
          <a:xfrm>
            <a:off x="5699680" y="-1470403"/>
            <a:ext cx="14026196" cy="11628992"/>
          </a:xfrm>
          <a:custGeom>
            <a:avLst/>
            <a:gdLst/>
            <a:ahLst/>
            <a:cxnLst/>
            <a:rect l="l" t="t" r="r" b="b"/>
            <a:pathLst>
              <a:path w="14026196" h="11628992" extrusionOk="0">
                <a:moveTo>
                  <a:pt x="0" y="0"/>
                </a:moveTo>
                <a:lnTo>
                  <a:pt x="14026196" y="0"/>
                </a:lnTo>
                <a:lnTo>
                  <a:pt x="14026196" y="11628992"/>
                </a:lnTo>
                <a:lnTo>
                  <a:pt x="0" y="11628992"/>
                </a:lnTo>
                <a:lnTo>
                  <a:pt x="0" y="0"/>
                </a:lnTo>
                <a:close/>
              </a:path>
            </a:pathLst>
          </a:custGeom>
          <a:blipFill rotWithShape="1">
            <a:blip r:embed="rId1"/>
            <a:stretch>
              <a:fillRect/>
            </a:stretch>
          </a:blipFill>
          <a:ln>
            <a:noFill/>
          </a:ln>
        </p:spPr>
      </p:sp>
      <p:sp>
        <p:nvSpPr>
          <p:cNvPr id="226" name="Google Shape;226;g271bfdad770_0_183"/>
          <p:cNvSpPr txBox="1"/>
          <p:nvPr/>
        </p:nvSpPr>
        <p:spPr>
          <a:xfrm>
            <a:off x="3447608" y="3987976"/>
            <a:ext cx="11392800" cy="13083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8500"/>
              <a:t>Quản lý bán hàng</a:t>
            </a:r>
            <a:endParaRPr sz="8500"/>
          </a:p>
        </p:txBody>
      </p:sp>
      <p:grpSp>
        <p:nvGrpSpPr>
          <p:cNvPr id="227" name="Google Shape;227;g271bfdad770_0_183"/>
          <p:cNvGrpSpPr/>
          <p:nvPr/>
        </p:nvGrpSpPr>
        <p:grpSpPr>
          <a:xfrm>
            <a:off x="1028700" y="1042988"/>
            <a:ext cx="3516971" cy="615600"/>
            <a:chOff x="0" y="0"/>
            <a:chExt cx="4689295" cy="820800"/>
          </a:xfrm>
        </p:grpSpPr>
        <p:sp>
          <p:nvSpPr>
            <p:cNvPr id="228" name="Google Shape;228;g271bfdad770_0_183"/>
            <p:cNvSpPr/>
            <p:nvPr/>
          </p:nvSpPr>
          <p:spPr>
            <a:xfrm>
              <a:off x="0" y="112459"/>
              <a:ext cx="564724" cy="575182"/>
            </a:xfrm>
            <a:custGeom>
              <a:avLst/>
              <a:gdLst/>
              <a:ahLst/>
              <a:cxnLst/>
              <a:rect l="l" t="t" r="r" b="b"/>
              <a:pathLst>
                <a:path w="564724" h="575182" extrusionOk="0">
                  <a:moveTo>
                    <a:pt x="0" y="0"/>
                  </a:moveTo>
                  <a:lnTo>
                    <a:pt x="564724" y="0"/>
                  </a:lnTo>
                  <a:lnTo>
                    <a:pt x="564724" y="575182"/>
                  </a:lnTo>
                  <a:lnTo>
                    <a:pt x="0" y="575182"/>
                  </a:lnTo>
                  <a:lnTo>
                    <a:pt x="0" y="0"/>
                  </a:lnTo>
                  <a:close/>
                </a:path>
              </a:pathLst>
            </a:custGeom>
            <a:blipFill rotWithShape="1">
              <a:blip r:embed="rId2"/>
              <a:stretch>
                <a:fillRect/>
              </a:stretch>
            </a:blipFill>
            <a:ln>
              <a:noFill/>
            </a:ln>
          </p:spPr>
        </p:sp>
        <p:sp>
          <p:nvSpPr>
            <p:cNvPr id="229" name="Google Shape;229;g271bfdad770_0_183"/>
            <p:cNvSpPr txBox="1"/>
            <p:nvPr/>
          </p:nvSpPr>
          <p:spPr>
            <a:xfrm>
              <a:off x="1102795" y="0"/>
              <a:ext cx="3586500" cy="8208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4000" b="0" i="0" u="none" strike="noStrike" cap="none">
                  <a:solidFill>
                    <a:srgbClr val="000000"/>
                  </a:solidFill>
                  <a:latin typeface="Arial" panose="020B0604020202020204"/>
                  <a:ea typeface="Arial" panose="020B0604020202020204"/>
                  <a:cs typeface="Arial" panose="020B0604020202020204"/>
                  <a:sym typeface="Arial" panose="020B0604020202020204"/>
                </a:rPr>
                <a:t>Nhóm 8 </a:t>
              </a:r>
              <a:endParaRPr sz="40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33" name="Shape 233"/>
        <p:cNvGrpSpPr/>
        <p:nvPr/>
      </p:nvGrpSpPr>
      <p:grpSpPr>
        <a:xfrm>
          <a:off x="0" y="0"/>
          <a:ext cx="0" cy="0"/>
          <a:chOff x="0" y="0"/>
          <a:chExt cx="0" cy="0"/>
        </a:xfrm>
      </p:grpSpPr>
      <p:sp>
        <p:nvSpPr>
          <p:cNvPr id="234" name="Google Shape;234;g271bfdad770_0_61"/>
          <p:cNvSpPr/>
          <p:nvPr/>
        </p:nvSpPr>
        <p:spPr>
          <a:xfrm>
            <a:off x="5699680" y="-1470403"/>
            <a:ext cx="14026196" cy="11628992"/>
          </a:xfrm>
          <a:custGeom>
            <a:avLst/>
            <a:gdLst/>
            <a:ahLst/>
            <a:cxnLst/>
            <a:rect l="l" t="t" r="r" b="b"/>
            <a:pathLst>
              <a:path w="14026196" h="11628992" extrusionOk="0">
                <a:moveTo>
                  <a:pt x="0" y="0"/>
                </a:moveTo>
                <a:lnTo>
                  <a:pt x="14026196" y="0"/>
                </a:lnTo>
                <a:lnTo>
                  <a:pt x="14026196" y="11628992"/>
                </a:lnTo>
                <a:lnTo>
                  <a:pt x="0" y="11628992"/>
                </a:lnTo>
                <a:lnTo>
                  <a:pt x="0" y="0"/>
                </a:lnTo>
                <a:close/>
              </a:path>
            </a:pathLst>
          </a:custGeom>
          <a:blipFill rotWithShape="1">
            <a:blip r:embed="rId1"/>
            <a:stretch>
              <a:fillRect/>
            </a:stretch>
          </a:blipFill>
          <a:ln>
            <a:noFill/>
          </a:ln>
        </p:spPr>
      </p:sp>
      <p:grpSp>
        <p:nvGrpSpPr>
          <p:cNvPr id="235" name="Google Shape;235;g271bfdad770_0_61"/>
          <p:cNvGrpSpPr/>
          <p:nvPr/>
        </p:nvGrpSpPr>
        <p:grpSpPr>
          <a:xfrm>
            <a:off x="985200" y="272500"/>
            <a:ext cx="5130403" cy="615600"/>
            <a:chOff x="0" y="-708351"/>
            <a:chExt cx="6840537" cy="820800"/>
          </a:xfrm>
        </p:grpSpPr>
        <p:sp>
          <p:nvSpPr>
            <p:cNvPr id="236" name="Google Shape;236;g271bfdad770_0_61"/>
            <p:cNvSpPr/>
            <p:nvPr/>
          </p:nvSpPr>
          <p:spPr>
            <a:xfrm>
              <a:off x="0" y="-585541"/>
              <a:ext cx="564724" cy="575182"/>
            </a:xfrm>
            <a:custGeom>
              <a:avLst/>
              <a:gdLst/>
              <a:ahLst/>
              <a:cxnLst/>
              <a:rect l="l" t="t" r="r" b="b"/>
              <a:pathLst>
                <a:path w="564724" h="575182" extrusionOk="0">
                  <a:moveTo>
                    <a:pt x="0" y="0"/>
                  </a:moveTo>
                  <a:lnTo>
                    <a:pt x="564724" y="0"/>
                  </a:lnTo>
                  <a:lnTo>
                    <a:pt x="564724" y="575182"/>
                  </a:lnTo>
                  <a:lnTo>
                    <a:pt x="0" y="575182"/>
                  </a:lnTo>
                  <a:lnTo>
                    <a:pt x="0" y="0"/>
                  </a:lnTo>
                  <a:close/>
                </a:path>
              </a:pathLst>
            </a:custGeom>
            <a:blipFill rotWithShape="1">
              <a:blip r:embed="rId2"/>
              <a:stretch>
                <a:fillRect/>
              </a:stretch>
            </a:blipFill>
            <a:ln>
              <a:noFill/>
            </a:ln>
          </p:spPr>
        </p:sp>
        <p:sp>
          <p:nvSpPr>
            <p:cNvPr id="237" name="Google Shape;237;g271bfdad770_0_61"/>
            <p:cNvSpPr txBox="1"/>
            <p:nvPr/>
          </p:nvSpPr>
          <p:spPr>
            <a:xfrm>
              <a:off x="783837" y="-708351"/>
              <a:ext cx="6056700" cy="8208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4000"/>
                <a:t>From Đơn Hàng</a:t>
              </a:r>
              <a:endParaRPr sz="4000"/>
            </a:p>
          </p:txBody>
        </p:sp>
      </p:grpSp>
      <p:pic>
        <p:nvPicPr>
          <p:cNvPr id="2" name="Picture 1"/>
          <p:cNvPicPr>
            <a:picLocks noChangeAspect="1"/>
          </p:cNvPicPr>
          <p:nvPr/>
        </p:nvPicPr>
        <p:blipFill>
          <a:blip r:embed="rId3"/>
          <a:stretch>
            <a:fillRect/>
          </a:stretch>
        </p:blipFill>
        <p:spPr>
          <a:xfrm>
            <a:off x="1572895" y="1210945"/>
            <a:ext cx="15674975" cy="863981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33" name="Shape 233"/>
        <p:cNvGrpSpPr/>
        <p:nvPr/>
      </p:nvGrpSpPr>
      <p:grpSpPr>
        <a:xfrm>
          <a:off x="0" y="0"/>
          <a:ext cx="0" cy="0"/>
          <a:chOff x="0" y="0"/>
          <a:chExt cx="0" cy="0"/>
        </a:xfrm>
      </p:grpSpPr>
      <p:sp>
        <p:nvSpPr>
          <p:cNvPr id="234" name="Google Shape;234;g271bfdad770_0_61"/>
          <p:cNvSpPr/>
          <p:nvPr/>
        </p:nvSpPr>
        <p:spPr>
          <a:xfrm>
            <a:off x="5699680" y="-1470403"/>
            <a:ext cx="14026196" cy="11628992"/>
          </a:xfrm>
          <a:custGeom>
            <a:avLst/>
            <a:gdLst/>
            <a:ahLst/>
            <a:cxnLst/>
            <a:rect l="l" t="t" r="r" b="b"/>
            <a:pathLst>
              <a:path w="14026196" h="11628992" extrusionOk="0">
                <a:moveTo>
                  <a:pt x="0" y="0"/>
                </a:moveTo>
                <a:lnTo>
                  <a:pt x="14026196" y="0"/>
                </a:lnTo>
                <a:lnTo>
                  <a:pt x="14026196" y="11628992"/>
                </a:lnTo>
                <a:lnTo>
                  <a:pt x="0" y="11628992"/>
                </a:lnTo>
                <a:lnTo>
                  <a:pt x="0" y="0"/>
                </a:lnTo>
                <a:close/>
              </a:path>
            </a:pathLst>
          </a:custGeom>
          <a:blipFill rotWithShape="1">
            <a:blip r:embed="rId1"/>
            <a:stretch>
              <a:fillRect/>
            </a:stretch>
          </a:blipFill>
          <a:ln>
            <a:noFill/>
          </a:ln>
        </p:spPr>
      </p:sp>
      <p:grpSp>
        <p:nvGrpSpPr>
          <p:cNvPr id="235" name="Google Shape;235;g271bfdad770_0_61"/>
          <p:cNvGrpSpPr/>
          <p:nvPr/>
        </p:nvGrpSpPr>
        <p:grpSpPr>
          <a:xfrm>
            <a:off x="985200" y="272500"/>
            <a:ext cx="5130403" cy="615600"/>
            <a:chOff x="0" y="-708351"/>
            <a:chExt cx="6840537" cy="820800"/>
          </a:xfrm>
        </p:grpSpPr>
        <p:sp>
          <p:nvSpPr>
            <p:cNvPr id="236" name="Google Shape;236;g271bfdad770_0_61"/>
            <p:cNvSpPr/>
            <p:nvPr/>
          </p:nvSpPr>
          <p:spPr>
            <a:xfrm>
              <a:off x="0" y="-585541"/>
              <a:ext cx="564724" cy="575182"/>
            </a:xfrm>
            <a:custGeom>
              <a:avLst/>
              <a:gdLst/>
              <a:ahLst/>
              <a:cxnLst/>
              <a:rect l="l" t="t" r="r" b="b"/>
              <a:pathLst>
                <a:path w="564724" h="575182" extrusionOk="0">
                  <a:moveTo>
                    <a:pt x="0" y="0"/>
                  </a:moveTo>
                  <a:lnTo>
                    <a:pt x="564724" y="0"/>
                  </a:lnTo>
                  <a:lnTo>
                    <a:pt x="564724" y="575182"/>
                  </a:lnTo>
                  <a:lnTo>
                    <a:pt x="0" y="575182"/>
                  </a:lnTo>
                  <a:lnTo>
                    <a:pt x="0" y="0"/>
                  </a:lnTo>
                  <a:close/>
                </a:path>
              </a:pathLst>
            </a:custGeom>
            <a:blipFill rotWithShape="1">
              <a:blip r:embed="rId2"/>
              <a:stretch>
                <a:fillRect/>
              </a:stretch>
            </a:blipFill>
            <a:ln>
              <a:noFill/>
            </a:ln>
          </p:spPr>
        </p:sp>
        <p:sp>
          <p:nvSpPr>
            <p:cNvPr id="237" name="Google Shape;237;g271bfdad770_0_61"/>
            <p:cNvSpPr txBox="1"/>
            <p:nvPr/>
          </p:nvSpPr>
          <p:spPr>
            <a:xfrm>
              <a:off x="783837" y="-708351"/>
              <a:ext cx="6056700" cy="8208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4000"/>
                <a:t>From Đơn Hàng</a:t>
              </a:r>
              <a:endParaRPr sz="4000"/>
            </a:p>
          </p:txBody>
        </p:sp>
      </p:grpSp>
      <p:sp>
        <p:nvSpPr>
          <p:cNvPr id="238" name="Google Shape;238;g271bfdad770_0_61"/>
          <p:cNvSpPr txBox="1"/>
          <p:nvPr/>
        </p:nvSpPr>
        <p:spPr>
          <a:xfrm>
            <a:off x="770890" y="1657985"/>
            <a:ext cx="16984345" cy="7666355"/>
          </a:xfrm>
          <a:prstGeom prst="rect">
            <a:avLst/>
          </a:prstGeom>
          <a:noFill/>
          <a:ln>
            <a:noFill/>
          </a:ln>
        </p:spPr>
        <p:txBody>
          <a:bodyPr spcFirstLastPara="1" wrap="square" lIns="0" tIns="0" rIns="0" bIns="0" anchor="t" anchorCtr="0">
            <a:noAutofit/>
          </a:bodyPr>
          <a:p>
            <a:pPr marL="0" lvl="0" indent="0" algn="l" rtl="0">
              <a:lnSpc>
                <a:spcPct val="115000"/>
              </a:lnSpc>
              <a:spcBef>
                <a:spcPts val="1200"/>
              </a:spcBef>
              <a:spcAft>
                <a:spcPts val="0"/>
              </a:spcAft>
              <a:buSzPts val="1100"/>
              <a:buNone/>
            </a:pPr>
            <a:r>
              <a:rPr lang="en-US" sz="2900"/>
              <a:t>Các phương thức được sử dụng trong from trên</a:t>
            </a:r>
            <a:endParaRPr sz="2900"/>
          </a:p>
          <a:p>
            <a:pPr marL="457200" lvl="0" indent="-412750" algn="l" rtl="0">
              <a:lnSpc>
                <a:spcPct val="115000"/>
              </a:lnSpc>
              <a:spcBef>
                <a:spcPts val="1200"/>
              </a:spcBef>
              <a:spcAft>
                <a:spcPts val="0"/>
              </a:spcAft>
              <a:buSzPts val="2900"/>
              <a:buChar char="-"/>
            </a:pPr>
            <a:r>
              <a:rPr lang="en-US" sz="2900"/>
              <a:t>Tải dữ liệu lên các bảng.</a:t>
            </a:r>
            <a:endParaRPr lang="en-US" sz="2900"/>
          </a:p>
          <a:p>
            <a:pPr marL="457200" lvl="0" indent="-412750" algn="l" rtl="0">
              <a:lnSpc>
                <a:spcPct val="115000"/>
              </a:lnSpc>
              <a:spcBef>
                <a:spcPts val="1200"/>
              </a:spcBef>
              <a:spcAft>
                <a:spcPts val="0"/>
              </a:spcAft>
              <a:buSzPts val="2900"/>
              <a:buChar char="-"/>
            </a:pPr>
            <a:r>
              <a:rPr lang="en-US" sz="2900"/>
              <a:t>Nhân viên thực hiện: nhập sdt của nhân viên( kiểm tra hợp lệ)</a:t>
            </a:r>
            <a:endParaRPr sz="2900"/>
          </a:p>
          <a:p>
            <a:pPr marL="457200" lvl="0" indent="-412750" algn="l" rtl="0">
              <a:lnSpc>
                <a:spcPct val="115000"/>
              </a:lnSpc>
              <a:spcBef>
                <a:spcPts val="0"/>
              </a:spcBef>
              <a:spcAft>
                <a:spcPts val="0"/>
              </a:spcAft>
              <a:buSzPts val="2900"/>
              <a:buChar char="-"/>
            </a:pPr>
            <a:r>
              <a:rPr lang="en-US" sz="2900"/>
              <a:t>Nhập số điện thoại của khách hàng thì thông tin sẽ tự load lên</a:t>
            </a:r>
            <a:r>
              <a:rPr lang="en-US" sz="2900">
                <a:sym typeface="+mn-ea"/>
              </a:rPr>
              <a:t>( kiểm tra hợp lệ)</a:t>
            </a:r>
            <a:endParaRPr lang="en-US" sz="2900"/>
          </a:p>
          <a:p>
            <a:pPr marL="457200" lvl="0" indent="-412750" algn="l" rtl="0">
              <a:lnSpc>
                <a:spcPct val="115000"/>
              </a:lnSpc>
              <a:spcBef>
                <a:spcPts val="0"/>
              </a:spcBef>
              <a:spcAft>
                <a:spcPts val="0"/>
              </a:spcAft>
              <a:buSzPts val="2900"/>
              <a:buChar char="-"/>
            </a:pPr>
            <a:r>
              <a:rPr lang="en-US" sz="2900"/>
              <a:t>Khi chọn 1 hàng trong bảng sản phẩm, nhập số lượng và nhấn thêm sản phẩm thì sẽ hiển thị ở bảng chi tiết sản phẩm. Số lượng sách trong kho sẽ tự động cập nhật</a:t>
            </a:r>
            <a:endParaRPr lang="en-US" sz="2900"/>
          </a:p>
          <a:p>
            <a:pPr marL="457200" lvl="0" indent="-412750" algn="l" rtl="0">
              <a:lnSpc>
                <a:spcPct val="115000"/>
              </a:lnSpc>
              <a:spcBef>
                <a:spcPts val="0"/>
              </a:spcBef>
              <a:spcAft>
                <a:spcPts val="0"/>
              </a:spcAft>
              <a:buSzPts val="2900"/>
              <a:buChar char="-"/>
            </a:pPr>
            <a:r>
              <a:rPr lang="en-US" sz="2900"/>
              <a:t>Nhấn lưu sẽ lưu lại hóa đơn vừa tạo</a:t>
            </a:r>
            <a:endParaRPr sz="2900"/>
          </a:p>
          <a:p>
            <a:pPr marL="457200" lvl="0" indent="-412750" algn="l" rtl="0">
              <a:lnSpc>
                <a:spcPct val="115000"/>
              </a:lnSpc>
              <a:spcBef>
                <a:spcPts val="0"/>
              </a:spcBef>
              <a:spcAft>
                <a:spcPts val="0"/>
              </a:spcAft>
              <a:buSzPts val="2900"/>
              <a:buChar char="-"/>
            </a:pPr>
            <a:r>
              <a:rPr lang="en-US" sz="2900"/>
              <a:t>Xử lý sự kiện khi nhấn nút thêm, xóa, lưu đơn hàng</a:t>
            </a:r>
            <a:endParaRPr sz="2900"/>
          </a:p>
          <a:p>
            <a:pPr marL="457200" lvl="0" indent="-412750" algn="l" rtl="0">
              <a:lnSpc>
                <a:spcPct val="115000"/>
              </a:lnSpc>
              <a:spcBef>
                <a:spcPts val="0"/>
              </a:spcBef>
              <a:spcAft>
                <a:spcPts val="0"/>
              </a:spcAft>
              <a:buSzPts val="2900"/>
              <a:buChar char="-"/>
            </a:pPr>
            <a:r>
              <a:rPr lang="en-US" sz="2900"/>
              <a:t>Có thông báo nếu thêm, xóa, sửa thành công hay thất bại</a:t>
            </a:r>
            <a:endParaRPr sz="2900"/>
          </a:p>
          <a:p>
            <a:pPr marL="457200" lvl="0" indent="-412750" algn="l" rtl="0">
              <a:lnSpc>
                <a:spcPct val="115000"/>
              </a:lnSpc>
              <a:spcBef>
                <a:spcPts val="0"/>
              </a:spcBef>
              <a:spcAft>
                <a:spcPts val="0"/>
              </a:spcAft>
              <a:buSzPts val="2900"/>
              <a:buChar char="-"/>
            </a:pPr>
            <a:r>
              <a:rPr lang="en-US" sz="2900"/>
              <a:t>Tổng tiền </a:t>
            </a:r>
            <a:r>
              <a:rPr lang="en-US" sz="2900">
                <a:sym typeface="+mn-ea"/>
              </a:rPr>
              <a:t>đơn hàng </a:t>
            </a:r>
            <a:r>
              <a:rPr lang="en-US" sz="2900"/>
              <a:t>tự động cập nhật</a:t>
            </a:r>
            <a:endParaRPr lang="en-US" sz="2900"/>
          </a:p>
          <a:p>
            <a:pPr marL="457200" lvl="0" indent="-412750" algn="l" rtl="0">
              <a:lnSpc>
                <a:spcPct val="115000"/>
              </a:lnSpc>
              <a:spcBef>
                <a:spcPts val="0"/>
              </a:spcBef>
              <a:spcAft>
                <a:spcPts val="0"/>
              </a:spcAft>
              <a:buSzPts val="2900"/>
              <a:buChar char="-"/>
            </a:pPr>
            <a:r>
              <a:rPr lang="en-US" sz="2900"/>
              <a:t>Khi nhấn thanh toán đơn hàng sẽ tự động chuyển thành trạng thái đã thanh toán</a:t>
            </a:r>
            <a:endParaRPr sz="2900"/>
          </a:p>
          <a:p>
            <a:pPr marL="0" lvl="0" indent="0" algn="l" rtl="0">
              <a:lnSpc>
                <a:spcPct val="115000"/>
              </a:lnSpc>
              <a:spcBef>
                <a:spcPts val="1200"/>
              </a:spcBef>
              <a:spcAft>
                <a:spcPts val="0"/>
              </a:spcAft>
              <a:buClr>
                <a:schemeClr val="dk1"/>
              </a:buClr>
              <a:buSzPts val="1100"/>
              <a:buFont typeface="Arial" panose="020B0604020202020204"/>
              <a:buNone/>
            </a:pPr>
            <a:endParaRPr sz="2900"/>
          </a:p>
          <a:p>
            <a:pPr marL="0" lvl="0" indent="0" algn="l" rtl="0">
              <a:lnSpc>
                <a:spcPct val="115000"/>
              </a:lnSpc>
              <a:spcBef>
                <a:spcPts val="1200"/>
              </a:spcBef>
              <a:spcAft>
                <a:spcPts val="0"/>
              </a:spcAft>
              <a:buSzPts val="1100"/>
              <a:buNone/>
            </a:pPr>
            <a:endParaRPr sz="3500"/>
          </a:p>
          <a:p>
            <a:pPr marL="0" lvl="0" indent="0" algn="l" rtl="0">
              <a:lnSpc>
                <a:spcPct val="115000"/>
              </a:lnSpc>
              <a:spcBef>
                <a:spcPts val="1200"/>
              </a:spcBef>
              <a:spcAft>
                <a:spcPts val="0"/>
              </a:spcAft>
              <a:buSzPts val="1100"/>
              <a:buNone/>
            </a:pPr>
            <a:endParaRPr sz="2500"/>
          </a:p>
          <a:p>
            <a:pPr marL="0" marR="0" lvl="0" indent="0" algn="ctr" rtl="0">
              <a:lnSpc>
                <a:spcPct val="120000"/>
              </a:lnSpc>
              <a:spcBef>
                <a:spcPts val="1200"/>
              </a:spcBef>
              <a:spcAft>
                <a:spcPts val="0"/>
              </a:spcAft>
              <a:buNone/>
            </a:pPr>
            <a:endParaRPr sz="8500"/>
          </a:p>
          <a:p>
            <a:pPr marL="0" marR="0" lvl="0" indent="0" algn="ctr" rtl="0">
              <a:lnSpc>
                <a:spcPct val="120000"/>
              </a:lnSpc>
              <a:spcBef>
                <a:spcPts val="0"/>
              </a:spcBef>
              <a:spcAft>
                <a:spcPts val="0"/>
              </a:spcAft>
              <a:buNone/>
            </a:pPr>
            <a:endParaRPr sz="85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53" name="Shape 253"/>
        <p:cNvGrpSpPr/>
        <p:nvPr/>
      </p:nvGrpSpPr>
      <p:grpSpPr>
        <a:xfrm>
          <a:off x="0" y="0"/>
          <a:ext cx="0" cy="0"/>
          <a:chOff x="0" y="0"/>
          <a:chExt cx="0" cy="0"/>
        </a:xfrm>
      </p:grpSpPr>
      <p:sp>
        <p:nvSpPr>
          <p:cNvPr id="254" name="Google Shape;254;p25"/>
          <p:cNvSpPr/>
          <p:nvPr/>
        </p:nvSpPr>
        <p:spPr>
          <a:xfrm rot="64828">
            <a:off x="13182293" y="-1586711"/>
            <a:ext cx="7621085" cy="6290859"/>
          </a:xfrm>
          <a:custGeom>
            <a:avLst/>
            <a:gdLst/>
            <a:ahLst/>
            <a:cxnLst/>
            <a:rect l="l" t="t" r="r" b="b"/>
            <a:pathLst>
              <a:path w="7621085" h="6290859" extrusionOk="0">
                <a:moveTo>
                  <a:pt x="0" y="0"/>
                </a:moveTo>
                <a:lnTo>
                  <a:pt x="7621085" y="0"/>
                </a:lnTo>
                <a:lnTo>
                  <a:pt x="7621085" y="6290859"/>
                </a:lnTo>
                <a:lnTo>
                  <a:pt x="0" y="6290859"/>
                </a:lnTo>
                <a:lnTo>
                  <a:pt x="0" y="0"/>
                </a:lnTo>
                <a:close/>
              </a:path>
            </a:pathLst>
          </a:custGeom>
          <a:blipFill rotWithShape="1">
            <a:blip r:embed="rId1"/>
            <a:stretch>
              <a:fillRect/>
            </a:stretch>
          </a:blipFill>
          <a:ln>
            <a:noFill/>
          </a:ln>
        </p:spPr>
      </p:sp>
      <p:grpSp>
        <p:nvGrpSpPr>
          <p:cNvPr id="255" name="Google Shape;255;p25"/>
          <p:cNvGrpSpPr/>
          <p:nvPr/>
        </p:nvGrpSpPr>
        <p:grpSpPr>
          <a:xfrm>
            <a:off x="1028700" y="1043000"/>
            <a:ext cx="3767175" cy="1354500"/>
            <a:chOff x="0" y="16"/>
            <a:chExt cx="5022900" cy="1806000"/>
          </a:xfrm>
        </p:grpSpPr>
        <p:sp>
          <p:nvSpPr>
            <p:cNvPr id="256" name="Google Shape;256;p25"/>
            <p:cNvSpPr/>
            <p:nvPr/>
          </p:nvSpPr>
          <p:spPr>
            <a:xfrm>
              <a:off x="0" y="112459"/>
              <a:ext cx="564724" cy="575182"/>
            </a:xfrm>
            <a:custGeom>
              <a:avLst/>
              <a:gdLst/>
              <a:ahLst/>
              <a:cxnLst/>
              <a:rect l="l" t="t" r="r" b="b"/>
              <a:pathLst>
                <a:path w="564724" h="575182" extrusionOk="0">
                  <a:moveTo>
                    <a:pt x="0" y="0"/>
                  </a:moveTo>
                  <a:lnTo>
                    <a:pt x="564724" y="0"/>
                  </a:lnTo>
                  <a:lnTo>
                    <a:pt x="564724" y="575182"/>
                  </a:lnTo>
                  <a:lnTo>
                    <a:pt x="0" y="575182"/>
                  </a:lnTo>
                  <a:lnTo>
                    <a:pt x="0" y="0"/>
                  </a:lnTo>
                  <a:close/>
                </a:path>
              </a:pathLst>
            </a:custGeom>
            <a:blipFill rotWithShape="1">
              <a:blip r:embed="rId2"/>
              <a:stretch>
                <a:fillRect/>
              </a:stretch>
            </a:blipFill>
            <a:ln>
              <a:noFill/>
            </a:ln>
          </p:spPr>
        </p:sp>
        <p:sp>
          <p:nvSpPr>
            <p:cNvPr id="257" name="Google Shape;257;p25"/>
            <p:cNvSpPr txBox="1"/>
            <p:nvPr/>
          </p:nvSpPr>
          <p:spPr>
            <a:xfrm>
              <a:off x="1102800" y="16"/>
              <a:ext cx="3920100" cy="18060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4000"/>
                <a:t>Form</a:t>
              </a:r>
              <a:endParaRPr sz="4000"/>
            </a:p>
            <a:p>
              <a:pPr marL="0" marR="0" lvl="0" indent="0" algn="l" rtl="0">
                <a:lnSpc>
                  <a:spcPct val="120000"/>
                </a:lnSpc>
                <a:spcBef>
                  <a:spcPts val="0"/>
                </a:spcBef>
                <a:spcAft>
                  <a:spcPts val="0"/>
                </a:spcAft>
                <a:buNone/>
              </a:pPr>
              <a:r>
                <a:rPr lang="en-US" sz="4000"/>
                <a:t>Khách hàng</a:t>
              </a:r>
              <a:endParaRPr sz="4000"/>
            </a:p>
          </p:txBody>
        </p:sp>
      </p:grpSp>
      <p:sp>
        <p:nvSpPr>
          <p:cNvPr id="258" name="Google Shape;258;p25"/>
          <p:cNvSpPr txBox="1"/>
          <p:nvPr/>
        </p:nvSpPr>
        <p:spPr>
          <a:xfrm>
            <a:off x="199538" y="2981625"/>
            <a:ext cx="5425500" cy="5110200"/>
          </a:xfrm>
          <a:prstGeom prst="rect">
            <a:avLst/>
          </a:prstGeom>
          <a:noFill/>
          <a:ln>
            <a:noFill/>
          </a:ln>
        </p:spPr>
        <p:txBody>
          <a:bodyPr spcFirstLastPara="1" wrap="square" lIns="91425" tIns="91425" rIns="91425" bIns="91425" anchor="t" anchorCtr="0">
            <a:spAutoFit/>
          </a:bodyPr>
          <a:lstStyle/>
          <a:p>
            <a:pPr marL="457200" lvl="0" indent="-431800" algn="l" rtl="0">
              <a:spcBef>
                <a:spcPts val="0"/>
              </a:spcBef>
              <a:spcAft>
                <a:spcPts val="0"/>
              </a:spcAft>
              <a:buClr>
                <a:schemeClr val="dk1"/>
              </a:buClr>
              <a:buSzPts val="3200"/>
              <a:buFont typeface="Calibri" panose="020F0502020204030204"/>
              <a:buChar char="-"/>
            </a:pPr>
            <a:r>
              <a:rPr lang="en-US" sz="3200">
                <a:solidFill>
                  <a:schemeClr val="dk1"/>
                </a:solidFill>
                <a:latin typeface="Calibri" panose="020F0502020204030204"/>
                <a:ea typeface="Calibri" panose="020F0502020204030204"/>
                <a:cs typeface="Calibri" panose="020F0502020204030204"/>
                <a:sym typeface="Calibri" panose="020F0502020204030204"/>
              </a:rPr>
              <a:t>Thêm, xóa, sửa khách hàng</a:t>
            </a:r>
            <a:endParaRPr sz="3200">
              <a:solidFill>
                <a:schemeClr val="dk1"/>
              </a:solidFill>
              <a:latin typeface="Calibri" panose="020F0502020204030204"/>
              <a:ea typeface="Calibri" panose="020F0502020204030204"/>
              <a:cs typeface="Calibri" panose="020F0502020204030204"/>
              <a:sym typeface="Calibri" panose="020F0502020204030204"/>
            </a:endParaRPr>
          </a:p>
          <a:p>
            <a:pPr marL="457200" lvl="0" indent="-431800" algn="l" rtl="0">
              <a:spcBef>
                <a:spcPts val="0"/>
              </a:spcBef>
              <a:spcAft>
                <a:spcPts val="0"/>
              </a:spcAft>
              <a:buClr>
                <a:schemeClr val="dk1"/>
              </a:buClr>
              <a:buSzPts val="3200"/>
              <a:buFont typeface="Calibri" panose="020F0502020204030204"/>
              <a:buChar char="-"/>
            </a:pPr>
            <a:r>
              <a:rPr lang="en-US" sz="3200">
                <a:solidFill>
                  <a:schemeClr val="dk1"/>
                </a:solidFill>
                <a:latin typeface="Calibri" panose="020F0502020204030204"/>
                <a:ea typeface="Calibri" panose="020F0502020204030204"/>
                <a:cs typeface="Calibri" panose="020F0502020204030204"/>
                <a:sym typeface="Calibri" panose="020F0502020204030204"/>
              </a:rPr>
              <a:t>Tìm kiếm bằng số điện thoại</a:t>
            </a:r>
            <a:endParaRPr sz="3200">
              <a:solidFill>
                <a:schemeClr val="dk1"/>
              </a:solidFill>
              <a:latin typeface="Calibri" panose="020F0502020204030204"/>
              <a:ea typeface="Calibri" panose="020F0502020204030204"/>
              <a:cs typeface="Calibri" panose="020F0502020204030204"/>
              <a:sym typeface="Calibri" panose="020F0502020204030204"/>
            </a:endParaRPr>
          </a:p>
          <a:p>
            <a:pPr marL="457200" lvl="0" indent="-431800" algn="l" rtl="0">
              <a:spcBef>
                <a:spcPts val="0"/>
              </a:spcBef>
              <a:spcAft>
                <a:spcPts val="0"/>
              </a:spcAft>
              <a:buClr>
                <a:schemeClr val="dk1"/>
              </a:buClr>
              <a:buSzPts val="3200"/>
              <a:buFont typeface="Calibri" panose="020F0502020204030204"/>
              <a:buChar char="-"/>
            </a:pPr>
            <a:r>
              <a:rPr lang="en-US" sz="3200">
                <a:solidFill>
                  <a:schemeClr val="dk1"/>
                </a:solidFill>
                <a:latin typeface="Calibri" panose="020F0502020204030204"/>
                <a:ea typeface="Calibri" panose="020F0502020204030204"/>
                <a:cs typeface="Calibri" panose="020F0502020204030204"/>
                <a:sym typeface="Calibri" panose="020F0502020204030204"/>
              </a:rPr>
              <a:t>Mã khách hàng tự tăng</a:t>
            </a:r>
            <a:endParaRPr sz="3200">
              <a:solidFill>
                <a:schemeClr val="dk1"/>
              </a:solidFill>
              <a:latin typeface="Calibri" panose="020F0502020204030204"/>
              <a:ea typeface="Calibri" panose="020F0502020204030204"/>
              <a:cs typeface="Calibri" panose="020F0502020204030204"/>
              <a:sym typeface="Calibri" panose="020F0502020204030204"/>
            </a:endParaRPr>
          </a:p>
          <a:p>
            <a:pPr marL="457200" lvl="0" indent="-431800" algn="l" rtl="0">
              <a:spcBef>
                <a:spcPts val="0"/>
              </a:spcBef>
              <a:spcAft>
                <a:spcPts val="0"/>
              </a:spcAft>
              <a:buClr>
                <a:schemeClr val="dk1"/>
              </a:buClr>
              <a:buSzPts val="3200"/>
              <a:buFont typeface="Calibri" panose="020F0502020204030204"/>
              <a:buChar char="-"/>
            </a:pPr>
            <a:r>
              <a:rPr lang="en-US" sz="3200">
                <a:solidFill>
                  <a:schemeClr val="dk1"/>
                </a:solidFill>
                <a:latin typeface="Calibri" panose="020F0502020204030204"/>
                <a:ea typeface="Calibri" panose="020F0502020204030204"/>
                <a:cs typeface="Calibri" panose="020F0502020204030204"/>
                <a:sym typeface="Calibri" panose="020F0502020204030204"/>
              </a:rPr>
              <a:t>Không được để trống trường nào</a:t>
            </a:r>
            <a:endParaRPr sz="3200">
              <a:solidFill>
                <a:schemeClr val="dk1"/>
              </a:solidFill>
              <a:latin typeface="Calibri" panose="020F0502020204030204"/>
              <a:ea typeface="Calibri" panose="020F0502020204030204"/>
              <a:cs typeface="Calibri" panose="020F0502020204030204"/>
              <a:sym typeface="Calibri" panose="020F0502020204030204"/>
            </a:endParaRPr>
          </a:p>
          <a:p>
            <a:pPr marL="457200" lvl="0" indent="-431800" algn="l" rtl="0">
              <a:spcBef>
                <a:spcPts val="0"/>
              </a:spcBef>
              <a:spcAft>
                <a:spcPts val="0"/>
              </a:spcAft>
              <a:buClr>
                <a:schemeClr val="dk1"/>
              </a:buClr>
              <a:buSzPts val="3200"/>
              <a:buFont typeface="Calibri" panose="020F0502020204030204"/>
              <a:buChar char="-"/>
            </a:pPr>
            <a:r>
              <a:rPr lang="en-US" sz="3200">
                <a:solidFill>
                  <a:schemeClr val="dk1"/>
                </a:solidFill>
                <a:latin typeface="Calibri" panose="020F0502020204030204"/>
                <a:ea typeface="Calibri" panose="020F0502020204030204"/>
                <a:cs typeface="Calibri" panose="020F0502020204030204"/>
                <a:sym typeface="Calibri" panose="020F0502020204030204"/>
              </a:rPr>
              <a:t>Số điện thoại phải có 10 số, không được có chữ, phải bắt đầu bằng số 0</a:t>
            </a:r>
            <a:endParaRPr sz="3200">
              <a:solidFill>
                <a:schemeClr val="dk1"/>
              </a:solidFill>
              <a:latin typeface="Calibri" panose="020F0502020204030204"/>
              <a:ea typeface="Calibri" panose="020F0502020204030204"/>
              <a:cs typeface="Calibri" panose="020F0502020204030204"/>
              <a:sym typeface="Calibri" panose="020F0502020204030204"/>
            </a:endParaRPr>
          </a:p>
          <a:p>
            <a:pPr marL="457200" lvl="0" indent="-431800" algn="l" rtl="0">
              <a:spcBef>
                <a:spcPts val="0"/>
              </a:spcBef>
              <a:spcAft>
                <a:spcPts val="0"/>
              </a:spcAft>
              <a:buClr>
                <a:schemeClr val="dk1"/>
              </a:buClr>
              <a:buSzPts val="3200"/>
              <a:buFont typeface="Calibri" panose="020F0502020204030204"/>
              <a:buChar char="-"/>
            </a:pPr>
            <a:r>
              <a:rPr lang="en-US" sz="3200">
                <a:solidFill>
                  <a:schemeClr val="dk1"/>
                </a:solidFill>
                <a:latin typeface="Calibri" panose="020F0502020204030204"/>
                <a:ea typeface="Calibri" panose="020F0502020204030204"/>
                <a:cs typeface="Calibri" panose="020F0502020204030204"/>
                <a:sym typeface="Calibri" panose="020F0502020204030204"/>
              </a:rPr>
              <a:t>Email phải có @ và trên 2 kí tự</a:t>
            </a:r>
            <a:endParaRPr sz="32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59" name="Google Shape;259;p25"/>
          <p:cNvPicPr preferRelativeResize="0"/>
          <p:nvPr/>
        </p:nvPicPr>
        <p:blipFill>
          <a:blip r:embed="rId3"/>
          <a:stretch>
            <a:fillRect/>
          </a:stretch>
        </p:blipFill>
        <p:spPr>
          <a:xfrm>
            <a:off x="6270675" y="937299"/>
            <a:ext cx="11493400" cy="87625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63" name="Shape 263"/>
        <p:cNvGrpSpPr/>
        <p:nvPr/>
      </p:nvGrpSpPr>
      <p:grpSpPr>
        <a:xfrm>
          <a:off x="0" y="0"/>
          <a:ext cx="0" cy="0"/>
          <a:chOff x="0" y="0"/>
          <a:chExt cx="0" cy="0"/>
        </a:xfrm>
      </p:grpSpPr>
      <p:sp>
        <p:nvSpPr>
          <p:cNvPr id="264" name="Google Shape;264;g272344881fd_0_1"/>
          <p:cNvSpPr/>
          <p:nvPr/>
        </p:nvSpPr>
        <p:spPr>
          <a:xfrm rot="68746">
            <a:off x="13178612" y="-1582424"/>
            <a:ext cx="7622609" cy="6292117"/>
          </a:xfrm>
          <a:custGeom>
            <a:avLst/>
            <a:gdLst/>
            <a:ahLst/>
            <a:cxnLst/>
            <a:rect l="l" t="t" r="r" b="b"/>
            <a:pathLst>
              <a:path w="7621085" h="6290859" extrusionOk="0">
                <a:moveTo>
                  <a:pt x="0" y="0"/>
                </a:moveTo>
                <a:lnTo>
                  <a:pt x="7621085" y="0"/>
                </a:lnTo>
                <a:lnTo>
                  <a:pt x="7621085" y="6290859"/>
                </a:lnTo>
                <a:lnTo>
                  <a:pt x="0" y="6290859"/>
                </a:lnTo>
                <a:lnTo>
                  <a:pt x="0" y="0"/>
                </a:lnTo>
                <a:close/>
              </a:path>
            </a:pathLst>
          </a:custGeom>
          <a:blipFill rotWithShape="1">
            <a:blip r:embed="rId1"/>
            <a:stretch>
              <a:fillRect/>
            </a:stretch>
          </a:blipFill>
          <a:ln>
            <a:noFill/>
          </a:ln>
        </p:spPr>
      </p:sp>
      <p:grpSp>
        <p:nvGrpSpPr>
          <p:cNvPr id="265" name="Google Shape;265;g272344881fd_0_1"/>
          <p:cNvGrpSpPr/>
          <p:nvPr/>
        </p:nvGrpSpPr>
        <p:grpSpPr>
          <a:xfrm>
            <a:off x="1028700" y="1043000"/>
            <a:ext cx="3767175" cy="1354500"/>
            <a:chOff x="0" y="16"/>
            <a:chExt cx="5022900" cy="1806000"/>
          </a:xfrm>
        </p:grpSpPr>
        <p:sp>
          <p:nvSpPr>
            <p:cNvPr id="266" name="Google Shape;266;g272344881fd_0_1"/>
            <p:cNvSpPr/>
            <p:nvPr/>
          </p:nvSpPr>
          <p:spPr>
            <a:xfrm>
              <a:off x="0" y="112459"/>
              <a:ext cx="564724" cy="575182"/>
            </a:xfrm>
            <a:custGeom>
              <a:avLst/>
              <a:gdLst/>
              <a:ahLst/>
              <a:cxnLst/>
              <a:rect l="l" t="t" r="r" b="b"/>
              <a:pathLst>
                <a:path w="564724" h="575182" extrusionOk="0">
                  <a:moveTo>
                    <a:pt x="0" y="0"/>
                  </a:moveTo>
                  <a:lnTo>
                    <a:pt x="564724" y="0"/>
                  </a:lnTo>
                  <a:lnTo>
                    <a:pt x="564724" y="575182"/>
                  </a:lnTo>
                  <a:lnTo>
                    <a:pt x="0" y="575182"/>
                  </a:lnTo>
                  <a:lnTo>
                    <a:pt x="0" y="0"/>
                  </a:lnTo>
                  <a:close/>
                </a:path>
              </a:pathLst>
            </a:custGeom>
            <a:blipFill rotWithShape="1">
              <a:blip r:embed="rId2"/>
              <a:stretch>
                <a:fillRect/>
              </a:stretch>
            </a:blipFill>
            <a:ln>
              <a:noFill/>
            </a:ln>
          </p:spPr>
        </p:sp>
        <p:sp>
          <p:nvSpPr>
            <p:cNvPr id="267" name="Google Shape;267;g272344881fd_0_1"/>
            <p:cNvSpPr txBox="1"/>
            <p:nvPr/>
          </p:nvSpPr>
          <p:spPr>
            <a:xfrm>
              <a:off x="1102800" y="16"/>
              <a:ext cx="3920100" cy="18060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4000"/>
                <a:t>Form</a:t>
              </a:r>
              <a:endParaRPr sz="4000"/>
            </a:p>
            <a:p>
              <a:pPr marL="0" marR="0" lvl="0" indent="0" algn="l" rtl="0">
                <a:lnSpc>
                  <a:spcPct val="120000"/>
                </a:lnSpc>
                <a:spcBef>
                  <a:spcPts val="0"/>
                </a:spcBef>
                <a:spcAft>
                  <a:spcPts val="0"/>
                </a:spcAft>
                <a:buNone/>
              </a:pPr>
              <a:r>
                <a:rPr lang="en-US" sz="4000"/>
                <a:t>Nhân viên</a:t>
              </a:r>
              <a:endParaRPr sz="4000"/>
            </a:p>
          </p:txBody>
        </p:sp>
      </p:grpSp>
      <p:sp>
        <p:nvSpPr>
          <p:cNvPr id="268" name="Google Shape;268;g272344881fd_0_1"/>
          <p:cNvSpPr txBox="1"/>
          <p:nvPr/>
        </p:nvSpPr>
        <p:spPr>
          <a:xfrm>
            <a:off x="199538" y="2981625"/>
            <a:ext cx="5425500" cy="4125000"/>
          </a:xfrm>
          <a:prstGeom prst="rect">
            <a:avLst/>
          </a:prstGeom>
          <a:noFill/>
          <a:ln>
            <a:noFill/>
          </a:ln>
        </p:spPr>
        <p:txBody>
          <a:bodyPr spcFirstLastPara="1" wrap="square" lIns="91425" tIns="91425" rIns="91425" bIns="91425" anchor="t" anchorCtr="0">
            <a:spAutoFit/>
          </a:bodyPr>
          <a:lstStyle/>
          <a:p>
            <a:pPr marL="457200" lvl="0" indent="-431800" algn="l" rtl="0">
              <a:spcBef>
                <a:spcPts val="0"/>
              </a:spcBef>
              <a:spcAft>
                <a:spcPts val="0"/>
              </a:spcAft>
              <a:buClr>
                <a:schemeClr val="dk1"/>
              </a:buClr>
              <a:buSzPts val="3200"/>
              <a:buFont typeface="Calibri" panose="020F0502020204030204"/>
              <a:buChar char="-"/>
            </a:pPr>
            <a:r>
              <a:rPr lang="en-US" sz="3200">
                <a:solidFill>
                  <a:schemeClr val="dk1"/>
                </a:solidFill>
                <a:latin typeface="Calibri" panose="020F0502020204030204"/>
                <a:ea typeface="Calibri" panose="020F0502020204030204"/>
                <a:cs typeface="Calibri" panose="020F0502020204030204"/>
                <a:sym typeface="Calibri" panose="020F0502020204030204"/>
              </a:rPr>
              <a:t>Thêm, xóa, sửa nhân viên</a:t>
            </a:r>
            <a:endParaRPr sz="3200">
              <a:solidFill>
                <a:schemeClr val="dk1"/>
              </a:solidFill>
              <a:latin typeface="Calibri" panose="020F0502020204030204"/>
              <a:ea typeface="Calibri" panose="020F0502020204030204"/>
              <a:cs typeface="Calibri" panose="020F0502020204030204"/>
              <a:sym typeface="Calibri" panose="020F0502020204030204"/>
            </a:endParaRPr>
          </a:p>
          <a:p>
            <a:pPr marL="457200" lvl="0" indent="-431800" algn="l" rtl="0">
              <a:spcBef>
                <a:spcPts val="0"/>
              </a:spcBef>
              <a:spcAft>
                <a:spcPts val="0"/>
              </a:spcAft>
              <a:buClr>
                <a:schemeClr val="dk1"/>
              </a:buClr>
              <a:buSzPts val="3200"/>
              <a:buFont typeface="Calibri" panose="020F0502020204030204"/>
              <a:buChar char="-"/>
            </a:pPr>
            <a:r>
              <a:rPr lang="en-US" sz="3200">
                <a:solidFill>
                  <a:schemeClr val="dk1"/>
                </a:solidFill>
                <a:latin typeface="Calibri" panose="020F0502020204030204"/>
                <a:ea typeface="Calibri" panose="020F0502020204030204"/>
                <a:cs typeface="Calibri" panose="020F0502020204030204"/>
                <a:sym typeface="Calibri" panose="020F0502020204030204"/>
              </a:rPr>
              <a:t>Tìm kiếm bằng số điện thoại</a:t>
            </a:r>
            <a:endParaRPr sz="3200">
              <a:solidFill>
                <a:schemeClr val="dk1"/>
              </a:solidFill>
              <a:latin typeface="Calibri" panose="020F0502020204030204"/>
              <a:ea typeface="Calibri" panose="020F0502020204030204"/>
              <a:cs typeface="Calibri" panose="020F0502020204030204"/>
              <a:sym typeface="Calibri" panose="020F0502020204030204"/>
            </a:endParaRPr>
          </a:p>
          <a:p>
            <a:pPr marL="457200" lvl="0" indent="-431800" algn="l" rtl="0">
              <a:spcBef>
                <a:spcPts val="0"/>
              </a:spcBef>
              <a:spcAft>
                <a:spcPts val="0"/>
              </a:spcAft>
              <a:buClr>
                <a:schemeClr val="dk1"/>
              </a:buClr>
              <a:buSzPts val="3200"/>
              <a:buFont typeface="Calibri" panose="020F0502020204030204"/>
              <a:buChar char="-"/>
            </a:pPr>
            <a:r>
              <a:rPr lang="en-US" sz="3200">
                <a:solidFill>
                  <a:schemeClr val="dk1"/>
                </a:solidFill>
                <a:latin typeface="Calibri" panose="020F0502020204030204"/>
                <a:ea typeface="Calibri" panose="020F0502020204030204"/>
                <a:cs typeface="Calibri" panose="020F0502020204030204"/>
                <a:sym typeface="Calibri" panose="020F0502020204030204"/>
              </a:rPr>
              <a:t>Mã nhân viên tự tăng</a:t>
            </a:r>
            <a:endParaRPr sz="3200">
              <a:solidFill>
                <a:schemeClr val="dk1"/>
              </a:solidFill>
              <a:latin typeface="Calibri" panose="020F0502020204030204"/>
              <a:ea typeface="Calibri" panose="020F0502020204030204"/>
              <a:cs typeface="Calibri" panose="020F0502020204030204"/>
              <a:sym typeface="Calibri" panose="020F0502020204030204"/>
            </a:endParaRPr>
          </a:p>
          <a:p>
            <a:pPr marL="457200" lvl="0" indent="-431800" algn="l" rtl="0">
              <a:spcBef>
                <a:spcPts val="0"/>
              </a:spcBef>
              <a:spcAft>
                <a:spcPts val="0"/>
              </a:spcAft>
              <a:buClr>
                <a:schemeClr val="dk1"/>
              </a:buClr>
              <a:buSzPts val="3200"/>
              <a:buFont typeface="Calibri" panose="020F0502020204030204"/>
              <a:buChar char="-"/>
            </a:pPr>
            <a:r>
              <a:rPr lang="en-US" sz="3200">
                <a:solidFill>
                  <a:schemeClr val="dk1"/>
                </a:solidFill>
                <a:latin typeface="Calibri" panose="020F0502020204030204"/>
                <a:ea typeface="Calibri" panose="020F0502020204030204"/>
                <a:cs typeface="Calibri" panose="020F0502020204030204"/>
                <a:sym typeface="Calibri" panose="020F0502020204030204"/>
              </a:rPr>
              <a:t>Không được để trống trường nào</a:t>
            </a:r>
            <a:endParaRPr sz="3200">
              <a:solidFill>
                <a:schemeClr val="dk1"/>
              </a:solidFill>
              <a:latin typeface="Calibri" panose="020F0502020204030204"/>
              <a:ea typeface="Calibri" panose="020F0502020204030204"/>
              <a:cs typeface="Calibri" panose="020F0502020204030204"/>
              <a:sym typeface="Calibri" panose="020F0502020204030204"/>
            </a:endParaRPr>
          </a:p>
          <a:p>
            <a:pPr marL="457200" lvl="0" indent="-431800" algn="l" rtl="0">
              <a:spcBef>
                <a:spcPts val="0"/>
              </a:spcBef>
              <a:spcAft>
                <a:spcPts val="0"/>
              </a:spcAft>
              <a:buClr>
                <a:schemeClr val="dk1"/>
              </a:buClr>
              <a:buSzPts val="3200"/>
              <a:buFont typeface="Calibri" panose="020F0502020204030204"/>
              <a:buChar char="-"/>
            </a:pPr>
            <a:r>
              <a:rPr lang="en-US" sz="3200">
                <a:solidFill>
                  <a:schemeClr val="dk1"/>
                </a:solidFill>
                <a:latin typeface="Calibri" panose="020F0502020204030204"/>
                <a:ea typeface="Calibri" panose="020F0502020204030204"/>
                <a:cs typeface="Calibri" panose="020F0502020204030204"/>
                <a:sym typeface="Calibri" panose="020F0502020204030204"/>
              </a:rPr>
              <a:t>Số điện thoại phải có 10 số, không được có chữ, phải bắt đầu bằng số 0</a:t>
            </a:r>
            <a:endParaRPr sz="32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69" name="Google Shape;269;g272344881fd_0_1"/>
          <p:cNvPicPr preferRelativeResize="0"/>
          <p:nvPr/>
        </p:nvPicPr>
        <p:blipFill>
          <a:blip r:embed="rId3"/>
          <a:stretch>
            <a:fillRect/>
          </a:stretch>
        </p:blipFill>
        <p:spPr>
          <a:xfrm>
            <a:off x="6740375" y="1043000"/>
            <a:ext cx="10918276" cy="7881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92" name="Shape 92"/>
        <p:cNvGrpSpPr/>
        <p:nvPr/>
      </p:nvGrpSpPr>
      <p:grpSpPr>
        <a:xfrm>
          <a:off x="0" y="0"/>
          <a:ext cx="0" cy="0"/>
          <a:chOff x="0" y="0"/>
          <a:chExt cx="0" cy="0"/>
        </a:xfrm>
      </p:grpSpPr>
      <p:sp>
        <p:nvSpPr>
          <p:cNvPr id="93" name="Google Shape;93;p2"/>
          <p:cNvSpPr/>
          <p:nvPr/>
        </p:nvSpPr>
        <p:spPr>
          <a:xfrm rot="-341041">
            <a:off x="-6521096" y="3918118"/>
            <a:ext cx="17614873" cy="17454738"/>
          </a:xfrm>
          <a:custGeom>
            <a:avLst/>
            <a:gdLst/>
            <a:ahLst/>
            <a:cxnLst/>
            <a:rect l="l" t="t" r="r" b="b"/>
            <a:pathLst>
              <a:path w="17614873" h="17454738" extrusionOk="0">
                <a:moveTo>
                  <a:pt x="0" y="0"/>
                </a:moveTo>
                <a:lnTo>
                  <a:pt x="17614873" y="0"/>
                </a:lnTo>
                <a:lnTo>
                  <a:pt x="17614873" y="17454738"/>
                </a:lnTo>
                <a:lnTo>
                  <a:pt x="0" y="17454738"/>
                </a:lnTo>
                <a:lnTo>
                  <a:pt x="0" y="0"/>
                </a:lnTo>
                <a:close/>
              </a:path>
            </a:pathLst>
          </a:custGeom>
          <a:blipFill rotWithShape="1">
            <a:blip r:embed="rId1"/>
            <a:stretch>
              <a:fillRect/>
            </a:stretch>
          </a:blipFill>
          <a:ln>
            <a:noFill/>
          </a:ln>
        </p:spPr>
      </p:sp>
      <p:sp>
        <p:nvSpPr>
          <p:cNvPr id="94" name="Google Shape;94;p2"/>
          <p:cNvSpPr/>
          <p:nvPr/>
        </p:nvSpPr>
        <p:spPr>
          <a:xfrm rot="-4010882">
            <a:off x="10077669" y="-13183640"/>
            <a:ext cx="17614873" cy="17454738"/>
          </a:xfrm>
          <a:custGeom>
            <a:avLst/>
            <a:gdLst/>
            <a:ahLst/>
            <a:cxnLst/>
            <a:rect l="l" t="t" r="r" b="b"/>
            <a:pathLst>
              <a:path w="17614873" h="17454738" extrusionOk="0">
                <a:moveTo>
                  <a:pt x="0" y="0"/>
                </a:moveTo>
                <a:lnTo>
                  <a:pt x="17614873" y="0"/>
                </a:lnTo>
                <a:lnTo>
                  <a:pt x="17614873" y="17454738"/>
                </a:lnTo>
                <a:lnTo>
                  <a:pt x="0" y="17454738"/>
                </a:lnTo>
                <a:lnTo>
                  <a:pt x="0" y="0"/>
                </a:lnTo>
                <a:close/>
              </a:path>
            </a:pathLst>
          </a:custGeom>
          <a:blipFill rotWithShape="1">
            <a:blip r:embed="rId1"/>
            <a:stretch>
              <a:fillRect/>
            </a:stretch>
          </a:blipFill>
          <a:ln>
            <a:noFill/>
          </a:ln>
        </p:spPr>
      </p:sp>
      <p:graphicFrame>
        <p:nvGraphicFramePr>
          <p:cNvPr id="95" name="Google Shape;95;p2"/>
          <p:cNvGraphicFramePr/>
          <p:nvPr/>
        </p:nvGraphicFramePr>
        <p:xfrm>
          <a:off x="1028711" y="2467841"/>
          <a:ext cx="16230600" cy="5351300"/>
        </p:xfrm>
        <a:graphic>
          <a:graphicData uri="http://schemas.openxmlformats.org/drawingml/2006/table">
            <a:tbl>
              <a:tblPr>
                <a:noFill/>
                <a:tableStyleId>{5947BDFA-6EA8-49A2-B8F4-4D4BEA58F37F}</a:tableStyleId>
              </a:tblPr>
              <a:tblGrid>
                <a:gridCol w="4057650"/>
                <a:gridCol w="4057650"/>
                <a:gridCol w="4057650"/>
                <a:gridCol w="4057650"/>
              </a:tblGrid>
              <a:tr h="1535750">
                <a:tc>
                  <a:txBody>
                    <a:bodyPr/>
                    <a:lstStyle/>
                    <a:p>
                      <a:pPr marL="0" marR="0" lvl="0" indent="0" algn="ctr" rtl="0">
                        <a:lnSpc>
                          <a:spcPct val="140000"/>
                        </a:lnSpc>
                        <a:spcBef>
                          <a:spcPts val="0"/>
                        </a:spcBef>
                        <a:spcAft>
                          <a:spcPts val="0"/>
                        </a:spcAft>
                        <a:buNone/>
                      </a:pPr>
                      <a:r>
                        <a:rPr lang="en-US" sz="3000"/>
                        <a:t>Nguyễn Thanh Tuyền</a:t>
                      </a:r>
                      <a:endParaRPr sz="1100" u="none" strike="noStrike" cap="none"/>
                    </a:p>
                  </a:txBody>
                  <a:tcPr marL="190500" marR="190500" marT="190500" marB="190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DFDF"/>
                    </a:solidFill>
                  </a:tcPr>
                </a:tc>
                <a:tc>
                  <a:txBody>
                    <a:bodyPr/>
                    <a:lstStyle/>
                    <a:p>
                      <a:pPr marL="0" marR="0" lvl="0" indent="0" algn="ctr" rtl="0">
                        <a:lnSpc>
                          <a:spcPct val="140000"/>
                        </a:lnSpc>
                        <a:spcBef>
                          <a:spcPts val="0"/>
                        </a:spcBef>
                        <a:spcAft>
                          <a:spcPts val="0"/>
                        </a:spcAft>
                        <a:buNone/>
                      </a:pPr>
                      <a:r>
                        <a:rPr lang="en-US" sz="3000"/>
                        <a:t>Võ Ngọc Hải</a:t>
                      </a:r>
                      <a:endParaRPr sz="1100" u="none" strike="noStrike" cap="none"/>
                    </a:p>
                  </a:txBody>
                  <a:tcPr marL="190500" marR="190500" marT="190500" marB="190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DFDF"/>
                    </a:solidFill>
                  </a:tcPr>
                </a:tc>
                <a:tc>
                  <a:txBody>
                    <a:bodyPr/>
                    <a:lstStyle/>
                    <a:p>
                      <a:pPr marL="0" marR="0" lvl="0" indent="0" algn="ctr" rtl="0">
                        <a:lnSpc>
                          <a:spcPct val="140000"/>
                        </a:lnSpc>
                        <a:spcBef>
                          <a:spcPts val="0"/>
                        </a:spcBef>
                        <a:spcAft>
                          <a:spcPts val="0"/>
                        </a:spcAft>
                        <a:buNone/>
                      </a:pPr>
                      <a:r>
                        <a:rPr lang="en-US" sz="3000"/>
                        <a:t>Nguyễn Hữu Thông</a:t>
                      </a:r>
                      <a:endParaRPr sz="1100" u="none" strike="noStrike" cap="none"/>
                    </a:p>
                  </a:txBody>
                  <a:tcPr marL="190500" marR="190500" marT="190500" marB="190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DFDF"/>
                    </a:solidFill>
                  </a:tcPr>
                </a:tc>
                <a:tc>
                  <a:txBody>
                    <a:bodyPr/>
                    <a:lstStyle/>
                    <a:p>
                      <a:pPr marL="0" marR="0" lvl="0" indent="0" algn="ctr" rtl="0">
                        <a:lnSpc>
                          <a:spcPct val="140000"/>
                        </a:lnSpc>
                        <a:spcBef>
                          <a:spcPts val="0"/>
                        </a:spcBef>
                        <a:spcAft>
                          <a:spcPts val="0"/>
                        </a:spcAft>
                        <a:buNone/>
                      </a:pPr>
                      <a:r>
                        <a:rPr lang="en-US" sz="3000" u="none" strike="noStrike" cap="none">
                          <a:solidFill>
                            <a:srgbClr val="000000"/>
                          </a:solidFill>
                          <a:latin typeface="Arial" panose="020B0604020202020204"/>
                          <a:ea typeface="Arial" panose="020B0604020202020204"/>
                          <a:cs typeface="Arial" panose="020B0604020202020204"/>
                          <a:sym typeface="Arial" panose="020B0604020202020204"/>
                        </a:rPr>
                        <a:t>Võ Thị Kim Giàu</a:t>
                      </a:r>
                      <a:endParaRPr sz="1100" u="none" strike="noStrike" cap="none"/>
                    </a:p>
                  </a:txBody>
                  <a:tcPr marL="190500" marR="190500" marT="190500" marB="190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DFDF"/>
                    </a:solidFill>
                  </a:tcPr>
                </a:tc>
              </a:tr>
              <a:tr h="3815550">
                <a:tc>
                  <a:txBody>
                    <a:bodyPr/>
                    <a:lstStyle/>
                    <a:p>
                      <a:pPr marL="431800" marR="0" lvl="1" indent="-215900" algn="l" rtl="0">
                        <a:lnSpc>
                          <a:spcPct val="140000"/>
                        </a:lnSpc>
                        <a:spcBef>
                          <a:spcPts val="0"/>
                        </a:spcBef>
                        <a:spcAft>
                          <a:spcPts val="0"/>
                        </a:spcAft>
                        <a:buClr>
                          <a:srgbClr val="000000"/>
                        </a:buClr>
                        <a:buSzPts val="2000"/>
                        <a:buFont typeface="Arial" panose="020B0604020202020204"/>
                        <a:buChar char="•"/>
                      </a:pPr>
                      <a:r>
                        <a:rPr lang="en-US" sz="2000"/>
                        <a:t>Thiết kế cơ sở dữ liệu</a:t>
                      </a:r>
                      <a:endParaRPr sz="2000"/>
                    </a:p>
                    <a:p>
                      <a:pPr marL="431800" marR="0" lvl="1" indent="-215900" algn="l" rtl="0">
                        <a:lnSpc>
                          <a:spcPct val="140000"/>
                        </a:lnSpc>
                        <a:spcBef>
                          <a:spcPts val="0"/>
                        </a:spcBef>
                        <a:spcAft>
                          <a:spcPts val="0"/>
                        </a:spcAft>
                        <a:buClr>
                          <a:srgbClr val="000000"/>
                        </a:buClr>
                        <a:buSzPts val="2000"/>
                        <a:buFont typeface="Arial" panose="020B0604020202020204"/>
                        <a:buChar char="•"/>
                      </a:pPr>
                      <a:r>
                        <a:rPr lang="en-US" sz="2000"/>
                        <a:t>Form đơn hàng( bao hàm cả chi tiết đơn hàng)</a:t>
                      </a:r>
                      <a:endParaRPr sz="2000"/>
                    </a:p>
                    <a:p>
                      <a:pPr marL="431800" marR="0" lvl="1" indent="-215900" algn="l" rtl="0">
                        <a:lnSpc>
                          <a:spcPct val="140000"/>
                        </a:lnSpc>
                        <a:spcBef>
                          <a:spcPts val="0"/>
                        </a:spcBef>
                        <a:spcAft>
                          <a:spcPts val="0"/>
                        </a:spcAft>
                        <a:buSzPts val="2000"/>
                        <a:buChar char="•"/>
                      </a:pPr>
                      <a:r>
                        <a:rPr lang="en-US" sz="2000"/>
                        <a:t>Thiết kế powerpoint</a:t>
                      </a:r>
                      <a:endParaRPr sz="2000"/>
                    </a:p>
                  </a:txBody>
                  <a:tcPr marL="190500" marR="190500" marT="190500" marB="190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431800" lvl="1" indent="-215900" algn="l" rtl="0">
                        <a:lnSpc>
                          <a:spcPct val="140000"/>
                        </a:lnSpc>
                        <a:spcBef>
                          <a:spcPts val="0"/>
                        </a:spcBef>
                        <a:spcAft>
                          <a:spcPts val="0"/>
                        </a:spcAft>
                        <a:buClr>
                          <a:schemeClr val="dk1"/>
                        </a:buClr>
                        <a:buSzPts val="2000"/>
                        <a:buChar char="•"/>
                      </a:pPr>
                      <a:r>
                        <a:rPr lang="en-US" sz="2000">
                          <a:solidFill>
                            <a:schemeClr val="dk1"/>
                          </a:solidFill>
                        </a:rPr>
                        <a:t>Thiết kế cơ sở dữ liệu</a:t>
                      </a:r>
                      <a:endParaRPr sz="2000">
                        <a:solidFill>
                          <a:schemeClr val="dk1"/>
                        </a:solidFill>
                      </a:endParaRPr>
                    </a:p>
                    <a:p>
                      <a:pPr marL="431800" lvl="1" indent="-215900" algn="l" rtl="0">
                        <a:lnSpc>
                          <a:spcPct val="140000"/>
                        </a:lnSpc>
                        <a:spcBef>
                          <a:spcPts val="0"/>
                        </a:spcBef>
                        <a:spcAft>
                          <a:spcPts val="0"/>
                        </a:spcAft>
                        <a:buClr>
                          <a:schemeClr val="dk1"/>
                        </a:buClr>
                        <a:buSzPts val="2000"/>
                        <a:buChar char="•"/>
                      </a:pPr>
                      <a:r>
                        <a:rPr lang="en-US" sz="2000">
                          <a:solidFill>
                            <a:schemeClr val="dk1"/>
                          </a:solidFill>
                        </a:rPr>
                        <a:t>From Sách</a:t>
                      </a:r>
                      <a:endParaRPr sz="2000">
                        <a:solidFill>
                          <a:schemeClr val="dk1"/>
                        </a:solidFill>
                      </a:endParaRPr>
                    </a:p>
                    <a:p>
                      <a:pPr marL="431800" lvl="1" indent="-215900" algn="l" rtl="0">
                        <a:lnSpc>
                          <a:spcPct val="140000"/>
                        </a:lnSpc>
                        <a:spcBef>
                          <a:spcPts val="0"/>
                        </a:spcBef>
                        <a:spcAft>
                          <a:spcPts val="0"/>
                        </a:spcAft>
                        <a:buClr>
                          <a:schemeClr val="dk1"/>
                        </a:buClr>
                        <a:buSzPts val="2000"/>
                        <a:buChar char="•"/>
                      </a:pPr>
                      <a:r>
                        <a:rPr lang="en-US" sz="2000">
                          <a:solidFill>
                            <a:schemeClr val="dk1"/>
                          </a:solidFill>
                        </a:rPr>
                        <a:t>From Tác Giả</a:t>
                      </a:r>
                      <a:endParaRPr sz="2000">
                        <a:solidFill>
                          <a:schemeClr val="dk1"/>
                        </a:solidFill>
                      </a:endParaRPr>
                    </a:p>
                    <a:p>
                      <a:pPr marL="431800" lvl="1" indent="-215900" algn="l" rtl="0">
                        <a:lnSpc>
                          <a:spcPct val="140000"/>
                        </a:lnSpc>
                        <a:spcBef>
                          <a:spcPts val="0"/>
                        </a:spcBef>
                        <a:spcAft>
                          <a:spcPts val="0"/>
                        </a:spcAft>
                        <a:buClr>
                          <a:schemeClr val="dk1"/>
                        </a:buClr>
                        <a:buSzPts val="2000"/>
                        <a:buChar char="•"/>
                      </a:pPr>
                      <a:r>
                        <a:rPr lang="en-US" sz="2000">
                          <a:solidFill>
                            <a:schemeClr val="dk1"/>
                          </a:solidFill>
                        </a:rPr>
                        <a:t>From Mục Lục</a:t>
                      </a:r>
                      <a:endParaRPr sz="2000">
                        <a:solidFill>
                          <a:schemeClr val="dk1"/>
                        </a:solidFill>
                      </a:endParaRPr>
                    </a:p>
                    <a:p>
                      <a:pPr marL="431800" lvl="1" indent="-215900" algn="l" rtl="0">
                        <a:lnSpc>
                          <a:spcPct val="140000"/>
                        </a:lnSpc>
                        <a:spcBef>
                          <a:spcPts val="0"/>
                        </a:spcBef>
                        <a:spcAft>
                          <a:spcPts val="0"/>
                        </a:spcAft>
                        <a:buClr>
                          <a:schemeClr val="dk1"/>
                        </a:buClr>
                        <a:buSzPts val="2000"/>
                        <a:buChar char="•"/>
                      </a:pPr>
                      <a:r>
                        <a:rPr lang="en-US" sz="2000">
                          <a:solidFill>
                            <a:schemeClr val="dk1"/>
                          </a:solidFill>
                        </a:rPr>
                        <a:t>Thiết kế powerpoint</a:t>
                      </a:r>
                      <a:endParaRPr sz="2000">
                        <a:solidFill>
                          <a:schemeClr val="dk1"/>
                        </a:solidFill>
                      </a:endParaRPr>
                    </a:p>
                  </a:txBody>
                  <a:tcPr marL="190500" marR="190500" marT="190500" marB="190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431800" marR="0" lvl="1" indent="-215900" algn="l" rtl="0">
                        <a:lnSpc>
                          <a:spcPct val="140000"/>
                        </a:lnSpc>
                        <a:spcBef>
                          <a:spcPts val="0"/>
                        </a:spcBef>
                        <a:spcAft>
                          <a:spcPts val="0"/>
                        </a:spcAft>
                        <a:buClr>
                          <a:srgbClr val="000000"/>
                        </a:buClr>
                        <a:buSzPts val="2000"/>
                        <a:buFont typeface="Arial" panose="020B0604020202020204"/>
                        <a:buChar char="•"/>
                      </a:pPr>
                      <a:r>
                        <a:rPr lang="en-US" sz="2000"/>
                        <a:t>Thiết kế cơ sở dữ liệu</a:t>
                      </a:r>
                      <a:endParaRPr sz="2000"/>
                    </a:p>
                    <a:p>
                      <a:pPr marL="431800" marR="0" lvl="1" indent="-215900" algn="l" rtl="0">
                        <a:lnSpc>
                          <a:spcPct val="140000"/>
                        </a:lnSpc>
                        <a:spcBef>
                          <a:spcPts val="0"/>
                        </a:spcBef>
                        <a:spcAft>
                          <a:spcPts val="0"/>
                        </a:spcAft>
                        <a:buClr>
                          <a:srgbClr val="000000"/>
                        </a:buClr>
                        <a:buSzPts val="2000"/>
                        <a:buFont typeface="Arial" panose="020B0604020202020204"/>
                        <a:buChar char="•"/>
                      </a:pPr>
                      <a:r>
                        <a:rPr lang="en-US" sz="2000"/>
                        <a:t>Form đăng nhập</a:t>
                      </a:r>
                      <a:endParaRPr sz="2000"/>
                    </a:p>
                    <a:p>
                      <a:pPr marL="431800" marR="0" lvl="1" indent="-215900" algn="l" rtl="0">
                        <a:lnSpc>
                          <a:spcPct val="140000"/>
                        </a:lnSpc>
                        <a:spcBef>
                          <a:spcPts val="0"/>
                        </a:spcBef>
                        <a:spcAft>
                          <a:spcPts val="0"/>
                        </a:spcAft>
                        <a:buSzPts val="2000"/>
                        <a:buChar char="•"/>
                      </a:pPr>
                      <a:r>
                        <a:rPr lang="en-US" sz="2000"/>
                        <a:t>Form danh sách tài khoản</a:t>
                      </a:r>
                      <a:endParaRPr sz="2000"/>
                    </a:p>
                    <a:p>
                      <a:pPr marL="431800" marR="0" lvl="1" indent="-215900" algn="l" rtl="0">
                        <a:lnSpc>
                          <a:spcPct val="140000"/>
                        </a:lnSpc>
                        <a:spcBef>
                          <a:spcPts val="0"/>
                        </a:spcBef>
                        <a:spcAft>
                          <a:spcPts val="0"/>
                        </a:spcAft>
                        <a:buSzPts val="2000"/>
                        <a:buChar char="•"/>
                      </a:pPr>
                      <a:r>
                        <a:rPr lang="en-US" sz="2000"/>
                        <a:t>Thiết </a:t>
                      </a:r>
                      <a:r>
                        <a:rPr lang="en-US" sz="2000"/>
                        <a:t>kế</a:t>
                      </a:r>
                      <a:r>
                        <a:rPr lang="en-US" sz="2000"/>
                        <a:t> powerpoint</a:t>
                      </a:r>
                      <a:endParaRPr sz="2000"/>
                    </a:p>
                  </a:txBody>
                  <a:tcPr marL="190500" marR="190500" marT="190500" marB="190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431800" marR="0" lvl="1" indent="-215900" algn="l" rtl="0">
                        <a:lnSpc>
                          <a:spcPct val="140000"/>
                        </a:lnSpc>
                        <a:spcBef>
                          <a:spcPts val="0"/>
                        </a:spcBef>
                        <a:spcAft>
                          <a:spcPts val="0"/>
                        </a:spcAft>
                        <a:buClr>
                          <a:srgbClr val="000000"/>
                        </a:buClr>
                        <a:buSzPts val="2000"/>
                        <a:buFont typeface="Arial" panose="020B0604020202020204"/>
                        <a:buChar char="•"/>
                      </a:pPr>
                      <a:r>
                        <a:rPr lang="en-US" sz="2000"/>
                        <a:t>Thiết kế cơ sở dữ liệu</a:t>
                      </a:r>
                      <a:endParaRPr sz="2000"/>
                    </a:p>
                    <a:p>
                      <a:pPr marL="431800" marR="0" lvl="1" indent="-215900" algn="l" rtl="0">
                        <a:lnSpc>
                          <a:spcPct val="140000"/>
                        </a:lnSpc>
                        <a:spcBef>
                          <a:spcPts val="0"/>
                        </a:spcBef>
                        <a:spcAft>
                          <a:spcPts val="0"/>
                        </a:spcAft>
                        <a:buClr>
                          <a:srgbClr val="000000"/>
                        </a:buClr>
                        <a:buSzPts val="2000"/>
                        <a:buFont typeface="Arial" panose="020B0604020202020204"/>
                        <a:buChar char="•"/>
                      </a:pPr>
                      <a:r>
                        <a:rPr lang="en-US" sz="2000"/>
                        <a:t>Form khách hàng, thống kê, nhà cung cấp, phiếu nhập, chi tiết phiếu nhập, nhân viên.</a:t>
                      </a:r>
                      <a:endParaRPr sz="2000"/>
                    </a:p>
                    <a:p>
                      <a:pPr marL="431800" marR="0" lvl="1" indent="-215900" algn="l" rtl="0">
                        <a:lnSpc>
                          <a:spcPct val="140000"/>
                        </a:lnSpc>
                        <a:spcBef>
                          <a:spcPts val="0"/>
                        </a:spcBef>
                        <a:spcAft>
                          <a:spcPts val="0"/>
                        </a:spcAft>
                        <a:buSzPts val="2000"/>
                        <a:buChar char="•"/>
                      </a:pPr>
                      <a:r>
                        <a:rPr lang="en-US" sz="2000"/>
                        <a:t>Thiết </a:t>
                      </a:r>
                      <a:r>
                        <a:rPr lang="en-US" sz="2000"/>
                        <a:t>kế</a:t>
                      </a:r>
                      <a:r>
                        <a:rPr lang="en-US" sz="2000"/>
                        <a:t> powerpoint</a:t>
                      </a:r>
                      <a:endParaRPr sz="2000"/>
                    </a:p>
                    <a:p>
                      <a:pPr marL="431800" marR="0" lvl="1" indent="-215900" algn="l" rtl="0">
                        <a:lnSpc>
                          <a:spcPct val="140000"/>
                        </a:lnSpc>
                        <a:spcBef>
                          <a:spcPts val="0"/>
                        </a:spcBef>
                        <a:spcAft>
                          <a:spcPts val="0"/>
                        </a:spcAft>
                        <a:buClr>
                          <a:srgbClr val="000000"/>
                        </a:buClr>
                        <a:buSzPts val="2000"/>
                        <a:buFont typeface="Arial" panose="020B0604020202020204"/>
                        <a:buChar char="•"/>
                      </a:pPr>
                      <a:r>
                        <a:rPr lang="en-US" sz="2000"/>
                        <a:t>Tổng hợp bài</a:t>
                      </a:r>
                      <a:endParaRPr sz="2000" u="none" strike="noStrike" cap="none">
                        <a:solidFill>
                          <a:srgbClr val="000000"/>
                        </a:solidFill>
                        <a:latin typeface="Arial" panose="020B0604020202020204"/>
                        <a:ea typeface="Arial" panose="020B0604020202020204"/>
                        <a:cs typeface="Arial" panose="020B0604020202020204"/>
                        <a:sym typeface="Arial" panose="020B0604020202020204"/>
                      </a:endParaRPr>
                    </a:p>
                  </a:txBody>
                  <a:tcPr marL="190500" marR="190500" marT="190500" marB="190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r>
            </a:tbl>
          </a:graphicData>
        </a:graphic>
      </p:graphicFrame>
      <p:grpSp>
        <p:nvGrpSpPr>
          <p:cNvPr id="96" name="Google Shape;96;p2"/>
          <p:cNvGrpSpPr/>
          <p:nvPr/>
        </p:nvGrpSpPr>
        <p:grpSpPr>
          <a:xfrm>
            <a:off x="1028700" y="1042988"/>
            <a:ext cx="3516971" cy="615600"/>
            <a:chOff x="0" y="0"/>
            <a:chExt cx="4689295" cy="820800"/>
          </a:xfrm>
        </p:grpSpPr>
        <p:sp>
          <p:nvSpPr>
            <p:cNvPr id="97" name="Google Shape;97;p2"/>
            <p:cNvSpPr/>
            <p:nvPr/>
          </p:nvSpPr>
          <p:spPr>
            <a:xfrm>
              <a:off x="0" y="112459"/>
              <a:ext cx="564724" cy="575182"/>
            </a:xfrm>
            <a:custGeom>
              <a:avLst/>
              <a:gdLst/>
              <a:ahLst/>
              <a:cxnLst/>
              <a:rect l="l" t="t" r="r" b="b"/>
              <a:pathLst>
                <a:path w="564724" h="575182" extrusionOk="0">
                  <a:moveTo>
                    <a:pt x="0" y="0"/>
                  </a:moveTo>
                  <a:lnTo>
                    <a:pt x="564724" y="0"/>
                  </a:lnTo>
                  <a:lnTo>
                    <a:pt x="564724" y="575182"/>
                  </a:lnTo>
                  <a:lnTo>
                    <a:pt x="0" y="575182"/>
                  </a:lnTo>
                  <a:lnTo>
                    <a:pt x="0" y="0"/>
                  </a:lnTo>
                  <a:close/>
                </a:path>
              </a:pathLst>
            </a:custGeom>
            <a:blipFill rotWithShape="1">
              <a:blip r:embed="rId2"/>
              <a:stretch>
                <a:fillRect/>
              </a:stretch>
            </a:blipFill>
            <a:ln>
              <a:noFill/>
            </a:ln>
          </p:spPr>
        </p:sp>
        <p:sp>
          <p:nvSpPr>
            <p:cNvPr id="98" name="Google Shape;98;p2"/>
            <p:cNvSpPr txBox="1"/>
            <p:nvPr/>
          </p:nvSpPr>
          <p:spPr>
            <a:xfrm>
              <a:off x="1102795" y="0"/>
              <a:ext cx="3586500" cy="8208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4000" b="0" i="0" u="none" strike="noStrike" cap="none">
                  <a:solidFill>
                    <a:srgbClr val="000000"/>
                  </a:solidFill>
                  <a:latin typeface="Arial" panose="020B0604020202020204"/>
                  <a:ea typeface="Arial" panose="020B0604020202020204"/>
                  <a:cs typeface="Arial" panose="020B0604020202020204"/>
                  <a:sym typeface="Arial" panose="020B0604020202020204"/>
                </a:rPr>
                <a:t>Nhóm 8</a:t>
              </a:r>
              <a:endParaRPr sz="40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73" name="Shape 273"/>
        <p:cNvGrpSpPr/>
        <p:nvPr/>
      </p:nvGrpSpPr>
      <p:grpSpPr>
        <a:xfrm>
          <a:off x="0" y="0"/>
          <a:ext cx="0" cy="0"/>
          <a:chOff x="0" y="0"/>
          <a:chExt cx="0" cy="0"/>
        </a:xfrm>
      </p:grpSpPr>
      <p:sp>
        <p:nvSpPr>
          <p:cNvPr id="274" name="Google Shape;274;g271bfdad770_0_191"/>
          <p:cNvSpPr/>
          <p:nvPr/>
        </p:nvSpPr>
        <p:spPr>
          <a:xfrm>
            <a:off x="5699680" y="-1470403"/>
            <a:ext cx="14026196" cy="11628992"/>
          </a:xfrm>
          <a:custGeom>
            <a:avLst/>
            <a:gdLst/>
            <a:ahLst/>
            <a:cxnLst/>
            <a:rect l="l" t="t" r="r" b="b"/>
            <a:pathLst>
              <a:path w="14026196" h="11628992" extrusionOk="0">
                <a:moveTo>
                  <a:pt x="0" y="0"/>
                </a:moveTo>
                <a:lnTo>
                  <a:pt x="14026196" y="0"/>
                </a:lnTo>
                <a:lnTo>
                  <a:pt x="14026196" y="11628992"/>
                </a:lnTo>
                <a:lnTo>
                  <a:pt x="0" y="11628992"/>
                </a:lnTo>
                <a:lnTo>
                  <a:pt x="0" y="0"/>
                </a:lnTo>
                <a:close/>
              </a:path>
            </a:pathLst>
          </a:custGeom>
          <a:blipFill rotWithShape="1">
            <a:blip r:embed="rId1"/>
            <a:stretch>
              <a:fillRect/>
            </a:stretch>
          </a:blipFill>
          <a:ln>
            <a:noFill/>
          </a:ln>
        </p:spPr>
      </p:sp>
      <p:sp>
        <p:nvSpPr>
          <p:cNvPr id="275" name="Google Shape;275;g271bfdad770_0_191"/>
          <p:cNvSpPr txBox="1"/>
          <p:nvPr/>
        </p:nvSpPr>
        <p:spPr>
          <a:xfrm>
            <a:off x="3447608" y="3987976"/>
            <a:ext cx="11392800" cy="13083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8500"/>
              <a:t>Quản lý nhập hàng</a:t>
            </a:r>
            <a:endParaRPr sz="8500"/>
          </a:p>
        </p:txBody>
      </p:sp>
      <p:grpSp>
        <p:nvGrpSpPr>
          <p:cNvPr id="276" name="Google Shape;276;g271bfdad770_0_191"/>
          <p:cNvGrpSpPr/>
          <p:nvPr/>
        </p:nvGrpSpPr>
        <p:grpSpPr>
          <a:xfrm>
            <a:off x="1028700" y="1042988"/>
            <a:ext cx="3516971" cy="615600"/>
            <a:chOff x="0" y="0"/>
            <a:chExt cx="4689295" cy="820800"/>
          </a:xfrm>
        </p:grpSpPr>
        <p:sp>
          <p:nvSpPr>
            <p:cNvPr id="277" name="Google Shape;277;g271bfdad770_0_191"/>
            <p:cNvSpPr/>
            <p:nvPr/>
          </p:nvSpPr>
          <p:spPr>
            <a:xfrm>
              <a:off x="0" y="112459"/>
              <a:ext cx="564724" cy="575182"/>
            </a:xfrm>
            <a:custGeom>
              <a:avLst/>
              <a:gdLst/>
              <a:ahLst/>
              <a:cxnLst/>
              <a:rect l="l" t="t" r="r" b="b"/>
              <a:pathLst>
                <a:path w="564724" h="575182" extrusionOk="0">
                  <a:moveTo>
                    <a:pt x="0" y="0"/>
                  </a:moveTo>
                  <a:lnTo>
                    <a:pt x="564724" y="0"/>
                  </a:lnTo>
                  <a:lnTo>
                    <a:pt x="564724" y="575182"/>
                  </a:lnTo>
                  <a:lnTo>
                    <a:pt x="0" y="575182"/>
                  </a:lnTo>
                  <a:lnTo>
                    <a:pt x="0" y="0"/>
                  </a:lnTo>
                  <a:close/>
                </a:path>
              </a:pathLst>
            </a:custGeom>
            <a:blipFill rotWithShape="1">
              <a:blip r:embed="rId2"/>
              <a:stretch>
                <a:fillRect/>
              </a:stretch>
            </a:blipFill>
            <a:ln>
              <a:noFill/>
            </a:ln>
          </p:spPr>
        </p:sp>
        <p:sp>
          <p:nvSpPr>
            <p:cNvPr id="278" name="Google Shape;278;g271bfdad770_0_191"/>
            <p:cNvSpPr txBox="1"/>
            <p:nvPr/>
          </p:nvSpPr>
          <p:spPr>
            <a:xfrm>
              <a:off x="1102795" y="0"/>
              <a:ext cx="3586500" cy="8208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4000" b="0" i="0" u="none" strike="noStrike" cap="none">
                  <a:solidFill>
                    <a:srgbClr val="000000"/>
                  </a:solidFill>
                  <a:latin typeface="Arial" panose="020B0604020202020204"/>
                  <a:ea typeface="Arial" panose="020B0604020202020204"/>
                  <a:cs typeface="Arial" panose="020B0604020202020204"/>
                  <a:sym typeface="Arial" panose="020B0604020202020204"/>
                </a:rPr>
                <a:t>Nhóm 8 </a:t>
              </a:r>
              <a:endParaRPr sz="40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282" name="Shape 282"/>
        <p:cNvGrpSpPr/>
        <p:nvPr/>
      </p:nvGrpSpPr>
      <p:grpSpPr>
        <a:xfrm>
          <a:off x="0" y="0"/>
          <a:ext cx="0" cy="0"/>
          <a:chOff x="0" y="0"/>
          <a:chExt cx="0" cy="0"/>
        </a:xfrm>
      </p:grpSpPr>
      <p:sp>
        <p:nvSpPr>
          <p:cNvPr id="283" name="Google Shape;283;p26"/>
          <p:cNvSpPr/>
          <p:nvPr/>
        </p:nvSpPr>
        <p:spPr>
          <a:xfrm>
            <a:off x="9382263" y="-1779210"/>
            <a:ext cx="12008614" cy="10502078"/>
          </a:xfrm>
          <a:custGeom>
            <a:avLst/>
            <a:gdLst/>
            <a:ahLst/>
            <a:cxnLst/>
            <a:rect l="l" t="t" r="r" b="b"/>
            <a:pathLst>
              <a:path w="12008614" h="10502078" extrusionOk="0">
                <a:moveTo>
                  <a:pt x="0" y="0"/>
                </a:moveTo>
                <a:lnTo>
                  <a:pt x="12008614" y="0"/>
                </a:lnTo>
                <a:lnTo>
                  <a:pt x="12008614" y="10502079"/>
                </a:lnTo>
                <a:lnTo>
                  <a:pt x="0" y="10502079"/>
                </a:lnTo>
                <a:lnTo>
                  <a:pt x="0" y="0"/>
                </a:lnTo>
                <a:close/>
              </a:path>
            </a:pathLst>
          </a:custGeom>
          <a:blipFill rotWithShape="1">
            <a:blip r:embed="rId1"/>
            <a:stretch>
              <a:fillRect/>
            </a:stretch>
          </a:blipFill>
          <a:ln>
            <a:noFill/>
          </a:ln>
        </p:spPr>
      </p:sp>
      <p:grpSp>
        <p:nvGrpSpPr>
          <p:cNvPr id="284" name="Google Shape;284;p26"/>
          <p:cNvGrpSpPr/>
          <p:nvPr/>
        </p:nvGrpSpPr>
        <p:grpSpPr>
          <a:xfrm>
            <a:off x="1028700" y="1043000"/>
            <a:ext cx="4284000" cy="1354500"/>
            <a:chOff x="0" y="16"/>
            <a:chExt cx="5712000" cy="1806000"/>
          </a:xfrm>
        </p:grpSpPr>
        <p:sp>
          <p:nvSpPr>
            <p:cNvPr id="285" name="Google Shape;285;p26"/>
            <p:cNvSpPr/>
            <p:nvPr/>
          </p:nvSpPr>
          <p:spPr>
            <a:xfrm>
              <a:off x="0" y="112459"/>
              <a:ext cx="564724" cy="575182"/>
            </a:xfrm>
            <a:custGeom>
              <a:avLst/>
              <a:gdLst/>
              <a:ahLst/>
              <a:cxnLst/>
              <a:rect l="l" t="t" r="r" b="b"/>
              <a:pathLst>
                <a:path w="564724" h="575182" extrusionOk="0">
                  <a:moveTo>
                    <a:pt x="0" y="0"/>
                  </a:moveTo>
                  <a:lnTo>
                    <a:pt x="564724" y="0"/>
                  </a:lnTo>
                  <a:lnTo>
                    <a:pt x="564724" y="575182"/>
                  </a:lnTo>
                  <a:lnTo>
                    <a:pt x="0" y="575182"/>
                  </a:lnTo>
                  <a:lnTo>
                    <a:pt x="0" y="0"/>
                  </a:lnTo>
                  <a:close/>
                </a:path>
              </a:pathLst>
            </a:custGeom>
            <a:blipFill rotWithShape="1">
              <a:blip r:embed="rId2"/>
              <a:stretch>
                <a:fillRect/>
              </a:stretch>
            </a:blipFill>
            <a:ln>
              <a:noFill/>
            </a:ln>
          </p:spPr>
        </p:sp>
        <p:sp>
          <p:nvSpPr>
            <p:cNvPr id="286" name="Google Shape;286;p26"/>
            <p:cNvSpPr txBox="1"/>
            <p:nvPr/>
          </p:nvSpPr>
          <p:spPr>
            <a:xfrm>
              <a:off x="1102800" y="16"/>
              <a:ext cx="4609200" cy="18060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4000"/>
                <a:t>Form</a:t>
              </a:r>
              <a:endParaRPr sz="4000"/>
            </a:p>
            <a:p>
              <a:pPr marL="0" marR="0" lvl="0" indent="0" algn="l" rtl="0">
                <a:lnSpc>
                  <a:spcPct val="120000"/>
                </a:lnSpc>
                <a:spcBef>
                  <a:spcPts val="0"/>
                </a:spcBef>
                <a:spcAft>
                  <a:spcPts val="0"/>
                </a:spcAft>
                <a:buNone/>
              </a:pPr>
              <a:r>
                <a:rPr lang="en-US" sz="4000"/>
                <a:t>Nhà cung cấp</a:t>
              </a:r>
              <a:r>
                <a:rPr lang="en-US" sz="4000" b="0" i="0" u="none" strike="noStrike" cap="none">
                  <a:solidFill>
                    <a:srgbClr val="000000"/>
                  </a:solidFill>
                  <a:latin typeface="Arial" panose="020B0604020202020204"/>
                  <a:ea typeface="Arial" panose="020B0604020202020204"/>
                  <a:cs typeface="Arial" panose="020B0604020202020204"/>
                  <a:sym typeface="Arial" panose="020B0604020202020204"/>
                </a:rPr>
                <a:t> </a:t>
              </a:r>
              <a:endParaRPr sz="40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287" name="Google Shape;287;p26"/>
          <p:cNvSpPr txBox="1"/>
          <p:nvPr/>
        </p:nvSpPr>
        <p:spPr>
          <a:xfrm>
            <a:off x="310025" y="3133300"/>
            <a:ext cx="5331300" cy="5602800"/>
          </a:xfrm>
          <a:prstGeom prst="rect">
            <a:avLst/>
          </a:prstGeom>
          <a:noFill/>
          <a:ln>
            <a:noFill/>
          </a:ln>
        </p:spPr>
        <p:txBody>
          <a:bodyPr spcFirstLastPara="1" wrap="square" lIns="91425" tIns="91425" rIns="91425" bIns="91425" anchor="t" anchorCtr="0">
            <a:spAutoFit/>
          </a:bodyPr>
          <a:lstStyle/>
          <a:p>
            <a:pPr marL="457200" lvl="0" indent="-431800" algn="l" rtl="0">
              <a:spcBef>
                <a:spcPts val="0"/>
              </a:spcBef>
              <a:spcAft>
                <a:spcPts val="0"/>
              </a:spcAft>
              <a:buClr>
                <a:schemeClr val="dk1"/>
              </a:buClr>
              <a:buSzPts val="3200"/>
              <a:buFont typeface="Calibri" panose="020F0502020204030204"/>
              <a:buChar char="-"/>
            </a:pPr>
            <a:r>
              <a:rPr lang="en-US" sz="3200">
                <a:solidFill>
                  <a:schemeClr val="dk1"/>
                </a:solidFill>
                <a:latin typeface="Calibri" panose="020F0502020204030204"/>
                <a:ea typeface="Calibri" panose="020F0502020204030204"/>
                <a:cs typeface="Calibri" panose="020F0502020204030204"/>
                <a:sym typeface="Calibri" panose="020F0502020204030204"/>
              </a:rPr>
              <a:t>Thêm, xóa, sửa nhà cung cấp</a:t>
            </a:r>
            <a:endParaRPr sz="3200">
              <a:solidFill>
                <a:schemeClr val="dk1"/>
              </a:solidFill>
              <a:latin typeface="Calibri" panose="020F0502020204030204"/>
              <a:ea typeface="Calibri" panose="020F0502020204030204"/>
              <a:cs typeface="Calibri" panose="020F0502020204030204"/>
              <a:sym typeface="Calibri" panose="020F0502020204030204"/>
            </a:endParaRPr>
          </a:p>
          <a:p>
            <a:pPr marL="457200" lvl="0" indent="-431800" algn="l" rtl="0">
              <a:spcBef>
                <a:spcPts val="0"/>
              </a:spcBef>
              <a:spcAft>
                <a:spcPts val="0"/>
              </a:spcAft>
              <a:buClr>
                <a:schemeClr val="dk1"/>
              </a:buClr>
              <a:buSzPts val="3200"/>
              <a:buFont typeface="Calibri" panose="020F0502020204030204"/>
              <a:buChar char="-"/>
            </a:pPr>
            <a:r>
              <a:rPr lang="en-US" sz="3200">
                <a:solidFill>
                  <a:schemeClr val="dk1"/>
                </a:solidFill>
                <a:latin typeface="Calibri" panose="020F0502020204030204"/>
                <a:ea typeface="Calibri" panose="020F0502020204030204"/>
                <a:cs typeface="Calibri" panose="020F0502020204030204"/>
                <a:sym typeface="Calibri" panose="020F0502020204030204"/>
              </a:rPr>
              <a:t>Tìm kiếm bằng số điện thoại</a:t>
            </a:r>
            <a:endParaRPr sz="3200">
              <a:solidFill>
                <a:schemeClr val="dk1"/>
              </a:solidFill>
              <a:latin typeface="Calibri" panose="020F0502020204030204"/>
              <a:ea typeface="Calibri" panose="020F0502020204030204"/>
              <a:cs typeface="Calibri" panose="020F0502020204030204"/>
              <a:sym typeface="Calibri" panose="020F0502020204030204"/>
            </a:endParaRPr>
          </a:p>
          <a:p>
            <a:pPr marL="457200" lvl="0" indent="-431800" algn="l" rtl="0">
              <a:spcBef>
                <a:spcPts val="0"/>
              </a:spcBef>
              <a:spcAft>
                <a:spcPts val="0"/>
              </a:spcAft>
              <a:buClr>
                <a:schemeClr val="dk1"/>
              </a:buClr>
              <a:buSzPts val="3200"/>
              <a:buFont typeface="Calibri" panose="020F0502020204030204"/>
              <a:buChar char="-"/>
            </a:pPr>
            <a:r>
              <a:rPr lang="en-US" sz="3200">
                <a:solidFill>
                  <a:schemeClr val="dk1"/>
                </a:solidFill>
                <a:latin typeface="Calibri" panose="020F0502020204030204"/>
                <a:ea typeface="Calibri" panose="020F0502020204030204"/>
                <a:cs typeface="Calibri" panose="020F0502020204030204"/>
                <a:sym typeface="Calibri" panose="020F0502020204030204"/>
              </a:rPr>
              <a:t>Mã nhà cung cấp tự tăng</a:t>
            </a:r>
            <a:endParaRPr sz="3200">
              <a:solidFill>
                <a:schemeClr val="dk1"/>
              </a:solidFill>
              <a:latin typeface="Calibri" panose="020F0502020204030204"/>
              <a:ea typeface="Calibri" panose="020F0502020204030204"/>
              <a:cs typeface="Calibri" panose="020F0502020204030204"/>
              <a:sym typeface="Calibri" panose="020F0502020204030204"/>
            </a:endParaRPr>
          </a:p>
          <a:p>
            <a:pPr marL="457200" lvl="0" indent="-431800" algn="l" rtl="0">
              <a:spcBef>
                <a:spcPts val="0"/>
              </a:spcBef>
              <a:spcAft>
                <a:spcPts val="0"/>
              </a:spcAft>
              <a:buClr>
                <a:schemeClr val="dk1"/>
              </a:buClr>
              <a:buSzPts val="3200"/>
              <a:buFont typeface="Calibri" panose="020F0502020204030204"/>
              <a:buChar char="-"/>
            </a:pPr>
            <a:r>
              <a:rPr lang="en-US" sz="3200">
                <a:solidFill>
                  <a:schemeClr val="dk1"/>
                </a:solidFill>
                <a:latin typeface="Calibri" panose="020F0502020204030204"/>
                <a:ea typeface="Calibri" panose="020F0502020204030204"/>
                <a:cs typeface="Calibri" panose="020F0502020204030204"/>
                <a:sym typeface="Calibri" panose="020F0502020204030204"/>
              </a:rPr>
              <a:t>Không được để trống trường nào</a:t>
            </a:r>
            <a:endParaRPr sz="3200">
              <a:solidFill>
                <a:schemeClr val="dk1"/>
              </a:solidFill>
              <a:latin typeface="Calibri" panose="020F0502020204030204"/>
              <a:ea typeface="Calibri" panose="020F0502020204030204"/>
              <a:cs typeface="Calibri" panose="020F0502020204030204"/>
              <a:sym typeface="Calibri" panose="020F0502020204030204"/>
            </a:endParaRPr>
          </a:p>
          <a:p>
            <a:pPr marL="457200" lvl="0" indent="-431800" algn="l" rtl="0">
              <a:spcBef>
                <a:spcPts val="0"/>
              </a:spcBef>
              <a:spcAft>
                <a:spcPts val="0"/>
              </a:spcAft>
              <a:buClr>
                <a:schemeClr val="dk1"/>
              </a:buClr>
              <a:buSzPts val="3200"/>
              <a:buFont typeface="Calibri" panose="020F0502020204030204"/>
              <a:buChar char="-"/>
            </a:pPr>
            <a:r>
              <a:rPr lang="en-US" sz="3200">
                <a:solidFill>
                  <a:schemeClr val="dk1"/>
                </a:solidFill>
                <a:latin typeface="Calibri" panose="020F0502020204030204"/>
                <a:ea typeface="Calibri" panose="020F0502020204030204"/>
                <a:cs typeface="Calibri" panose="020F0502020204030204"/>
                <a:sym typeface="Calibri" panose="020F0502020204030204"/>
              </a:rPr>
              <a:t>Số điện thoại phải có 10 hoặc 11 số, không được có chữ, phải bắt đầu bằng số 0</a:t>
            </a:r>
            <a:endParaRPr sz="3200">
              <a:solidFill>
                <a:schemeClr val="dk1"/>
              </a:solidFill>
              <a:latin typeface="Calibri" panose="020F0502020204030204"/>
              <a:ea typeface="Calibri" panose="020F0502020204030204"/>
              <a:cs typeface="Calibri" panose="020F0502020204030204"/>
              <a:sym typeface="Calibri" panose="020F0502020204030204"/>
            </a:endParaRPr>
          </a:p>
          <a:p>
            <a:pPr marL="457200" lvl="0" indent="-431800" algn="l" rtl="0">
              <a:spcBef>
                <a:spcPts val="0"/>
              </a:spcBef>
              <a:spcAft>
                <a:spcPts val="0"/>
              </a:spcAft>
              <a:buClr>
                <a:schemeClr val="dk1"/>
              </a:buClr>
              <a:buSzPts val="3200"/>
              <a:buFont typeface="Calibri" panose="020F0502020204030204"/>
              <a:buChar char="-"/>
            </a:pPr>
            <a:r>
              <a:rPr lang="en-US" sz="3200">
                <a:solidFill>
                  <a:schemeClr val="dk1"/>
                </a:solidFill>
                <a:latin typeface="Calibri" panose="020F0502020204030204"/>
                <a:ea typeface="Calibri" panose="020F0502020204030204"/>
                <a:cs typeface="Calibri" panose="020F0502020204030204"/>
                <a:sym typeface="Calibri" panose="020F0502020204030204"/>
              </a:rPr>
              <a:t>Email phải có @ và trên 2 kí tự</a:t>
            </a:r>
            <a:endParaRPr sz="32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88" name="Google Shape;288;p26"/>
          <p:cNvPicPr preferRelativeResize="0"/>
          <p:nvPr/>
        </p:nvPicPr>
        <p:blipFill>
          <a:blip r:embed="rId3"/>
          <a:stretch>
            <a:fillRect/>
          </a:stretch>
        </p:blipFill>
        <p:spPr>
          <a:xfrm>
            <a:off x="6017100" y="807625"/>
            <a:ext cx="11681500" cy="83708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292" name="Shape 292"/>
        <p:cNvGrpSpPr/>
        <p:nvPr/>
      </p:nvGrpSpPr>
      <p:grpSpPr>
        <a:xfrm>
          <a:off x="0" y="0"/>
          <a:ext cx="0" cy="0"/>
          <a:chOff x="0" y="0"/>
          <a:chExt cx="0" cy="0"/>
        </a:xfrm>
      </p:grpSpPr>
      <p:sp>
        <p:nvSpPr>
          <p:cNvPr id="293" name="Google Shape;293;p27"/>
          <p:cNvSpPr/>
          <p:nvPr/>
        </p:nvSpPr>
        <p:spPr>
          <a:xfrm>
            <a:off x="0" y="0"/>
            <a:ext cx="5479949" cy="10287000"/>
          </a:xfrm>
          <a:prstGeom prst="rect">
            <a:avLst/>
          </a:prstGeom>
          <a:solidFill>
            <a:srgbClr val="F4F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94" name="Google Shape;294;p27"/>
          <p:cNvGrpSpPr/>
          <p:nvPr/>
        </p:nvGrpSpPr>
        <p:grpSpPr>
          <a:xfrm>
            <a:off x="1028700" y="1042988"/>
            <a:ext cx="3516971" cy="1354500"/>
            <a:chOff x="0" y="0"/>
            <a:chExt cx="4689295" cy="1806000"/>
          </a:xfrm>
        </p:grpSpPr>
        <p:sp>
          <p:nvSpPr>
            <p:cNvPr id="295" name="Google Shape;295;p27"/>
            <p:cNvSpPr/>
            <p:nvPr/>
          </p:nvSpPr>
          <p:spPr>
            <a:xfrm>
              <a:off x="0" y="112459"/>
              <a:ext cx="564724" cy="575182"/>
            </a:xfrm>
            <a:custGeom>
              <a:avLst/>
              <a:gdLst/>
              <a:ahLst/>
              <a:cxnLst/>
              <a:rect l="l" t="t" r="r" b="b"/>
              <a:pathLst>
                <a:path w="564724" h="575182" extrusionOk="0">
                  <a:moveTo>
                    <a:pt x="0" y="0"/>
                  </a:moveTo>
                  <a:lnTo>
                    <a:pt x="564724" y="0"/>
                  </a:lnTo>
                  <a:lnTo>
                    <a:pt x="564724" y="575182"/>
                  </a:lnTo>
                  <a:lnTo>
                    <a:pt x="0" y="575182"/>
                  </a:lnTo>
                  <a:lnTo>
                    <a:pt x="0" y="0"/>
                  </a:lnTo>
                  <a:close/>
                </a:path>
              </a:pathLst>
            </a:custGeom>
            <a:blipFill rotWithShape="1">
              <a:blip r:embed="rId1"/>
              <a:stretch>
                <a:fillRect/>
              </a:stretch>
            </a:blipFill>
            <a:ln>
              <a:noFill/>
            </a:ln>
          </p:spPr>
        </p:sp>
        <p:sp>
          <p:nvSpPr>
            <p:cNvPr id="296" name="Google Shape;296;p27"/>
            <p:cNvSpPr txBox="1"/>
            <p:nvPr/>
          </p:nvSpPr>
          <p:spPr>
            <a:xfrm>
              <a:off x="1102795" y="0"/>
              <a:ext cx="3586500" cy="18060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4000"/>
                <a:t>Form</a:t>
              </a:r>
              <a:endParaRPr sz="4000"/>
            </a:p>
            <a:p>
              <a:pPr marL="0" marR="0" lvl="0" indent="0" algn="l" rtl="0">
                <a:lnSpc>
                  <a:spcPct val="120000"/>
                </a:lnSpc>
                <a:spcBef>
                  <a:spcPts val="0"/>
                </a:spcBef>
                <a:spcAft>
                  <a:spcPts val="0"/>
                </a:spcAft>
                <a:buNone/>
              </a:pPr>
              <a:r>
                <a:rPr lang="en-US" sz="4000"/>
                <a:t>Phiếu nhập</a:t>
              </a:r>
              <a:endParaRPr sz="4000"/>
            </a:p>
          </p:txBody>
        </p:sp>
      </p:grpSp>
      <p:sp>
        <p:nvSpPr>
          <p:cNvPr id="297" name="Google Shape;297;p27"/>
          <p:cNvSpPr txBox="1"/>
          <p:nvPr/>
        </p:nvSpPr>
        <p:spPr>
          <a:xfrm>
            <a:off x="568375" y="2757300"/>
            <a:ext cx="4697400" cy="6090920"/>
          </a:xfrm>
          <a:prstGeom prst="rect">
            <a:avLst/>
          </a:prstGeom>
          <a:noFill/>
          <a:ln>
            <a:noFill/>
          </a:ln>
        </p:spPr>
        <p:txBody>
          <a:bodyPr spcFirstLastPara="1" wrap="square" lIns="91425" tIns="91425" rIns="91425" bIns="91425" anchor="t" anchorCtr="0">
            <a:spAutoFit/>
          </a:bodyPr>
          <a:lstStyle/>
          <a:p>
            <a:pPr marL="457200" lvl="0" indent="-431800" algn="l" rtl="0">
              <a:spcBef>
                <a:spcPts val="0"/>
              </a:spcBef>
              <a:spcAft>
                <a:spcPts val="0"/>
              </a:spcAft>
              <a:buClr>
                <a:schemeClr val="dk1"/>
              </a:buClr>
              <a:buSzPts val="3200"/>
              <a:buFont typeface="Calibri" panose="020F0502020204030204"/>
              <a:buChar char="-"/>
            </a:pPr>
            <a:r>
              <a:rPr lang="en-US" sz="3200">
                <a:solidFill>
                  <a:schemeClr val="dk1"/>
                </a:solidFill>
                <a:latin typeface="Calibri" panose="020F0502020204030204"/>
                <a:ea typeface="Calibri" panose="020F0502020204030204"/>
                <a:cs typeface="Calibri" panose="020F0502020204030204"/>
                <a:sym typeface="Calibri" panose="020F0502020204030204"/>
              </a:rPr>
              <a:t>Thêm, xóa, sửa phiếu nhập</a:t>
            </a:r>
            <a:endParaRPr sz="3200">
              <a:solidFill>
                <a:schemeClr val="dk1"/>
              </a:solidFill>
              <a:latin typeface="Calibri" panose="020F0502020204030204"/>
              <a:ea typeface="Calibri" panose="020F0502020204030204"/>
              <a:cs typeface="Calibri" panose="020F0502020204030204"/>
              <a:sym typeface="Calibri" panose="020F0502020204030204"/>
            </a:endParaRPr>
          </a:p>
          <a:p>
            <a:pPr marL="457200" lvl="0" indent="-431800" algn="l" rtl="0">
              <a:spcBef>
                <a:spcPts val="0"/>
              </a:spcBef>
              <a:spcAft>
                <a:spcPts val="0"/>
              </a:spcAft>
              <a:buClr>
                <a:schemeClr val="dk1"/>
              </a:buClr>
              <a:buSzPts val="3200"/>
              <a:buFont typeface="Calibri" panose="020F0502020204030204"/>
              <a:buChar char="-"/>
            </a:pPr>
            <a:r>
              <a:rPr lang="en-US" sz="3200">
                <a:solidFill>
                  <a:schemeClr val="dk1"/>
                </a:solidFill>
                <a:latin typeface="Calibri" panose="020F0502020204030204"/>
                <a:ea typeface="Calibri" panose="020F0502020204030204"/>
                <a:cs typeface="Calibri" panose="020F0502020204030204"/>
                <a:sym typeface="Calibri" panose="020F0502020204030204"/>
              </a:rPr>
              <a:t>Tìm kiếm theo ngày nhập</a:t>
            </a:r>
            <a:endParaRPr sz="3200">
              <a:solidFill>
                <a:schemeClr val="dk1"/>
              </a:solidFill>
              <a:latin typeface="Calibri" panose="020F0502020204030204"/>
              <a:ea typeface="Calibri" panose="020F0502020204030204"/>
              <a:cs typeface="Calibri" panose="020F0502020204030204"/>
              <a:sym typeface="Calibri" panose="020F0502020204030204"/>
            </a:endParaRPr>
          </a:p>
          <a:p>
            <a:pPr marL="457200" lvl="0" indent="-431800" algn="l" rtl="0">
              <a:spcBef>
                <a:spcPts val="0"/>
              </a:spcBef>
              <a:spcAft>
                <a:spcPts val="0"/>
              </a:spcAft>
              <a:buClr>
                <a:schemeClr val="dk1"/>
              </a:buClr>
              <a:buSzPts val="3200"/>
              <a:buFont typeface="Calibri" panose="020F0502020204030204"/>
              <a:buChar char="-"/>
            </a:pPr>
            <a:r>
              <a:rPr lang="en-US" sz="3200">
                <a:solidFill>
                  <a:schemeClr val="dk1"/>
                </a:solidFill>
                <a:latin typeface="Calibri" panose="020F0502020204030204"/>
                <a:ea typeface="Calibri" panose="020F0502020204030204"/>
                <a:cs typeface="Calibri" panose="020F0502020204030204"/>
                <a:sym typeface="Calibri" panose="020F0502020204030204"/>
              </a:rPr>
              <a:t>Mã phiếu tự động tăng</a:t>
            </a:r>
            <a:endParaRPr sz="3200">
              <a:solidFill>
                <a:schemeClr val="dk1"/>
              </a:solidFill>
              <a:latin typeface="Calibri" panose="020F0502020204030204"/>
              <a:ea typeface="Calibri" panose="020F0502020204030204"/>
              <a:cs typeface="Calibri" panose="020F0502020204030204"/>
              <a:sym typeface="Calibri" panose="020F0502020204030204"/>
            </a:endParaRPr>
          </a:p>
          <a:p>
            <a:pPr marL="457200" lvl="0" indent="-431800" algn="l" rtl="0">
              <a:spcBef>
                <a:spcPts val="0"/>
              </a:spcBef>
              <a:spcAft>
                <a:spcPts val="0"/>
              </a:spcAft>
              <a:buClr>
                <a:schemeClr val="dk1"/>
              </a:buClr>
              <a:buSzPts val="3200"/>
              <a:buFont typeface="Calibri" panose="020F0502020204030204"/>
              <a:buChar char="-"/>
            </a:pPr>
            <a:r>
              <a:rPr lang="en-US" sz="3200">
                <a:solidFill>
                  <a:schemeClr val="dk1"/>
                </a:solidFill>
                <a:latin typeface="Calibri" panose="020F0502020204030204"/>
                <a:ea typeface="Calibri" panose="020F0502020204030204"/>
                <a:cs typeface="Calibri" panose="020F0502020204030204"/>
                <a:sym typeface="Calibri" panose="020F0502020204030204"/>
              </a:rPr>
              <a:t>Ngày nhập có kiểm tra định dạng và mặc định mà ngày hiện tại</a:t>
            </a:r>
            <a:endParaRPr sz="3200">
              <a:solidFill>
                <a:schemeClr val="dk1"/>
              </a:solidFill>
              <a:latin typeface="Calibri" panose="020F0502020204030204"/>
              <a:ea typeface="Calibri" panose="020F0502020204030204"/>
              <a:cs typeface="Calibri" panose="020F0502020204030204"/>
              <a:sym typeface="Calibri" panose="020F0502020204030204"/>
            </a:endParaRPr>
          </a:p>
          <a:p>
            <a:pPr marL="457200" lvl="0" indent="-431800" algn="l" rtl="0">
              <a:spcBef>
                <a:spcPts val="0"/>
              </a:spcBef>
              <a:spcAft>
                <a:spcPts val="0"/>
              </a:spcAft>
              <a:buClr>
                <a:schemeClr val="dk1"/>
              </a:buClr>
              <a:buSzPts val="3200"/>
              <a:buFont typeface="Calibri" panose="020F0502020204030204"/>
              <a:buChar char="-"/>
            </a:pPr>
            <a:r>
              <a:rPr lang="en-US" sz="3200">
                <a:solidFill>
                  <a:schemeClr val="dk1"/>
                </a:solidFill>
                <a:latin typeface="Calibri" panose="020F0502020204030204"/>
                <a:ea typeface="Calibri" panose="020F0502020204030204"/>
                <a:cs typeface="Calibri" panose="020F0502020204030204"/>
                <a:sym typeface="Calibri" panose="020F0502020204030204"/>
              </a:rPr>
              <a:t>Tổng tiền mặc định là 0 khi thêm, xóa, sửa chi tiết phiếu nhập thì tổng tiền sẽ tự thay đổi</a:t>
            </a:r>
            <a:endParaRPr sz="32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98" name="Google Shape;298;p27"/>
          <p:cNvPicPr preferRelativeResize="0"/>
          <p:nvPr/>
        </p:nvPicPr>
        <p:blipFill>
          <a:blip r:embed="rId2"/>
          <a:stretch>
            <a:fillRect/>
          </a:stretch>
        </p:blipFill>
        <p:spPr>
          <a:xfrm>
            <a:off x="5679325" y="434225"/>
            <a:ext cx="12150150" cy="889922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302" name="Shape 302"/>
        <p:cNvGrpSpPr/>
        <p:nvPr/>
      </p:nvGrpSpPr>
      <p:grpSpPr>
        <a:xfrm>
          <a:off x="0" y="0"/>
          <a:ext cx="0" cy="0"/>
          <a:chOff x="0" y="0"/>
          <a:chExt cx="0" cy="0"/>
        </a:xfrm>
      </p:grpSpPr>
      <p:sp>
        <p:nvSpPr>
          <p:cNvPr id="303" name="Google Shape;303;p28"/>
          <p:cNvSpPr/>
          <p:nvPr/>
        </p:nvSpPr>
        <p:spPr>
          <a:xfrm rot="-460451">
            <a:off x="-3704475" y="5082768"/>
            <a:ext cx="8954562" cy="6805467"/>
          </a:xfrm>
          <a:custGeom>
            <a:avLst/>
            <a:gdLst/>
            <a:ahLst/>
            <a:cxnLst/>
            <a:rect l="l" t="t" r="r" b="b"/>
            <a:pathLst>
              <a:path w="8954562" h="6805467" extrusionOk="0">
                <a:moveTo>
                  <a:pt x="0" y="0"/>
                </a:moveTo>
                <a:lnTo>
                  <a:pt x="8954562" y="0"/>
                </a:lnTo>
                <a:lnTo>
                  <a:pt x="8954562" y="6805467"/>
                </a:lnTo>
                <a:lnTo>
                  <a:pt x="0" y="6805467"/>
                </a:lnTo>
                <a:lnTo>
                  <a:pt x="0" y="0"/>
                </a:lnTo>
                <a:close/>
              </a:path>
            </a:pathLst>
          </a:custGeom>
          <a:blipFill rotWithShape="1">
            <a:blip r:embed="rId1"/>
            <a:stretch>
              <a:fillRect/>
            </a:stretch>
          </a:blipFill>
          <a:ln>
            <a:noFill/>
          </a:ln>
        </p:spPr>
      </p:sp>
      <p:grpSp>
        <p:nvGrpSpPr>
          <p:cNvPr id="304" name="Google Shape;304;p28"/>
          <p:cNvGrpSpPr/>
          <p:nvPr/>
        </p:nvGrpSpPr>
        <p:grpSpPr>
          <a:xfrm>
            <a:off x="1028700" y="1043000"/>
            <a:ext cx="5411250" cy="1354500"/>
            <a:chOff x="0" y="16"/>
            <a:chExt cx="7215000" cy="1806000"/>
          </a:xfrm>
        </p:grpSpPr>
        <p:sp>
          <p:nvSpPr>
            <p:cNvPr id="305" name="Google Shape;305;p28"/>
            <p:cNvSpPr/>
            <p:nvPr/>
          </p:nvSpPr>
          <p:spPr>
            <a:xfrm>
              <a:off x="0" y="112459"/>
              <a:ext cx="564724" cy="575182"/>
            </a:xfrm>
            <a:custGeom>
              <a:avLst/>
              <a:gdLst/>
              <a:ahLst/>
              <a:cxnLst/>
              <a:rect l="l" t="t" r="r" b="b"/>
              <a:pathLst>
                <a:path w="564724" h="575182" extrusionOk="0">
                  <a:moveTo>
                    <a:pt x="0" y="0"/>
                  </a:moveTo>
                  <a:lnTo>
                    <a:pt x="564724" y="0"/>
                  </a:lnTo>
                  <a:lnTo>
                    <a:pt x="564724" y="575182"/>
                  </a:lnTo>
                  <a:lnTo>
                    <a:pt x="0" y="575182"/>
                  </a:lnTo>
                  <a:lnTo>
                    <a:pt x="0" y="0"/>
                  </a:lnTo>
                  <a:close/>
                </a:path>
              </a:pathLst>
            </a:custGeom>
            <a:blipFill rotWithShape="1">
              <a:blip r:embed="rId2"/>
              <a:stretch>
                <a:fillRect/>
              </a:stretch>
            </a:blipFill>
            <a:ln>
              <a:noFill/>
            </a:ln>
          </p:spPr>
        </p:sp>
        <p:sp>
          <p:nvSpPr>
            <p:cNvPr id="306" name="Google Shape;306;p28"/>
            <p:cNvSpPr txBox="1"/>
            <p:nvPr/>
          </p:nvSpPr>
          <p:spPr>
            <a:xfrm>
              <a:off x="1102800" y="16"/>
              <a:ext cx="6112200" cy="18060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4000"/>
                <a:t>Form</a:t>
              </a:r>
              <a:endParaRPr sz="4000"/>
            </a:p>
            <a:p>
              <a:pPr marL="0" marR="0" lvl="0" indent="0" algn="l" rtl="0">
                <a:lnSpc>
                  <a:spcPct val="120000"/>
                </a:lnSpc>
                <a:spcBef>
                  <a:spcPts val="0"/>
                </a:spcBef>
                <a:spcAft>
                  <a:spcPts val="0"/>
                </a:spcAft>
                <a:buNone/>
              </a:pPr>
              <a:r>
                <a:rPr lang="en-US" sz="4000"/>
                <a:t>Chi tiết phiếu nhập</a:t>
              </a:r>
              <a:endParaRPr sz="4000"/>
            </a:p>
          </p:txBody>
        </p:sp>
      </p:grpSp>
      <p:sp>
        <p:nvSpPr>
          <p:cNvPr id="307" name="Google Shape;307;p28"/>
          <p:cNvSpPr txBox="1"/>
          <p:nvPr/>
        </p:nvSpPr>
        <p:spPr>
          <a:xfrm>
            <a:off x="12390955" y="1043000"/>
            <a:ext cx="5397300" cy="9045575"/>
          </a:xfrm>
          <a:prstGeom prst="rect">
            <a:avLst/>
          </a:prstGeom>
          <a:noFill/>
          <a:ln>
            <a:noFill/>
          </a:ln>
        </p:spPr>
        <p:txBody>
          <a:bodyPr spcFirstLastPara="1" wrap="square" lIns="91425" tIns="91425" rIns="91425" bIns="91425" anchor="t" anchorCtr="0">
            <a:spAutoFit/>
          </a:bodyPr>
          <a:lstStyle/>
          <a:p>
            <a:pPr marL="457200" lvl="0" indent="-431800" algn="l" rtl="0">
              <a:spcBef>
                <a:spcPts val="0"/>
              </a:spcBef>
              <a:spcAft>
                <a:spcPts val="0"/>
              </a:spcAft>
              <a:buClr>
                <a:schemeClr val="dk1"/>
              </a:buClr>
              <a:buSzPts val="3200"/>
              <a:buFont typeface="Calibri" panose="020F0502020204030204"/>
              <a:buChar char="-"/>
            </a:pPr>
            <a:r>
              <a:rPr lang="en-US" sz="3200">
                <a:solidFill>
                  <a:schemeClr val="dk1"/>
                </a:solidFill>
                <a:latin typeface="Calibri" panose="020F0502020204030204"/>
                <a:ea typeface="Calibri" panose="020F0502020204030204"/>
                <a:cs typeface="Calibri" panose="020F0502020204030204"/>
                <a:sym typeface="Calibri" panose="020F0502020204030204"/>
              </a:rPr>
              <a:t>Thêm, xóa, sửa các chi tiết phiếu</a:t>
            </a:r>
            <a:endParaRPr sz="3200">
              <a:solidFill>
                <a:schemeClr val="dk1"/>
              </a:solidFill>
              <a:latin typeface="Calibri" panose="020F0502020204030204"/>
              <a:ea typeface="Calibri" panose="020F0502020204030204"/>
              <a:cs typeface="Calibri" panose="020F0502020204030204"/>
              <a:sym typeface="Calibri" panose="020F0502020204030204"/>
            </a:endParaRPr>
          </a:p>
          <a:p>
            <a:pPr marL="457200" lvl="0" indent="-431800" algn="l" rtl="0">
              <a:spcBef>
                <a:spcPts val="0"/>
              </a:spcBef>
              <a:spcAft>
                <a:spcPts val="0"/>
              </a:spcAft>
              <a:buClr>
                <a:schemeClr val="dk1"/>
              </a:buClr>
              <a:buSzPts val="3200"/>
              <a:buFont typeface="Calibri" panose="020F0502020204030204"/>
              <a:buChar char="-"/>
            </a:pPr>
            <a:r>
              <a:rPr lang="en-US" sz="3200">
                <a:solidFill>
                  <a:schemeClr val="dk1"/>
                </a:solidFill>
                <a:latin typeface="Calibri" panose="020F0502020204030204"/>
                <a:ea typeface="Calibri" panose="020F0502020204030204"/>
                <a:cs typeface="Calibri" panose="020F0502020204030204"/>
                <a:sym typeface="Calibri" panose="020F0502020204030204"/>
              </a:rPr>
              <a:t>TÌm kiếm theo mã phiếu</a:t>
            </a:r>
            <a:endParaRPr sz="3200">
              <a:solidFill>
                <a:schemeClr val="dk1"/>
              </a:solidFill>
              <a:latin typeface="Calibri" panose="020F0502020204030204"/>
              <a:ea typeface="Calibri" panose="020F0502020204030204"/>
              <a:cs typeface="Calibri" panose="020F0502020204030204"/>
              <a:sym typeface="Calibri" panose="020F0502020204030204"/>
            </a:endParaRPr>
          </a:p>
          <a:p>
            <a:pPr marL="457200" lvl="0" indent="-431800" algn="l" rtl="0">
              <a:spcBef>
                <a:spcPts val="0"/>
              </a:spcBef>
              <a:spcAft>
                <a:spcPts val="0"/>
              </a:spcAft>
              <a:buClr>
                <a:schemeClr val="dk1"/>
              </a:buClr>
              <a:buSzPts val="3200"/>
              <a:buFont typeface="Calibri" panose="020F0502020204030204"/>
              <a:buChar char="-"/>
            </a:pPr>
            <a:r>
              <a:rPr lang="en-US" sz="3200">
                <a:solidFill>
                  <a:schemeClr val="dk1"/>
                </a:solidFill>
                <a:latin typeface="Calibri" panose="020F0502020204030204"/>
                <a:ea typeface="Calibri" panose="020F0502020204030204"/>
                <a:cs typeface="Calibri" panose="020F0502020204030204"/>
                <a:sym typeface="Calibri" panose="020F0502020204030204"/>
              </a:rPr>
              <a:t>Mã phiếu chỉ chọn tự những phiếu đã có ở phiếu nhập</a:t>
            </a:r>
            <a:endParaRPr lang="en-US" sz="3200">
              <a:solidFill>
                <a:schemeClr val="dk1"/>
              </a:solidFill>
              <a:latin typeface="Calibri" panose="020F0502020204030204"/>
              <a:ea typeface="Calibri" panose="020F0502020204030204"/>
              <a:cs typeface="Calibri" panose="020F0502020204030204"/>
              <a:sym typeface="Calibri" panose="020F0502020204030204"/>
            </a:endParaRPr>
          </a:p>
          <a:p>
            <a:pPr marL="457200" lvl="0" indent="-431800" algn="l" rtl="0">
              <a:spcBef>
                <a:spcPts val="0"/>
              </a:spcBef>
              <a:spcAft>
                <a:spcPts val="0"/>
              </a:spcAft>
              <a:buClr>
                <a:schemeClr val="dk1"/>
              </a:buClr>
              <a:buSzPts val="3200"/>
              <a:buFont typeface="Calibri" panose="020F0502020204030204"/>
              <a:buChar char="-"/>
            </a:pPr>
            <a:r>
              <a:rPr lang="en-US" sz="3200">
                <a:solidFill>
                  <a:schemeClr val="dk1"/>
                </a:solidFill>
                <a:latin typeface="Calibri" panose="020F0502020204030204"/>
                <a:ea typeface="Calibri" panose="020F0502020204030204"/>
                <a:cs typeface="Calibri" panose="020F0502020204030204"/>
                <a:sym typeface="Calibri" panose="020F0502020204030204"/>
              </a:rPr>
              <a:t>Kiểm tra nếu mã phiếu và mã sách đã trùng thì chỉ được phép sửa không được thêm</a:t>
            </a:r>
            <a:endParaRPr sz="3200">
              <a:solidFill>
                <a:schemeClr val="dk1"/>
              </a:solidFill>
              <a:latin typeface="Calibri" panose="020F0502020204030204"/>
              <a:ea typeface="Calibri" panose="020F0502020204030204"/>
              <a:cs typeface="Calibri" panose="020F0502020204030204"/>
              <a:sym typeface="Calibri" panose="020F0502020204030204"/>
            </a:endParaRPr>
          </a:p>
          <a:p>
            <a:pPr marL="457200" lvl="0" indent="-431800" algn="l" rtl="0">
              <a:spcBef>
                <a:spcPts val="0"/>
              </a:spcBef>
              <a:spcAft>
                <a:spcPts val="0"/>
              </a:spcAft>
              <a:buClr>
                <a:schemeClr val="dk1"/>
              </a:buClr>
              <a:buSzPts val="3200"/>
              <a:buFont typeface="Calibri" panose="020F0502020204030204"/>
              <a:buChar char="-"/>
            </a:pPr>
            <a:r>
              <a:rPr lang="en-US" sz="3200">
                <a:solidFill>
                  <a:schemeClr val="dk1"/>
                </a:solidFill>
                <a:latin typeface="Calibri" panose="020F0502020204030204"/>
                <a:ea typeface="Calibri" panose="020F0502020204030204"/>
                <a:cs typeface="Calibri" panose="020F0502020204030204"/>
                <a:sym typeface="Calibri" panose="020F0502020204030204"/>
              </a:rPr>
              <a:t>Số lượng và giá nhập phải lớn hơn 0. không được là chữ</a:t>
            </a:r>
            <a:endParaRPr sz="3200">
              <a:solidFill>
                <a:schemeClr val="dk1"/>
              </a:solidFill>
              <a:latin typeface="Calibri" panose="020F0502020204030204"/>
              <a:ea typeface="Calibri" panose="020F0502020204030204"/>
              <a:cs typeface="Calibri" panose="020F0502020204030204"/>
              <a:sym typeface="Calibri" panose="020F0502020204030204"/>
            </a:endParaRPr>
          </a:p>
          <a:p>
            <a:pPr marL="457200" lvl="0" indent="-431800" algn="l" rtl="0">
              <a:spcBef>
                <a:spcPts val="0"/>
              </a:spcBef>
              <a:spcAft>
                <a:spcPts val="0"/>
              </a:spcAft>
              <a:buClr>
                <a:schemeClr val="dk1"/>
              </a:buClr>
              <a:buSzPts val="3200"/>
              <a:buFont typeface="Calibri" panose="020F0502020204030204"/>
              <a:buChar char="-"/>
            </a:pPr>
            <a:r>
              <a:rPr lang="en-US" sz="3200">
                <a:solidFill>
                  <a:schemeClr val="dk1"/>
                </a:solidFill>
                <a:latin typeface="Calibri" panose="020F0502020204030204"/>
                <a:ea typeface="Calibri" panose="020F0502020204030204"/>
                <a:cs typeface="Calibri" panose="020F0502020204030204"/>
                <a:sym typeface="Calibri" panose="020F0502020204030204"/>
              </a:rPr>
              <a:t>Giá nhập không được nhập dấu phẩy mà phải nhập dấu chấm</a:t>
            </a:r>
            <a:endParaRPr lang="en-US" sz="3200">
              <a:solidFill>
                <a:schemeClr val="dk1"/>
              </a:solidFill>
              <a:latin typeface="Calibri" panose="020F0502020204030204"/>
              <a:ea typeface="Calibri" panose="020F0502020204030204"/>
              <a:cs typeface="Calibri" panose="020F0502020204030204"/>
              <a:sym typeface="Calibri" panose="020F0502020204030204"/>
            </a:endParaRPr>
          </a:p>
          <a:p>
            <a:pPr marL="457200" lvl="0" indent="-431800" algn="l" rtl="0">
              <a:spcBef>
                <a:spcPts val="0"/>
              </a:spcBef>
              <a:spcAft>
                <a:spcPts val="0"/>
              </a:spcAft>
              <a:buClr>
                <a:schemeClr val="dk1"/>
              </a:buClr>
              <a:buSzPts val="3200"/>
              <a:buFont typeface="Calibri" panose="020F0502020204030204"/>
              <a:buChar char="-"/>
            </a:pPr>
            <a:r>
              <a:rPr lang="en-US" sz="3200">
                <a:solidFill>
                  <a:schemeClr val="dk1"/>
                </a:solidFill>
                <a:latin typeface="Calibri" panose="020F0502020204030204"/>
                <a:ea typeface="Calibri" panose="020F0502020204030204"/>
                <a:cs typeface="Calibri" panose="020F0502020204030204"/>
                <a:sym typeface="Calibri" panose="020F0502020204030204"/>
              </a:rPr>
              <a:t>Khi thêm, xóa, sửa thì số lượng sách trong kho cũng sẽ thay đổi</a:t>
            </a:r>
            <a:endParaRPr lang="en-US" sz="32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 name="Picture 1"/>
          <p:cNvPicPr>
            <a:picLocks noChangeAspect="1"/>
          </p:cNvPicPr>
          <p:nvPr/>
        </p:nvPicPr>
        <p:blipFill>
          <a:blip r:embed="rId3"/>
          <a:stretch>
            <a:fillRect/>
          </a:stretch>
        </p:blipFill>
        <p:spPr>
          <a:xfrm>
            <a:off x="1028700" y="2562225"/>
            <a:ext cx="10629900" cy="653415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312" name="Shape 312"/>
        <p:cNvGrpSpPr/>
        <p:nvPr/>
      </p:nvGrpSpPr>
      <p:grpSpPr>
        <a:xfrm>
          <a:off x="0" y="0"/>
          <a:ext cx="0" cy="0"/>
          <a:chOff x="0" y="0"/>
          <a:chExt cx="0" cy="0"/>
        </a:xfrm>
      </p:grpSpPr>
      <p:sp>
        <p:nvSpPr>
          <p:cNvPr id="313" name="Google Shape;313;g271bfdad770_0_199"/>
          <p:cNvSpPr/>
          <p:nvPr/>
        </p:nvSpPr>
        <p:spPr>
          <a:xfrm>
            <a:off x="5699680" y="-1470403"/>
            <a:ext cx="14026196" cy="11628992"/>
          </a:xfrm>
          <a:custGeom>
            <a:avLst/>
            <a:gdLst/>
            <a:ahLst/>
            <a:cxnLst/>
            <a:rect l="l" t="t" r="r" b="b"/>
            <a:pathLst>
              <a:path w="14026196" h="11628992" extrusionOk="0">
                <a:moveTo>
                  <a:pt x="0" y="0"/>
                </a:moveTo>
                <a:lnTo>
                  <a:pt x="14026196" y="0"/>
                </a:lnTo>
                <a:lnTo>
                  <a:pt x="14026196" y="11628992"/>
                </a:lnTo>
                <a:lnTo>
                  <a:pt x="0" y="11628992"/>
                </a:lnTo>
                <a:lnTo>
                  <a:pt x="0" y="0"/>
                </a:lnTo>
                <a:close/>
              </a:path>
            </a:pathLst>
          </a:custGeom>
          <a:blipFill rotWithShape="1">
            <a:blip r:embed="rId1"/>
            <a:stretch>
              <a:fillRect/>
            </a:stretch>
          </a:blipFill>
          <a:ln>
            <a:noFill/>
          </a:ln>
        </p:spPr>
      </p:sp>
      <p:sp>
        <p:nvSpPr>
          <p:cNvPr id="314" name="Google Shape;314;g271bfdad770_0_199"/>
          <p:cNvSpPr txBox="1"/>
          <p:nvPr/>
        </p:nvSpPr>
        <p:spPr>
          <a:xfrm>
            <a:off x="3447608" y="3987976"/>
            <a:ext cx="11392800" cy="13083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8500"/>
              <a:t>Thống kê</a:t>
            </a:r>
            <a:endParaRPr sz="8500"/>
          </a:p>
        </p:txBody>
      </p:sp>
      <p:grpSp>
        <p:nvGrpSpPr>
          <p:cNvPr id="315" name="Google Shape;315;g271bfdad770_0_199"/>
          <p:cNvGrpSpPr/>
          <p:nvPr/>
        </p:nvGrpSpPr>
        <p:grpSpPr>
          <a:xfrm>
            <a:off x="1028700" y="1042988"/>
            <a:ext cx="3516971" cy="615600"/>
            <a:chOff x="0" y="0"/>
            <a:chExt cx="4689295" cy="820800"/>
          </a:xfrm>
        </p:grpSpPr>
        <p:sp>
          <p:nvSpPr>
            <p:cNvPr id="316" name="Google Shape;316;g271bfdad770_0_199"/>
            <p:cNvSpPr/>
            <p:nvPr/>
          </p:nvSpPr>
          <p:spPr>
            <a:xfrm>
              <a:off x="0" y="112459"/>
              <a:ext cx="564724" cy="575182"/>
            </a:xfrm>
            <a:custGeom>
              <a:avLst/>
              <a:gdLst/>
              <a:ahLst/>
              <a:cxnLst/>
              <a:rect l="l" t="t" r="r" b="b"/>
              <a:pathLst>
                <a:path w="564724" h="575182" extrusionOk="0">
                  <a:moveTo>
                    <a:pt x="0" y="0"/>
                  </a:moveTo>
                  <a:lnTo>
                    <a:pt x="564724" y="0"/>
                  </a:lnTo>
                  <a:lnTo>
                    <a:pt x="564724" y="575182"/>
                  </a:lnTo>
                  <a:lnTo>
                    <a:pt x="0" y="575182"/>
                  </a:lnTo>
                  <a:lnTo>
                    <a:pt x="0" y="0"/>
                  </a:lnTo>
                  <a:close/>
                </a:path>
              </a:pathLst>
            </a:custGeom>
            <a:blipFill rotWithShape="1">
              <a:blip r:embed="rId2"/>
              <a:stretch>
                <a:fillRect/>
              </a:stretch>
            </a:blipFill>
            <a:ln>
              <a:noFill/>
            </a:ln>
          </p:spPr>
        </p:sp>
        <p:sp>
          <p:nvSpPr>
            <p:cNvPr id="317" name="Google Shape;317;g271bfdad770_0_199"/>
            <p:cNvSpPr txBox="1"/>
            <p:nvPr/>
          </p:nvSpPr>
          <p:spPr>
            <a:xfrm>
              <a:off x="1102795" y="0"/>
              <a:ext cx="3586500" cy="8208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4000" b="0" i="0" u="none" strike="noStrike" cap="none">
                  <a:solidFill>
                    <a:srgbClr val="000000"/>
                  </a:solidFill>
                  <a:latin typeface="Arial" panose="020B0604020202020204"/>
                  <a:ea typeface="Arial" panose="020B0604020202020204"/>
                  <a:cs typeface="Arial" panose="020B0604020202020204"/>
                  <a:sym typeface="Arial" panose="020B0604020202020204"/>
                </a:rPr>
                <a:t>Nhóm 8 </a:t>
              </a:r>
              <a:endParaRPr sz="40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321" name="Shape 321"/>
        <p:cNvGrpSpPr/>
        <p:nvPr/>
      </p:nvGrpSpPr>
      <p:grpSpPr>
        <a:xfrm>
          <a:off x="0" y="0"/>
          <a:ext cx="0" cy="0"/>
          <a:chOff x="0" y="0"/>
          <a:chExt cx="0" cy="0"/>
        </a:xfrm>
      </p:grpSpPr>
      <p:sp>
        <p:nvSpPr>
          <p:cNvPr id="322" name="Google Shape;322;p30"/>
          <p:cNvSpPr/>
          <p:nvPr/>
        </p:nvSpPr>
        <p:spPr>
          <a:xfrm>
            <a:off x="0" y="0"/>
            <a:ext cx="5479949" cy="10287000"/>
          </a:xfrm>
          <a:prstGeom prst="rect">
            <a:avLst/>
          </a:prstGeom>
          <a:solidFill>
            <a:srgbClr val="F4F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23" name="Google Shape;323;p30"/>
          <p:cNvGrpSpPr/>
          <p:nvPr/>
        </p:nvGrpSpPr>
        <p:grpSpPr>
          <a:xfrm>
            <a:off x="1028700" y="1042988"/>
            <a:ext cx="3516971" cy="1354500"/>
            <a:chOff x="0" y="0"/>
            <a:chExt cx="4689295" cy="1806000"/>
          </a:xfrm>
        </p:grpSpPr>
        <p:sp>
          <p:nvSpPr>
            <p:cNvPr id="324" name="Google Shape;324;p30"/>
            <p:cNvSpPr/>
            <p:nvPr/>
          </p:nvSpPr>
          <p:spPr>
            <a:xfrm>
              <a:off x="0" y="112459"/>
              <a:ext cx="564724" cy="575182"/>
            </a:xfrm>
            <a:custGeom>
              <a:avLst/>
              <a:gdLst/>
              <a:ahLst/>
              <a:cxnLst/>
              <a:rect l="l" t="t" r="r" b="b"/>
              <a:pathLst>
                <a:path w="564724" h="575182" extrusionOk="0">
                  <a:moveTo>
                    <a:pt x="0" y="0"/>
                  </a:moveTo>
                  <a:lnTo>
                    <a:pt x="564724" y="0"/>
                  </a:lnTo>
                  <a:lnTo>
                    <a:pt x="564724" y="575182"/>
                  </a:lnTo>
                  <a:lnTo>
                    <a:pt x="0" y="575182"/>
                  </a:lnTo>
                  <a:lnTo>
                    <a:pt x="0" y="0"/>
                  </a:lnTo>
                  <a:close/>
                </a:path>
              </a:pathLst>
            </a:custGeom>
            <a:blipFill rotWithShape="1">
              <a:blip r:embed="rId1"/>
              <a:stretch>
                <a:fillRect/>
              </a:stretch>
            </a:blipFill>
            <a:ln>
              <a:noFill/>
            </a:ln>
          </p:spPr>
        </p:sp>
        <p:sp>
          <p:nvSpPr>
            <p:cNvPr id="325" name="Google Shape;325;p30"/>
            <p:cNvSpPr txBox="1"/>
            <p:nvPr/>
          </p:nvSpPr>
          <p:spPr>
            <a:xfrm>
              <a:off x="1102795" y="0"/>
              <a:ext cx="3586500" cy="18060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4000"/>
                <a:t>Form</a:t>
              </a:r>
              <a:endParaRPr sz="4000"/>
            </a:p>
            <a:p>
              <a:pPr marL="0" marR="0" lvl="0" indent="0" algn="l" rtl="0">
                <a:lnSpc>
                  <a:spcPct val="120000"/>
                </a:lnSpc>
                <a:spcBef>
                  <a:spcPts val="0"/>
                </a:spcBef>
                <a:spcAft>
                  <a:spcPts val="0"/>
                </a:spcAft>
                <a:buNone/>
              </a:pPr>
              <a:r>
                <a:rPr lang="en-US" sz="4000"/>
                <a:t>Thống kê</a:t>
              </a:r>
              <a:endParaRPr sz="4000"/>
            </a:p>
          </p:txBody>
        </p:sp>
      </p:grpSp>
      <p:sp>
        <p:nvSpPr>
          <p:cNvPr id="326" name="Google Shape;326;p30"/>
          <p:cNvSpPr txBox="1"/>
          <p:nvPr/>
        </p:nvSpPr>
        <p:spPr>
          <a:xfrm>
            <a:off x="11583450" y="1357050"/>
            <a:ext cx="6594900" cy="7572900"/>
          </a:xfrm>
          <a:prstGeom prst="rect">
            <a:avLst/>
          </a:prstGeom>
          <a:noFill/>
          <a:ln>
            <a:noFill/>
          </a:ln>
        </p:spPr>
        <p:txBody>
          <a:bodyPr spcFirstLastPara="1" wrap="square" lIns="91425" tIns="91425" rIns="91425" bIns="91425" anchor="t" anchorCtr="0">
            <a:spAutoFit/>
          </a:bodyPr>
          <a:lstStyle/>
          <a:p>
            <a:pPr marL="457200" lvl="0" indent="-431800" algn="l" rtl="0">
              <a:spcBef>
                <a:spcPts val="0"/>
              </a:spcBef>
              <a:spcAft>
                <a:spcPts val="0"/>
              </a:spcAft>
              <a:buClr>
                <a:schemeClr val="dk1"/>
              </a:buClr>
              <a:buSzPts val="3200"/>
              <a:buFont typeface="Calibri" panose="020F0502020204030204"/>
              <a:buChar char="-"/>
            </a:pPr>
            <a:r>
              <a:rPr lang="en-US" sz="3200">
                <a:solidFill>
                  <a:schemeClr val="dk1"/>
                </a:solidFill>
                <a:latin typeface="Calibri" panose="020F0502020204030204"/>
                <a:ea typeface="Calibri" panose="020F0502020204030204"/>
                <a:cs typeface="Calibri" panose="020F0502020204030204"/>
                <a:sym typeface="Calibri" panose="020F0502020204030204"/>
              </a:rPr>
              <a:t>Thống kê sách bán chạy( khi có số lượng bán trên 50. Số lượng bán được tự cộng từ các chi tiết đơn hàng)</a:t>
            </a:r>
            <a:endParaRPr sz="3200">
              <a:solidFill>
                <a:schemeClr val="dk1"/>
              </a:solidFill>
              <a:latin typeface="Calibri" panose="020F0502020204030204"/>
              <a:ea typeface="Calibri" panose="020F0502020204030204"/>
              <a:cs typeface="Calibri" panose="020F0502020204030204"/>
              <a:sym typeface="Calibri" panose="020F0502020204030204"/>
            </a:endParaRPr>
          </a:p>
          <a:p>
            <a:pPr marL="457200" lvl="0" indent="-431800" algn="l" rtl="0">
              <a:spcBef>
                <a:spcPts val="0"/>
              </a:spcBef>
              <a:spcAft>
                <a:spcPts val="0"/>
              </a:spcAft>
              <a:buClr>
                <a:schemeClr val="dk1"/>
              </a:buClr>
              <a:buSzPts val="3200"/>
              <a:buFont typeface="Calibri" panose="020F0502020204030204"/>
              <a:buChar char="-"/>
            </a:pPr>
            <a:r>
              <a:rPr lang="en-US" sz="3200">
                <a:solidFill>
                  <a:schemeClr val="dk1"/>
                </a:solidFill>
                <a:latin typeface="Calibri" panose="020F0502020204030204"/>
                <a:ea typeface="Calibri" panose="020F0502020204030204"/>
                <a:cs typeface="Calibri" panose="020F0502020204030204"/>
                <a:sym typeface="Calibri" panose="020F0502020204030204"/>
              </a:rPr>
              <a:t>Thống kê khách hàng mua nhiều( khi có tiền mua trên 500.000. Số tiền mua được tự cộng từ các đơn hàng)</a:t>
            </a:r>
            <a:endParaRPr sz="3200">
              <a:solidFill>
                <a:schemeClr val="dk1"/>
              </a:solidFill>
              <a:latin typeface="Calibri" panose="020F0502020204030204"/>
              <a:ea typeface="Calibri" panose="020F0502020204030204"/>
              <a:cs typeface="Calibri" panose="020F0502020204030204"/>
              <a:sym typeface="Calibri" panose="020F0502020204030204"/>
            </a:endParaRPr>
          </a:p>
          <a:p>
            <a:pPr marL="457200" lvl="0" indent="-431800" algn="l" rtl="0">
              <a:spcBef>
                <a:spcPts val="0"/>
              </a:spcBef>
              <a:spcAft>
                <a:spcPts val="0"/>
              </a:spcAft>
              <a:buClr>
                <a:schemeClr val="dk1"/>
              </a:buClr>
              <a:buSzPts val="3200"/>
              <a:buFont typeface="Calibri" panose="020F0502020204030204"/>
              <a:buChar char="-"/>
            </a:pPr>
            <a:r>
              <a:rPr lang="en-US" sz="3200">
                <a:solidFill>
                  <a:schemeClr val="dk1"/>
                </a:solidFill>
                <a:latin typeface="Calibri" panose="020F0502020204030204"/>
                <a:ea typeface="Calibri" panose="020F0502020204030204"/>
                <a:cs typeface="Calibri" panose="020F0502020204030204"/>
                <a:sym typeface="Calibri" panose="020F0502020204030204"/>
              </a:rPr>
              <a:t>Thống kê doanh thu theo từng tháng hoặc tất cả các tháng có đơn hàng. Doanh thu được tự cộng từ các đơn hàng trong tháng đó</a:t>
            </a:r>
            <a:endParaRPr sz="3200">
              <a:solidFill>
                <a:schemeClr val="dk1"/>
              </a:solidFill>
              <a:latin typeface="Calibri" panose="020F0502020204030204"/>
              <a:ea typeface="Calibri" panose="020F0502020204030204"/>
              <a:cs typeface="Calibri" panose="020F0502020204030204"/>
              <a:sym typeface="Calibri" panose="020F0502020204030204"/>
            </a:endParaRPr>
          </a:p>
          <a:p>
            <a:pPr marL="457200" lvl="0" indent="-431800" algn="l" rtl="0">
              <a:spcBef>
                <a:spcPts val="0"/>
              </a:spcBef>
              <a:spcAft>
                <a:spcPts val="0"/>
              </a:spcAft>
              <a:buClr>
                <a:schemeClr val="dk1"/>
              </a:buClr>
              <a:buSzPts val="3200"/>
              <a:buFont typeface="Calibri" panose="020F0502020204030204"/>
              <a:buChar char="-"/>
            </a:pPr>
            <a:r>
              <a:rPr lang="en-US" sz="3200">
                <a:solidFill>
                  <a:schemeClr val="dk1"/>
                </a:solidFill>
                <a:latin typeface="Calibri" panose="020F0502020204030204"/>
                <a:ea typeface="Calibri" panose="020F0502020204030204"/>
                <a:cs typeface="Calibri" panose="020F0502020204030204"/>
                <a:sym typeface="Calibri" panose="020F0502020204030204"/>
              </a:rPr>
              <a:t>Thống kê doanh thu theo năm hoặc tất cả các năm. Doanh thu được tự cộng từ các đơn hàng trong năm đó</a:t>
            </a:r>
            <a:endParaRPr sz="32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327" name="Google Shape;327;p30"/>
          <p:cNvPicPr preferRelativeResize="0"/>
          <p:nvPr/>
        </p:nvPicPr>
        <p:blipFill>
          <a:blip r:embed="rId2"/>
          <a:stretch>
            <a:fillRect/>
          </a:stretch>
        </p:blipFill>
        <p:spPr>
          <a:xfrm>
            <a:off x="1028700" y="2571475"/>
            <a:ext cx="10272901" cy="72784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331" name="Shape 331"/>
        <p:cNvGrpSpPr/>
        <p:nvPr/>
      </p:nvGrpSpPr>
      <p:grpSpPr>
        <a:xfrm>
          <a:off x="0" y="0"/>
          <a:ext cx="0" cy="0"/>
          <a:chOff x="0" y="0"/>
          <a:chExt cx="0" cy="0"/>
        </a:xfrm>
      </p:grpSpPr>
      <p:sp>
        <p:nvSpPr>
          <p:cNvPr id="332" name="Google Shape;332;g271bfdad770_0_213"/>
          <p:cNvSpPr/>
          <p:nvPr/>
        </p:nvSpPr>
        <p:spPr>
          <a:xfrm>
            <a:off x="5699680" y="-1470403"/>
            <a:ext cx="14026196" cy="11628992"/>
          </a:xfrm>
          <a:custGeom>
            <a:avLst/>
            <a:gdLst/>
            <a:ahLst/>
            <a:cxnLst/>
            <a:rect l="l" t="t" r="r" b="b"/>
            <a:pathLst>
              <a:path w="14026196" h="11628992" extrusionOk="0">
                <a:moveTo>
                  <a:pt x="0" y="0"/>
                </a:moveTo>
                <a:lnTo>
                  <a:pt x="14026196" y="0"/>
                </a:lnTo>
                <a:lnTo>
                  <a:pt x="14026196" y="11628992"/>
                </a:lnTo>
                <a:lnTo>
                  <a:pt x="0" y="11628992"/>
                </a:lnTo>
                <a:lnTo>
                  <a:pt x="0" y="0"/>
                </a:lnTo>
                <a:close/>
              </a:path>
            </a:pathLst>
          </a:custGeom>
          <a:blipFill rotWithShape="1">
            <a:blip r:embed="rId1"/>
            <a:stretch>
              <a:fillRect/>
            </a:stretch>
          </a:blipFill>
          <a:ln>
            <a:noFill/>
          </a:ln>
        </p:spPr>
      </p:sp>
      <p:sp>
        <p:nvSpPr>
          <p:cNvPr id="333" name="Google Shape;333;g271bfdad770_0_213"/>
          <p:cNvSpPr txBox="1"/>
          <p:nvPr/>
        </p:nvSpPr>
        <p:spPr>
          <a:xfrm>
            <a:off x="3447608" y="3987976"/>
            <a:ext cx="11392800" cy="13083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8500"/>
              <a:t>DEMO</a:t>
            </a:r>
            <a:endParaRPr sz="8500"/>
          </a:p>
        </p:txBody>
      </p:sp>
      <p:grpSp>
        <p:nvGrpSpPr>
          <p:cNvPr id="334" name="Google Shape;334;g271bfdad770_0_213"/>
          <p:cNvGrpSpPr/>
          <p:nvPr/>
        </p:nvGrpSpPr>
        <p:grpSpPr>
          <a:xfrm>
            <a:off x="1028700" y="1042988"/>
            <a:ext cx="3516971" cy="615600"/>
            <a:chOff x="0" y="0"/>
            <a:chExt cx="4689295" cy="820800"/>
          </a:xfrm>
        </p:grpSpPr>
        <p:sp>
          <p:nvSpPr>
            <p:cNvPr id="335" name="Google Shape;335;g271bfdad770_0_213"/>
            <p:cNvSpPr/>
            <p:nvPr/>
          </p:nvSpPr>
          <p:spPr>
            <a:xfrm>
              <a:off x="0" y="112459"/>
              <a:ext cx="564724" cy="575182"/>
            </a:xfrm>
            <a:custGeom>
              <a:avLst/>
              <a:gdLst/>
              <a:ahLst/>
              <a:cxnLst/>
              <a:rect l="l" t="t" r="r" b="b"/>
              <a:pathLst>
                <a:path w="564724" h="575182" extrusionOk="0">
                  <a:moveTo>
                    <a:pt x="0" y="0"/>
                  </a:moveTo>
                  <a:lnTo>
                    <a:pt x="564724" y="0"/>
                  </a:lnTo>
                  <a:lnTo>
                    <a:pt x="564724" y="575182"/>
                  </a:lnTo>
                  <a:lnTo>
                    <a:pt x="0" y="575182"/>
                  </a:lnTo>
                  <a:lnTo>
                    <a:pt x="0" y="0"/>
                  </a:lnTo>
                  <a:close/>
                </a:path>
              </a:pathLst>
            </a:custGeom>
            <a:blipFill rotWithShape="1">
              <a:blip r:embed="rId2"/>
              <a:stretch>
                <a:fillRect/>
              </a:stretch>
            </a:blipFill>
            <a:ln>
              <a:noFill/>
            </a:ln>
          </p:spPr>
        </p:sp>
        <p:sp>
          <p:nvSpPr>
            <p:cNvPr id="336" name="Google Shape;336;g271bfdad770_0_213"/>
            <p:cNvSpPr txBox="1"/>
            <p:nvPr/>
          </p:nvSpPr>
          <p:spPr>
            <a:xfrm>
              <a:off x="1102795" y="0"/>
              <a:ext cx="3586500" cy="8208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4000" b="0" i="0" u="none" strike="noStrike" cap="none">
                  <a:solidFill>
                    <a:srgbClr val="000000"/>
                  </a:solidFill>
                  <a:latin typeface="Arial" panose="020B0604020202020204"/>
                  <a:ea typeface="Arial" panose="020B0604020202020204"/>
                  <a:cs typeface="Arial" panose="020B0604020202020204"/>
                  <a:sym typeface="Arial" panose="020B0604020202020204"/>
                </a:rPr>
                <a:t>Nhóm 8 </a:t>
              </a:r>
              <a:endParaRPr sz="40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340" name="Shape 340"/>
        <p:cNvGrpSpPr/>
        <p:nvPr/>
      </p:nvGrpSpPr>
      <p:grpSpPr>
        <a:xfrm>
          <a:off x="0" y="0"/>
          <a:ext cx="0" cy="0"/>
          <a:chOff x="0" y="0"/>
          <a:chExt cx="0" cy="0"/>
        </a:xfrm>
      </p:grpSpPr>
      <p:sp>
        <p:nvSpPr>
          <p:cNvPr id="341" name="Google Shape;341;g2de244d6f97_0_80"/>
          <p:cNvSpPr/>
          <p:nvPr/>
        </p:nvSpPr>
        <p:spPr>
          <a:xfrm>
            <a:off x="5699680" y="-1470403"/>
            <a:ext cx="14026196" cy="11628992"/>
          </a:xfrm>
          <a:custGeom>
            <a:avLst/>
            <a:gdLst/>
            <a:ahLst/>
            <a:cxnLst/>
            <a:rect l="l" t="t" r="r" b="b"/>
            <a:pathLst>
              <a:path w="14026196" h="11628992" extrusionOk="0">
                <a:moveTo>
                  <a:pt x="0" y="0"/>
                </a:moveTo>
                <a:lnTo>
                  <a:pt x="14026196" y="0"/>
                </a:lnTo>
                <a:lnTo>
                  <a:pt x="14026196" y="11628992"/>
                </a:lnTo>
                <a:lnTo>
                  <a:pt x="0" y="11628992"/>
                </a:lnTo>
                <a:lnTo>
                  <a:pt x="0" y="0"/>
                </a:lnTo>
                <a:close/>
              </a:path>
            </a:pathLst>
          </a:custGeom>
          <a:blipFill rotWithShape="1">
            <a:blip r:embed="rId1"/>
            <a:stretch>
              <a:fillRect/>
            </a:stretch>
          </a:blipFill>
          <a:ln>
            <a:noFill/>
          </a:ln>
        </p:spPr>
      </p:sp>
      <p:sp>
        <p:nvSpPr>
          <p:cNvPr id="342" name="Google Shape;342;g2de244d6f97_0_80"/>
          <p:cNvSpPr txBox="1"/>
          <p:nvPr/>
        </p:nvSpPr>
        <p:spPr>
          <a:xfrm>
            <a:off x="3447608" y="4344093"/>
            <a:ext cx="11392800" cy="13083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8500" b="0" i="0" u="none" strike="noStrike" cap="none">
                <a:solidFill>
                  <a:srgbClr val="000000"/>
                </a:solidFill>
                <a:latin typeface="Arial" panose="020B0604020202020204"/>
                <a:ea typeface="Arial" panose="020B0604020202020204"/>
                <a:cs typeface="Arial" panose="020B0604020202020204"/>
                <a:sym typeface="Arial" panose="020B0604020202020204"/>
              </a:rPr>
              <a:t>Thanks for watching</a:t>
            </a:r>
            <a:endParaRPr sz="85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343" name="Google Shape;343;g2de244d6f97_0_80"/>
          <p:cNvGrpSpPr/>
          <p:nvPr/>
        </p:nvGrpSpPr>
        <p:grpSpPr>
          <a:xfrm>
            <a:off x="1028700" y="1042988"/>
            <a:ext cx="3516971" cy="615600"/>
            <a:chOff x="0" y="0"/>
            <a:chExt cx="4689295" cy="820800"/>
          </a:xfrm>
        </p:grpSpPr>
        <p:sp>
          <p:nvSpPr>
            <p:cNvPr id="344" name="Google Shape;344;g2de244d6f97_0_80"/>
            <p:cNvSpPr/>
            <p:nvPr/>
          </p:nvSpPr>
          <p:spPr>
            <a:xfrm>
              <a:off x="0" y="112459"/>
              <a:ext cx="564724" cy="575182"/>
            </a:xfrm>
            <a:custGeom>
              <a:avLst/>
              <a:gdLst/>
              <a:ahLst/>
              <a:cxnLst/>
              <a:rect l="l" t="t" r="r" b="b"/>
              <a:pathLst>
                <a:path w="564724" h="575182" extrusionOk="0">
                  <a:moveTo>
                    <a:pt x="0" y="0"/>
                  </a:moveTo>
                  <a:lnTo>
                    <a:pt x="564724" y="0"/>
                  </a:lnTo>
                  <a:lnTo>
                    <a:pt x="564724" y="575182"/>
                  </a:lnTo>
                  <a:lnTo>
                    <a:pt x="0" y="575182"/>
                  </a:lnTo>
                  <a:lnTo>
                    <a:pt x="0" y="0"/>
                  </a:lnTo>
                  <a:close/>
                </a:path>
              </a:pathLst>
            </a:custGeom>
            <a:blipFill rotWithShape="1">
              <a:blip r:embed="rId2"/>
              <a:stretch>
                <a:fillRect/>
              </a:stretch>
            </a:blipFill>
            <a:ln>
              <a:noFill/>
            </a:ln>
          </p:spPr>
        </p:sp>
        <p:sp>
          <p:nvSpPr>
            <p:cNvPr id="345" name="Google Shape;345;g2de244d6f97_0_80"/>
            <p:cNvSpPr txBox="1"/>
            <p:nvPr/>
          </p:nvSpPr>
          <p:spPr>
            <a:xfrm>
              <a:off x="1102795" y="0"/>
              <a:ext cx="3586500" cy="8208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4000" b="0" i="0" u="none" strike="noStrike" cap="none">
                  <a:solidFill>
                    <a:srgbClr val="000000"/>
                  </a:solidFill>
                  <a:latin typeface="Arial" panose="020B0604020202020204"/>
                  <a:ea typeface="Arial" panose="020B0604020202020204"/>
                  <a:cs typeface="Arial" panose="020B0604020202020204"/>
                  <a:sym typeface="Arial" panose="020B0604020202020204"/>
                </a:rPr>
                <a:t>Nhóm 8 </a:t>
              </a:r>
              <a:endParaRPr sz="40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02" name="Shape 102"/>
        <p:cNvGrpSpPr/>
        <p:nvPr/>
      </p:nvGrpSpPr>
      <p:grpSpPr>
        <a:xfrm>
          <a:off x="0" y="0"/>
          <a:ext cx="0" cy="0"/>
          <a:chOff x="0" y="0"/>
          <a:chExt cx="0" cy="0"/>
        </a:xfrm>
      </p:grpSpPr>
      <p:sp>
        <p:nvSpPr>
          <p:cNvPr id="103" name="Google Shape;103;g271bfdad770_0_0"/>
          <p:cNvSpPr/>
          <p:nvPr/>
        </p:nvSpPr>
        <p:spPr>
          <a:xfrm>
            <a:off x="5699680" y="-1470403"/>
            <a:ext cx="14026196" cy="11628992"/>
          </a:xfrm>
          <a:custGeom>
            <a:avLst/>
            <a:gdLst/>
            <a:ahLst/>
            <a:cxnLst/>
            <a:rect l="l" t="t" r="r" b="b"/>
            <a:pathLst>
              <a:path w="14026196" h="11628992" extrusionOk="0">
                <a:moveTo>
                  <a:pt x="0" y="0"/>
                </a:moveTo>
                <a:lnTo>
                  <a:pt x="14026196" y="0"/>
                </a:lnTo>
                <a:lnTo>
                  <a:pt x="14026196" y="11628992"/>
                </a:lnTo>
                <a:lnTo>
                  <a:pt x="0" y="11628992"/>
                </a:lnTo>
                <a:lnTo>
                  <a:pt x="0" y="0"/>
                </a:lnTo>
                <a:close/>
              </a:path>
            </a:pathLst>
          </a:custGeom>
          <a:blipFill rotWithShape="1">
            <a:blip r:embed="rId1"/>
            <a:stretch>
              <a:fillRect/>
            </a:stretch>
          </a:blipFill>
          <a:ln>
            <a:noFill/>
          </a:ln>
        </p:spPr>
      </p:sp>
      <p:sp>
        <p:nvSpPr>
          <p:cNvPr id="104" name="Google Shape;104;g271bfdad770_0_0"/>
          <p:cNvSpPr txBox="1"/>
          <p:nvPr/>
        </p:nvSpPr>
        <p:spPr>
          <a:xfrm>
            <a:off x="3447608" y="6407301"/>
            <a:ext cx="11392800" cy="461700"/>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endParaRPr sz="30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105" name="Google Shape;105;g271bfdad770_0_0"/>
          <p:cNvGrpSpPr/>
          <p:nvPr/>
        </p:nvGrpSpPr>
        <p:grpSpPr>
          <a:xfrm>
            <a:off x="1028700" y="1043000"/>
            <a:ext cx="5475153" cy="615600"/>
            <a:chOff x="0" y="16"/>
            <a:chExt cx="7300204" cy="820800"/>
          </a:xfrm>
        </p:grpSpPr>
        <p:sp>
          <p:nvSpPr>
            <p:cNvPr id="106" name="Google Shape;106;g271bfdad770_0_0"/>
            <p:cNvSpPr/>
            <p:nvPr/>
          </p:nvSpPr>
          <p:spPr>
            <a:xfrm>
              <a:off x="0" y="112459"/>
              <a:ext cx="564724" cy="575182"/>
            </a:xfrm>
            <a:custGeom>
              <a:avLst/>
              <a:gdLst/>
              <a:ahLst/>
              <a:cxnLst/>
              <a:rect l="l" t="t" r="r" b="b"/>
              <a:pathLst>
                <a:path w="564724" h="575182" extrusionOk="0">
                  <a:moveTo>
                    <a:pt x="0" y="0"/>
                  </a:moveTo>
                  <a:lnTo>
                    <a:pt x="564724" y="0"/>
                  </a:lnTo>
                  <a:lnTo>
                    <a:pt x="564724" y="575182"/>
                  </a:lnTo>
                  <a:lnTo>
                    <a:pt x="0" y="575182"/>
                  </a:lnTo>
                  <a:lnTo>
                    <a:pt x="0" y="0"/>
                  </a:lnTo>
                  <a:close/>
                </a:path>
              </a:pathLst>
            </a:custGeom>
            <a:blipFill rotWithShape="1">
              <a:blip r:embed="rId2"/>
              <a:stretch>
                <a:fillRect/>
              </a:stretch>
            </a:blipFill>
            <a:ln>
              <a:noFill/>
            </a:ln>
          </p:spPr>
        </p:sp>
        <p:sp>
          <p:nvSpPr>
            <p:cNvPr id="107" name="Google Shape;107;g271bfdad770_0_0"/>
            <p:cNvSpPr txBox="1"/>
            <p:nvPr/>
          </p:nvSpPr>
          <p:spPr>
            <a:xfrm>
              <a:off x="1102804" y="16"/>
              <a:ext cx="6197400" cy="8208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4000"/>
                <a:t>Nội dung chính</a:t>
              </a:r>
              <a:endParaRPr sz="40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08" name="Google Shape;108;g271bfdad770_0_0"/>
          <p:cNvSpPr txBox="1"/>
          <p:nvPr/>
        </p:nvSpPr>
        <p:spPr>
          <a:xfrm>
            <a:off x="1471050" y="4033550"/>
            <a:ext cx="15345900" cy="5886000"/>
          </a:xfrm>
          <a:prstGeom prst="rect">
            <a:avLst/>
          </a:prstGeom>
          <a:noFill/>
          <a:ln>
            <a:noFill/>
          </a:ln>
        </p:spPr>
        <p:txBody>
          <a:bodyPr spcFirstLastPara="1" wrap="square" lIns="91425" tIns="91425" rIns="91425" bIns="91425" anchor="t" anchorCtr="0">
            <a:noAutofit/>
          </a:bodyPr>
          <a:lstStyle/>
          <a:p>
            <a:pPr marL="457200" lvl="0" indent="-482600" algn="l" rtl="0">
              <a:spcBef>
                <a:spcPts val="0"/>
              </a:spcBef>
              <a:spcAft>
                <a:spcPts val="0"/>
              </a:spcAft>
              <a:buClr>
                <a:schemeClr val="dk1"/>
              </a:buClr>
              <a:buSzPts val="4000"/>
              <a:buFont typeface="Calibri" panose="020F0502020204030204"/>
              <a:buChar char="-"/>
            </a:pPr>
            <a:r>
              <a:rPr lang="en-US" sz="4000">
                <a:solidFill>
                  <a:schemeClr val="dk1"/>
                </a:solidFill>
                <a:latin typeface="Calibri" panose="020F0502020204030204"/>
                <a:ea typeface="Calibri" panose="020F0502020204030204"/>
                <a:cs typeface="Calibri" panose="020F0502020204030204"/>
                <a:sym typeface="Calibri" panose="020F0502020204030204"/>
              </a:rPr>
              <a:t>Thiết kế cơ sở dữ liệu</a:t>
            </a:r>
            <a:endParaRPr sz="4000">
              <a:solidFill>
                <a:schemeClr val="dk1"/>
              </a:solidFill>
              <a:latin typeface="Calibri" panose="020F0502020204030204"/>
              <a:ea typeface="Calibri" panose="020F0502020204030204"/>
              <a:cs typeface="Calibri" panose="020F0502020204030204"/>
              <a:sym typeface="Calibri" panose="020F0502020204030204"/>
            </a:endParaRPr>
          </a:p>
          <a:p>
            <a:pPr marL="457200" lvl="0" indent="-482600" algn="l" rtl="0">
              <a:spcBef>
                <a:spcPts val="0"/>
              </a:spcBef>
              <a:spcAft>
                <a:spcPts val="0"/>
              </a:spcAft>
              <a:buClr>
                <a:schemeClr val="dk1"/>
              </a:buClr>
              <a:buSzPts val="4000"/>
              <a:buFont typeface="Calibri" panose="020F0502020204030204"/>
              <a:buChar char="-"/>
            </a:pPr>
            <a:r>
              <a:rPr lang="en-US" sz="4000">
                <a:solidFill>
                  <a:schemeClr val="dk1"/>
                </a:solidFill>
                <a:latin typeface="Calibri" panose="020F0502020204030204"/>
                <a:ea typeface="Calibri" panose="020F0502020204030204"/>
                <a:cs typeface="Calibri" panose="020F0502020204030204"/>
                <a:sym typeface="Calibri" panose="020F0502020204030204"/>
              </a:rPr>
              <a:t>Quản lý tài khoản( đăng nhập, tài khoản)</a:t>
            </a:r>
            <a:endParaRPr sz="4000">
              <a:solidFill>
                <a:schemeClr val="dk1"/>
              </a:solidFill>
              <a:latin typeface="Calibri" panose="020F0502020204030204"/>
              <a:ea typeface="Calibri" panose="020F0502020204030204"/>
              <a:cs typeface="Calibri" panose="020F0502020204030204"/>
              <a:sym typeface="Calibri" panose="020F0502020204030204"/>
            </a:endParaRPr>
          </a:p>
          <a:p>
            <a:pPr marL="457200" lvl="0" indent="-482600" algn="l" rtl="0">
              <a:spcBef>
                <a:spcPts val="0"/>
              </a:spcBef>
              <a:spcAft>
                <a:spcPts val="0"/>
              </a:spcAft>
              <a:buClr>
                <a:schemeClr val="dk1"/>
              </a:buClr>
              <a:buSzPts val="4000"/>
              <a:buFont typeface="Calibri" panose="020F0502020204030204"/>
              <a:buChar char="-"/>
            </a:pPr>
            <a:r>
              <a:rPr lang="en-US" sz="4000">
                <a:solidFill>
                  <a:schemeClr val="dk1"/>
                </a:solidFill>
                <a:latin typeface="Calibri" panose="020F0502020204030204"/>
                <a:ea typeface="Calibri" panose="020F0502020204030204"/>
                <a:cs typeface="Calibri" panose="020F0502020204030204"/>
                <a:sym typeface="Calibri" panose="020F0502020204030204"/>
              </a:rPr>
              <a:t>Menu</a:t>
            </a:r>
            <a:endParaRPr sz="4000">
              <a:solidFill>
                <a:schemeClr val="dk1"/>
              </a:solidFill>
              <a:latin typeface="Calibri" panose="020F0502020204030204"/>
              <a:ea typeface="Calibri" panose="020F0502020204030204"/>
              <a:cs typeface="Calibri" panose="020F0502020204030204"/>
              <a:sym typeface="Calibri" panose="020F0502020204030204"/>
            </a:endParaRPr>
          </a:p>
          <a:p>
            <a:pPr marL="457200" lvl="0" indent="-482600" algn="l" rtl="0">
              <a:spcBef>
                <a:spcPts val="0"/>
              </a:spcBef>
              <a:spcAft>
                <a:spcPts val="0"/>
              </a:spcAft>
              <a:buClr>
                <a:schemeClr val="dk1"/>
              </a:buClr>
              <a:buSzPts val="4000"/>
              <a:buFont typeface="Calibri" panose="020F0502020204030204"/>
              <a:buChar char="-"/>
            </a:pPr>
            <a:r>
              <a:rPr lang="en-US" sz="4000">
                <a:solidFill>
                  <a:schemeClr val="dk1"/>
                </a:solidFill>
                <a:latin typeface="Calibri" panose="020F0502020204030204"/>
                <a:ea typeface="Calibri" panose="020F0502020204030204"/>
                <a:cs typeface="Calibri" panose="020F0502020204030204"/>
                <a:sym typeface="Calibri" panose="020F0502020204030204"/>
              </a:rPr>
              <a:t>Quản lý sách( sách, tác giả, danh mục)</a:t>
            </a:r>
            <a:endParaRPr sz="4000">
              <a:solidFill>
                <a:schemeClr val="dk1"/>
              </a:solidFill>
              <a:latin typeface="Calibri" panose="020F0502020204030204"/>
              <a:ea typeface="Calibri" panose="020F0502020204030204"/>
              <a:cs typeface="Calibri" panose="020F0502020204030204"/>
              <a:sym typeface="Calibri" panose="020F0502020204030204"/>
            </a:endParaRPr>
          </a:p>
          <a:p>
            <a:pPr marL="457200" lvl="0" indent="-482600" algn="l" rtl="0">
              <a:spcBef>
                <a:spcPts val="0"/>
              </a:spcBef>
              <a:spcAft>
                <a:spcPts val="0"/>
              </a:spcAft>
              <a:buClr>
                <a:schemeClr val="dk1"/>
              </a:buClr>
              <a:buSzPts val="4000"/>
              <a:buFont typeface="Calibri" panose="020F0502020204030204"/>
              <a:buChar char="-"/>
            </a:pPr>
            <a:r>
              <a:rPr lang="en-US" sz="4000">
                <a:solidFill>
                  <a:schemeClr val="dk1"/>
                </a:solidFill>
                <a:latin typeface="Calibri" panose="020F0502020204030204"/>
                <a:ea typeface="Calibri" panose="020F0502020204030204"/>
                <a:cs typeface="Calibri" panose="020F0502020204030204"/>
                <a:sym typeface="Calibri" panose="020F0502020204030204"/>
              </a:rPr>
              <a:t>Quản lý bán hàng( đơn hàng, chi tiết đơn hàng, khách hàng)</a:t>
            </a:r>
            <a:endParaRPr sz="4000">
              <a:solidFill>
                <a:schemeClr val="dk1"/>
              </a:solidFill>
              <a:latin typeface="Calibri" panose="020F0502020204030204"/>
              <a:ea typeface="Calibri" panose="020F0502020204030204"/>
              <a:cs typeface="Calibri" panose="020F0502020204030204"/>
              <a:sym typeface="Calibri" panose="020F0502020204030204"/>
            </a:endParaRPr>
          </a:p>
          <a:p>
            <a:pPr marL="457200" lvl="0" indent="-482600" algn="l" rtl="0">
              <a:spcBef>
                <a:spcPts val="0"/>
              </a:spcBef>
              <a:spcAft>
                <a:spcPts val="0"/>
              </a:spcAft>
              <a:buClr>
                <a:schemeClr val="dk1"/>
              </a:buClr>
              <a:buSzPts val="4000"/>
              <a:buFont typeface="Calibri" panose="020F0502020204030204"/>
              <a:buChar char="-"/>
            </a:pPr>
            <a:r>
              <a:rPr lang="en-US" sz="4000">
                <a:solidFill>
                  <a:schemeClr val="dk1"/>
                </a:solidFill>
                <a:latin typeface="Calibri" panose="020F0502020204030204"/>
                <a:ea typeface="Calibri" panose="020F0502020204030204"/>
                <a:cs typeface="Calibri" panose="020F0502020204030204"/>
                <a:sym typeface="Calibri" panose="020F0502020204030204"/>
              </a:rPr>
              <a:t>Quản lý nhập hàng( phiếu nhập, chi tiết phiếu nhập, nhà cung cấp)</a:t>
            </a:r>
            <a:endParaRPr sz="4000">
              <a:solidFill>
                <a:schemeClr val="dk1"/>
              </a:solidFill>
              <a:latin typeface="Calibri" panose="020F0502020204030204"/>
              <a:ea typeface="Calibri" panose="020F0502020204030204"/>
              <a:cs typeface="Calibri" panose="020F0502020204030204"/>
              <a:sym typeface="Calibri" panose="020F0502020204030204"/>
            </a:endParaRPr>
          </a:p>
          <a:p>
            <a:pPr marL="457200" lvl="0" indent="-482600" algn="l" rtl="0">
              <a:spcBef>
                <a:spcPts val="0"/>
              </a:spcBef>
              <a:spcAft>
                <a:spcPts val="0"/>
              </a:spcAft>
              <a:buClr>
                <a:schemeClr val="dk1"/>
              </a:buClr>
              <a:buSzPts val="4000"/>
              <a:buFont typeface="Calibri" panose="020F0502020204030204"/>
              <a:buChar char="-"/>
            </a:pPr>
            <a:r>
              <a:rPr lang="en-US" sz="4000">
                <a:solidFill>
                  <a:schemeClr val="dk1"/>
                </a:solidFill>
                <a:latin typeface="Calibri" panose="020F0502020204030204"/>
                <a:ea typeface="Calibri" panose="020F0502020204030204"/>
                <a:cs typeface="Calibri" panose="020F0502020204030204"/>
                <a:sym typeface="Calibri" panose="020F0502020204030204"/>
              </a:rPr>
              <a:t>Thống kê</a:t>
            </a:r>
            <a:endParaRPr sz="40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9" name="Google Shape;109;g271bfdad770_0_0"/>
          <p:cNvSpPr txBox="1"/>
          <p:nvPr/>
        </p:nvSpPr>
        <p:spPr>
          <a:xfrm>
            <a:off x="1693675" y="2296350"/>
            <a:ext cx="15573300" cy="9081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5900"/>
              <a:t>Quản lý cửa hàng bán sách</a:t>
            </a:r>
            <a:endParaRPr sz="59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13" name="Shape 113"/>
        <p:cNvGrpSpPr/>
        <p:nvPr/>
      </p:nvGrpSpPr>
      <p:grpSpPr>
        <a:xfrm>
          <a:off x="0" y="0"/>
          <a:ext cx="0" cy="0"/>
          <a:chOff x="0" y="0"/>
          <a:chExt cx="0" cy="0"/>
        </a:xfrm>
      </p:grpSpPr>
      <p:sp>
        <p:nvSpPr>
          <p:cNvPr id="114" name="Google Shape;114;g271bfdad770_0_227"/>
          <p:cNvSpPr/>
          <p:nvPr/>
        </p:nvSpPr>
        <p:spPr>
          <a:xfrm>
            <a:off x="5699680" y="-1470403"/>
            <a:ext cx="14026196" cy="11628992"/>
          </a:xfrm>
          <a:custGeom>
            <a:avLst/>
            <a:gdLst/>
            <a:ahLst/>
            <a:cxnLst/>
            <a:rect l="l" t="t" r="r" b="b"/>
            <a:pathLst>
              <a:path w="14026196" h="11628992" extrusionOk="0">
                <a:moveTo>
                  <a:pt x="0" y="0"/>
                </a:moveTo>
                <a:lnTo>
                  <a:pt x="14026196" y="0"/>
                </a:lnTo>
                <a:lnTo>
                  <a:pt x="14026196" y="11628992"/>
                </a:lnTo>
                <a:lnTo>
                  <a:pt x="0" y="11628992"/>
                </a:lnTo>
                <a:lnTo>
                  <a:pt x="0" y="0"/>
                </a:lnTo>
                <a:close/>
              </a:path>
            </a:pathLst>
          </a:custGeom>
          <a:blipFill rotWithShape="1">
            <a:blip r:embed="rId1"/>
            <a:stretch>
              <a:fillRect/>
            </a:stretch>
          </a:blipFill>
          <a:ln>
            <a:noFill/>
          </a:ln>
        </p:spPr>
      </p:sp>
      <p:sp>
        <p:nvSpPr>
          <p:cNvPr id="115" name="Google Shape;115;g271bfdad770_0_227"/>
          <p:cNvSpPr txBox="1"/>
          <p:nvPr/>
        </p:nvSpPr>
        <p:spPr>
          <a:xfrm>
            <a:off x="3447608" y="6407301"/>
            <a:ext cx="11392800" cy="461700"/>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endParaRPr sz="30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116" name="Google Shape;116;g271bfdad770_0_227"/>
          <p:cNvGrpSpPr/>
          <p:nvPr/>
        </p:nvGrpSpPr>
        <p:grpSpPr>
          <a:xfrm>
            <a:off x="1028700" y="1043000"/>
            <a:ext cx="5475153" cy="615600"/>
            <a:chOff x="0" y="16"/>
            <a:chExt cx="7300204" cy="820800"/>
          </a:xfrm>
        </p:grpSpPr>
        <p:sp>
          <p:nvSpPr>
            <p:cNvPr id="117" name="Google Shape;117;g271bfdad770_0_227"/>
            <p:cNvSpPr/>
            <p:nvPr/>
          </p:nvSpPr>
          <p:spPr>
            <a:xfrm>
              <a:off x="0" y="112459"/>
              <a:ext cx="564724" cy="575182"/>
            </a:xfrm>
            <a:custGeom>
              <a:avLst/>
              <a:gdLst/>
              <a:ahLst/>
              <a:cxnLst/>
              <a:rect l="l" t="t" r="r" b="b"/>
              <a:pathLst>
                <a:path w="564724" h="575182" extrusionOk="0">
                  <a:moveTo>
                    <a:pt x="0" y="0"/>
                  </a:moveTo>
                  <a:lnTo>
                    <a:pt x="564724" y="0"/>
                  </a:lnTo>
                  <a:lnTo>
                    <a:pt x="564724" y="575182"/>
                  </a:lnTo>
                  <a:lnTo>
                    <a:pt x="0" y="575182"/>
                  </a:lnTo>
                  <a:lnTo>
                    <a:pt x="0" y="0"/>
                  </a:lnTo>
                  <a:close/>
                </a:path>
              </a:pathLst>
            </a:custGeom>
            <a:blipFill rotWithShape="1">
              <a:blip r:embed="rId2"/>
              <a:stretch>
                <a:fillRect/>
              </a:stretch>
            </a:blipFill>
            <a:ln>
              <a:noFill/>
            </a:ln>
          </p:spPr>
        </p:sp>
        <p:sp>
          <p:nvSpPr>
            <p:cNvPr id="118" name="Google Shape;118;g271bfdad770_0_227"/>
            <p:cNvSpPr txBox="1"/>
            <p:nvPr/>
          </p:nvSpPr>
          <p:spPr>
            <a:xfrm>
              <a:off x="1102804" y="16"/>
              <a:ext cx="6197400" cy="8208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4000"/>
                <a:t>Lý do chọn đề tài</a:t>
              </a:r>
              <a:endParaRPr sz="40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19" name="Google Shape;119;g271bfdad770_0_227"/>
          <p:cNvSpPr txBox="1"/>
          <p:nvPr/>
        </p:nvSpPr>
        <p:spPr>
          <a:xfrm>
            <a:off x="1755150" y="2536500"/>
            <a:ext cx="14777700" cy="50601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1200"/>
              </a:spcAft>
              <a:buNone/>
            </a:pPr>
            <a:r>
              <a:rPr lang="en-US" sz="3500"/>
              <a:t>Hiện nay</a:t>
            </a:r>
            <a:r>
              <a:rPr lang="en-US" sz="3500"/>
              <a:t>, ngành công nghiệp sách và xuất bản đóng vai trò quan trọng trong đời sống kinh tế và văn hóa của một quốc gia. Sự phát triển của công nghệ thông tin đã tạo ra nhu cầu áp dụng các công nghệ tin học và liên quan vào quản lý cửa hàng bán sách."Vì vậy, chúng em đã chọn đề tài '</a:t>
            </a:r>
            <a:r>
              <a:rPr lang="en-US" sz="3500"/>
              <a:t>Xây dựng ứng dụng quản lý cửa hàng bán sách</a:t>
            </a:r>
            <a:r>
              <a:rPr lang="en-US" sz="3500"/>
              <a:t>' để đáp ứng nhu cầu thực tế trong công việc tin học hoá việc quản lý cửa hàng giúp tăng cường hiệu quả công việc, tiết kiệm thời gian và nâng cao hiệu suất làm việc.</a:t>
            </a:r>
            <a:endParaRPr sz="35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23" name="Shape 123"/>
        <p:cNvGrpSpPr/>
        <p:nvPr/>
      </p:nvGrpSpPr>
      <p:grpSpPr>
        <a:xfrm>
          <a:off x="0" y="0"/>
          <a:ext cx="0" cy="0"/>
          <a:chOff x="0" y="0"/>
          <a:chExt cx="0" cy="0"/>
        </a:xfrm>
      </p:grpSpPr>
      <p:sp>
        <p:nvSpPr>
          <p:cNvPr id="124" name="Google Shape;124;g271bfdad770_0_247"/>
          <p:cNvSpPr/>
          <p:nvPr/>
        </p:nvSpPr>
        <p:spPr>
          <a:xfrm>
            <a:off x="5699680" y="-1470403"/>
            <a:ext cx="14026196" cy="11628992"/>
          </a:xfrm>
          <a:custGeom>
            <a:avLst/>
            <a:gdLst/>
            <a:ahLst/>
            <a:cxnLst/>
            <a:rect l="l" t="t" r="r" b="b"/>
            <a:pathLst>
              <a:path w="14026196" h="11628992" extrusionOk="0">
                <a:moveTo>
                  <a:pt x="0" y="0"/>
                </a:moveTo>
                <a:lnTo>
                  <a:pt x="14026196" y="0"/>
                </a:lnTo>
                <a:lnTo>
                  <a:pt x="14026196" y="11628992"/>
                </a:lnTo>
                <a:lnTo>
                  <a:pt x="0" y="11628992"/>
                </a:lnTo>
                <a:lnTo>
                  <a:pt x="0" y="0"/>
                </a:lnTo>
                <a:close/>
              </a:path>
            </a:pathLst>
          </a:custGeom>
          <a:blipFill rotWithShape="1">
            <a:blip r:embed="rId1"/>
            <a:stretch>
              <a:fillRect/>
            </a:stretch>
          </a:blipFill>
          <a:ln>
            <a:noFill/>
          </a:ln>
        </p:spPr>
      </p:sp>
      <p:sp>
        <p:nvSpPr>
          <p:cNvPr id="125" name="Google Shape;125;g271bfdad770_0_247"/>
          <p:cNvSpPr txBox="1"/>
          <p:nvPr/>
        </p:nvSpPr>
        <p:spPr>
          <a:xfrm>
            <a:off x="3447608" y="6407301"/>
            <a:ext cx="11392800" cy="461700"/>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endParaRPr sz="30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126" name="Google Shape;126;g271bfdad770_0_247"/>
          <p:cNvGrpSpPr/>
          <p:nvPr/>
        </p:nvGrpSpPr>
        <p:grpSpPr>
          <a:xfrm>
            <a:off x="1028700" y="943125"/>
            <a:ext cx="5475153" cy="615600"/>
            <a:chOff x="0" y="-133151"/>
            <a:chExt cx="7300204" cy="820800"/>
          </a:xfrm>
        </p:grpSpPr>
        <p:sp>
          <p:nvSpPr>
            <p:cNvPr id="127" name="Google Shape;127;g271bfdad770_0_247"/>
            <p:cNvSpPr/>
            <p:nvPr/>
          </p:nvSpPr>
          <p:spPr>
            <a:xfrm>
              <a:off x="0" y="112459"/>
              <a:ext cx="564724" cy="575182"/>
            </a:xfrm>
            <a:custGeom>
              <a:avLst/>
              <a:gdLst/>
              <a:ahLst/>
              <a:cxnLst/>
              <a:rect l="l" t="t" r="r" b="b"/>
              <a:pathLst>
                <a:path w="564724" h="575182" extrusionOk="0">
                  <a:moveTo>
                    <a:pt x="0" y="0"/>
                  </a:moveTo>
                  <a:lnTo>
                    <a:pt x="564724" y="0"/>
                  </a:lnTo>
                  <a:lnTo>
                    <a:pt x="564724" y="575182"/>
                  </a:lnTo>
                  <a:lnTo>
                    <a:pt x="0" y="575182"/>
                  </a:lnTo>
                  <a:lnTo>
                    <a:pt x="0" y="0"/>
                  </a:lnTo>
                  <a:close/>
                </a:path>
              </a:pathLst>
            </a:custGeom>
            <a:blipFill rotWithShape="1">
              <a:blip r:embed="rId2"/>
              <a:stretch>
                <a:fillRect/>
              </a:stretch>
            </a:blipFill>
            <a:ln>
              <a:noFill/>
            </a:ln>
          </p:spPr>
        </p:sp>
        <p:sp>
          <p:nvSpPr>
            <p:cNvPr id="128" name="Google Shape;128;g271bfdad770_0_247"/>
            <p:cNvSpPr txBox="1"/>
            <p:nvPr/>
          </p:nvSpPr>
          <p:spPr>
            <a:xfrm>
              <a:off x="1102804" y="-133151"/>
              <a:ext cx="6197400" cy="8208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4000"/>
                <a:t>Sơ đồ ERD</a:t>
              </a:r>
              <a:endParaRPr sz="40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pic>
        <p:nvPicPr>
          <p:cNvPr id="1" name="Picture 0"/>
          <p:cNvPicPr>
            <a:picLocks noChangeAspect="1"/>
          </p:cNvPicPr>
          <p:nvPr/>
        </p:nvPicPr>
        <p:blipFill>
          <a:blip r:embed="rId3"/>
          <a:stretch>
            <a:fillRect/>
          </a:stretch>
        </p:blipFill>
        <p:spPr>
          <a:xfrm>
            <a:off x="1762760" y="1873885"/>
            <a:ext cx="15904845" cy="780224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33" name="Shape 133"/>
        <p:cNvGrpSpPr/>
        <p:nvPr/>
      </p:nvGrpSpPr>
      <p:grpSpPr>
        <a:xfrm>
          <a:off x="0" y="0"/>
          <a:ext cx="0" cy="0"/>
          <a:chOff x="0" y="0"/>
          <a:chExt cx="0" cy="0"/>
        </a:xfrm>
      </p:grpSpPr>
      <p:sp>
        <p:nvSpPr>
          <p:cNvPr id="134" name="Google Shape;134;g271bfdad770_0_82"/>
          <p:cNvSpPr/>
          <p:nvPr/>
        </p:nvSpPr>
        <p:spPr>
          <a:xfrm>
            <a:off x="5699680" y="-1470403"/>
            <a:ext cx="14026196" cy="11628992"/>
          </a:xfrm>
          <a:custGeom>
            <a:avLst/>
            <a:gdLst/>
            <a:ahLst/>
            <a:cxnLst/>
            <a:rect l="l" t="t" r="r" b="b"/>
            <a:pathLst>
              <a:path w="14026196" h="11628992" extrusionOk="0">
                <a:moveTo>
                  <a:pt x="0" y="0"/>
                </a:moveTo>
                <a:lnTo>
                  <a:pt x="14026196" y="0"/>
                </a:lnTo>
                <a:lnTo>
                  <a:pt x="14026196" y="11628992"/>
                </a:lnTo>
                <a:lnTo>
                  <a:pt x="0" y="11628992"/>
                </a:lnTo>
                <a:lnTo>
                  <a:pt x="0" y="0"/>
                </a:lnTo>
                <a:close/>
              </a:path>
            </a:pathLst>
          </a:custGeom>
          <a:blipFill rotWithShape="1">
            <a:blip r:embed="rId1"/>
            <a:stretch>
              <a:fillRect/>
            </a:stretch>
          </a:blipFill>
          <a:ln>
            <a:noFill/>
          </a:ln>
        </p:spPr>
      </p:sp>
      <p:sp>
        <p:nvSpPr>
          <p:cNvPr id="135" name="Google Shape;135;g271bfdad770_0_82"/>
          <p:cNvSpPr txBox="1"/>
          <p:nvPr/>
        </p:nvSpPr>
        <p:spPr>
          <a:xfrm>
            <a:off x="3447608" y="3987976"/>
            <a:ext cx="11392800" cy="13083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8500"/>
              <a:t>Quản lý tài khoản</a:t>
            </a:r>
            <a:endParaRPr sz="8500"/>
          </a:p>
        </p:txBody>
      </p:sp>
      <p:grpSp>
        <p:nvGrpSpPr>
          <p:cNvPr id="136" name="Google Shape;136;g271bfdad770_0_82"/>
          <p:cNvGrpSpPr/>
          <p:nvPr/>
        </p:nvGrpSpPr>
        <p:grpSpPr>
          <a:xfrm>
            <a:off x="1028700" y="1042988"/>
            <a:ext cx="3516971" cy="615600"/>
            <a:chOff x="0" y="0"/>
            <a:chExt cx="4689295" cy="820800"/>
          </a:xfrm>
        </p:grpSpPr>
        <p:sp>
          <p:nvSpPr>
            <p:cNvPr id="137" name="Google Shape;137;g271bfdad770_0_82"/>
            <p:cNvSpPr/>
            <p:nvPr/>
          </p:nvSpPr>
          <p:spPr>
            <a:xfrm>
              <a:off x="0" y="112459"/>
              <a:ext cx="564724" cy="575182"/>
            </a:xfrm>
            <a:custGeom>
              <a:avLst/>
              <a:gdLst/>
              <a:ahLst/>
              <a:cxnLst/>
              <a:rect l="l" t="t" r="r" b="b"/>
              <a:pathLst>
                <a:path w="564724" h="575182" extrusionOk="0">
                  <a:moveTo>
                    <a:pt x="0" y="0"/>
                  </a:moveTo>
                  <a:lnTo>
                    <a:pt x="564724" y="0"/>
                  </a:lnTo>
                  <a:lnTo>
                    <a:pt x="564724" y="575182"/>
                  </a:lnTo>
                  <a:lnTo>
                    <a:pt x="0" y="575182"/>
                  </a:lnTo>
                  <a:lnTo>
                    <a:pt x="0" y="0"/>
                  </a:lnTo>
                  <a:close/>
                </a:path>
              </a:pathLst>
            </a:custGeom>
            <a:blipFill rotWithShape="1">
              <a:blip r:embed="rId2"/>
              <a:stretch>
                <a:fillRect/>
              </a:stretch>
            </a:blipFill>
            <a:ln>
              <a:noFill/>
            </a:ln>
          </p:spPr>
        </p:sp>
        <p:sp>
          <p:nvSpPr>
            <p:cNvPr id="138" name="Google Shape;138;g271bfdad770_0_82"/>
            <p:cNvSpPr txBox="1"/>
            <p:nvPr/>
          </p:nvSpPr>
          <p:spPr>
            <a:xfrm>
              <a:off x="1102795" y="0"/>
              <a:ext cx="3586500" cy="8208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4000" b="0" i="0" u="none" strike="noStrike" cap="none">
                  <a:solidFill>
                    <a:srgbClr val="000000"/>
                  </a:solidFill>
                  <a:latin typeface="Arial" panose="020B0604020202020204"/>
                  <a:ea typeface="Arial" panose="020B0604020202020204"/>
                  <a:cs typeface="Arial" panose="020B0604020202020204"/>
                  <a:sym typeface="Arial" panose="020B0604020202020204"/>
                </a:rPr>
                <a:t>Nhóm 8</a:t>
              </a:r>
              <a:endParaRPr sz="40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42" name="Shape 142"/>
        <p:cNvGrpSpPr/>
        <p:nvPr/>
      </p:nvGrpSpPr>
      <p:grpSpPr>
        <a:xfrm>
          <a:off x="0" y="0"/>
          <a:ext cx="0" cy="0"/>
          <a:chOff x="0" y="0"/>
          <a:chExt cx="0" cy="0"/>
        </a:xfrm>
      </p:grpSpPr>
      <p:sp>
        <p:nvSpPr>
          <p:cNvPr id="143" name="Google Shape;143;p3"/>
          <p:cNvSpPr/>
          <p:nvPr/>
        </p:nvSpPr>
        <p:spPr>
          <a:xfrm>
            <a:off x="5699680" y="-1470403"/>
            <a:ext cx="14026196" cy="11628992"/>
          </a:xfrm>
          <a:custGeom>
            <a:avLst/>
            <a:gdLst/>
            <a:ahLst/>
            <a:cxnLst/>
            <a:rect l="l" t="t" r="r" b="b"/>
            <a:pathLst>
              <a:path w="14026196" h="11628992" extrusionOk="0">
                <a:moveTo>
                  <a:pt x="0" y="0"/>
                </a:moveTo>
                <a:lnTo>
                  <a:pt x="14026196" y="0"/>
                </a:lnTo>
                <a:lnTo>
                  <a:pt x="14026196" y="11628992"/>
                </a:lnTo>
                <a:lnTo>
                  <a:pt x="0" y="11628992"/>
                </a:lnTo>
                <a:lnTo>
                  <a:pt x="0" y="0"/>
                </a:lnTo>
                <a:close/>
              </a:path>
            </a:pathLst>
          </a:custGeom>
          <a:blipFill rotWithShape="1">
            <a:blip r:embed="rId1"/>
            <a:stretch>
              <a:fillRect/>
            </a:stretch>
          </a:blipFill>
          <a:ln>
            <a:noFill/>
          </a:ln>
        </p:spPr>
      </p:sp>
      <p:sp>
        <p:nvSpPr>
          <p:cNvPr id="144" name="Google Shape;144;p3"/>
          <p:cNvSpPr txBox="1"/>
          <p:nvPr/>
        </p:nvSpPr>
        <p:spPr>
          <a:xfrm>
            <a:off x="3447608" y="6407301"/>
            <a:ext cx="11392875" cy="461700"/>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endParaRPr sz="30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145" name="Google Shape;145;p3"/>
          <p:cNvGrpSpPr/>
          <p:nvPr/>
        </p:nvGrpSpPr>
        <p:grpSpPr>
          <a:xfrm>
            <a:off x="1028700" y="1043000"/>
            <a:ext cx="5475153" cy="615600"/>
            <a:chOff x="0" y="16"/>
            <a:chExt cx="7300204" cy="820800"/>
          </a:xfrm>
        </p:grpSpPr>
        <p:sp>
          <p:nvSpPr>
            <p:cNvPr id="146" name="Google Shape;146;p3"/>
            <p:cNvSpPr/>
            <p:nvPr/>
          </p:nvSpPr>
          <p:spPr>
            <a:xfrm>
              <a:off x="0" y="112459"/>
              <a:ext cx="564724" cy="575182"/>
            </a:xfrm>
            <a:custGeom>
              <a:avLst/>
              <a:gdLst/>
              <a:ahLst/>
              <a:cxnLst/>
              <a:rect l="l" t="t" r="r" b="b"/>
              <a:pathLst>
                <a:path w="564724" h="575182" extrusionOk="0">
                  <a:moveTo>
                    <a:pt x="0" y="0"/>
                  </a:moveTo>
                  <a:lnTo>
                    <a:pt x="564724" y="0"/>
                  </a:lnTo>
                  <a:lnTo>
                    <a:pt x="564724" y="575182"/>
                  </a:lnTo>
                  <a:lnTo>
                    <a:pt x="0" y="575182"/>
                  </a:lnTo>
                  <a:lnTo>
                    <a:pt x="0" y="0"/>
                  </a:lnTo>
                  <a:close/>
                </a:path>
              </a:pathLst>
            </a:custGeom>
            <a:blipFill rotWithShape="1">
              <a:blip r:embed="rId2"/>
              <a:stretch>
                <a:fillRect/>
              </a:stretch>
            </a:blipFill>
            <a:ln>
              <a:noFill/>
            </a:ln>
          </p:spPr>
        </p:sp>
        <p:sp>
          <p:nvSpPr>
            <p:cNvPr id="147" name="Google Shape;147;p3"/>
            <p:cNvSpPr txBox="1"/>
            <p:nvPr/>
          </p:nvSpPr>
          <p:spPr>
            <a:xfrm>
              <a:off x="1102804" y="16"/>
              <a:ext cx="6197400" cy="8208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4000"/>
                <a:t>Form đăng nhập</a:t>
              </a:r>
              <a:endParaRPr sz="40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48" name="Google Shape;148;p3"/>
          <p:cNvSpPr txBox="1"/>
          <p:nvPr/>
        </p:nvSpPr>
        <p:spPr>
          <a:xfrm>
            <a:off x="12190650" y="1849325"/>
            <a:ext cx="4799400" cy="588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200">
                <a:solidFill>
                  <a:schemeClr val="dk1"/>
                </a:solidFill>
                <a:latin typeface="Calibri" panose="020F0502020204030204"/>
                <a:ea typeface="Calibri" panose="020F0502020204030204"/>
                <a:cs typeface="Calibri" panose="020F0502020204030204"/>
                <a:sym typeface="Calibri" panose="020F0502020204030204"/>
              </a:rPr>
              <a:t>Đăng nhập vào hệ thống </a:t>
            </a:r>
            <a:endParaRPr sz="3200">
              <a:solidFill>
                <a:schemeClr val="dk1"/>
              </a:solidFill>
              <a:latin typeface="Calibri" panose="020F0502020204030204"/>
              <a:ea typeface="Calibri" panose="020F0502020204030204"/>
              <a:cs typeface="Calibri" panose="020F0502020204030204"/>
              <a:sym typeface="Calibri" panose="020F0502020204030204"/>
            </a:endParaRPr>
          </a:p>
          <a:p>
            <a:pPr marL="457200" lvl="0" indent="-431800" algn="l" rtl="0">
              <a:spcBef>
                <a:spcPts val="0"/>
              </a:spcBef>
              <a:spcAft>
                <a:spcPts val="0"/>
              </a:spcAft>
              <a:buClr>
                <a:schemeClr val="dk1"/>
              </a:buClr>
              <a:buSzPts val="3200"/>
              <a:buFont typeface="Calibri" panose="020F0502020204030204"/>
              <a:buChar char="-"/>
            </a:pPr>
            <a:r>
              <a:rPr lang="en-US" sz="3200">
                <a:solidFill>
                  <a:schemeClr val="dk1"/>
                </a:solidFill>
                <a:latin typeface="Calibri" panose="020F0502020204030204"/>
                <a:ea typeface="Calibri" panose="020F0502020204030204"/>
                <a:cs typeface="Calibri" panose="020F0502020204030204"/>
                <a:sym typeface="Calibri" panose="020F0502020204030204"/>
              </a:rPr>
              <a:t>Nếu đăng nhập bằng tài khoản của admin sẽ có các chức năng của quản lí</a:t>
            </a:r>
            <a:endParaRPr sz="3200">
              <a:solidFill>
                <a:schemeClr val="dk1"/>
              </a:solidFill>
              <a:latin typeface="Calibri" panose="020F0502020204030204"/>
              <a:ea typeface="Calibri" panose="020F0502020204030204"/>
              <a:cs typeface="Calibri" panose="020F0502020204030204"/>
              <a:sym typeface="Calibri" panose="020F0502020204030204"/>
            </a:endParaRPr>
          </a:p>
          <a:p>
            <a:pPr marL="457200" lvl="0" indent="-431800" algn="l" rtl="0">
              <a:spcBef>
                <a:spcPts val="0"/>
              </a:spcBef>
              <a:spcAft>
                <a:spcPts val="0"/>
              </a:spcAft>
              <a:buClr>
                <a:schemeClr val="dk1"/>
              </a:buClr>
              <a:buSzPts val="3200"/>
              <a:buFont typeface="Calibri" panose="020F0502020204030204"/>
              <a:buChar char="-"/>
            </a:pPr>
            <a:r>
              <a:rPr lang="en-US" sz="3200">
                <a:solidFill>
                  <a:schemeClr val="dk1"/>
                </a:solidFill>
                <a:latin typeface="Calibri" panose="020F0502020204030204"/>
                <a:ea typeface="Calibri" panose="020F0502020204030204"/>
                <a:cs typeface="Calibri" panose="020F0502020204030204"/>
                <a:sym typeface="Calibri" panose="020F0502020204030204"/>
              </a:rPr>
              <a:t>Nếu đăng nhập bằng tài khoản nhân viên sẽ có các chức năng của nhân viên </a:t>
            </a:r>
            <a:endParaRPr sz="32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49" name="Google Shape;149;p3"/>
          <p:cNvPicPr preferRelativeResize="0"/>
          <p:nvPr/>
        </p:nvPicPr>
        <p:blipFill>
          <a:blip r:embed="rId3"/>
          <a:stretch>
            <a:fillRect/>
          </a:stretch>
        </p:blipFill>
        <p:spPr>
          <a:xfrm>
            <a:off x="242900" y="2069375"/>
            <a:ext cx="11783350" cy="66261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53" name="Shape 153"/>
        <p:cNvGrpSpPr/>
        <p:nvPr/>
      </p:nvGrpSpPr>
      <p:grpSpPr>
        <a:xfrm>
          <a:off x="0" y="0"/>
          <a:ext cx="0" cy="0"/>
          <a:chOff x="0" y="0"/>
          <a:chExt cx="0" cy="0"/>
        </a:xfrm>
      </p:grpSpPr>
      <p:sp>
        <p:nvSpPr>
          <p:cNvPr id="154" name="Google Shape;154;g2de22ddc677_0_1"/>
          <p:cNvSpPr/>
          <p:nvPr/>
        </p:nvSpPr>
        <p:spPr>
          <a:xfrm>
            <a:off x="5699680" y="-1470403"/>
            <a:ext cx="14026196" cy="11628992"/>
          </a:xfrm>
          <a:custGeom>
            <a:avLst/>
            <a:gdLst/>
            <a:ahLst/>
            <a:cxnLst/>
            <a:rect l="l" t="t" r="r" b="b"/>
            <a:pathLst>
              <a:path w="14026196" h="11628992" extrusionOk="0">
                <a:moveTo>
                  <a:pt x="0" y="0"/>
                </a:moveTo>
                <a:lnTo>
                  <a:pt x="14026196" y="0"/>
                </a:lnTo>
                <a:lnTo>
                  <a:pt x="14026196" y="11628992"/>
                </a:lnTo>
                <a:lnTo>
                  <a:pt x="0" y="11628992"/>
                </a:lnTo>
                <a:lnTo>
                  <a:pt x="0" y="0"/>
                </a:lnTo>
                <a:close/>
              </a:path>
            </a:pathLst>
          </a:custGeom>
          <a:blipFill rotWithShape="1">
            <a:blip r:embed="rId1"/>
            <a:stretch>
              <a:fillRect/>
            </a:stretch>
          </a:blipFill>
          <a:ln>
            <a:noFill/>
          </a:ln>
        </p:spPr>
      </p:sp>
      <p:sp>
        <p:nvSpPr>
          <p:cNvPr id="155" name="Google Shape;155;g2de22ddc677_0_1"/>
          <p:cNvSpPr txBox="1"/>
          <p:nvPr/>
        </p:nvSpPr>
        <p:spPr>
          <a:xfrm>
            <a:off x="3447608" y="6407302"/>
            <a:ext cx="11392800" cy="461700"/>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endParaRPr sz="30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156" name="Google Shape;156;g2de22ddc677_0_1"/>
          <p:cNvGrpSpPr/>
          <p:nvPr/>
        </p:nvGrpSpPr>
        <p:grpSpPr>
          <a:xfrm>
            <a:off x="1028700" y="1043000"/>
            <a:ext cx="10401300" cy="615600"/>
            <a:chOff x="0" y="16"/>
            <a:chExt cx="13868400" cy="820800"/>
          </a:xfrm>
        </p:grpSpPr>
        <p:sp>
          <p:nvSpPr>
            <p:cNvPr id="157" name="Google Shape;157;g2de22ddc677_0_1"/>
            <p:cNvSpPr/>
            <p:nvPr/>
          </p:nvSpPr>
          <p:spPr>
            <a:xfrm>
              <a:off x="0" y="112459"/>
              <a:ext cx="564724" cy="575182"/>
            </a:xfrm>
            <a:custGeom>
              <a:avLst/>
              <a:gdLst/>
              <a:ahLst/>
              <a:cxnLst/>
              <a:rect l="l" t="t" r="r" b="b"/>
              <a:pathLst>
                <a:path w="564724" h="575182" extrusionOk="0">
                  <a:moveTo>
                    <a:pt x="0" y="0"/>
                  </a:moveTo>
                  <a:lnTo>
                    <a:pt x="564724" y="0"/>
                  </a:lnTo>
                  <a:lnTo>
                    <a:pt x="564724" y="575182"/>
                  </a:lnTo>
                  <a:lnTo>
                    <a:pt x="0" y="575182"/>
                  </a:lnTo>
                  <a:lnTo>
                    <a:pt x="0" y="0"/>
                  </a:lnTo>
                  <a:close/>
                </a:path>
              </a:pathLst>
            </a:custGeom>
            <a:blipFill rotWithShape="1">
              <a:blip r:embed="rId2"/>
              <a:stretch>
                <a:fillRect/>
              </a:stretch>
            </a:blipFill>
            <a:ln>
              <a:noFill/>
            </a:ln>
          </p:spPr>
        </p:sp>
        <p:sp>
          <p:nvSpPr>
            <p:cNvPr id="158" name="Google Shape;158;g2de22ddc677_0_1"/>
            <p:cNvSpPr txBox="1"/>
            <p:nvPr/>
          </p:nvSpPr>
          <p:spPr>
            <a:xfrm>
              <a:off x="1102800" y="16"/>
              <a:ext cx="12765600" cy="8208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4000"/>
                <a:t>Form đ</a:t>
              </a:r>
              <a:r>
                <a:rPr lang="en-US" sz="4000"/>
                <a:t>ăng nhập khi đăng nhập admin vào</a:t>
              </a:r>
              <a:endParaRPr sz="40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59" name="Google Shape;159;g2de22ddc677_0_1"/>
          <p:cNvSpPr txBox="1"/>
          <p:nvPr/>
        </p:nvSpPr>
        <p:spPr>
          <a:xfrm>
            <a:off x="9492125" y="2519425"/>
            <a:ext cx="7443600" cy="6103500"/>
          </a:xfrm>
          <a:prstGeom prst="rect">
            <a:avLst/>
          </a:prstGeom>
          <a:noFill/>
          <a:ln>
            <a:noFill/>
          </a:ln>
        </p:spPr>
        <p:txBody>
          <a:bodyPr spcFirstLastPara="1" wrap="square" lIns="91425" tIns="91425" rIns="91425" bIns="91425" anchor="t" anchorCtr="0">
            <a:noAutofit/>
          </a:bodyPr>
          <a:lstStyle/>
          <a:p>
            <a:pPr marL="457200" lvl="0" indent="-431800" algn="l" rtl="0">
              <a:spcBef>
                <a:spcPts val="0"/>
              </a:spcBef>
              <a:spcAft>
                <a:spcPts val="0"/>
              </a:spcAft>
              <a:buClr>
                <a:schemeClr val="dk1"/>
              </a:buClr>
              <a:buSzPts val="3200"/>
              <a:buFont typeface="Calibri" panose="020F0502020204030204"/>
              <a:buChar char="-"/>
            </a:pPr>
            <a:r>
              <a:rPr lang="en-US" sz="3200">
                <a:solidFill>
                  <a:schemeClr val="dk1"/>
                </a:solidFill>
                <a:latin typeface="Calibri" panose="020F0502020204030204"/>
                <a:ea typeface="Calibri" panose="020F0502020204030204"/>
                <a:cs typeface="Calibri" panose="020F0502020204030204"/>
                <a:sym typeface="Calibri" panose="020F0502020204030204"/>
              </a:rPr>
              <a:t>Giao diện khi đăng nhập bằng tài khoản admin. Giao diện sẽ có tất cả tính năng mà người dùng có thể sử dụng</a:t>
            </a:r>
            <a:endParaRPr sz="3200">
              <a:solidFill>
                <a:schemeClr val="dk1"/>
              </a:solidFill>
              <a:latin typeface="Calibri" panose="020F0502020204030204"/>
              <a:ea typeface="Calibri" panose="020F0502020204030204"/>
              <a:cs typeface="Calibri" panose="020F0502020204030204"/>
              <a:sym typeface="Calibri" panose="020F0502020204030204"/>
            </a:endParaRPr>
          </a:p>
          <a:p>
            <a:pPr marL="457200" lvl="0" indent="-431800" algn="l" rtl="0">
              <a:spcBef>
                <a:spcPts val="0"/>
              </a:spcBef>
              <a:spcAft>
                <a:spcPts val="0"/>
              </a:spcAft>
              <a:buClr>
                <a:schemeClr val="dk1"/>
              </a:buClr>
              <a:buSzPts val="3200"/>
              <a:buFont typeface="Calibri" panose="020F0502020204030204"/>
              <a:buChar char="-"/>
            </a:pPr>
            <a:r>
              <a:rPr lang="en-US" sz="3200">
                <a:solidFill>
                  <a:schemeClr val="dk1"/>
                </a:solidFill>
                <a:latin typeface="Calibri" panose="020F0502020204030204"/>
                <a:ea typeface="Calibri" panose="020F0502020204030204"/>
                <a:cs typeface="Calibri" panose="020F0502020204030204"/>
                <a:sym typeface="Calibri" panose="020F0502020204030204"/>
              </a:rPr>
              <a:t>Đăng xuất người dùng về trang đăng nhập</a:t>
            </a:r>
            <a:endParaRPr sz="32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 name="Picture 1"/>
          <p:cNvPicPr>
            <a:picLocks noChangeAspect="1"/>
          </p:cNvPicPr>
          <p:nvPr/>
        </p:nvPicPr>
        <p:blipFill>
          <a:blip r:embed="rId3"/>
          <a:stretch>
            <a:fillRect/>
          </a:stretch>
        </p:blipFill>
        <p:spPr>
          <a:xfrm>
            <a:off x="607060" y="1979930"/>
            <a:ext cx="8754745" cy="76581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64" name="Shape 164"/>
        <p:cNvGrpSpPr/>
        <p:nvPr/>
      </p:nvGrpSpPr>
      <p:grpSpPr>
        <a:xfrm>
          <a:off x="0" y="0"/>
          <a:ext cx="0" cy="0"/>
          <a:chOff x="0" y="0"/>
          <a:chExt cx="0" cy="0"/>
        </a:xfrm>
      </p:grpSpPr>
      <p:sp>
        <p:nvSpPr>
          <p:cNvPr id="165" name="Google Shape;165;g2de22ddc677_0_30"/>
          <p:cNvSpPr/>
          <p:nvPr/>
        </p:nvSpPr>
        <p:spPr>
          <a:xfrm>
            <a:off x="5699680" y="-1470403"/>
            <a:ext cx="14026196" cy="11628992"/>
          </a:xfrm>
          <a:custGeom>
            <a:avLst/>
            <a:gdLst/>
            <a:ahLst/>
            <a:cxnLst/>
            <a:rect l="l" t="t" r="r" b="b"/>
            <a:pathLst>
              <a:path w="14026196" h="11628992" extrusionOk="0">
                <a:moveTo>
                  <a:pt x="0" y="0"/>
                </a:moveTo>
                <a:lnTo>
                  <a:pt x="14026196" y="0"/>
                </a:lnTo>
                <a:lnTo>
                  <a:pt x="14026196" y="11628992"/>
                </a:lnTo>
                <a:lnTo>
                  <a:pt x="0" y="11628992"/>
                </a:lnTo>
                <a:lnTo>
                  <a:pt x="0" y="0"/>
                </a:lnTo>
                <a:close/>
              </a:path>
            </a:pathLst>
          </a:custGeom>
          <a:blipFill rotWithShape="1">
            <a:blip r:embed="rId1"/>
            <a:stretch>
              <a:fillRect/>
            </a:stretch>
          </a:blipFill>
          <a:ln>
            <a:noFill/>
          </a:ln>
        </p:spPr>
      </p:sp>
      <p:sp>
        <p:nvSpPr>
          <p:cNvPr id="166" name="Google Shape;166;g2de22ddc677_0_30"/>
          <p:cNvSpPr txBox="1"/>
          <p:nvPr/>
        </p:nvSpPr>
        <p:spPr>
          <a:xfrm>
            <a:off x="3447608" y="6407302"/>
            <a:ext cx="11392800" cy="461700"/>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endParaRPr sz="30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167" name="Google Shape;167;g2de22ddc677_0_30"/>
          <p:cNvGrpSpPr/>
          <p:nvPr/>
        </p:nvGrpSpPr>
        <p:grpSpPr>
          <a:xfrm>
            <a:off x="1028700" y="1043000"/>
            <a:ext cx="12219975" cy="615600"/>
            <a:chOff x="0" y="16"/>
            <a:chExt cx="16293300" cy="820800"/>
          </a:xfrm>
        </p:grpSpPr>
        <p:sp>
          <p:nvSpPr>
            <p:cNvPr id="168" name="Google Shape;168;g2de22ddc677_0_30"/>
            <p:cNvSpPr/>
            <p:nvPr/>
          </p:nvSpPr>
          <p:spPr>
            <a:xfrm>
              <a:off x="0" y="112459"/>
              <a:ext cx="564724" cy="575182"/>
            </a:xfrm>
            <a:custGeom>
              <a:avLst/>
              <a:gdLst/>
              <a:ahLst/>
              <a:cxnLst/>
              <a:rect l="l" t="t" r="r" b="b"/>
              <a:pathLst>
                <a:path w="564724" h="575182" extrusionOk="0">
                  <a:moveTo>
                    <a:pt x="0" y="0"/>
                  </a:moveTo>
                  <a:lnTo>
                    <a:pt x="564724" y="0"/>
                  </a:lnTo>
                  <a:lnTo>
                    <a:pt x="564724" y="575182"/>
                  </a:lnTo>
                  <a:lnTo>
                    <a:pt x="0" y="575182"/>
                  </a:lnTo>
                  <a:lnTo>
                    <a:pt x="0" y="0"/>
                  </a:lnTo>
                  <a:close/>
                </a:path>
              </a:pathLst>
            </a:custGeom>
            <a:blipFill rotWithShape="1">
              <a:blip r:embed="rId2"/>
              <a:stretch>
                <a:fillRect/>
              </a:stretch>
            </a:blipFill>
            <a:ln>
              <a:noFill/>
            </a:ln>
          </p:spPr>
        </p:sp>
        <p:sp>
          <p:nvSpPr>
            <p:cNvPr id="169" name="Google Shape;169;g2de22ddc677_0_30"/>
            <p:cNvSpPr txBox="1"/>
            <p:nvPr/>
          </p:nvSpPr>
          <p:spPr>
            <a:xfrm>
              <a:off x="1102800" y="16"/>
              <a:ext cx="15190500" cy="8208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4000"/>
                <a:t>Form đăng nhập khi đăng nhập nhân viên vào</a:t>
              </a:r>
              <a:endParaRPr sz="40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70" name="Google Shape;170;g2de22ddc677_0_30"/>
          <p:cNvSpPr txBox="1"/>
          <p:nvPr/>
        </p:nvSpPr>
        <p:spPr>
          <a:xfrm>
            <a:off x="10977225" y="2193425"/>
            <a:ext cx="5560200" cy="7226400"/>
          </a:xfrm>
          <a:prstGeom prst="rect">
            <a:avLst/>
          </a:prstGeom>
          <a:noFill/>
          <a:ln>
            <a:noFill/>
          </a:ln>
        </p:spPr>
        <p:txBody>
          <a:bodyPr spcFirstLastPara="1" wrap="square" lIns="91425" tIns="91425" rIns="91425" bIns="91425" anchor="t" anchorCtr="0">
            <a:noAutofit/>
          </a:bodyPr>
          <a:lstStyle/>
          <a:p>
            <a:pPr marL="457200" lvl="0" indent="-431800" algn="l" rtl="0">
              <a:spcBef>
                <a:spcPts val="0"/>
              </a:spcBef>
              <a:spcAft>
                <a:spcPts val="0"/>
              </a:spcAft>
              <a:buClr>
                <a:schemeClr val="dk1"/>
              </a:buClr>
              <a:buSzPts val="3200"/>
              <a:buFont typeface="Calibri" panose="020F0502020204030204"/>
              <a:buChar char="-"/>
            </a:pPr>
            <a:r>
              <a:rPr lang="en-US" sz="3200">
                <a:solidFill>
                  <a:schemeClr val="dk1"/>
                </a:solidFill>
                <a:latin typeface="Calibri" panose="020F0502020204030204"/>
                <a:ea typeface="Calibri" panose="020F0502020204030204"/>
                <a:cs typeface="Calibri" panose="020F0502020204030204"/>
                <a:sym typeface="Calibri" panose="020F0502020204030204"/>
              </a:rPr>
              <a:t>Giao diện khi đăng nhập bằng tài khoản nhân viên. Chỉ hiển thị các chức năng mà nhân viên có thể sử dụng.</a:t>
            </a:r>
            <a:endParaRPr sz="3200">
              <a:solidFill>
                <a:schemeClr val="dk1"/>
              </a:solidFill>
              <a:latin typeface="Calibri" panose="020F0502020204030204"/>
              <a:ea typeface="Calibri" panose="020F0502020204030204"/>
              <a:cs typeface="Calibri" panose="020F0502020204030204"/>
              <a:sym typeface="Calibri" panose="020F0502020204030204"/>
            </a:endParaRPr>
          </a:p>
          <a:p>
            <a:pPr marL="457200" lvl="0" indent="-431800" algn="l" rtl="0">
              <a:spcBef>
                <a:spcPts val="0"/>
              </a:spcBef>
              <a:spcAft>
                <a:spcPts val="0"/>
              </a:spcAft>
              <a:buClr>
                <a:schemeClr val="dk1"/>
              </a:buClr>
              <a:buSzPts val="3200"/>
              <a:buFont typeface="Calibri" panose="020F0502020204030204"/>
              <a:buChar char="-"/>
            </a:pPr>
            <a:r>
              <a:rPr lang="en-US" sz="3200">
                <a:solidFill>
                  <a:schemeClr val="dk1"/>
                </a:solidFill>
                <a:latin typeface="Calibri" panose="020F0502020204030204"/>
                <a:ea typeface="Calibri" panose="020F0502020204030204"/>
                <a:cs typeface="Calibri" panose="020F0502020204030204"/>
                <a:sym typeface="Calibri" panose="020F0502020204030204"/>
              </a:rPr>
              <a:t>Đăng xuất người dùng về trang đăng nhập</a:t>
            </a:r>
            <a:endParaRPr sz="32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 name="Picture 1"/>
          <p:cNvPicPr>
            <a:picLocks noChangeAspect="1"/>
          </p:cNvPicPr>
          <p:nvPr/>
        </p:nvPicPr>
        <p:blipFill>
          <a:blip r:embed="rId3"/>
          <a:stretch>
            <a:fillRect/>
          </a:stretch>
        </p:blipFill>
        <p:spPr>
          <a:xfrm>
            <a:off x="665480" y="1977390"/>
            <a:ext cx="9954260" cy="76581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5249</Words>
  <Application>WPS Presentation</Application>
  <PresentationFormat/>
  <Paragraphs>223</Paragraphs>
  <Slides>27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27</vt:i4>
      </vt:variant>
    </vt:vector>
  </HeadingPairs>
  <TitlesOfParts>
    <vt:vector size="36" baseType="lpstr">
      <vt:lpstr>Arial</vt:lpstr>
      <vt:lpstr>SimSun</vt:lpstr>
      <vt:lpstr>Wingdings</vt:lpstr>
      <vt:lpstr>Arial</vt:lpstr>
      <vt:lpstr>Calibri</vt:lpstr>
      <vt:lpstr>Microsoft YaHei</vt:lpstr>
      <vt:lpstr>Arial Unicode MS</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cp:lastModifiedBy>
  <cp:revision>20</cp:revision>
  <dcterms:created xsi:type="dcterms:W3CDTF">2024-05-27T07:42:00Z</dcterms:created>
  <dcterms:modified xsi:type="dcterms:W3CDTF">2024-06-03T03:11:34Z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E212219E94214A969C45228AD162EC5D_12</vt:lpwstr>
  </property>
  <property fmtid="{D5CDD505-2E9C-101B-9397-08002B2CF9AE}" pid="3" name="KSOProductBuildVer">
    <vt:lpwstr>1033-12.2.0.16909</vt:lpwstr>
  </property>
</Properties>
</file>