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1" r:id="rId4"/>
    <p:sldId id="264" r:id="rId5"/>
    <p:sldId id="265" r:id="rId6"/>
    <p:sldId id="271" r:id="rId7"/>
    <p:sldId id="288" r:id="rId8"/>
    <p:sldId id="258" r:id="rId9"/>
    <p:sldId id="266" r:id="rId10"/>
    <p:sldId id="267" r:id="rId11"/>
    <p:sldId id="274" r:id="rId12"/>
    <p:sldId id="290" r:id="rId13"/>
    <p:sldId id="289" r:id="rId14"/>
    <p:sldId id="276" r:id="rId15"/>
    <p:sldId id="260" r:id="rId16"/>
    <p:sldId id="262" r:id="rId17"/>
    <p:sldId id="291" r:id="rId18"/>
    <p:sldId id="268" r:id="rId19"/>
    <p:sldId id="269" r:id="rId20"/>
    <p:sldId id="270"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9" autoAdjust="0"/>
    <p:restoredTop sz="82181" autoAdjust="0"/>
  </p:normalViewPr>
  <p:slideViewPr>
    <p:cSldViewPr>
      <p:cViewPr>
        <p:scale>
          <a:sx n="75" d="100"/>
          <a:sy n="75" d="100"/>
        </p:scale>
        <p:origin x="1570" y="-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063B5-6EAB-42D2-B032-68682D18D8D1}" type="datetimeFigureOut">
              <a:rPr lang="en-US" smtClean="0"/>
              <a:t>1/1/2023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8D217-1004-41F4-855B-AEB41C257597}" type="slidenum">
              <a:rPr lang="en-US" smtClean="0"/>
              <a:t>‹#›</a:t>
            </a:fld>
            <a:endParaRPr lang="en-US"/>
          </a:p>
        </p:txBody>
      </p:sp>
    </p:spTree>
    <p:extLst>
      <p:ext uri="{BB962C8B-B14F-4D97-AF65-F5344CB8AC3E}">
        <p14:creationId xmlns:p14="http://schemas.microsoft.com/office/powerpoint/2010/main" val="72047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bảo mật là cái gì</a:t>
            </a:r>
          </a:p>
          <a:p>
            <a:pPr marL="228600" indent="-228600">
              <a:buAutoNum type="arabicPeriod"/>
            </a:pPr>
            <a:r>
              <a:rPr lang="en-US" smtClean="0"/>
              <a:t>Tại</a:t>
            </a:r>
            <a:r>
              <a:rPr lang="en-US" baseline="0" smtClean="0"/>
              <a:t> sao bảo mật lại quan trọng (đối với mọi người)</a:t>
            </a:r>
          </a:p>
          <a:p>
            <a:pPr marL="0" indent="0">
              <a:buNone/>
            </a:pPr>
            <a:r>
              <a:rPr lang="en-US" baseline="0" smtClean="0"/>
              <a:t>       nguyễn tắc chung của các Cách để bảo mật</a:t>
            </a:r>
          </a:p>
          <a:p>
            <a:pPr marL="228600" indent="-228600">
              <a:buAutoNum type="arabicPeriod" startAt="3"/>
            </a:pPr>
            <a:r>
              <a:rPr lang="en-US" baseline="0" smtClean="0"/>
              <a:t>3 mục đích chính của bảo mật và chúng ta có thể làm gì để đạt được nó</a:t>
            </a:r>
          </a:p>
          <a:p>
            <a:pPr marL="0" indent="0">
              <a:buNone/>
            </a:pPr>
            <a:r>
              <a:rPr lang="en-US" baseline="0" smtClean="0"/>
              <a:t>       đánh giá bảo mật, ứng dụng bảo mật, hiểu biết về bảo mật, 4 cái kia, </a:t>
            </a:r>
            <a:r>
              <a:rPr lang="en-US" b="1" smtClean="0"/>
              <a:t>Least Privilege, phòng</a:t>
            </a:r>
            <a:r>
              <a:rPr lang="en-US" b="1" baseline="0" smtClean="0"/>
              <a:t> thủ theo chiều sâu</a:t>
            </a:r>
          </a:p>
          <a:p>
            <a:pPr marL="0" indent="0">
              <a:buNone/>
            </a:pPr>
            <a:r>
              <a:rPr lang="en-US" b="1" baseline="0" smtClean="0"/>
              <a:t>4. bảo mật bao gồm những gì và nội dung của bảo mật (5 cái)</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a:t>
            </a:fld>
            <a:endParaRPr lang="en-US"/>
          </a:p>
        </p:txBody>
      </p:sp>
    </p:spTree>
    <p:extLst>
      <p:ext uri="{BB962C8B-B14F-4D97-AF65-F5344CB8AC3E}">
        <p14:creationId xmlns:p14="http://schemas.microsoft.com/office/powerpoint/2010/main" val="3681212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Nguyên tắc Đặc quyền Ít nhất</a:t>
            </a:r>
          </a:p>
          <a:p>
            <a:r>
              <a:rPr lang="vi-VN" smtClean="0"/>
              <a:t>Mọi chương trình và mọi người dùng đặc quyền của hệ thống phải hoạt động bằng cách sử dụng ít đặc quyền nhất cần thiết để hoàn thành công việc</a:t>
            </a:r>
            <a:r>
              <a:rPr lang="en-US" smtClean="0"/>
              <a:t> =&gt; có</a:t>
            </a:r>
            <a:r>
              <a:rPr lang="en-US" baseline="0" smtClean="0"/>
              <a:t> nghĩa là mỗi chương trình hoặc mỗi người hầu hết chỉ sở hữu được 1 số quyền cần thiết</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12</a:t>
            </a:fld>
            <a:endParaRPr lang="en-US"/>
          </a:p>
        </p:txBody>
      </p:sp>
    </p:spTree>
    <p:extLst>
      <p:ext uri="{BB962C8B-B14F-4D97-AF65-F5344CB8AC3E}">
        <p14:creationId xmlns:p14="http://schemas.microsoft.com/office/powerpoint/2010/main" val="3268457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Phòng thủ theo chiều sâu là một chiến lược đảm bảo thông tin cung cấp nhiều biện pháp phòng thủ dự phòng trong trường hợp kiểm soát an ninh không thành công hoặc lỗ hổng bảo mật bị khai thác.</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13</a:t>
            </a:fld>
            <a:endParaRPr lang="en-US"/>
          </a:p>
        </p:txBody>
      </p:sp>
    </p:spTree>
    <p:extLst>
      <p:ext uri="{BB962C8B-B14F-4D97-AF65-F5344CB8AC3E}">
        <p14:creationId xmlns:p14="http://schemas.microsoft.com/office/powerpoint/2010/main" val="1236104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Cyber-security</a:t>
            </a:r>
            <a:r>
              <a:rPr lang="en-US" baseline="0" smtClean="0"/>
              <a:t> là an ninh mạng ko chỉ bao gồm công nghệ, IT, kĩ sư mà bao gồm cia, ppt, governance</a:t>
            </a:r>
          </a:p>
          <a:p>
            <a:r>
              <a:rPr lang="vi-VN" sz="1200" b="0" i="0" kern="1200" smtClean="0">
                <a:solidFill>
                  <a:schemeClr val="tx1"/>
                </a:solidFill>
                <a:effectLst/>
                <a:latin typeface="+mn-lt"/>
                <a:ea typeface="+mn-ea"/>
                <a:cs typeface="+mn-cs"/>
              </a:rPr>
              <a:t>bộ ba CIA, là một mô hình được thiết kế để hướng dẫn các chính sách về bảo mật thông tin trong một tổ chức</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Như một thuật ngữ, con người, quy trình và công nghệ (PPT) đề cập đến phương pháp luận trong đó sự cân bằng giữa con người, quy trình và công nghệ thúc đẩy hành động: Mọi người thực hiện một loại công việc cụ thể cho một tổ chức bằng cách sử dụng các quy trình (và thường là công nghệ) để sắp xếp hợp lý và cải thiện các quy trình này.</a:t>
            </a:r>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14</a:t>
            </a:fld>
            <a:endParaRPr lang="en-US"/>
          </a:p>
        </p:txBody>
      </p:sp>
    </p:spTree>
    <p:extLst>
      <p:ext uri="{BB962C8B-B14F-4D97-AF65-F5344CB8AC3E}">
        <p14:creationId xmlns:p14="http://schemas.microsoft.com/office/powerpoint/2010/main" val="3980705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AAA</a:t>
            </a:r>
          </a:p>
          <a:p>
            <a:r>
              <a:rPr lang="en-US" smtClean="0"/>
              <a:t>Xác thực </a:t>
            </a:r>
            <a:r>
              <a:rPr lang="vi-VN" sz="1200" b="0" i="0" kern="1200" smtClean="0">
                <a:solidFill>
                  <a:schemeClr val="tx1"/>
                </a:solidFill>
                <a:effectLst/>
                <a:latin typeface="+mn-lt"/>
                <a:ea typeface="+mn-ea"/>
                <a:cs typeface="+mn-cs"/>
              </a:rPr>
              <a:t>là quá trình xác minh xem ai đó (hoặc cái gì đó) trên thực tế là ai (hoặc cái gì) mà nó được tuyên bố là hay không. Xác thực: Xác minh danh tính của người dùng, quy trình hoặc thiết bị, thường là điều kiện tiên quyết để cho phép truy cập vào các tài nguyên trong hệ thống thông tin.</a:t>
            </a:r>
            <a:endParaRPr lang="en-US" smtClean="0"/>
          </a:p>
          <a:p>
            <a:r>
              <a:rPr lang="en-US" smtClean="0"/>
              <a:t>Ủy quyền =&gt; </a:t>
            </a:r>
            <a:r>
              <a:rPr lang="vi-VN" sz="1200" b="0" i="0" kern="1200" smtClean="0">
                <a:solidFill>
                  <a:schemeClr val="tx1"/>
                </a:solidFill>
                <a:effectLst/>
                <a:latin typeface="+mn-lt"/>
                <a:ea typeface="+mn-ea"/>
                <a:cs typeface="+mn-cs"/>
              </a:rPr>
              <a:t>Ủy quyền là quá trình máy chủ xác định xem máy khách có quyền sử dụng tài nguyên hoặc truy cập tệp hay không. Việc ủy ​​quyền thường đi đôi với xác thực để máy chủ có một số khái niệm về khách hàng là ai đang yêu cầu quyền truy cập.</a:t>
            </a:r>
            <a:endParaRPr lang="en-US" smtClean="0"/>
          </a:p>
          <a:p>
            <a:r>
              <a:rPr lang="en-US" smtClean="0"/>
              <a:t>Kế toán=&gt;</a:t>
            </a:r>
            <a:r>
              <a:rPr lang="en-US" baseline="0" smtClean="0"/>
              <a:t> </a:t>
            </a:r>
            <a:r>
              <a:rPr lang="vi-VN" sz="1200" b="0" i="0" kern="1200" smtClean="0">
                <a:solidFill>
                  <a:schemeClr val="tx1"/>
                </a:solidFill>
                <a:effectLst/>
                <a:latin typeface="+mn-lt"/>
                <a:ea typeface="+mn-ea"/>
                <a:cs typeface="+mn-cs"/>
              </a:rPr>
              <a:t>theo dõi tài nguyên mà người dùng sử dụng trong quá trình truy cập mạng. Điều này có thể bao gồm lượng thời gian hệ thống hoặc lượng dữ liệu được gửi và nhận trong một phiên. Kế toán được thực hiện bằng cách ghi nhật ký thống kê phiên và thông tin sử dụng.</a:t>
            </a:r>
            <a:endParaRPr lang="en-US" smtClean="0"/>
          </a:p>
          <a:p>
            <a:r>
              <a:rPr lang="en-US" smtClean="0"/>
              <a:t>Kiểm soát truy cập =&gt; </a:t>
            </a:r>
            <a:r>
              <a:rPr lang="vi-VN" sz="1200" b="0" i="0" kern="1200" smtClean="0">
                <a:solidFill>
                  <a:schemeClr val="tx1"/>
                </a:solidFill>
                <a:effectLst/>
                <a:latin typeface="+mn-lt"/>
                <a:ea typeface="+mn-ea"/>
                <a:cs typeface="+mn-cs"/>
              </a:rPr>
              <a:t>Kiểm soát truy cập là một thành phần cơ bản của bảo mật dữ liệu quy định ai được phép truy cập và sử dụng thông tin và tài nguyên của công ty. Thông qua xác thực và ủy quyền, các chính sách kiểm soát truy cập đảm bảo rằng người dùng là những người họ nói và họ có quyền truy cập thích hợp vào dữ liệu của công ty.</a:t>
            </a:r>
            <a:endParaRPr lang="en-US" smtClean="0"/>
          </a:p>
          <a:p>
            <a:r>
              <a:rPr lang="en-US" smtClean="0"/>
              <a:t>Không bác bỏ =&gt;</a:t>
            </a:r>
            <a:r>
              <a:rPr lang="en-US" baseline="0" smtClean="0"/>
              <a:t> xác nhận tính hợp lệ và hợp pháp của một tin nhắn</a:t>
            </a:r>
            <a:endParaRPr lang="en-US" smtClean="0"/>
          </a:p>
          <a:p>
            <a:r>
              <a:rPr lang="en-US" smtClean="0"/>
              <a:t>Khả năng đảm bảo rằng ai đó không thể phủ nhận hành động của mình</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15</a:t>
            </a:fld>
            <a:endParaRPr lang="en-US"/>
          </a:p>
        </p:txBody>
      </p:sp>
    </p:spTree>
    <p:extLst>
      <p:ext uri="{BB962C8B-B14F-4D97-AF65-F5344CB8AC3E}">
        <p14:creationId xmlns:p14="http://schemas.microsoft.com/office/powerpoint/2010/main" val="2928241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Khung kiểm soát bảo mật</a:t>
            </a:r>
          </a:p>
          <a:p>
            <a:r>
              <a:rPr lang="vi-VN" smtClean="0"/>
              <a:t>Đây là một cấu trúc tưởng tượng phác thảo phương pháp tiếp cận bảo mật của tổ chức, bao gồm danh sách các quy trình, thủ tục và giải pháp bảo mật cụ thể được tổ chức sử dụng. Một số khuôn khổ:</a:t>
            </a:r>
          </a:p>
          <a:p>
            <a:r>
              <a:rPr lang="vi-VN" smtClean="0"/>
              <a:t>ISO 27001/27002</a:t>
            </a:r>
          </a:p>
          <a:p>
            <a:r>
              <a:rPr lang="vi-VN" smtClean="0"/>
              <a:t>COBIT</a:t>
            </a:r>
          </a:p>
          <a:p>
            <a:r>
              <a:rPr lang="vi-VN" smtClean="0"/>
              <a:t>ITIL</a:t>
            </a:r>
          </a:p>
          <a:p>
            <a:r>
              <a:rPr lang="vi-VN" smtClean="0"/>
              <a:t>RMF</a:t>
            </a:r>
          </a:p>
          <a:p>
            <a:r>
              <a:rPr lang="vi-VN" smtClean="0"/>
              <a:t>CSA STAR</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16</a:t>
            </a:fld>
            <a:endParaRPr lang="en-US"/>
          </a:p>
        </p:txBody>
      </p:sp>
    </p:spTree>
    <p:extLst>
      <p:ext uri="{BB962C8B-B14F-4D97-AF65-F5344CB8AC3E}">
        <p14:creationId xmlns:p14="http://schemas.microsoft.com/office/powerpoint/2010/main" val="3400246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17</a:t>
            </a:fld>
            <a:endParaRPr lang="en-US"/>
          </a:p>
        </p:txBody>
      </p:sp>
    </p:spTree>
    <p:extLst>
      <p:ext uri="{BB962C8B-B14F-4D97-AF65-F5344CB8AC3E}">
        <p14:creationId xmlns:p14="http://schemas.microsoft.com/office/powerpoint/2010/main" val="326050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Mục tiêu của InfoSec là Bảo mật, Toàn vẹn và Tính sẵn sàng… bảo vệ hệ thống và dữ liệu của bạn</a:t>
            </a:r>
          </a:p>
          <a:p>
            <a:r>
              <a:rPr lang="vi-VN" smtClean="0"/>
              <a:t>Các mối đe dọa rất nhiều, đang phát triển và tác động của chúng là rất tốn kém</a:t>
            </a:r>
          </a:p>
          <a:p>
            <a:r>
              <a:rPr lang="vi-VN" smtClean="0"/>
              <a:t>Bảo mật nên được áp dụng trong các lớp (“các khối đường”)</a:t>
            </a:r>
          </a:p>
          <a:p>
            <a:r>
              <a:rPr lang="vi-VN" smtClean="0"/>
              <a:t>Nhận thức về An ninh ở tất cả các cấp phải được duy trì</a:t>
            </a:r>
          </a:p>
          <a:p>
            <a:r>
              <a:rPr lang="vi-VN" smtClean="0"/>
              <a:t>Thực tiễn: Ubuntu (cd, ls, mkdir, chmod, chown,…)</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18</a:t>
            </a:fld>
            <a:endParaRPr lang="en-US"/>
          </a:p>
        </p:txBody>
      </p:sp>
    </p:spTree>
    <p:extLst>
      <p:ext uri="{BB962C8B-B14F-4D97-AF65-F5344CB8AC3E}">
        <p14:creationId xmlns:p14="http://schemas.microsoft.com/office/powerpoint/2010/main" val="979579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Quý 2. Mật mã học không liên quan đến:</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22</a:t>
            </a:fld>
            <a:endParaRPr lang="en-US"/>
          </a:p>
        </p:txBody>
      </p:sp>
    </p:spTree>
    <p:extLst>
      <p:ext uri="{BB962C8B-B14F-4D97-AF65-F5344CB8AC3E}">
        <p14:creationId xmlns:p14="http://schemas.microsoft.com/office/powerpoint/2010/main" val="2985262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Điều nào sau đây là xác minh danh tính của một người?</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24</a:t>
            </a:fld>
            <a:endParaRPr lang="en-US"/>
          </a:p>
        </p:txBody>
      </p:sp>
    </p:spTree>
    <p:extLst>
      <p:ext uri="{BB962C8B-B14F-4D97-AF65-F5344CB8AC3E}">
        <p14:creationId xmlns:p14="http://schemas.microsoft.com/office/powerpoint/2010/main" val="3277715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John quan tâm đến kỹ thuật xã hội. Ông đặc biệt lo ngại rằng kỹ thuật này có thể bị kẻ tấn công sử dụng để lấy thông tin về mạng, bao gồm cả mật khẩu. Biện pháp đối phó nào sẽ hiệu quả nhất trong việc chống lại kỹ thuật xã hội?</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25</a:t>
            </a:fld>
            <a:endParaRPr lang="en-US"/>
          </a:p>
        </p:txBody>
      </p:sp>
    </p:spTree>
    <p:extLst>
      <p:ext uri="{BB962C8B-B14F-4D97-AF65-F5344CB8AC3E}">
        <p14:creationId xmlns:p14="http://schemas.microsoft.com/office/powerpoint/2010/main" val="264208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Bảo mật thông tin, thường được gọi là InfoSec, đề cập đến các quy trình và công cụ được thiết kế và triển khai để bảo vệ thông tin kinh doanh nhạy cảm khỏi bị sửa đổi, gián đoạn, phá hủy và kiểm tra. (Tham khảo: Cisco.com)</a:t>
            </a:r>
            <a:endParaRPr lang="en-US" smtClean="0"/>
          </a:p>
          <a:p>
            <a:r>
              <a:rPr lang="en-US" smtClean="0"/>
              <a:t>An toàn thông tin là hoạt động ngăn chặn việc truy cập trái phép, sử dụng, tiết lộ, làm gián đoạn, sửa đổi, kiểm tra, ghi lại hoặc phá hủy thông tin.</a:t>
            </a:r>
          </a:p>
          <a:p>
            <a:r>
              <a:rPr lang="en-US" smtClean="0"/>
              <a:t>(Tham khảo: wikipedia)</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3</a:t>
            </a:fld>
            <a:endParaRPr lang="en-US"/>
          </a:p>
        </p:txBody>
      </p:sp>
    </p:spTree>
    <p:extLst>
      <p:ext uri="{BB962C8B-B14F-4D97-AF65-F5344CB8AC3E}">
        <p14:creationId xmlns:p14="http://schemas.microsoft.com/office/powerpoint/2010/main" val="2500243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Việc áp dụng tiêu chuẩn nào sau đây sẽ TỐT NHẤT làm giảm khả năng vi phạm dữ liệu?</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26</a:t>
            </a:fld>
            <a:endParaRPr lang="en-US"/>
          </a:p>
        </p:txBody>
      </p:sp>
    </p:spTree>
    <p:extLst>
      <p:ext uri="{BB962C8B-B14F-4D97-AF65-F5344CB8AC3E}">
        <p14:creationId xmlns:p14="http://schemas.microsoft.com/office/powerpoint/2010/main" val="152879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Giai đoạn đầu tiên của việc hack một hệ thống CNTT là xâm phạm nền tảng bảo mật nào?</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27</a:t>
            </a:fld>
            <a:endParaRPr lang="en-US"/>
          </a:p>
        </p:txBody>
      </p:sp>
    </p:spTree>
    <p:extLst>
      <p:ext uri="{BB962C8B-B14F-4D97-AF65-F5344CB8AC3E}">
        <p14:creationId xmlns:p14="http://schemas.microsoft.com/office/powerpoint/2010/main" val="104293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Q9. Loại tấn công mạng nào thường được thực hiện thông qua email?</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29</a:t>
            </a:fld>
            <a:endParaRPr lang="en-US"/>
          </a:p>
        </p:txBody>
      </p:sp>
    </p:spTree>
    <p:extLst>
      <p:ext uri="{BB962C8B-B14F-4D97-AF65-F5344CB8AC3E}">
        <p14:creationId xmlns:p14="http://schemas.microsoft.com/office/powerpoint/2010/main" val="3036386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Q. 10. Việc sử dụng xác thực mạnh mẽ, mã hóa Thông tin nhận dạng cá nhân (PII) trên máy chủ cơ sở dữ liệu, đánh giá bảo mật ứng dụng và mã hóa dữ liệu được truyền qua các mạng cung cấp</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30</a:t>
            </a:fld>
            <a:endParaRPr lang="en-US"/>
          </a:p>
        </p:txBody>
      </p:sp>
    </p:spTree>
    <p:extLst>
      <p:ext uri="{BB962C8B-B14F-4D97-AF65-F5344CB8AC3E}">
        <p14:creationId xmlns:p14="http://schemas.microsoft.com/office/powerpoint/2010/main" val="426496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Thuật ngữ Bảo đảm Thông tin Quốc gia của Chính phủ Hoa Kỳ định nghĩa INFOSEC là:</a:t>
            </a:r>
          </a:p>
          <a:p>
            <a:r>
              <a:rPr lang="vi-VN" smtClean="0"/>
              <a:t>“Bảo vệ hệ thống thông tin chống lại việc truy cập trái phép hoặc sửa đổi thông tin, cho dù đang được lưu trữ, xử lý hay chuyển tiếp, và chống lại việc từ chối dịch vụ cho người dùng được ủy quyền hoặc việc cung cấp dịch vụ cho người dùng trái phép, bao gồm cả những biện pháp cần thiết để phát hiện, lập tài liệu và chống lại những mối đe dọa như vậy ”.</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4</a:t>
            </a:fld>
            <a:endParaRPr lang="en-US"/>
          </a:p>
        </p:txBody>
      </p:sp>
    </p:spTree>
    <p:extLst>
      <p:ext uri="{BB962C8B-B14F-4D97-AF65-F5344CB8AC3E}">
        <p14:creationId xmlns:p14="http://schemas.microsoft.com/office/powerpoint/2010/main" val="31655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Ba yếu tố hoặc lĩnh vực trọng tâm được chấp nhận rộng rãi (được gọi là “Bộ ba CIA”):</a:t>
            </a:r>
          </a:p>
          <a:p>
            <a:r>
              <a:rPr lang="vi-VN" smtClean="0"/>
              <a:t>Bảo mật</a:t>
            </a:r>
          </a:p>
          <a:p>
            <a:r>
              <a:rPr lang="vi-VN" smtClean="0"/>
              <a:t>Sự toàn vẹn</a:t>
            </a:r>
          </a:p>
          <a:p>
            <a:r>
              <a:rPr lang="vi-VN" smtClean="0"/>
              <a:t>Tính khả dụng (Khả năng phục hồi)</a:t>
            </a:r>
          </a:p>
          <a:p>
            <a:r>
              <a:rPr lang="vi-VN" smtClean="0"/>
              <a:t>Bao gồm Bảo mật vật lý cũng như Điện tử</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5</a:t>
            </a:fld>
            <a:endParaRPr lang="en-US"/>
          </a:p>
        </p:txBody>
      </p:sp>
    </p:spTree>
    <p:extLst>
      <p:ext uri="{BB962C8B-B14F-4D97-AF65-F5344CB8AC3E}">
        <p14:creationId xmlns:p14="http://schemas.microsoft.com/office/powerpoint/2010/main" val="77219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thực tế không gian đe dọa hiện tại:</a:t>
            </a:r>
          </a:p>
          <a:p>
            <a:r>
              <a:rPr lang="en-US" smtClean="0"/>
              <a:t>thời gian mà</a:t>
            </a:r>
            <a:r>
              <a:rPr lang="en-US" baseline="0" smtClean="0"/>
              <a:t> kẻ tấn công bỏ ra để thực hiện một cuộc tấn công vào hệ thống</a:t>
            </a:r>
            <a:endParaRPr lang="en-US" smtClean="0"/>
          </a:p>
          <a:p>
            <a:r>
              <a:rPr lang="en-US" smtClean="0"/>
              <a:t>thời gian xác</a:t>
            </a:r>
            <a:r>
              <a:rPr lang="en-US" baseline="0" smtClean="0"/>
              <a:t> định lỗ hổng  mà hoặc lỗi được gây ra do bị tấn công</a:t>
            </a:r>
            <a:endParaRPr lang="en-US" smtClean="0"/>
          </a:p>
          <a:p>
            <a:r>
              <a:rPr lang="en-US" smtClean="0"/>
              <a:t>thời gian để phục hồi</a:t>
            </a:r>
          </a:p>
          <a:p>
            <a:r>
              <a:rPr lang="en-US" smtClean="0"/>
              <a:t>=&gt;</a:t>
            </a:r>
            <a:r>
              <a:rPr lang="en-US" baseline="0" smtClean="0"/>
              <a:t> Ở trong current threatspace realities thì hacker hoặc kẻ phá hoại dễ dàng thâm nhập và tấn công hệ thống trong thời gian ngắn ;làm cho đội an ninh (security teams) bị quá tải vì phải tìm lỗ hổng trong nhiều năm hoặc nhiều tháng, việc phục hồi diễn ra khó khăn và kéo dài trong nhiều tuần hoặc nhiều tháng</a:t>
            </a:r>
            <a:endParaRPr lang="en-US" smtClean="0"/>
          </a:p>
        </p:txBody>
      </p:sp>
      <p:sp>
        <p:nvSpPr>
          <p:cNvPr id="4" name="Slide Number Placeholder 3"/>
          <p:cNvSpPr>
            <a:spLocks noGrp="1"/>
          </p:cNvSpPr>
          <p:nvPr>
            <p:ph type="sldNum" sz="quarter" idx="10"/>
          </p:nvPr>
        </p:nvSpPr>
        <p:spPr/>
        <p:txBody>
          <a:bodyPr/>
          <a:lstStyle/>
          <a:p>
            <a:fld id="{2F98D217-1004-41F4-855B-AEB41C257597}" type="slidenum">
              <a:rPr lang="en-US" smtClean="0"/>
              <a:t>7</a:t>
            </a:fld>
            <a:endParaRPr lang="en-US"/>
          </a:p>
        </p:txBody>
      </p:sp>
    </p:spTree>
    <p:extLst>
      <p:ext uri="{BB962C8B-B14F-4D97-AF65-F5344CB8AC3E}">
        <p14:creationId xmlns:p14="http://schemas.microsoft.com/office/powerpoint/2010/main" val="80324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Tính bảo mật: chỉ các thực thể được ủy quyền mới có quyền truy cập vào dữ liệu</a:t>
            </a:r>
          </a:p>
          <a:p>
            <a:r>
              <a:rPr lang="vi-VN" smtClean="0"/>
              <a:t>Tính toàn vẹn: không có sửa đổi trái phép dữ liệu</a:t>
            </a:r>
          </a:p>
          <a:p>
            <a:r>
              <a:rPr lang="vi-VN" smtClean="0"/>
              <a:t>Tính khả dụng: các thực thể được ủy quyền có thể truy cập dữ liệu khi nào và bằng cách nào họ được phép làm như vậy</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8</a:t>
            </a:fld>
            <a:endParaRPr lang="en-US"/>
          </a:p>
        </p:txBody>
      </p:sp>
    </p:spTree>
    <p:extLst>
      <p:ext uri="{BB962C8B-B14F-4D97-AF65-F5344CB8AC3E}">
        <p14:creationId xmlns:p14="http://schemas.microsoft.com/office/powerpoint/2010/main" val="102888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Đánh giá an ninh</a:t>
            </a:r>
          </a:p>
          <a:p>
            <a:r>
              <a:rPr lang="vi-VN" smtClean="0"/>
              <a:t>Xác định các khu vực rủi ro</a:t>
            </a:r>
            <a:r>
              <a:rPr lang="en-US" smtClean="0"/>
              <a:t> =&gt; tập</a:t>
            </a:r>
            <a:r>
              <a:rPr lang="en-US" baseline="0" smtClean="0"/>
              <a:t> trung bảo mật ở những khu vực này hơn</a:t>
            </a:r>
            <a:endParaRPr lang="vi-VN" smtClean="0"/>
          </a:p>
          <a:p>
            <a:r>
              <a:rPr lang="vi-VN" smtClean="0"/>
              <a:t>Xác định khả năng vi phạm an ninh, sập</a:t>
            </a:r>
            <a:r>
              <a:rPr lang="en-US" smtClean="0"/>
              <a:t> =&gt;có</a:t>
            </a:r>
            <a:r>
              <a:rPr lang="en-US" baseline="0" smtClean="0"/>
              <a:t> thể phá huỷ hoặc hỏng cơ sở dữ liệu, rò rỉ thông tin bí mật, đánh cắp tài sản,…</a:t>
            </a:r>
            <a:r>
              <a:rPr lang="en-US" smtClean="0"/>
              <a:t> dường</a:t>
            </a:r>
            <a:r>
              <a:rPr lang="en-US" baseline="0" smtClean="0"/>
              <a:t> như không lường trước được, nên tìm cách ngăn chặn các cuộc tấn công ngay từ đầu</a:t>
            </a:r>
            <a:r>
              <a:rPr lang="en-US" smtClean="0"/>
              <a:t>;</a:t>
            </a:r>
            <a:endParaRPr lang="vi-VN" smtClean="0"/>
          </a:p>
          <a:p>
            <a:r>
              <a:rPr lang="vi-VN" smtClean="0"/>
              <a:t>Xác định các bước để giảm thiểu</a:t>
            </a:r>
          </a:p>
          <a:p>
            <a:r>
              <a:rPr lang="vi-VN" smtClean="0"/>
              <a:t>Ứng dụng bảo mật</a:t>
            </a:r>
          </a:p>
          <a:p>
            <a:r>
              <a:rPr lang="vi-VN" smtClean="0"/>
              <a:t>Kiến thức chuyên môn (đào tạo, thuê, khác)</a:t>
            </a:r>
          </a:p>
          <a:p>
            <a:r>
              <a:rPr lang="vi-VN" smtClean="0"/>
              <a:t>Phương pháp tiếp cận nhiều lớp (không có giải pháp duy nhất)</a:t>
            </a:r>
          </a:p>
          <a:p>
            <a:r>
              <a:rPr lang="vi-VN" smtClean="0"/>
              <a:t>Chính sách và thủ tục</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9</a:t>
            </a:fld>
            <a:endParaRPr lang="en-US"/>
          </a:p>
        </p:txBody>
      </p:sp>
    </p:spTree>
    <p:extLst>
      <p:ext uri="{BB962C8B-B14F-4D97-AF65-F5344CB8AC3E}">
        <p14:creationId xmlns:p14="http://schemas.microsoft.com/office/powerpoint/2010/main" val="2462250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Nhận thức an ninh</a:t>
            </a:r>
          </a:p>
          <a:p>
            <a:r>
              <a:rPr lang="vi-VN" smtClean="0"/>
              <a:t>Không chỉ dành cho những người yêu thích máy tính!</a:t>
            </a:r>
          </a:p>
          <a:p>
            <a:r>
              <a:rPr lang="vi-VN" smtClean="0"/>
              <a:t>Đào tạo An ninh ở tất cả các cấp (bên ngoài và / hoặc bên trong)</a:t>
            </a:r>
          </a:p>
          <a:p>
            <a:r>
              <a:rPr lang="vi-VN" smtClean="0"/>
              <a:t>Tiếp tục giáo dục và nâng cao nhận thức - không phải chỉ một lần duy nhất!</a:t>
            </a:r>
          </a:p>
          <a:p>
            <a:r>
              <a:rPr lang="vi-VN" smtClean="0"/>
              <a:t>Biến nó thành một phần của văn hóa</a:t>
            </a:r>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10</a:t>
            </a:fld>
            <a:endParaRPr lang="en-US"/>
          </a:p>
        </p:txBody>
      </p:sp>
    </p:spTree>
    <p:extLst>
      <p:ext uri="{BB962C8B-B14F-4D97-AF65-F5344CB8AC3E}">
        <p14:creationId xmlns:p14="http://schemas.microsoft.com/office/powerpoint/2010/main" val="21706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Tại sao khả năng hiển thị mạng lại quan trọng? Khả năng hiển thị mạng cho phép các tổ chức có nhận thức tốt hơn về hành vi của lưu lượng truy cập trên mạng của họ và có thể sử dụng nó để cải thiện hiệu quả, bảo mật và hiệu suất của các mạng đó.</a:t>
            </a:r>
            <a:r>
              <a:rPr lang="en-US" sz="1200" b="0" i="0" kern="1200" smtClean="0">
                <a:solidFill>
                  <a:schemeClr val="tx1"/>
                </a:solidFill>
                <a:effectLst/>
                <a:latin typeface="+mn-lt"/>
                <a:ea typeface="+mn-ea"/>
                <a:cs typeface="+mn-cs"/>
              </a:rPr>
              <a:t> =&gt; phát</a:t>
            </a:r>
            <a:r>
              <a:rPr lang="en-US" sz="1200" b="0" i="0" kern="1200" baseline="0" smtClean="0">
                <a:solidFill>
                  <a:schemeClr val="tx1"/>
                </a:solidFill>
                <a:effectLst/>
                <a:latin typeface="+mn-lt"/>
                <a:ea typeface="+mn-ea"/>
                <a:cs typeface="+mn-cs"/>
              </a:rPr>
              <a:t> hiện nhanh hơn về các risks</a:t>
            </a:r>
          </a:p>
          <a:p>
            <a:endParaRPr lang="en-US" sz="1200" b="0" i="0" kern="1200" baseline="0" smtClean="0">
              <a:solidFill>
                <a:schemeClr val="tx1"/>
              </a:solidFill>
              <a:effectLst/>
              <a:latin typeface="+mn-lt"/>
              <a:ea typeface="+mn-ea"/>
              <a:cs typeface="+mn-cs"/>
            </a:endParaRPr>
          </a:p>
          <a:p>
            <a:r>
              <a:rPr lang="en-US" sz="1200" b="0" i="0" kern="1200" baseline="0" smtClean="0">
                <a:solidFill>
                  <a:schemeClr val="tx1"/>
                </a:solidFill>
                <a:effectLst/>
                <a:latin typeface="+mn-lt"/>
                <a:ea typeface="+mn-ea"/>
                <a:cs typeface="+mn-cs"/>
              </a:rPr>
              <a:t>Reduce attack surface: bao gồm tất cả những nơi mà kẻ tấn công có thể xâm phạm các thiết bị hoặc mạng của tổ chức, việc giảm về mặt tấn công có nghĩa là bảo vệ các thiết bị và mạng của tổ chức, khiến những kẻ bị tấn công có ít cách hơn để thực hiện các cuộc tấn công</a:t>
            </a:r>
          </a:p>
          <a:p>
            <a:endParaRPr lang="en-US"/>
          </a:p>
        </p:txBody>
      </p:sp>
      <p:sp>
        <p:nvSpPr>
          <p:cNvPr id="4" name="Slide Number Placeholder 3"/>
          <p:cNvSpPr>
            <a:spLocks noGrp="1"/>
          </p:cNvSpPr>
          <p:nvPr>
            <p:ph type="sldNum" sz="quarter" idx="10"/>
          </p:nvPr>
        </p:nvSpPr>
        <p:spPr/>
        <p:txBody>
          <a:bodyPr/>
          <a:lstStyle/>
          <a:p>
            <a:fld id="{2F98D217-1004-41F4-855B-AEB41C257597}" type="slidenum">
              <a:rPr lang="en-US" smtClean="0"/>
              <a:t>11</a:t>
            </a:fld>
            <a:endParaRPr lang="en-US"/>
          </a:p>
        </p:txBody>
      </p:sp>
    </p:spTree>
    <p:extLst>
      <p:ext uri="{BB962C8B-B14F-4D97-AF65-F5344CB8AC3E}">
        <p14:creationId xmlns:p14="http://schemas.microsoft.com/office/powerpoint/2010/main" val="1682547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National_Information_Assurance_Glossar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ergysourcing.com/cybersecur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1755775"/>
          </a:xfrm>
        </p:spPr>
        <p:txBody>
          <a:bodyPr>
            <a:normAutofit fontScale="90000"/>
          </a:bodyPr>
          <a:lstStyle/>
          <a:p>
            <a:r>
              <a:rPr lang="en-US" sz="4000" dirty="0" smtClean="0">
                <a:solidFill>
                  <a:srgbClr val="7030A0"/>
                </a:solidFill>
              </a:rPr>
              <a:t>Lesson 1. </a:t>
            </a:r>
            <a:br>
              <a:rPr lang="en-US" sz="4000" dirty="0" smtClean="0">
                <a:solidFill>
                  <a:srgbClr val="7030A0"/>
                </a:solidFill>
              </a:rPr>
            </a:br>
            <a:r>
              <a:rPr lang="en-US" sz="4000" dirty="0">
                <a:solidFill>
                  <a:srgbClr val="7030A0"/>
                </a:solidFill>
              </a:rPr>
              <a:t/>
            </a:r>
            <a:br>
              <a:rPr lang="en-US" sz="4000" dirty="0">
                <a:solidFill>
                  <a:srgbClr val="7030A0"/>
                </a:solidFill>
              </a:rPr>
            </a:br>
            <a:r>
              <a:rPr lang="en-US" sz="4000" dirty="0" smtClean="0">
                <a:solidFill>
                  <a:srgbClr val="7030A0"/>
                </a:solidFill>
              </a:rPr>
              <a:t/>
            </a:r>
            <a:br>
              <a:rPr lang="en-US" sz="4000" dirty="0" smtClean="0">
                <a:solidFill>
                  <a:srgbClr val="7030A0"/>
                </a:solidFill>
              </a:rPr>
            </a:br>
            <a:r>
              <a:rPr lang="en-US" b="1" dirty="0" smtClean="0"/>
              <a:t>Introduction to Information Security</a:t>
            </a:r>
            <a:endParaRPr lang="en-US" b="1" dirty="0"/>
          </a:p>
        </p:txBody>
      </p:sp>
    </p:spTree>
    <p:extLst>
      <p:ext uri="{BB962C8B-B14F-4D97-AF65-F5344CB8AC3E}">
        <p14:creationId xmlns:p14="http://schemas.microsoft.com/office/powerpoint/2010/main" val="274446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a:solidFill>
                  <a:srgbClr val="7030A0"/>
                </a:solidFill>
              </a:rPr>
              <a:t>What can we do?</a:t>
            </a:r>
          </a:p>
        </p:txBody>
      </p:sp>
      <p:sp>
        <p:nvSpPr>
          <p:cNvPr id="4" name="Rectangle 3"/>
          <p:cNvSpPr txBox="1">
            <a:spLocks noChangeArrowheads="1"/>
          </p:cNvSpPr>
          <p:nvPr/>
        </p:nvSpPr>
        <p:spPr>
          <a:xfrm>
            <a:off x="304800" y="1066800"/>
            <a:ext cx="85344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800" b="1" dirty="0" smtClean="0">
                <a:ea typeface="Arial Unicode MS" pitchFamily="34" charset="-128"/>
                <a:cs typeface="Arial Unicode MS" pitchFamily="34" charset="-128"/>
              </a:rPr>
              <a:t>Security Awareness</a:t>
            </a:r>
          </a:p>
          <a:p>
            <a:pPr lvl="1">
              <a:spcBef>
                <a:spcPct val="35000"/>
              </a:spcBef>
            </a:pPr>
            <a:r>
              <a:rPr lang="en-US" sz="2400" dirty="0" smtClean="0">
                <a:ea typeface="Arial Unicode MS" pitchFamily="34" charset="-128"/>
                <a:cs typeface="Arial Unicode MS" pitchFamily="34" charset="-128"/>
              </a:rPr>
              <a:t>Not just for the geeks!</a:t>
            </a:r>
          </a:p>
          <a:p>
            <a:pPr lvl="1">
              <a:spcBef>
                <a:spcPct val="35000"/>
              </a:spcBef>
            </a:pPr>
            <a:r>
              <a:rPr lang="en-US" sz="2400" dirty="0" smtClean="0">
                <a:ea typeface="Arial Unicode MS" pitchFamily="34" charset="-128"/>
                <a:cs typeface="Arial Unicode MS" pitchFamily="34" charset="-128"/>
              </a:rPr>
              <a:t>Security Training at all levels (external and/or internal)</a:t>
            </a:r>
          </a:p>
          <a:p>
            <a:pPr lvl="1">
              <a:spcBef>
                <a:spcPct val="35000"/>
              </a:spcBef>
            </a:pPr>
            <a:r>
              <a:rPr lang="en-US" sz="2400" dirty="0" smtClean="0">
                <a:ea typeface="Arial Unicode MS" pitchFamily="34" charset="-128"/>
                <a:cs typeface="Arial Unicode MS" pitchFamily="34" charset="-128"/>
              </a:rPr>
              <a:t>Continuing education and awareness – not a one-time shot!</a:t>
            </a:r>
          </a:p>
          <a:p>
            <a:pPr lvl="1">
              <a:spcBef>
                <a:spcPct val="35000"/>
              </a:spcBef>
            </a:pPr>
            <a:r>
              <a:rPr lang="en-US" sz="2400" dirty="0" smtClean="0">
                <a:ea typeface="Arial Unicode MS" pitchFamily="34" charset="-128"/>
                <a:cs typeface="Arial Unicode MS" pitchFamily="34" charset="-128"/>
              </a:rPr>
              <a:t>Make it part of the culture</a:t>
            </a:r>
          </a:p>
          <a:p>
            <a:pPr>
              <a:spcBef>
                <a:spcPct val="35000"/>
              </a:spcBef>
              <a:buFontTx/>
              <a:buNone/>
            </a:pPr>
            <a:endParaRPr lang="en-US" sz="2800" dirty="0">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106" y="3544529"/>
            <a:ext cx="600507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442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52600"/>
            <a:ext cx="8534400"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20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 of Least Privilege</a:t>
            </a:r>
            <a:endParaRPr lang="en-US" b="1" dirty="0"/>
          </a:p>
        </p:txBody>
      </p:sp>
      <p:sp>
        <p:nvSpPr>
          <p:cNvPr id="3" name="Content Placeholder 2"/>
          <p:cNvSpPr>
            <a:spLocks noGrp="1"/>
          </p:cNvSpPr>
          <p:nvPr>
            <p:ph idx="1"/>
          </p:nvPr>
        </p:nvSpPr>
        <p:spPr/>
        <p:txBody>
          <a:bodyPr/>
          <a:lstStyle/>
          <a:p>
            <a:r>
              <a:rPr lang="en-US" dirty="0" smtClean="0"/>
              <a:t>Every program and every privileged user of the system should operate using the least amount of privileges necessary to complete the job</a:t>
            </a:r>
            <a:endParaRPr lang="en-US" dirty="0"/>
          </a:p>
        </p:txBody>
      </p:sp>
    </p:spTree>
    <p:extLst>
      <p:ext uri="{BB962C8B-B14F-4D97-AF65-F5344CB8AC3E}">
        <p14:creationId xmlns:p14="http://schemas.microsoft.com/office/powerpoint/2010/main" val="321614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can we do?</a:t>
            </a:r>
            <a:endParaRPr lang="en-US" dirty="0"/>
          </a:p>
        </p:txBody>
      </p:sp>
      <p:sp>
        <p:nvSpPr>
          <p:cNvPr id="3" name="Content Placeholder 2"/>
          <p:cNvSpPr>
            <a:spLocks noGrp="1"/>
          </p:cNvSpPr>
          <p:nvPr>
            <p:ph idx="1"/>
          </p:nvPr>
        </p:nvSpPr>
        <p:spPr/>
        <p:txBody>
          <a:bodyPr/>
          <a:lstStyle/>
          <a:p>
            <a:r>
              <a:rPr lang="en-US" dirty="0" smtClean="0"/>
              <a:t>Defense in depth</a:t>
            </a:r>
            <a:endParaRPr lang="en-US" dirty="0"/>
          </a:p>
        </p:txBody>
      </p:sp>
      <p:pic>
        <p:nvPicPr>
          <p:cNvPr id="4" name="Picture 3"/>
          <p:cNvPicPr>
            <a:picLocks noChangeAspect="1"/>
          </p:cNvPicPr>
          <p:nvPr/>
        </p:nvPicPr>
        <p:blipFill>
          <a:blip r:embed="rId3"/>
          <a:stretch>
            <a:fillRect/>
          </a:stretch>
        </p:blipFill>
        <p:spPr>
          <a:xfrm>
            <a:off x="5486400" y="1219200"/>
            <a:ext cx="3356113" cy="2490020"/>
          </a:xfrm>
          <a:prstGeom prst="rect">
            <a:avLst/>
          </a:prstGeom>
        </p:spPr>
      </p:pic>
      <p:pic>
        <p:nvPicPr>
          <p:cNvPr id="5" name="Picture 4"/>
          <p:cNvPicPr>
            <a:picLocks noChangeAspect="1"/>
          </p:cNvPicPr>
          <p:nvPr/>
        </p:nvPicPr>
        <p:blipFill rotWithShape="1">
          <a:blip r:embed="rId4"/>
          <a:srcRect t="21444"/>
          <a:stretch/>
        </p:blipFill>
        <p:spPr>
          <a:xfrm>
            <a:off x="412595" y="3429000"/>
            <a:ext cx="6096000" cy="3195014"/>
          </a:xfrm>
          <a:prstGeom prst="rect">
            <a:avLst/>
          </a:prstGeom>
        </p:spPr>
      </p:pic>
    </p:spTree>
    <p:extLst>
      <p:ext uri="{BB962C8B-B14F-4D97-AF65-F5344CB8AC3E}">
        <p14:creationId xmlns:p14="http://schemas.microsoft.com/office/powerpoint/2010/main" val="3001868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93" y="64524"/>
            <a:ext cx="4276725" cy="1143000"/>
          </a:xfrm>
        </p:spPr>
        <p:txBody>
          <a:bodyPr/>
          <a:lstStyle/>
          <a:p>
            <a:r>
              <a:rPr lang="en-US" b="1">
                <a:solidFill>
                  <a:srgbClr val="7030A0"/>
                </a:solidFill>
              </a:rPr>
              <a:t>What can we do?</a:t>
            </a:r>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675" y="3331131"/>
            <a:ext cx="8587286"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569" y="724580"/>
            <a:ext cx="4755431" cy="257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603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Security Concepts</a:t>
            </a:r>
          </a:p>
        </p:txBody>
      </p:sp>
      <p:sp>
        <p:nvSpPr>
          <p:cNvPr id="3" name="Content Placeholder 2"/>
          <p:cNvSpPr>
            <a:spLocks noGrp="1"/>
          </p:cNvSpPr>
          <p:nvPr>
            <p:ph idx="1"/>
          </p:nvPr>
        </p:nvSpPr>
        <p:spPr/>
        <p:txBody>
          <a:bodyPr/>
          <a:lstStyle/>
          <a:p>
            <a:r>
              <a:rPr lang="en-US" smtClean="0"/>
              <a:t>Authentication</a:t>
            </a:r>
          </a:p>
          <a:p>
            <a:r>
              <a:rPr lang="en-US" smtClean="0"/>
              <a:t>Authorization</a:t>
            </a:r>
          </a:p>
          <a:p>
            <a:r>
              <a:rPr lang="en-US" smtClean="0"/>
              <a:t>Accounting</a:t>
            </a:r>
          </a:p>
          <a:p>
            <a:r>
              <a:rPr lang="en-US" smtClean="0"/>
              <a:t>Access control</a:t>
            </a:r>
          </a:p>
          <a:p>
            <a:r>
              <a:rPr lang="en-US" smtClean="0"/>
              <a:t>Nonrepudiation </a:t>
            </a:r>
          </a:p>
          <a:p>
            <a:pPr lvl="1"/>
            <a:r>
              <a:rPr lang="en-US" smtClean="0"/>
              <a:t>The ability to ensure that someone cannot deny his/her actions</a:t>
            </a:r>
            <a:r>
              <a:rPr lang="en-US"/>
              <a:t>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295400"/>
            <a:ext cx="3982715" cy="325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159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Control Frameworks</a:t>
            </a:r>
            <a:endParaRPr lang="en-US"/>
          </a:p>
        </p:txBody>
      </p:sp>
      <p:sp>
        <p:nvSpPr>
          <p:cNvPr id="3" name="Content Placeholder 2"/>
          <p:cNvSpPr>
            <a:spLocks noGrp="1"/>
          </p:cNvSpPr>
          <p:nvPr>
            <p:ph idx="1"/>
          </p:nvPr>
        </p:nvSpPr>
        <p:spPr>
          <a:xfrm>
            <a:off x="304800" y="1600200"/>
            <a:ext cx="8458200" cy="4525963"/>
          </a:xfrm>
        </p:spPr>
        <p:txBody>
          <a:bodyPr/>
          <a:lstStyle/>
          <a:p>
            <a:r>
              <a:rPr lang="en-US" sz="2800" smtClean="0"/>
              <a:t>This is a notional construct outlining the organization’s approach to security, including a list of specific security processes, procedures, and solutions used by the organization. Some frameworks:</a:t>
            </a:r>
          </a:p>
          <a:p>
            <a:pPr lvl="1"/>
            <a:r>
              <a:rPr lang="en-US" sz="2000" smtClean="0">
                <a:solidFill>
                  <a:srgbClr val="00B050"/>
                </a:solidFill>
                <a:latin typeface="Arial" pitchFamily="34" charset="0"/>
                <a:cs typeface="Arial" pitchFamily="34" charset="0"/>
              </a:rPr>
              <a:t>ISO 27001/27002</a:t>
            </a:r>
          </a:p>
          <a:p>
            <a:pPr lvl="1"/>
            <a:r>
              <a:rPr lang="en-US" sz="2000" smtClean="0">
                <a:solidFill>
                  <a:srgbClr val="00B050"/>
                </a:solidFill>
                <a:latin typeface="Arial" pitchFamily="34" charset="0"/>
                <a:cs typeface="Arial" pitchFamily="34" charset="0"/>
              </a:rPr>
              <a:t>COBIT</a:t>
            </a:r>
          </a:p>
          <a:p>
            <a:pPr lvl="1"/>
            <a:r>
              <a:rPr lang="en-US" sz="2000" smtClean="0">
                <a:solidFill>
                  <a:srgbClr val="00B050"/>
                </a:solidFill>
                <a:latin typeface="Arial" pitchFamily="34" charset="0"/>
                <a:cs typeface="Arial" pitchFamily="34" charset="0"/>
              </a:rPr>
              <a:t>ITIL</a:t>
            </a:r>
          </a:p>
          <a:p>
            <a:pPr lvl="1"/>
            <a:r>
              <a:rPr lang="en-US" sz="2000" smtClean="0">
                <a:solidFill>
                  <a:srgbClr val="00B050"/>
                </a:solidFill>
                <a:latin typeface="Arial" pitchFamily="34" charset="0"/>
                <a:cs typeface="Arial" pitchFamily="34" charset="0"/>
              </a:rPr>
              <a:t>RMF</a:t>
            </a:r>
          </a:p>
          <a:p>
            <a:pPr lvl="1"/>
            <a:r>
              <a:rPr lang="en-US" sz="2000" smtClean="0">
                <a:solidFill>
                  <a:srgbClr val="00B050"/>
                </a:solidFill>
                <a:latin typeface="Arial" pitchFamily="34" charset="0"/>
                <a:cs typeface="Arial" pitchFamily="34" charset="0"/>
              </a:rPr>
              <a:t>CSA STAR</a:t>
            </a:r>
            <a:endParaRPr lang="en-US">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635437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Practices</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smtClean="0"/>
              <a:t>OS: Ubuntu 16.04 (32 bit) </a:t>
            </a:r>
          </a:p>
          <a:p>
            <a:r>
              <a:rPr lang="en-US" dirty="0" smtClean="0"/>
              <a:t>Some commands:</a:t>
            </a:r>
          </a:p>
          <a:p>
            <a:pPr lvl="1"/>
            <a:r>
              <a:rPr lang="en-US" dirty="0" smtClean="0"/>
              <a:t>cd</a:t>
            </a:r>
          </a:p>
          <a:p>
            <a:pPr lvl="1"/>
            <a:r>
              <a:rPr lang="en-US" dirty="0" err="1" smtClean="0"/>
              <a:t>ls</a:t>
            </a:r>
            <a:endParaRPr lang="en-US" dirty="0" smtClean="0"/>
          </a:p>
          <a:p>
            <a:pPr lvl="1"/>
            <a:r>
              <a:rPr lang="en-US" dirty="0" err="1" smtClean="0"/>
              <a:t>cp</a:t>
            </a:r>
            <a:endParaRPr lang="en-US" dirty="0" smtClean="0"/>
          </a:p>
          <a:p>
            <a:pPr lvl="1"/>
            <a:r>
              <a:rPr lang="en-US" dirty="0" err="1" smtClean="0"/>
              <a:t>mkdir</a:t>
            </a:r>
            <a:endParaRPr lang="en-US" dirty="0" smtClean="0"/>
          </a:p>
          <a:p>
            <a:pPr lvl="1"/>
            <a:r>
              <a:rPr lang="en-US" dirty="0" err="1" smtClean="0"/>
              <a:t>chown</a:t>
            </a:r>
            <a:endParaRPr lang="en-US" dirty="0" smtClean="0"/>
          </a:p>
          <a:p>
            <a:pPr lvl="1"/>
            <a:r>
              <a:rPr lang="en-US" dirty="0" err="1" smtClean="0"/>
              <a:t>Chmod</a:t>
            </a:r>
            <a:endParaRPr lang="en-US" dirty="0" smtClean="0"/>
          </a:p>
          <a:p>
            <a:pPr lvl="1"/>
            <a:r>
              <a:rPr lang="en-US" dirty="0" smtClean="0"/>
              <a:t>…</a:t>
            </a:r>
          </a:p>
          <a:p>
            <a:r>
              <a:rPr lang="en-US" dirty="0" smtClean="0"/>
              <a:t>Software:</a:t>
            </a:r>
          </a:p>
          <a:p>
            <a:pPr lvl="1"/>
            <a:r>
              <a:rPr lang="en-US" dirty="0" smtClean="0"/>
              <a:t>C: </a:t>
            </a:r>
            <a:r>
              <a:rPr lang="en-US" dirty="0" err="1" smtClean="0"/>
              <a:t>gcc</a:t>
            </a:r>
            <a:r>
              <a:rPr lang="en-US" dirty="0" smtClean="0"/>
              <a:t> –o exploit  </a:t>
            </a:r>
            <a:r>
              <a:rPr lang="en-US" dirty="0" err="1" smtClean="0"/>
              <a:t>exploit.c</a:t>
            </a:r>
            <a:endParaRPr lang="en-US" dirty="0" smtClean="0"/>
          </a:p>
          <a:p>
            <a:pPr lvl="1"/>
            <a:endParaRPr lang="en-US" dirty="0"/>
          </a:p>
        </p:txBody>
      </p:sp>
    </p:spTree>
    <p:extLst>
      <p:ext uri="{BB962C8B-B14F-4D97-AF65-F5344CB8AC3E}">
        <p14:creationId xmlns:p14="http://schemas.microsoft.com/office/powerpoint/2010/main" val="904088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solidFill>
                  <a:srgbClr val="7030A0"/>
                </a:solidFill>
              </a:rPr>
              <a:t>Summary </a:t>
            </a:r>
            <a:endParaRPr lang="en-US" sz="4800" b="1">
              <a:solidFill>
                <a:srgbClr val="7030A0"/>
              </a:solidFill>
            </a:endParaRPr>
          </a:p>
        </p:txBody>
      </p:sp>
      <p:sp>
        <p:nvSpPr>
          <p:cNvPr id="3" name="Content Placeholder 2"/>
          <p:cNvSpPr>
            <a:spLocks noGrp="1"/>
          </p:cNvSpPr>
          <p:nvPr>
            <p:ph idx="1"/>
          </p:nvPr>
        </p:nvSpPr>
        <p:spPr>
          <a:xfrm>
            <a:off x="457200" y="1600200"/>
            <a:ext cx="8458200" cy="4525963"/>
          </a:xfrm>
        </p:spPr>
        <p:txBody>
          <a:bodyPr>
            <a:normAutofit/>
          </a:bodyPr>
          <a:lstStyle/>
          <a:p>
            <a:pPr>
              <a:lnSpc>
                <a:spcPct val="90000"/>
              </a:lnSpc>
              <a:spcBef>
                <a:spcPct val="75000"/>
              </a:spcBef>
            </a:pPr>
            <a:r>
              <a:rPr lang="en-US" sz="2800" dirty="0">
                <a:ea typeface="Arial Unicode MS" pitchFamily="34" charset="-128"/>
                <a:cs typeface="Arial Unicode MS" pitchFamily="34" charset="-128"/>
              </a:rPr>
              <a:t>Objective of InfoSec is </a:t>
            </a:r>
            <a:r>
              <a:rPr lang="en-US" sz="2800" b="1" i="1" dirty="0">
                <a:ea typeface="Arial Unicode MS" pitchFamily="34" charset="-128"/>
                <a:cs typeface="Arial Unicode MS" pitchFamily="34" charset="-128"/>
              </a:rPr>
              <a:t>Confidentiality, Integrity and Availability</a:t>
            </a:r>
            <a:r>
              <a:rPr lang="en-US" sz="2800" dirty="0">
                <a:ea typeface="Arial Unicode MS" pitchFamily="34" charset="-128"/>
                <a:cs typeface="Arial Unicode MS" pitchFamily="34" charset="-128"/>
              </a:rPr>
              <a:t>…protect your systems and your data</a:t>
            </a:r>
          </a:p>
          <a:p>
            <a:pPr>
              <a:lnSpc>
                <a:spcPct val="90000"/>
              </a:lnSpc>
              <a:spcBef>
                <a:spcPct val="75000"/>
              </a:spcBef>
            </a:pPr>
            <a:r>
              <a:rPr lang="en-US" sz="2800" dirty="0">
                <a:ea typeface="Arial Unicode MS" pitchFamily="34" charset="-128"/>
                <a:cs typeface="Arial Unicode MS" pitchFamily="34" charset="-128"/>
              </a:rPr>
              <a:t>Threats are numerous, evolving, and their impact is costly</a:t>
            </a:r>
          </a:p>
          <a:p>
            <a:pPr>
              <a:lnSpc>
                <a:spcPct val="90000"/>
              </a:lnSpc>
              <a:spcBef>
                <a:spcPct val="75000"/>
              </a:spcBef>
            </a:pPr>
            <a:r>
              <a:rPr lang="en-US" sz="2800" dirty="0">
                <a:ea typeface="Arial Unicode MS" pitchFamily="34" charset="-128"/>
                <a:cs typeface="Arial Unicode MS" pitchFamily="34" charset="-128"/>
              </a:rPr>
              <a:t>Security should be applied in layers (“road blocks”)</a:t>
            </a:r>
          </a:p>
          <a:p>
            <a:pPr>
              <a:lnSpc>
                <a:spcPct val="90000"/>
              </a:lnSpc>
              <a:spcBef>
                <a:spcPct val="75000"/>
              </a:spcBef>
            </a:pPr>
            <a:r>
              <a:rPr lang="en-US" sz="2800" dirty="0">
                <a:ea typeface="Arial Unicode MS" pitchFamily="34" charset="-128"/>
                <a:cs typeface="Arial Unicode MS" pitchFamily="34" charset="-128"/>
              </a:rPr>
              <a:t>Security Awareness at all levels must be maintained</a:t>
            </a:r>
          </a:p>
          <a:p>
            <a:pPr>
              <a:lnSpc>
                <a:spcPct val="90000"/>
              </a:lnSpc>
              <a:spcBef>
                <a:spcPct val="75000"/>
              </a:spcBef>
            </a:pPr>
            <a:r>
              <a:rPr lang="en-US" sz="2800" dirty="0" smtClean="0">
                <a:ea typeface="Arial Unicode MS" pitchFamily="34" charset="-128"/>
                <a:cs typeface="Arial Unicode MS" pitchFamily="34" charset="-128"/>
              </a:rPr>
              <a:t>Practices: Ubuntu (cd, </a:t>
            </a:r>
            <a:r>
              <a:rPr lang="en-US" sz="2800" dirty="0" err="1" smtClean="0">
                <a:ea typeface="Arial Unicode MS" pitchFamily="34" charset="-128"/>
                <a:cs typeface="Arial Unicode MS" pitchFamily="34" charset="-128"/>
              </a:rPr>
              <a:t>ls</a:t>
            </a:r>
            <a:r>
              <a:rPr lang="en-US" sz="2800" dirty="0" smtClean="0">
                <a:ea typeface="Arial Unicode MS" pitchFamily="34" charset="-128"/>
                <a:cs typeface="Arial Unicode MS" pitchFamily="34" charset="-128"/>
              </a:rPr>
              <a:t>, </a:t>
            </a:r>
            <a:r>
              <a:rPr lang="en-US" sz="2800" dirty="0" err="1" smtClean="0">
                <a:ea typeface="Arial Unicode MS" pitchFamily="34" charset="-128"/>
                <a:cs typeface="Arial Unicode MS" pitchFamily="34" charset="-128"/>
              </a:rPr>
              <a:t>mkdir</a:t>
            </a:r>
            <a:r>
              <a:rPr lang="en-US" sz="2800" dirty="0" smtClean="0">
                <a:ea typeface="Arial Unicode MS" pitchFamily="34" charset="-128"/>
                <a:cs typeface="Arial Unicode MS" pitchFamily="34" charset="-128"/>
              </a:rPr>
              <a:t>, </a:t>
            </a:r>
            <a:r>
              <a:rPr lang="en-US" sz="2800" dirty="0" err="1" smtClean="0">
                <a:ea typeface="Arial Unicode MS" pitchFamily="34" charset="-128"/>
                <a:cs typeface="Arial Unicode MS" pitchFamily="34" charset="-128"/>
              </a:rPr>
              <a:t>chmod</a:t>
            </a:r>
            <a:r>
              <a:rPr lang="en-US" sz="2800" dirty="0" smtClean="0">
                <a:ea typeface="Arial Unicode MS" pitchFamily="34" charset="-128"/>
                <a:cs typeface="Arial Unicode MS" pitchFamily="34" charset="-128"/>
              </a:rPr>
              <a:t>, </a:t>
            </a:r>
            <a:r>
              <a:rPr lang="en-US" sz="2800" dirty="0" err="1" smtClean="0">
                <a:ea typeface="Arial Unicode MS" pitchFamily="34" charset="-128"/>
                <a:cs typeface="Arial Unicode MS" pitchFamily="34" charset="-128"/>
              </a:rPr>
              <a:t>chown</a:t>
            </a:r>
            <a:r>
              <a:rPr lang="en-US" sz="2800" dirty="0" smtClean="0">
                <a:ea typeface="Arial Unicode MS" pitchFamily="34" charset="-128"/>
                <a:cs typeface="Arial Unicode MS" pitchFamily="34" charset="-128"/>
              </a:rPr>
              <a:t>,…)</a:t>
            </a:r>
            <a:endParaRPr lang="en-US" sz="2800" dirty="0"/>
          </a:p>
        </p:txBody>
      </p:sp>
    </p:spTree>
    <p:extLst>
      <p:ext uri="{BB962C8B-B14F-4D97-AF65-F5344CB8AC3E}">
        <p14:creationId xmlns:p14="http://schemas.microsoft.com/office/powerpoint/2010/main" val="1232545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95400"/>
            <a:ext cx="4413910" cy="1904999"/>
          </a:xfrm>
        </p:spPr>
        <p:txBody>
          <a:bodyPr>
            <a:noAutofit/>
          </a:bodyPr>
          <a:lstStyle/>
          <a:p>
            <a:r>
              <a:rPr lang="en-US" sz="8000" smtClean="0"/>
              <a:t>Q&amp;A</a:t>
            </a:r>
            <a:endParaRPr lang="en-US" sz="80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79475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04800"/>
            <a:ext cx="4232248"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488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Outline </a:t>
            </a:r>
            <a:endParaRPr lang="en-US" b="1">
              <a:solidFill>
                <a:srgbClr val="7030A0"/>
              </a:solidFill>
            </a:endParaRPr>
          </a:p>
        </p:txBody>
      </p:sp>
      <p:sp>
        <p:nvSpPr>
          <p:cNvPr id="3" name="Content Placeholder 2"/>
          <p:cNvSpPr>
            <a:spLocks noGrp="1"/>
          </p:cNvSpPr>
          <p:nvPr>
            <p:ph idx="1"/>
          </p:nvPr>
        </p:nvSpPr>
        <p:spPr/>
        <p:txBody>
          <a:bodyPr/>
          <a:lstStyle/>
          <a:p>
            <a:pPr marL="514350" indent="-514350">
              <a:spcAft>
                <a:spcPts val="1200"/>
              </a:spcAft>
              <a:buFont typeface="+mj-lt"/>
              <a:buAutoNum type="arabicPeriod"/>
            </a:pPr>
            <a:r>
              <a:rPr lang="en-US" dirty="0" smtClean="0"/>
              <a:t>What is Information Security?</a:t>
            </a:r>
          </a:p>
          <a:p>
            <a:pPr marL="514350" indent="-514350">
              <a:spcAft>
                <a:spcPts val="1200"/>
              </a:spcAft>
              <a:buFont typeface="+mj-lt"/>
              <a:buAutoNum type="arabicPeriod"/>
            </a:pPr>
            <a:r>
              <a:rPr lang="en-US" dirty="0" smtClean="0"/>
              <a:t>Why is it important?</a:t>
            </a:r>
          </a:p>
          <a:p>
            <a:pPr marL="514350" indent="-514350">
              <a:spcAft>
                <a:spcPts val="1200"/>
              </a:spcAft>
              <a:buFont typeface="+mj-lt"/>
              <a:buAutoNum type="arabicPeriod"/>
            </a:pPr>
            <a:r>
              <a:rPr lang="en-US" dirty="0" smtClean="0"/>
              <a:t>What can we do?</a:t>
            </a:r>
          </a:p>
          <a:p>
            <a:pPr marL="514350" indent="-514350">
              <a:spcAft>
                <a:spcPts val="1200"/>
              </a:spcAft>
              <a:buFont typeface="+mj-lt"/>
              <a:buAutoNum type="arabicPeriod"/>
            </a:pPr>
            <a:r>
              <a:rPr lang="en-US" dirty="0" smtClean="0"/>
              <a:t>Security concepts</a:t>
            </a:r>
          </a:p>
          <a:p>
            <a:pPr marL="514350" indent="-514350">
              <a:spcAft>
                <a:spcPts val="1200"/>
              </a:spcAft>
              <a:buFont typeface="+mj-lt"/>
              <a:buAutoNum type="arabicPeriod"/>
            </a:pPr>
            <a:r>
              <a:rPr lang="en-US" dirty="0" smtClean="0"/>
              <a:t>Practices: Ubuntu</a:t>
            </a:r>
            <a:endParaRPr lang="en-US" dirty="0"/>
          </a:p>
          <a:p>
            <a:endParaRPr lang="en-US" dirty="0"/>
          </a:p>
        </p:txBody>
      </p:sp>
    </p:spTree>
    <p:extLst>
      <p:ext uri="{BB962C8B-B14F-4D97-AF65-F5344CB8AC3E}">
        <p14:creationId xmlns:p14="http://schemas.microsoft.com/office/powerpoint/2010/main" val="1090462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(MQCs)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78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a:bodyPr>
          <a:lstStyle/>
          <a:p>
            <a:pPr algn="l"/>
            <a:r>
              <a:rPr lang="en-US" sz="3500" b="1" dirty="0" smtClean="0">
                <a:solidFill>
                  <a:srgbClr val="002060"/>
                </a:solidFill>
              </a:rPr>
              <a:t>Q1. </a:t>
            </a:r>
            <a:r>
              <a:rPr lang="en-US" sz="3500" dirty="0" smtClean="0">
                <a:solidFill>
                  <a:srgbClr val="002060"/>
                </a:solidFill>
              </a:rPr>
              <a:t>Message </a:t>
            </a:r>
            <a:r>
              <a:rPr lang="en-US" sz="3500" dirty="0">
                <a:solidFill>
                  <a:srgbClr val="002060"/>
                </a:solidFill>
              </a:rPr>
              <a:t>………..means that the data must arrive at the receiver exactly as sent</a:t>
            </a:r>
          </a:p>
        </p:txBody>
      </p:sp>
      <p:sp>
        <p:nvSpPr>
          <p:cNvPr id="3" name="Content Placeholder 2"/>
          <p:cNvSpPr>
            <a:spLocks noGrp="1"/>
          </p:cNvSpPr>
          <p:nvPr>
            <p:ph idx="1"/>
          </p:nvPr>
        </p:nvSpPr>
        <p:spPr>
          <a:xfrm>
            <a:off x="457200" y="3124200"/>
            <a:ext cx="8229600" cy="3001963"/>
          </a:xfrm>
        </p:spPr>
        <p:txBody>
          <a:bodyPr/>
          <a:lstStyle/>
          <a:p>
            <a:pPr marL="514350" lvl="0" indent="-514350">
              <a:buFont typeface="+mj-lt"/>
              <a:buAutoNum type="alphaUcPeriod"/>
            </a:pPr>
            <a:r>
              <a:rPr lang="en-US"/>
              <a:t>Confidentiality</a:t>
            </a:r>
          </a:p>
          <a:p>
            <a:pPr marL="514350" lvl="0" indent="-514350">
              <a:buFont typeface="+mj-lt"/>
              <a:buAutoNum type="alphaUcPeriod"/>
            </a:pPr>
            <a:r>
              <a:rPr lang="en-US"/>
              <a:t>Integrity</a:t>
            </a:r>
          </a:p>
          <a:p>
            <a:pPr marL="514350" lvl="0" indent="-514350">
              <a:buFont typeface="+mj-lt"/>
              <a:buAutoNum type="alphaUcPeriod"/>
            </a:pPr>
            <a:r>
              <a:rPr lang="en-US"/>
              <a:t>Authentication</a:t>
            </a:r>
          </a:p>
          <a:p>
            <a:pPr marL="514350" lvl="0" indent="-514350">
              <a:buFont typeface="+mj-lt"/>
              <a:buAutoNum type="alphaUcPeriod"/>
            </a:pPr>
            <a:r>
              <a:rPr lang="en-US"/>
              <a:t>None of the above</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157847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610600" cy="944562"/>
          </a:xfrm>
        </p:spPr>
        <p:txBody>
          <a:bodyPr>
            <a:normAutofit fontScale="90000"/>
          </a:bodyPr>
          <a:lstStyle/>
          <a:p>
            <a:pPr lvl="0" algn="l"/>
            <a:r>
              <a:rPr lang="en-US" sz="3900" b="1" dirty="0" smtClean="0">
                <a:solidFill>
                  <a:srgbClr val="002060"/>
                </a:solidFill>
              </a:rPr>
              <a:t>Q2.</a:t>
            </a:r>
            <a:r>
              <a:rPr lang="en-US" sz="3900" dirty="0" smtClean="0">
                <a:solidFill>
                  <a:srgbClr val="002060"/>
                </a:solidFill>
              </a:rPr>
              <a:t> </a:t>
            </a:r>
            <a:r>
              <a:rPr lang="en-US" sz="3900" dirty="0">
                <a:solidFill>
                  <a:srgbClr val="002060"/>
                </a:solidFill>
              </a:rPr>
              <a:t>Cryptography does not concern itself with: </a:t>
            </a:r>
            <a:endParaRPr lang="en-US" dirty="0">
              <a:solidFill>
                <a:srgbClr val="002060"/>
              </a:solidFill>
            </a:endParaRPr>
          </a:p>
        </p:txBody>
      </p:sp>
      <p:sp>
        <p:nvSpPr>
          <p:cNvPr id="3" name="Content Placeholder 2"/>
          <p:cNvSpPr>
            <a:spLocks noGrp="1"/>
          </p:cNvSpPr>
          <p:nvPr>
            <p:ph idx="1"/>
          </p:nvPr>
        </p:nvSpPr>
        <p:spPr>
          <a:xfrm>
            <a:off x="806605" y="2232818"/>
            <a:ext cx="8229600" cy="3459163"/>
          </a:xfrm>
        </p:spPr>
        <p:txBody>
          <a:bodyPr/>
          <a:lstStyle/>
          <a:p>
            <a:pPr marL="0" indent="0">
              <a:buNone/>
            </a:pPr>
            <a:r>
              <a:rPr lang="en-US" dirty="0"/>
              <a:t>A. Availability </a:t>
            </a:r>
          </a:p>
          <a:p>
            <a:pPr marL="0" indent="0">
              <a:buNone/>
            </a:pPr>
            <a:r>
              <a:rPr lang="en-US" dirty="0"/>
              <a:t>B. Authenticity </a:t>
            </a:r>
          </a:p>
          <a:p>
            <a:pPr marL="0" indent="0">
              <a:buNone/>
            </a:pPr>
            <a:r>
              <a:rPr lang="en-US" dirty="0"/>
              <a:t>C. Integrity </a:t>
            </a:r>
          </a:p>
          <a:p>
            <a:pPr marL="0" indent="0">
              <a:buNone/>
            </a:pPr>
            <a:r>
              <a:rPr lang="en-US" dirty="0"/>
              <a:t>D. Confidentiality</a:t>
            </a:r>
          </a:p>
          <a:p>
            <a:endParaRPr lang="en-US" dirty="0"/>
          </a:p>
        </p:txBody>
      </p:sp>
      <p:sp>
        <p:nvSpPr>
          <p:cNvPr id="4" name="TextBox 3"/>
          <p:cNvSpPr txBox="1"/>
          <p:nvPr/>
        </p:nvSpPr>
        <p:spPr>
          <a:xfrm>
            <a:off x="5733585" y="2895600"/>
            <a:ext cx="3276600" cy="646331"/>
          </a:xfrm>
          <a:prstGeom prst="rect">
            <a:avLst/>
          </a:prstGeom>
          <a:noFill/>
        </p:spPr>
        <p:txBody>
          <a:bodyPr wrap="square" rtlCol="0">
            <a:spAutoFit/>
          </a:bodyPr>
          <a:lstStyle/>
          <a:p>
            <a:r>
              <a:rPr lang="en-US" sz="3600" dirty="0" smtClean="0"/>
              <a:t>Answer: A</a:t>
            </a:r>
            <a:endParaRPr lang="en-US" sz="3600" dirty="0"/>
          </a:p>
        </p:txBody>
      </p:sp>
    </p:spTree>
    <p:extLst>
      <p:ext uri="{BB962C8B-B14F-4D97-AF65-F5344CB8AC3E}">
        <p14:creationId xmlns:p14="http://schemas.microsoft.com/office/powerpoint/2010/main" val="290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610600" cy="3124200"/>
          </a:xfrm>
        </p:spPr>
        <p:txBody>
          <a:bodyPr>
            <a:normAutofit/>
          </a:bodyPr>
          <a:lstStyle/>
          <a:p>
            <a:pPr lvl="0" algn="l"/>
            <a:r>
              <a:rPr lang="en-US" sz="3500" b="1" dirty="0" smtClean="0">
                <a:solidFill>
                  <a:srgbClr val="002060"/>
                </a:solidFill>
              </a:rPr>
              <a:t>Q3. </a:t>
            </a:r>
            <a:r>
              <a:rPr lang="en-US" sz="3500" dirty="0">
                <a:solidFill>
                  <a:srgbClr val="002060"/>
                </a:solidFill>
              </a:rPr>
              <a:t>An access control system that grants users only those rights necessary for them to perform their work is operating on </a:t>
            </a:r>
            <a:r>
              <a:rPr lang="en-US" sz="3500" b="1" dirty="0">
                <a:solidFill>
                  <a:srgbClr val="002060"/>
                </a:solidFill>
              </a:rPr>
              <a:t>which security principle</a:t>
            </a:r>
            <a:r>
              <a:rPr lang="en-US" sz="3500" dirty="0" smtClean="0">
                <a:solidFill>
                  <a:srgbClr val="002060"/>
                </a:solidFill>
              </a:rPr>
              <a:t>?</a:t>
            </a:r>
            <a:endParaRPr lang="en-US" sz="3500" dirty="0">
              <a:solidFill>
                <a:srgbClr val="002060"/>
              </a:solidFill>
            </a:endParaRPr>
          </a:p>
        </p:txBody>
      </p:sp>
      <p:sp>
        <p:nvSpPr>
          <p:cNvPr id="3" name="Content Placeholder 2"/>
          <p:cNvSpPr>
            <a:spLocks noGrp="1"/>
          </p:cNvSpPr>
          <p:nvPr>
            <p:ph idx="1"/>
          </p:nvPr>
        </p:nvSpPr>
        <p:spPr>
          <a:xfrm>
            <a:off x="457200" y="3352800"/>
            <a:ext cx="8229600" cy="2773363"/>
          </a:xfrm>
        </p:spPr>
        <p:txBody>
          <a:bodyPr/>
          <a:lstStyle/>
          <a:p>
            <a:pPr marL="0" indent="0">
              <a:buNone/>
            </a:pPr>
            <a:r>
              <a:rPr lang="en-US" smtClean="0"/>
              <a:t>A. </a:t>
            </a:r>
            <a:r>
              <a:rPr lang="en-US"/>
              <a:t>Discretionary Access </a:t>
            </a:r>
          </a:p>
          <a:p>
            <a:pPr marL="0" indent="0">
              <a:buNone/>
            </a:pPr>
            <a:r>
              <a:rPr lang="en-US"/>
              <a:t>B. Least Privilege </a:t>
            </a:r>
          </a:p>
          <a:p>
            <a:pPr marL="0" indent="0">
              <a:buNone/>
            </a:pPr>
            <a:r>
              <a:rPr lang="en-US"/>
              <a:t>C. Mandatory Access </a:t>
            </a:r>
          </a:p>
          <a:p>
            <a:pPr marL="0" indent="0">
              <a:buNone/>
            </a:pPr>
            <a:r>
              <a:rPr lang="en-US"/>
              <a:t>D. Separation of Duties</a:t>
            </a:r>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81521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pPr lvl="0" algn="l"/>
            <a:r>
              <a:rPr lang="en-US" sz="3500" dirty="0" smtClean="0">
                <a:solidFill>
                  <a:srgbClr val="002060"/>
                </a:solidFill>
              </a:rPr>
              <a:t>Q4. </a:t>
            </a:r>
            <a:r>
              <a:rPr lang="en-US" sz="3500" dirty="0">
                <a:solidFill>
                  <a:srgbClr val="002060"/>
                </a:solidFill>
              </a:rPr>
              <a:t>Which of the following is the verification of a person’s identity</a:t>
            </a:r>
            <a:r>
              <a:rPr lang="en-US" sz="3500" dirty="0" smtClean="0">
                <a:solidFill>
                  <a:srgbClr val="002060"/>
                </a:solidFill>
              </a:rPr>
              <a:t>?</a:t>
            </a:r>
            <a:endParaRPr lang="en-US" sz="3500" dirty="0">
              <a:solidFill>
                <a:srgbClr val="002060"/>
              </a:solidFill>
            </a:endParaRPr>
          </a:p>
        </p:txBody>
      </p:sp>
      <p:sp>
        <p:nvSpPr>
          <p:cNvPr id="3" name="Content Placeholder 2"/>
          <p:cNvSpPr>
            <a:spLocks noGrp="1"/>
          </p:cNvSpPr>
          <p:nvPr>
            <p:ph idx="1"/>
          </p:nvPr>
        </p:nvSpPr>
        <p:spPr>
          <a:xfrm>
            <a:off x="457200" y="3429000"/>
            <a:ext cx="8229600" cy="2514600"/>
          </a:xfrm>
        </p:spPr>
        <p:txBody>
          <a:bodyPr/>
          <a:lstStyle/>
          <a:p>
            <a:pPr marL="514350" lvl="0" indent="-514350">
              <a:buFont typeface="+mj-lt"/>
              <a:buAutoNum type="alphaUcPeriod"/>
            </a:pPr>
            <a:r>
              <a:rPr lang="en-US"/>
              <a:t>Authorization</a:t>
            </a:r>
          </a:p>
          <a:p>
            <a:pPr marL="514350" lvl="0" indent="-514350">
              <a:buFont typeface="+mj-lt"/>
              <a:buAutoNum type="alphaUcPeriod"/>
            </a:pPr>
            <a:r>
              <a:rPr lang="en-US"/>
              <a:t>Accoutability</a:t>
            </a:r>
          </a:p>
          <a:p>
            <a:pPr marL="514350" lvl="0" indent="-514350">
              <a:buFont typeface="+mj-lt"/>
              <a:buAutoNum type="alphaUcPeriod"/>
            </a:pPr>
            <a:r>
              <a:rPr lang="en-US"/>
              <a:t>Authentication </a:t>
            </a:r>
          </a:p>
          <a:p>
            <a:pPr marL="514350" lvl="0" indent="-514350">
              <a:buFont typeface="+mj-lt"/>
              <a:buAutoNum type="alphaUcPeriod"/>
            </a:pPr>
            <a:r>
              <a:rPr lang="en-US"/>
              <a:t>Password</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C</a:t>
            </a:r>
            <a:endParaRPr lang="en-US" sz="3600"/>
          </a:p>
        </p:txBody>
      </p:sp>
    </p:spTree>
    <p:extLst>
      <p:ext uri="{BB962C8B-B14F-4D97-AF65-F5344CB8AC3E}">
        <p14:creationId xmlns:p14="http://schemas.microsoft.com/office/powerpoint/2010/main" val="337923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3687762"/>
          </a:xfrm>
        </p:spPr>
        <p:txBody>
          <a:bodyPr>
            <a:noAutofit/>
          </a:bodyPr>
          <a:lstStyle/>
          <a:p>
            <a:pPr lvl="0" algn="l"/>
            <a:r>
              <a:rPr lang="en-US" sz="3200" b="1" dirty="0" smtClean="0">
                <a:solidFill>
                  <a:srgbClr val="002060"/>
                </a:solidFill>
              </a:rPr>
              <a:t>Q5. </a:t>
            </a:r>
            <a:r>
              <a:rPr lang="en-US" sz="3200" dirty="0">
                <a:solidFill>
                  <a:srgbClr val="002060"/>
                </a:solidFill>
              </a:rPr>
              <a:t>John is concerned about social engineering. He is particularly concerned that this technique could be used by an attacker to obtain information about the network, including possibly even passwords. </a:t>
            </a:r>
            <a:r>
              <a:rPr lang="en-US" sz="3200" dirty="0">
                <a:solidFill>
                  <a:srgbClr val="7030A0"/>
                </a:solidFill>
              </a:rPr>
              <a:t>What countermeasure would be most effective in combating social engineering?</a:t>
            </a:r>
            <a:br>
              <a:rPr lang="en-US" sz="3200" dirty="0">
                <a:solidFill>
                  <a:srgbClr val="7030A0"/>
                </a:solidFill>
              </a:rPr>
            </a:br>
            <a:endParaRPr lang="en-US" sz="3200" dirty="0">
              <a:solidFill>
                <a:srgbClr val="7030A0"/>
              </a:solidFill>
            </a:endParaRPr>
          </a:p>
        </p:txBody>
      </p:sp>
      <p:sp>
        <p:nvSpPr>
          <p:cNvPr id="3" name="Content Placeholder 2"/>
          <p:cNvSpPr>
            <a:spLocks noGrp="1"/>
          </p:cNvSpPr>
          <p:nvPr>
            <p:ph idx="1"/>
          </p:nvPr>
        </p:nvSpPr>
        <p:spPr>
          <a:xfrm>
            <a:off x="609600" y="3657600"/>
            <a:ext cx="8229600" cy="2316163"/>
          </a:xfrm>
        </p:spPr>
        <p:txBody>
          <a:bodyPr>
            <a:normAutofit lnSpcReduction="10000"/>
          </a:bodyPr>
          <a:lstStyle/>
          <a:p>
            <a:pPr marL="514350" lvl="0" indent="-514350">
              <a:buFont typeface="+mj-lt"/>
              <a:buAutoNum type="alphaUcPeriod"/>
            </a:pPr>
            <a:r>
              <a:rPr lang="en-US" dirty="0"/>
              <a:t>SPI firewall</a:t>
            </a:r>
          </a:p>
          <a:p>
            <a:pPr marL="514350" lvl="0" indent="-514350">
              <a:buFont typeface="+mj-lt"/>
              <a:buAutoNum type="alphaUcPeriod"/>
            </a:pPr>
            <a:r>
              <a:rPr lang="en-US" dirty="0"/>
              <a:t>An IPS</a:t>
            </a:r>
          </a:p>
          <a:p>
            <a:pPr marL="514350" lvl="0" indent="-514350">
              <a:buFont typeface="+mj-lt"/>
              <a:buAutoNum type="alphaUcPeriod"/>
            </a:pPr>
            <a:r>
              <a:rPr lang="en-US" dirty="0"/>
              <a:t>User training</a:t>
            </a:r>
          </a:p>
          <a:p>
            <a:pPr marL="514350" lvl="0" indent="-514350">
              <a:buFont typeface="+mj-lt"/>
              <a:buAutoNum type="alphaUcPeriod"/>
            </a:pPr>
            <a:r>
              <a:rPr lang="en-US" dirty="0"/>
              <a:t>Strong policies</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dirty="0" smtClean="0"/>
              <a:t>Answer: C</a:t>
            </a:r>
            <a:endParaRPr lang="en-US" sz="3600" dirty="0"/>
          </a:p>
        </p:txBody>
      </p:sp>
    </p:spTree>
    <p:extLst>
      <p:ext uri="{BB962C8B-B14F-4D97-AF65-F5344CB8AC3E}">
        <p14:creationId xmlns:p14="http://schemas.microsoft.com/office/powerpoint/2010/main" val="199178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2697162"/>
          </a:xfrm>
        </p:spPr>
        <p:txBody>
          <a:bodyPr>
            <a:normAutofit/>
          </a:bodyPr>
          <a:lstStyle/>
          <a:p>
            <a:pPr algn="l"/>
            <a:r>
              <a:rPr lang="en-US" sz="3500" b="1" dirty="0" smtClean="0">
                <a:solidFill>
                  <a:srgbClr val="002060"/>
                </a:solidFill>
              </a:rPr>
              <a:t>Q6.</a:t>
            </a:r>
            <a:r>
              <a:rPr lang="en-US" sz="3500" b="1" dirty="0">
                <a:solidFill>
                  <a:srgbClr val="002060"/>
                </a:solidFill>
              </a:rPr>
              <a:t> </a:t>
            </a:r>
            <a:r>
              <a:rPr lang="en-US" sz="3500" dirty="0">
                <a:solidFill>
                  <a:srgbClr val="002060"/>
                </a:solidFill>
              </a:rPr>
              <a:t>The application of which of the following standards would BEST reduce the potential for data breaches?</a:t>
            </a:r>
            <a:r>
              <a:rPr lang="en-US" sz="3500" dirty="0" smtClean="0">
                <a:solidFill>
                  <a:srgbClr val="002060"/>
                </a:solidFill>
              </a:rPr>
              <a:t> </a:t>
            </a:r>
            <a:endParaRPr lang="en-US" sz="3500" dirty="0">
              <a:solidFill>
                <a:srgbClr val="002060"/>
              </a:solidFill>
            </a:endParaRPr>
          </a:p>
        </p:txBody>
      </p:sp>
      <p:sp>
        <p:nvSpPr>
          <p:cNvPr id="3" name="Content Placeholder 2"/>
          <p:cNvSpPr>
            <a:spLocks noGrp="1"/>
          </p:cNvSpPr>
          <p:nvPr>
            <p:ph idx="1"/>
          </p:nvPr>
        </p:nvSpPr>
        <p:spPr>
          <a:xfrm>
            <a:off x="762000" y="3333065"/>
            <a:ext cx="8229600" cy="1905000"/>
          </a:xfrm>
        </p:spPr>
        <p:txBody>
          <a:bodyPr>
            <a:normAutofit fontScale="92500" lnSpcReduction="20000"/>
          </a:bodyPr>
          <a:lstStyle/>
          <a:p>
            <a:pPr marL="0" indent="0">
              <a:buNone/>
            </a:pPr>
            <a:r>
              <a:rPr lang="en-US" dirty="0"/>
              <a:t>A. ISO 9000 </a:t>
            </a:r>
          </a:p>
          <a:p>
            <a:pPr marL="0" indent="0">
              <a:buNone/>
            </a:pPr>
            <a:r>
              <a:rPr lang="en-US" dirty="0"/>
              <a:t>B. ISO 20121 </a:t>
            </a:r>
          </a:p>
          <a:p>
            <a:pPr marL="0" indent="0">
              <a:buNone/>
            </a:pPr>
            <a:r>
              <a:rPr lang="en-US" dirty="0"/>
              <a:t>C. ISO 26000 </a:t>
            </a:r>
          </a:p>
          <a:p>
            <a:pPr marL="0" indent="0">
              <a:buNone/>
            </a:pPr>
            <a:r>
              <a:rPr lang="en-US" dirty="0"/>
              <a:t>D. ISO 27001</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D</a:t>
            </a:r>
            <a:endParaRPr lang="en-US" sz="3600"/>
          </a:p>
        </p:txBody>
      </p:sp>
    </p:spTree>
    <p:extLst>
      <p:ext uri="{BB962C8B-B14F-4D97-AF65-F5344CB8AC3E}">
        <p14:creationId xmlns:p14="http://schemas.microsoft.com/office/powerpoint/2010/main" val="117182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normAutofit/>
          </a:bodyPr>
          <a:lstStyle/>
          <a:p>
            <a:pPr lvl="0" algn="l"/>
            <a:r>
              <a:rPr lang="en-US" sz="3500" b="1" dirty="0" smtClean="0">
                <a:solidFill>
                  <a:srgbClr val="002060"/>
                </a:solidFill>
              </a:rPr>
              <a:t>Q7. </a:t>
            </a:r>
            <a:r>
              <a:rPr lang="en-US" sz="3500" dirty="0">
                <a:solidFill>
                  <a:srgbClr val="002060"/>
                </a:solidFill>
              </a:rPr>
              <a:t>The first phase of hacking an IT system is compromise of which foundation of security?</a:t>
            </a:r>
            <a:br>
              <a:rPr lang="en-US" sz="3500" dirty="0">
                <a:solidFill>
                  <a:srgbClr val="002060"/>
                </a:solidFill>
              </a:rPr>
            </a:br>
            <a:endParaRPr lang="en-US" sz="3500" dirty="0">
              <a:solidFill>
                <a:srgbClr val="002060"/>
              </a:solidFill>
            </a:endParaRPr>
          </a:p>
        </p:txBody>
      </p:sp>
      <p:sp>
        <p:nvSpPr>
          <p:cNvPr id="3" name="Content Placeholder 2"/>
          <p:cNvSpPr>
            <a:spLocks noGrp="1"/>
          </p:cNvSpPr>
          <p:nvPr>
            <p:ph idx="1"/>
          </p:nvPr>
        </p:nvSpPr>
        <p:spPr>
          <a:xfrm>
            <a:off x="914400" y="3440151"/>
            <a:ext cx="8229600" cy="2895600"/>
          </a:xfrm>
        </p:spPr>
        <p:txBody>
          <a:bodyPr>
            <a:normAutofit/>
          </a:bodyPr>
          <a:lstStyle/>
          <a:p>
            <a:pPr marL="514350" lvl="0" indent="-514350">
              <a:buFont typeface="+mj-lt"/>
              <a:buAutoNum type="alphaUcPeriod"/>
            </a:pPr>
            <a:r>
              <a:rPr lang="en-US" dirty="0"/>
              <a:t>Availability</a:t>
            </a:r>
          </a:p>
          <a:p>
            <a:pPr marL="514350" lvl="0" indent="-514350">
              <a:buFont typeface="+mj-lt"/>
              <a:buAutoNum type="alphaUcPeriod"/>
            </a:pPr>
            <a:r>
              <a:rPr lang="en-US" dirty="0"/>
              <a:t>Confidentiality</a:t>
            </a:r>
          </a:p>
          <a:p>
            <a:pPr marL="514350" lvl="0" indent="-514350">
              <a:buFont typeface="+mj-lt"/>
              <a:buAutoNum type="alphaUcPeriod"/>
            </a:pPr>
            <a:r>
              <a:rPr lang="en-US" dirty="0"/>
              <a:t>Integrity</a:t>
            </a:r>
          </a:p>
          <a:p>
            <a:pPr marL="514350" lvl="0" indent="-514350">
              <a:buFont typeface="+mj-lt"/>
              <a:buAutoNum type="alphaUcPeriod"/>
            </a:pPr>
            <a:r>
              <a:rPr lang="en-US" dirty="0"/>
              <a:t>Authentication </a:t>
            </a:r>
          </a:p>
          <a:p>
            <a:endParaRPr lang="en-US" dirty="0"/>
          </a:p>
        </p:txBody>
      </p:sp>
      <p:sp>
        <p:nvSpPr>
          <p:cNvPr id="4" name="TextBox 3"/>
          <p:cNvSpPr txBox="1"/>
          <p:nvPr/>
        </p:nvSpPr>
        <p:spPr>
          <a:xfrm>
            <a:off x="5410200" y="3962400"/>
            <a:ext cx="3276600" cy="646331"/>
          </a:xfrm>
          <a:prstGeom prst="rect">
            <a:avLst/>
          </a:prstGeom>
          <a:noFill/>
        </p:spPr>
        <p:txBody>
          <a:bodyPr wrap="square" rtlCol="0">
            <a:spAutoFit/>
          </a:bodyPr>
          <a:lstStyle/>
          <a:p>
            <a:r>
              <a:rPr lang="en-US" sz="3600" dirty="0" smtClean="0"/>
              <a:t>Answer: B</a:t>
            </a:r>
            <a:endParaRPr lang="en-US" sz="3600" dirty="0"/>
          </a:p>
        </p:txBody>
      </p:sp>
    </p:spTree>
    <p:extLst>
      <p:ext uri="{BB962C8B-B14F-4D97-AF65-F5344CB8AC3E}">
        <p14:creationId xmlns:p14="http://schemas.microsoft.com/office/powerpoint/2010/main" val="28103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8800"/>
          </a:xfrm>
        </p:spPr>
        <p:txBody>
          <a:bodyPr>
            <a:normAutofit/>
          </a:bodyPr>
          <a:lstStyle/>
          <a:p>
            <a:pPr algn="l"/>
            <a:r>
              <a:rPr lang="en-US" sz="3500" b="1" dirty="0" smtClean="0">
                <a:solidFill>
                  <a:srgbClr val="002060"/>
                </a:solidFill>
              </a:rPr>
              <a:t>Q8. </a:t>
            </a:r>
            <a:r>
              <a:rPr lang="en-US" sz="3500" dirty="0">
                <a:solidFill>
                  <a:srgbClr val="002060"/>
                </a:solidFill>
              </a:rPr>
              <a:t>The PRIMARY purpose of a security awareness program is </a:t>
            </a:r>
            <a:r>
              <a:rPr lang="en-US" sz="3500" dirty="0" smtClean="0">
                <a:solidFill>
                  <a:srgbClr val="002060"/>
                </a:solidFill>
              </a:rPr>
              <a:t>to?</a:t>
            </a:r>
            <a:endParaRPr lang="en-US" sz="3500" dirty="0">
              <a:solidFill>
                <a:srgbClr val="002060"/>
              </a:solidFill>
            </a:endParaRPr>
          </a:p>
        </p:txBody>
      </p:sp>
      <p:sp>
        <p:nvSpPr>
          <p:cNvPr id="3" name="Content Placeholder 2"/>
          <p:cNvSpPr>
            <a:spLocks noGrp="1"/>
          </p:cNvSpPr>
          <p:nvPr>
            <p:ph idx="1"/>
          </p:nvPr>
        </p:nvSpPr>
        <p:spPr>
          <a:xfrm>
            <a:off x="457200" y="1981200"/>
            <a:ext cx="8534400" cy="4495800"/>
          </a:xfrm>
        </p:spPr>
        <p:txBody>
          <a:bodyPr>
            <a:normAutofit/>
          </a:bodyPr>
          <a:lstStyle/>
          <a:p>
            <a:pPr marL="0" indent="0">
              <a:spcAft>
                <a:spcPts val="600"/>
              </a:spcAft>
              <a:buNone/>
            </a:pPr>
            <a:r>
              <a:rPr lang="en-US" sz="2500" dirty="0"/>
              <a:t>A. </a:t>
            </a:r>
            <a:r>
              <a:rPr lang="en-US" sz="2500" dirty="0" smtClean="0"/>
              <a:t>Ensure </a:t>
            </a:r>
            <a:r>
              <a:rPr lang="en-US" sz="2500" dirty="0"/>
              <a:t>that everyone understands the organization's policies and procedures. </a:t>
            </a:r>
          </a:p>
          <a:p>
            <a:pPr marL="0" indent="0">
              <a:spcAft>
                <a:spcPts val="600"/>
              </a:spcAft>
              <a:buNone/>
            </a:pPr>
            <a:r>
              <a:rPr lang="en-US" sz="2500" dirty="0"/>
              <a:t>B. </a:t>
            </a:r>
            <a:r>
              <a:rPr lang="en-US" sz="2500" dirty="0" smtClean="0"/>
              <a:t>Communicate </a:t>
            </a:r>
            <a:r>
              <a:rPr lang="en-US" sz="2500" dirty="0"/>
              <a:t>that access to information will be granted on a need-to-know basis. </a:t>
            </a:r>
          </a:p>
          <a:p>
            <a:pPr marL="0" indent="0">
              <a:spcAft>
                <a:spcPts val="600"/>
              </a:spcAft>
              <a:buNone/>
            </a:pPr>
            <a:r>
              <a:rPr lang="en-US" sz="2500" dirty="0"/>
              <a:t>C. </a:t>
            </a:r>
            <a:r>
              <a:rPr lang="en-US" sz="2500" dirty="0" smtClean="0"/>
              <a:t>Warn </a:t>
            </a:r>
            <a:r>
              <a:rPr lang="en-US" sz="2500" dirty="0"/>
              <a:t>all users that access to all systems will be monitored on a daily basis. </a:t>
            </a:r>
          </a:p>
          <a:p>
            <a:pPr marL="0" indent="0">
              <a:spcAft>
                <a:spcPts val="600"/>
              </a:spcAft>
              <a:buNone/>
            </a:pPr>
            <a:r>
              <a:rPr lang="en-US" sz="2500" dirty="0"/>
              <a:t>D. </a:t>
            </a:r>
            <a:r>
              <a:rPr lang="en-US" sz="2500" dirty="0" smtClean="0"/>
              <a:t>Comply </a:t>
            </a:r>
            <a:r>
              <a:rPr lang="en-US" sz="2500" dirty="0"/>
              <a:t>with regulations related to data and information protection.</a:t>
            </a:r>
          </a:p>
          <a:p>
            <a:endParaRPr lang="en-US" sz="2500" dirty="0"/>
          </a:p>
        </p:txBody>
      </p:sp>
      <p:sp>
        <p:nvSpPr>
          <p:cNvPr id="4" name="TextBox 3"/>
          <p:cNvSpPr txBox="1"/>
          <p:nvPr/>
        </p:nvSpPr>
        <p:spPr>
          <a:xfrm>
            <a:off x="5715000" y="6019800"/>
            <a:ext cx="3276600" cy="646331"/>
          </a:xfrm>
          <a:prstGeom prst="rect">
            <a:avLst/>
          </a:prstGeom>
          <a:noFill/>
        </p:spPr>
        <p:txBody>
          <a:bodyPr wrap="square" rtlCol="0">
            <a:spAutoFit/>
          </a:bodyPr>
          <a:lstStyle/>
          <a:p>
            <a:r>
              <a:rPr lang="en-US" sz="3600" smtClean="0"/>
              <a:t>Answer: A</a:t>
            </a:r>
            <a:endParaRPr lang="en-US" sz="3600"/>
          </a:p>
        </p:txBody>
      </p:sp>
    </p:spTree>
    <p:extLst>
      <p:ext uri="{BB962C8B-B14F-4D97-AF65-F5344CB8AC3E}">
        <p14:creationId xmlns:p14="http://schemas.microsoft.com/office/powerpoint/2010/main" val="252236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pPr algn="l"/>
            <a:r>
              <a:rPr lang="en-US" sz="3500" b="1" dirty="0" smtClean="0">
                <a:solidFill>
                  <a:srgbClr val="002060"/>
                </a:solidFill>
              </a:rPr>
              <a:t>Q9. </a:t>
            </a:r>
            <a:r>
              <a:rPr lang="en-US" sz="3500" dirty="0">
                <a:solidFill>
                  <a:srgbClr val="002060"/>
                </a:solidFill>
              </a:rPr>
              <a:t>Which type of cyber attack is commonly performed through emails?</a:t>
            </a:r>
          </a:p>
        </p:txBody>
      </p:sp>
      <p:sp>
        <p:nvSpPr>
          <p:cNvPr id="3" name="Content Placeholder 2"/>
          <p:cNvSpPr>
            <a:spLocks noGrp="1"/>
          </p:cNvSpPr>
          <p:nvPr>
            <p:ph idx="1"/>
          </p:nvPr>
        </p:nvSpPr>
        <p:spPr>
          <a:xfrm>
            <a:off x="457200" y="2514600"/>
            <a:ext cx="8229600" cy="3611563"/>
          </a:xfrm>
        </p:spPr>
        <p:txBody>
          <a:bodyPr/>
          <a:lstStyle/>
          <a:p>
            <a:pPr marL="514350" lvl="0" indent="-514350">
              <a:buFont typeface="+mj-lt"/>
              <a:buAutoNum type="alphaUcPeriod"/>
            </a:pPr>
            <a:r>
              <a:rPr lang="en-US"/>
              <a:t>Trojans</a:t>
            </a:r>
          </a:p>
          <a:p>
            <a:pPr marL="514350" lvl="0" indent="-514350">
              <a:buFont typeface="+mj-lt"/>
              <a:buAutoNum type="alphaUcPeriod"/>
            </a:pPr>
            <a:r>
              <a:rPr lang="en-US"/>
              <a:t>Phishing</a:t>
            </a:r>
          </a:p>
          <a:p>
            <a:pPr marL="514350" lvl="0" indent="-514350">
              <a:buFont typeface="+mj-lt"/>
              <a:buAutoNum type="alphaUcPeriod"/>
            </a:pPr>
            <a:r>
              <a:rPr lang="en-US"/>
              <a:t>Worms</a:t>
            </a:r>
          </a:p>
          <a:p>
            <a:pPr marL="514350" lvl="0" indent="-514350">
              <a:buFont typeface="+mj-lt"/>
              <a:buAutoNum type="alphaUcPeriod"/>
            </a:pPr>
            <a:r>
              <a:rPr lang="en-US"/>
              <a:t>Ransomware</a:t>
            </a:r>
          </a:p>
          <a:p>
            <a:endParaRPr lang="en-US"/>
          </a:p>
        </p:txBody>
      </p:sp>
      <p:sp>
        <p:nvSpPr>
          <p:cNvPr id="4" name="TextBox 3"/>
          <p:cNvSpPr txBox="1"/>
          <p:nvPr/>
        </p:nvSpPr>
        <p:spPr>
          <a:xfrm>
            <a:off x="5410200" y="3276600"/>
            <a:ext cx="3276600" cy="646331"/>
          </a:xfrm>
          <a:prstGeom prst="rect">
            <a:avLst/>
          </a:prstGeom>
          <a:noFill/>
        </p:spPr>
        <p:txBody>
          <a:bodyPr wrap="square" rtlCol="0">
            <a:spAutoFit/>
          </a:bodyPr>
          <a:lstStyle/>
          <a:p>
            <a:r>
              <a:rPr lang="en-US" sz="3600" dirty="0" smtClean="0"/>
              <a:t>Answer: B</a:t>
            </a:r>
            <a:endParaRPr lang="en-US" sz="3600" dirty="0"/>
          </a:p>
        </p:txBody>
      </p:sp>
    </p:spTree>
    <p:extLst>
      <p:ext uri="{BB962C8B-B14F-4D97-AF65-F5344CB8AC3E}">
        <p14:creationId xmlns:p14="http://schemas.microsoft.com/office/powerpoint/2010/main" val="24470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smtClean="0">
                <a:solidFill>
                  <a:srgbClr val="7030A0"/>
                </a:solidFill>
              </a:rPr>
              <a:t>What is Information Security?</a:t>
            </a:r>
            <a:endParaRPr lang="en-US" b="1">
              <a:solidFill>
                <a:srgbClr val="7030A0"/>
              </a:solidFill>
            </a:endParaRPr>
          </a:p>
        </p:txBody>
      </p:sp>
      <p:sp>
        <p:nvSpPr>
          <p:cNvPr id="3" name="Content Placeholder 2"/>
          <p:cNvSpPr>
            <a:spLocks noGrp="1"/>
          </p:cNvSpPr>
          <p:nvPr>
            <p:ph idx="1"/>
          </p:nvPr>
        </p:nvSpPr>
        <p:spPr>
          <a:xfrm>
            <a:off x="533400" y="1295400"/>
            <a:ext cx="8229600" cy="2895600"/>
          </a:xfrm>
        </p:spPr>
        <p:txBody>
          <a:bodyPr>
            <a:normAutofit/>
          </a:bodyPr>
          <a:lstStyle/>
          <a:p>
            <a:pPr marL="0" indent="0">
              <a:buNone/>
            </a:pPr>
            <a:r>
              <a:rPr lang="en-US" sz="2400" b="1" dirty="0" err="1" smtClean="0"/>
              <a:t>Def</a:t>
            </a:r>
            <a:r>
              <a:rPr lang="en-US" sz="2400" b="1" dirty="0" smtClean="0"/>
              <a:t> 1: </a:t>
            </a:r>
          </a:p>
          <a:p>
            <a:pPr marL="0" indent="0">
              <a:lnSpc>
                <a:spcPct val="120000"/>
              </a:lnSpc>
              <a:spcAft>
                <a:spcPts val="600"/>
              </a:spcAft>
              <a:buNone/>
            </a:pPr>
            <a:r>
              <a:rPr lang="en-US" sz="2400" dirty="0"/>
              <a:t>	</a:t>
            </a:r>
            <a:r>
              <a:rPr lang="en-US" sz="2400" dirty="0" smtClean="0"/>
              <a:t>Information </a:t>
            </a:r>
            <a:r>
              <a:rPr lang="en-US" sz="2400" dirty="0"/>
              <a:t>security, often referred to as </a:t>
            </a:r>
            <a:r>
              <a:rPr lang="en-US" sz="2400" b="1" dirty="0"/>
              <a:t>InfoSec</a:t>
            </a:r>
            <a:r>
              <a:rPr lang="en-US" sz="2400" dirty="0"/>
              <a:t>, refers to the</a:t>
            </a:r>
            <a:r>
              <a:rPr lang="en-US" sz="2400" b="1" dirty="0"/>
              <a:t> processes</a:t>
            </a:r>
            <a:r>
              <a:rPr lang="en-US" sz="2400" dirty="0"/>
              <a:t> and </a:t>
            </a:r>
            <a:r>
              <a:rPr lang="en-US" sz="2400" b="1" dirty="0"/>
              <a:t>tools</a:t>
            </a:r>
            <a:r>
              <a:rPr lang="en-US" sz="2400" dirty="0"/>
              <a:t> designed and deployed to </a:t>
            </a:r>
            <a:r>
              <a:rPr lang="en-US" sz="2400" b="1" dirty="0"/>
              <a:t>protect sensitive business information </a:t>
            </a:r>
            <a:r>
              <a:rPr lang="en-US" sz="2400" dirty="0"/>
              <a:t>from </a:t>
            </a:r>
            <a:r>
              <a:rPr lang="en-US" sz="2400" b="1" dirty="0"/>
              <a:t>modification</a:t>
            </a:r>
            <a:r>
              <a:rPr lang="en-US" sz="2400" dirty="0"/>
              <a:t>, </a:t>
            </a:r>
            <a:r>
              <a:rPr lang="en-US" sz="2400" b="1" dirty="0"/>
              <a:t>disruption</a:t>
            </a:r>
            <a:r>
              <a:rPr lang="en-US" sz="2400" dirty="0"/>
              <a:t>, </a:t>
            </a:r>
            <a:r>
              <a:rPr lang="en-US" sz="2400" b="1" dirty="0"/>
              <a:t>destruction</a:t>
            </a:r>
            <a:r>
              <a:rPr lang="en-US" sz="2400" dirty="0"/>
              <a:t>, and </a:t>
            </a:r>
            <a:r>
              <a:rPr lang="en-US" sz="2400" b="1" dirty="0"/>
              <a:t>inspection</a:t>
            </a:r>
            <a:r>
              <a:rPr lang="en-US" sz="2400" dirty="0" smtClean="0"/>
              <a:t>. (Ref: Cisco.com)</a:t>
            </a:r>
          </a:p>
        </p:txBody>
      </p:sp>
      <p:sp>
        <p:nvSpPr>
          <p:cNvPr id="5" name="Rectangle 4"/>
          <p:cNvSpPr/>
          <p:nvPr/>
        </p:nvSpPr>
        <p:spPr>
          <a:xfrm>
            <a:off x="457200" y="4038600"/>
            <a:ext cx="8153400" cy="2288319"/>
          </a:xfrm>
          <a:prstGeom prst="rect">
            <a:avLst/>
          </a:prstGeom>
        </p:spPr>
        <p:txBody>
          <a:bodyPr wrap="square">
            <a:spAutoFit/>
          </a:bodyPr>
          <a:lstStyle/>
          <a:p>
            <a:pPr>
              <a:spcBef>
                <a:spcPts val="600"/>
              </a:spcBef>
            </a:pPr>
            <a:r>
              <a:rPr lang="en-US" sz="2000" b="1" dirty="0" err="1"/>
              <a:t>Def</a:t>
            </a:r>
            <a:r>
              <a:rPr lang="en-US" sz="2000" b="1" dirty="0"/>
              <a:t> 2: </a:t>
            </a:r>
          </a:p>
          <a:p>
            <a:pPr>
              <a:lnSpc>
                <a:spcPct val="120000"/>
              </a:lnSpc>
              <a:spcBef>
                <a:spcPts val="300"/>
              </a:spcBef>
              <a:spcAft>
                <a:spcPts val="300"/>
              </a:spcAft>
            </a:pPr>
            <a:r>
              <a:rPr lang="en-US" sz="2800" dirty="0"/>
              <a:t>	</a:t>
            </a:r>
            <a:r>
              <a:rPr lang="en-US" sz="2400" b="1" i="1" dirty="0"/>
              <a:t>Information security is the practice of preventing </a:t>
            </a:r>
            <a:r>
              <a:rPr lang="en-US" sz="2400" b="1" i="1" dirty="0">
                <a:solidFill>
                  <a:srgbClr val="7030A0"/>
                </a:solidFill>
              </a:rPr>
              <a:t>unauthorized access, use, disclosure, disruption, modification, inspection, recording or destruction</a:t>
            </a:r>
            <a:r>
              <a:rPr lang="en-US" sz="2400" b="1" i="1" dirty="0"/>
              <a:t> of information. </a:t>
            </a:r>
          </a:p>
          <a:p>
            <a:pPr>
              <a:lnSpc>
                <a:spcPct val="120000"/>
              </a:lnSpc>
              <a:spcBef>
                <a:spcPts val="300"/>
              </a:spcBef>
              <a:spcAft>
                <a:spcPts val="300"/>
              </a:spcAft>
            </a:pPr>
            <a:r>
              <a:rPr lang="en-US" sz="2000" dirty="0"/>
              <a:t>		</a:t>
            </a:r>
            <a:r>
              <a:rPr lang="en-US" sz="2000" dirty="0" smtClean="0"/>
              <a:t>				 </a:t>
            </a:r>
            <a:r>
              <a:rPr lang="en-US" sz="2000" dirty="0"/>
              <a:t>(Ref: </a:t>
            </a:r>
            <a:r>
              <a:rPr lang="en-US" sz="2000" dirty="0" err="1"/>
              <a:t>wikipedia</a:t>
            </a:r>
            <a:r>
              <a:rPr lang="en-US" sz="2000" dirty="0"/>
              <a:t>)</a:t>
            </a:r>
          </a:p>
        </p:txBody>
      </p:sp>
    </p:spTree>
    <p:extLst>
      <p:ext uri="{BB962C8B-B14F-4D97-AF65-F5344CB8AC3E}">
        <p14:creationId xmlns:p14="http://schemas.microsoft.com/office/powerpoint/2010/main" val="2453075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2849562"/>
          </a:xfrm>
        </p:spPr>
        <p:txBody>
          <a:bodyPr>
            <a:normAutofit/>
          </a:bodyPr>
          <a:lstStyle/>
          <a:p>
            <a:pPr algn="l"/>
            <a:r>
              <a:rPr lang="en-US" sz="3200" b="1" dirty="0" smtClean="0">
                <a:solidFill>
                  <a:srgbClr val="002060"/>
                </a:solidFill>
              </a:rPr>
              <a:t>Q10. </a:t>
            </a:r>
            <a:r>
              <a:rPr lang="en-US" sz="3200" dirty="0">
                <a:solidFill>
                  <a:srgbClr val="002060"/>
                </a:solidFill>
              </a:rPr>
              <a:t>The use of strong authentication, the encryption of Personally Identifiable Information (PII) on database servers, application security reviews, and the encryption of data transmitted across networks provide</a:t>
            </a:r>
          </a:p>
        </p:txBody>
      </p:sp>
      <p:sp>
        <p:nvSpPr>
          <p:cNvPr id="3" name="Content Placeholder 2"/>
          <p:cNvSpPr>
            <a:spLocks noGrp="1"/>
          </p:cNvSpPr>
          <p:nvPr>
            <p:ph idx="1"/>
          </p:nvPr>
        </p:nvSpPr>
        <p:spPr>
          <a:xfrm>
            <a:off x="351503" y="3505200"/>
            <a:ext cx="8229600" cy="2468563"/>
          </a:xfrm>
        </p:spPr>
        <p:txBody>
          <a:bodyPr/>
          <a:lstStyle/>
          <a:p>
            <a:pPr marL="0" indent="0">
              <a:buNone/>
            </a:pPr>
            <a:r>
              <a:rPr lang="en-US"/>
              <a:t>A. </a:t>
            </a:r>
            <a:r>
              <a:rPr lang="en-US" smtClean="0"/>
              <a:t>Data </a:t>
            </a:r>
            <a:r>
              <a:rPr lang="en-US"/>
              <a:t>integrity. </a:t>
            </a:r>
          </a:p>
          <a:p>
            <a:pPr marL="0" indent="0">
              <a:buNone/>
            </a:pPr>
            <a:r>
              <a:rPr lang="en-US"/>
              <a:t>B. </a:t>
            </a:r>
            <a:r>
              <a:rPr lang="en-US" smtClean="0"/>
              <a:t>Defense </a:t>
            </a:r>
            <a:r>
              <a:rPr lang="en-US"/>
              <a:t>in depth. </a:t>
            </a:r>
          </a:p>
          <a:p>
            <a:pPr marL="0" indent="0">
              <a:buNone/>
            </a:pPr>
            <a:r>
              <a:rPr lang="en-US"/>
              <a:t>C. </a:t>
            </a:r>
            <a:r>
              <a:rPr lang="en-US" smtClean="0"/>
              <a:t>Data </a:t>
            </a:r>
            <a:r>
              <a:rPr lang="en-US"/>
              <a:t>availability. </a:t>
            </a:r>
          </a:p>
          <a:p>
            <a:pPr marL="0" indent="0">
              <a:buNone/>
            </a:pPr>
            <a:r>
              <a:rPr lang="en-US"/>
              <a:t>D. </a:t>
            </a:r>
            <a:r>
              <a:rPr lang="en-US" smtClean="0"/>
              <a:t>Non-repudiation</a:t>
            </a:r>
            <a:r>
              <a:rPr lang="en-US"/>
              <a:t>.</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6187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609600" y="1600200"/>
            <a:ext cx="82296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400" dirty="0" smtClean="0"/>
              <a:t>The U.S. Government’s </a:t>
            </a:r>
            <a:r>
              <a:rPr lang="en-US" sz="2400" dirty="0" smtClean="0">
                <a:hlinkClick r:id="rId3" tooltip="National Information Assurance Glossary"/>
              </a:rPr>
              <a:t>National Information Assurance Glossary</a:t>
            </a:r>
            <a:r>
              <a:rPr lang="en-US" sz="2400" dirty="0" smtClean="0"/>
              <a:t> defines </a:t>
            </a:r>
            <a:r>
              <a:rPr lang="en-US" sz="2400" b="1" dirty="0" smtClean="0"/>
              <a:t>INFOSEC</a:t>
            </a:r>
            <a:r>
              <a:rPr lang="en-US" sz="2400" dirty="0" smtClean="0"/>
              <a:t> as:</a:t>
            </a:r>
          </a:p>
          <a:p>
            <a:pPr marL="2103438" lvl="2">
              <a:spcBef>
                <a:spcPct val="35000"/>
              </a:spcBef>
              <a:buFontTx/>
              <a:buNone/>
            </a:pPr>
            <a:r>
              <a:rPr lang="en-US" sz="2000" i="1" dirty="0" smtClean="0"/>
              <a:t>	“Protection of information systems </a:t>
            </a:r>
            <a:r>
              <a:rPr lang="en-US" sz="2000" i="1" dirty="0" smtClean="0">
                <a:solidFill>
                  <a:srgbClr val="FF0000"/>
                </a:solidFill>
              </a:rPr>
              <a:t>against unauthorized access to </a:t>
            </a:r>
            <a:r>
              <a:rPr lang="en-US" sz="2000" i="1" dirty="0" smtClean="0"/>
              <a:t>or </a:t>
            </a:r>
            <a:r>
              <a:rPr lang="en-US" sz="2000" i="1" dirty="0" smtClean="0">
                <a:solidFill>
                  <a:srgbClr val="FF0000"/>
                </a:solidFill>
              </a:rPr>
              <a:t>modification of information</a:t>
            </a:r>
            <a:r>
              <a:rPr lang="en-US" sz="2000" i="1" dirty="0" smtClean="0"/>
              <a:t>, whether in storage, processing or transit, and against the denial of service to authorized users or </a:t>
            </a:r>
            <a:r>
              <a:rPr lang="en-US" sz="2000" i="1" dirty="0" smtClean="0">
                <a:solidFill>
                  <a:srgbClr val="00B0F0"/>
                </a:solidFill>
              </a:rPr>
              <a:t>the provision of </a:t>
            </a:r>
            <a:r>
              <a:rPr lang="en-US" sz="2000" i="1" dirty="0" smtClean="0"/>
              <a:t>service to unauthorized users, including those measures necessary to detect, document, and counter such threats.”</a:t>
            </a:r>
          </a:p>
          <a:p>
            <a:pPr>
              <a:spcBef>
                <a:spcPct val="35000"/>
              </a:spcBef>
            </a:pPr>
            <a:endParaRPr lang="en-US" sz="2000" i="1" dirty="0"/>
          </a:p>
        </p:txBody>
      </p:sp>
      <p:pic>
        <p:nvPicPr>
          <p:cNvPr id="512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23" y="2743200"/>
            <a:ext cx="254247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304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533400" y="1752600"/>
            <a:ext cx="83820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dirty="0" smtClean="0"/>
              <a:t>Three widely accepted </a:t>
            </a:r>
            <a:r>
              <a:rPr lang="en-US" dirty="0" smtClean="0">
                <a:solidFill>
                  <a:srgbClr val="00B0F0"/>
                </a:solidFill>
              </a:rPr>
              <a:t>elements or areas of focus </a:t>
            </a:r>
            <a:r>
              <a:rPr lang="en-US" dirty="0" smtClean="0"/>
              <a:t>(referred to as the “</a:t>
            </a:r>
            <a:r>
              <a:rPr lang="en-US" b="1" dirty="0" smtClean="0">
                <a:solidFill>
                  <a:srgbClr val="FF0000"/>
                </a:solidFill>
              </a:rPr>
              <a:t>CIA Triad</a:t>
            </a:r>
            <a:r>
              <a:rPr lang="en-US" dirty="0" smtClean="0"/>
              <a:t>”):</a:t>
            </a:r>
          </a:p>
          <a:p>
            <a:pPr lvl="1">
              <a:spcBef>
                <a:spcPct val="35000"/>
              </a:spcBef>
            </a:pPr>
            <a:r>
              <a:rPr lang="en-US" dirty="0" smtClean="0"/>
              <a:t>Confidentiality</a:t>
            </a:r>
          </a:p>
          <a:p>
            <a:pPr lvl="1">
              <a:spcBef>
                <a:spcPct val="35000"/>
              </a:spcBef>
            </a:pPr>
            <a:r>
              <a:rPr lang="en-US" dirty="0" smtClean="0"/>
              <a:t>Integrity</a:t>
            </a:r>
          </a:p>
          <a:p>
            <a:pPr lvl="1">
              <a:spcBef>
                <a:spcPct val="35000"/>
              </a:spcBef>
            </a:pPr>
            <a:r>
              <a:rPr lang="en-US" dirty="0" smtClean="0"/>
              <a:t>Availability (Recoverability)</a:t>
            </a:r>
          </a:p>
          <a:p>
            <a:pPr>
              <a:spcBef>
                <a:spcPct val="35000"/>
              </a:spcBef>
            </a:pPr>
            <a:r>
              <a:rPr lang="en-US" dirty="0" smtClean="0"/>
              <a:t>Includes Physical Security as well as Electronic</a:t>
            </a:r>
            <a:endParaRPr lang="en-US" dirty="0"/>
          </a:p>
        </p:txBody>
      </p:sp>
    </p:spTree>
    <p:extLst>
      <p:ext uri="{BB962C8B-B14F-4D97-AF65-F5344CB8AC3E}">
        <p14:creationId xmlns:p14="http://schemas.microsoft.com/office/powerpoint/2010/main" val="1147302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solidFill>
                  <a:srgbClr val="7030A0"/>
                </a:solidFill>
              </a:rPr>
              <a:t>Why is InfoSec Important?</a:t>
            </a:r>
            <a:endParaRPr lang="en-US" sz="4800" b="1">
              <a:solidFill>
                <a:srgbClr val="7030A0"/>
              </a:solidFill>
            </a:endParaRPr>
          </a:p>
        </p:txBody>
      </p:sp>
      <p:sp>
        <p:nvSpPr>
          <p:cNvPr id="3" name="Content Placeholder 2"/>
          <p:cNvSpPr>
            <a:spLocks noGrp="1"/>
          </p:cNvSpPr>
          <p:nvPr>
            <p:ph idx="1"/>
          </p:nvPr>
        </p:nvSpPr>
        <p:spPr>
          <a:xfrm>
            <a:off x="457200" y="1600201"/>
            <a:ext cx="8229600" cy="1219200"/>
          </a:xfrm>
        </p:spPr>
        <p:txBody>
          <a:bodyPr/>
          <a:lstStyle/>
          <a:p>
            <a:r>
              <a:rPr lang="en-US">
                <a:hlinkClick r:id="rId2"/>
              </a:rPr>
              <a:t>Information security</a:t>
            </a:r>
            <a:r>
              <a:rPr lang="en-US"/>
              <a:t> is not an 'IT problem', it is a business issue.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51073"/>
            <a:ext cx="8382000" cy="278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075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803787" y="457200"/>
            <a:ext cx="7425813" cy="2743200"/>
          </a:xfrm>
          <a:prstGeom prst="rect">
            <a:avLst/>
          </a:prstGeom>
        </p:spPr>
      </p:pic>
      <p:pic>
        <p:nvPicPr>
          <p:cNvPr id="5" name="Picture 4"/>
          <p:cNvPicPr/>
          <p:nvPr/>
        </p:nvPicPr>
        <p:blipFill>
          <a:blip r:embed="rId4"/>
          <a:stretch>
            <a:fillRect/>
          </a:stretch>
        </p:blipFill>
        <p:spPr>
          <a:xfrm>
            <a:off x="914400" y="3657600"/>
            <a:ext cx="7239000" cy="2698750"/>
          </a:xfrm>
          <a:prstGeom prst="rect">
            <a:avLst/>
          </a:prstGeom>
        </p:spPr>
      </p:pic>
    </p:spTree>
    <p:extLst>
      <p:ext uri="{BB962C8B-B14F-4D97-AF65-F5344CB8AC3E}">
        <p14:creationId xmlns:p14="http://schemas.microsoft.com/office/powerpoint/2010/main" val="1709772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solidFill>
                  <a:schemeClr val="accent1">
                    <a:lumMod val="75000"/>
                  </a:schemeClr>
                </a:solidFill>
              </a:rPr>
              <a:t>Main goals of Information Security</a:t>
            </a:r>
            <a:endParaRPr lang="en-US">
              <a:solidFill>
                <a:schemeClr val="accent1">
                  <a:lumMod val="75000"/>
                </a:schemeClr>
              </a:solidFill>
            </a:endParaRPr>
          </a:p>
        </p:txBody>
      </p:sp>
      <p:sp>
        <p:nvSpPr>
          <p:cNvPr id="3" name="Content Placeholder 2"/>
          <p:cNvSpPr>
            <a:spLocks noGrp="1"/>
          </p:cNvSpPr>
          <p:nvPr>
            <p:ph idx="1"/>
          </p:nvPr>
        </p:nvSpPr>
        <p:spPr>
          <a:xfrm>
            <a:off x="457200" y="1600200"/>
            <a:ext cx="6068503" cy="4525963"/>
          </a:xfrm>
        </p:spPr>
        <p:txBody>
          <a:bodyPr>
            <a:normAutofit/>
          </a:bodyPr>
          <a:lstStyle/>
          <a:p>
            <a:pPr>
              <a:spcAft>
                <a:spcPts val="1800"/>
              </a:spcAft>
            </a:pPr>
            <a:r>
              <a:rPr lang="en-US" sz="4000" b="1" smtClean="0"/>
              <a:t>C</a:t>
            </a:r>
            <a:r>
              <a:rPr lang="en-US" sz="2800" b="1" smtClean="0"/>
              <a:t>onfidentiality</a:t>
            </a:r>
            <a:r>
              <a:rPr lang="en-US" sz="2800" smtClean="0"/>
              <a:t>:only authorized entities have access to the data</a:t>
            </a:r>
          </a:p>
          <a:p>
            <a:pPr>
              <a:spcAft>
                <a:spcPts val="1800"/>
              </a:spcAft>
            </a:pPr>
            <a:r>
              <a:rPr lang="en-US" sz="4000" b="1" smtClean="0"/>
              <a:t>I</a:t>
            </a:r>
            <a:r>
              <a:rPr lang="en-US" sz="2800" b="1" smtClean="0"/>
              <a:t>ntegrity: </a:t>
            </a:r>
            <a:r>
              <a:rPr lang="en-US" sz="2800" smtClean="0"/>
              <a:t>there are no unauthorized modifications of the data</a:t>
            </a:r>
          </a:p>
          <a:p>
            <a:pPr>
              <a:spcAft>
                <a:spcPts val="1800"/>
              </a:spcAft>
            </a:pPr>
            <a:r>
              <a:rPr lang="en-US" sz="4000" b="1" smtClean="0"/>
              <a:t>A</a:t>
            </a:r>
            <a:r>
              <a:rPr lang="en-US" sz="2800" b="1" smtClean="0"/>
              <a:t>vailability: </a:t>
            </a:r>
            <a:r>
              <a:rPr lang="en-US" sz="2800" smtClean="0"/>
              <a:t>authorized entities can access the data when and how they are permitted to do so</a:t>
            </a:r>
            <a:endParaRPr lang="en-US" sz="2800"/>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b="17802"/>
          <a:stretch>
            <a:fillRect/>
          </a:stretch>
        </p:blipFill>
        <p:spPr bwMode="auto">
          <a:xfrm>
            <a:off x="6172200" y="4272115"/>
            <a:ext cx="2971800" cy="236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710" y="1452106"/>
            <a:ext cx="2030827" cy="16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332" y="2652866"/>
            <a:ext cx="2249361"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38400" y="5989571"/>
            <a:ext cx="3581400" cy="646331"/>
          </a:xfrm>
          <a:prstGeom prst="rect">
            <a:avLst/>
          </a:prstGeom>
          <a:noFill/>
        </p:spPr>
        <p:txBody>
          <a:bodyPr wrap="square" rtlCol="0">
            <a:spAutoFit/>
          </a:bodyPr>
          <a:lstStyle/>
          <a:p>
            <a:pPr algn="ctr"/>
            <a:r>
              <a:rPr lang="en-US" sz="3600" b="1">
                <a:solidFill>
                  <a:srgbClr val="00B050"/>
                </a:solidFill>
              </a:rPr>
              <a:t>(</a:t>
            </a:r>
            <a:r>
              <a:rPr lang="en-US" sz="3600" b="1" smtClean="0">
                <a:solidFill>
                  <a:srgbClr val="FF0000"/>
                </a:solidFill>
              </a:rPr>
              <a:t>C-I-A Triad</a:t>
            </a:r>
            <a:r>
              <a:rPr lang="en-US" sz="3600" b="1" smtClean="0">
                <a:solidFill>
                  <a:srgbClr val="00B050"/>
                </a:solidFill>
              </a:rPr>
              <a:t>)</a:t>
            </a:r>
            <a:endParaRPr lang="en-US" sz="3600" b="1">
              <a:solidFill>
                <a:srgbClr val="00B050"/>
              </a:solidFill>
            </a:endParaRPr>
          </a:p>
        </p:txBody>
      </p:sp>
    </p:spTree>
    <p:extLst>
      <p:ext uri="{BB962C8B-B14F-4D97-AF65-F5344CB8AC3E}">
        <p14:creationId xmlns:p14="http://schemas.microsoft.com/office/powerpoint/2010/main" val="3932917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What can we do?</a:t>
            </a:r>
            <a:endParaRPr lang="en-US" b="1">
              <a:solidFill>
                <a:srgbClr val="7030A0"/>
              </a:solidFill>
            </a:endParaRPr>
          </a:p>
        </p:txBody>
      </p:sp>
      <p:sp>
        <p:nvSpPr>
          <p:cNvPr id="4" name="Rectangle 3"/>
          <p:cNvSpPr txBox="1">
            <a:spLocks noChangeArrowheads="1"/>
          </p:cNvSpPr>
          <p:nvPr/>
        </p:nvSpPr>
        <p:spPr>
          <a:xfrm>
            <a:off x="304800" y="1524000"/>
            <a:ext cx="83820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35000"/>
              </a:spcBef>
            </a:pPr>
            <a:r>
              <a:rPr lang="en-US" sz="2800" b="1" dirty="0" smtClean="0">
                <a:ea typeface="Arial Unicode MS" pitchFamily="34" charset="-128"/>
                <a:cs typeface="Arial Unicode MS" pitchFamily="34" charset="-128"/>
              </a:rPr>
              <a:t>Security Assessment</a:t>
            </a:r>
          </a:p>
          <a:p>
            <a:pPr lvl="1">
              <a:lnSpc>
                <a:spcPct val="90000"/>
              </a:lnSpc>
              <a:spcBef>
                <a:spcPct val="35000"/>
              </a:spcBef>
            </a:pPr>
            <a:r>
              <a:rPr lang="en-US" sz="2400" dirty="0" smtClean="0">
                <a:ea typeface="Arial Unicode MS" pitchFamily="34" charset="-128"/>
                <a:cs typeface="Arial Unicode MS" pitchFamily="34" charset="-128"/>
              </a:rPr>
              <a:t>Identify areas of risk</a:t>
            </a:r>
          </a:p>
          <a:p>
            <a:pPr lvl="1">
              <a:lnSpc>
                <a:spcPct val="90000"/>
              </a:lnSpc>
              <a:spcBef>
                <a:spcPct val="35000"/>
              </a:spcBef>
            </a:pPr>
            <a:r>
              <a:rPr lang="en-US" sz="2400" dirty="0" smtClean="0">
                <a:ea typeface="Arial Unicode MS" pitchFamily="34" charset="-128"/>
                <a:cs typeface="Arial Unicode MS" pitchFamily="34" charset="-128"/>
              </a:rPr>
              <a:t>Identify potential for security breaches, collapses</a:t>
            </a:r>
          </a:p>
          <a:p>
            <a:pPr lvl="1">
              <a:lnSpc>
                <a:spcPct val="90000"/>
              </a:lnSpc>
              <a:spcBef>
                <a:spcPct val="35000"/>
              </a:spcBef>
            </a:pPr>
            <a:r>
              <a:rPr lang="en-US" sz="2400" dirty="0" smtClean="0">
                <a:ea typeface="Arial Unicode MS" pitchFamily="34" charset="-128"/>
                <a:cs typeface="Arial Unicode MS" pitchFamily="34" charset="-128"/>
              </a:rPr>
              <a:t>Identify steps to mitigate</a:t>
            </a:r>
          </a:p>
          <a:p>
            <a:pPr>
              <a:lnSpc>
                <a:spcPct val="90000"/>
              </a:lnSpc>
              <a:spcBef>
                <a:spcPct val="50000"/>
              </a:spcBef>
            </a:pPr>
            <a:r>
              <a:rPr lang="en-US" sz="2800" b="1" dirty="0" smtClean="0">
                <a:ea typeface="Arial Unicode MS" pitchFamily="34" charset="-128"/>
                <a:cs typeface="Arial Unicode MS" pitchFamily="34" charset="-128"/>
              </a:rPr>
              <a:t>Security Application</a:t>
            </a:r>
          </a:p>
          <a:p>
            <a:pPr lvl="1">
              <a:lnSpc>
                <a:spcPct val="90000"/>
              </a:lnSpc>
              <a:spcBef>
                <a:spcPct val="35000"/>
              </a:spcBef>
            </a:pPr>
            <a:r>
              <a:rPr lang="en-US" sz="2400" dirty="0" smtClean="0">
                <a:ea typeface="Arial Unicode MS" pitchFamily="34" charset="-128"/>
                <a:cs typeface="Arial Unicode MS" pitchFamily="34" charset="-128"/>
              </a:rPr>
              <a:t>Expert knowledge (train, hire, other)</a:t>
            </a:r>
          </a:p>
          <a:p>
            <a:pPr lvl="1">
              <a:lnSpc>
                <a:spcPct val="90000"/>
              </a:lnSpc>
              <a:spcBef>
                <a:spcPct val="35000"/>
              </a:spcBef>
            </a:pPr>
            <a:r>
              <a:rPr lang="en-US" sz="2400" dirty="0" smtClean="0">
                <a:ea typeface="Arial Unicode MS" pitchFamily="34" charset="-128"/>
                <a:cs typeface="Arial Unicode MS" pitchFamily="34" charset="-128"/>
              </a:rPr>
              <a:t>Multi-layered Approach (there is no single solution)</a:t>
            </a:r>
          </a:p>
          <a:p>
            <a:pPr lvl="1">
              <a:lnSpc>
                <a:spcPct val="90000"/>
              </a:lnSpc>
              <a:spcBef>
                <a:spcPct val="35000"/>
              </a:spcBef>
            </a:pPr>
            <a:r>
              <a:rPr lang="en-US" sz="2400" dirty="0" smtClean="0">
                <a:ea typeface="Arial Unicode MS" pitchFamily="34" charset="-128"/>
                <a:cs typeface="Arial Unicode MS" pitchFamily="34" charset="-128"/>
              </a:rPr>
              <a:t>Policies and Procedures</a:t>
            </a:r>
          </a:p>
          <a:p>
            <a:pPr>
              <a:lnSpc>
                <a:spcPct val="90000"/>
              </a:lnSpc>
              <a:spcBef>
                <a:spcPct val="35000"/>
              </a:spcBef>
            </a:pPr>
            <a:endParaRPr lang="en-US" sz="2800" dirty="0">
              <a:ea typeface="Arial Unicode MS" pitchFamily="34" charset="-128"/>
              <a:cs typeface="Arial Unicode MS" pitchFamily="34" charset="-128"/>
            </a:endParaRPr>
          </a:p>
        </p:txBody>
      </p:sp>
    </p:spTree>
    <p:extLst>
      <p:ext uri="{BB962C8B-B14F-4D97-AF65-F5344CB8AC3E}">
        <p14:creationId xmlns:p14="http://schemas.microsoft.com/office/powerpoint/2010/main" val="3681574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2512</Words>
  <Application>Microsoft Office PowerPoint</Application>
  <PresentationFormat>On-screen Show (4:3)</PresentationFormat>
  <Paragraphs>239</Paragraphs>
  <Slides>30</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 Unicode MS</vt:lpstr>
      <vt:lpstr>Arial</vt:lpstr>
      <vt:lpstr>Calibri</vt:lpstr>
      <vt:lpstr>Office Theme</vt:lpstr>
      <vt:lpstr>Lesson 1.    Introduction to Information Security</vt:lpstr>
      <vt:lpstr>Outline </vt:lpstr>
      <vt:lpstr>What is Information Security?</vt:lpstr>
      <vt:lpstr>What is Information Security?</vt:lpstr>
      <vt:lpstr>What is Information Security?</vt:lpstr>
      <vt:lpstr>Why is InfoSec Important?</vt:lpstr>
      <vt:lpstr>PowerPoint Presentation</vt:lpstr>
      <vt:lpstr>Main goals of Information Security</vt:lpstr>
      <vt:lpstr>What can we do?</vt:lpstr>
      <vt:lpstr>What can we do?</vt:lpstr>
      <vt:lpstr>What can we do?</vt:lpstr>
      <vt:lpstr>Principle of Least Privilege</vt:lpstr>
      <vt:lpstr>What can we do?</vt:lpstr>
      <vt:lpstr>What can we do?</vt:lpstr>
      <vt:lpstr>Security Concepts</vt:lpstr>
      <vt:lpstr>Security Control Frameworks</vt:lpstr>
      <vt:lpstr>Practices</vt:lpstr>
      <vt:lpstr>Summary </vt:lpstr>
      <vt:lpstr>Q&amp;A</vt:lpstr>
      <vt:lpstr>Questions (MQCs)</vt:lpstr>
      <vt:lpstr>Q1. Message ………..means that the data must arrive at the receiver exactly as sent</vt:lpstr>
      <vt:lpstr>Q2. Cryptography does not concern itself with: </vt:lpstr>
      <vt:lpstr>Q3. An access control system that grants users only those rights necessary for them to perform their work is operating on which security principle?</vt:lpstr>
      <vt:lpstr>Q4. Which of the following is the verification of a person’s identity?</vt:lpstr>
      <vt:lpstr>Q5. John is concerned about social engineering. He is particularly concerned that this technique could be used by an attacker to obtain information about the network, including possibly even passwords. What countermeasure would be most effective in combating social engineering? </vt:lpstr>
      <vt:lpstr>Q6. The application of which of the following standards would BEST reduce the potential for data breaches? </vt:lpstr>
      <vt:lpstr>Q7. The first phase of hacking an IT system is compromise of which foundation of security? </vt:lpstr>
      <vt:lpstr>Q8. The PRIMARY purpose of a security awareness program is to?</vt:lpstr>
      <vt:lpstr>Q9. Which type of cyber attack is commonly performed through emails?</vt:lpstr>
      <vt:lpstr>Q10. The use of strong authentication, the encryption of Personally Identifiable Information (PII) on database servers, application security reviews, and the encryption of data transmitted across networks provide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Security Concepts</dc:title>
  <dc:creator>Admin</dc:creator>
  <cp:lastModifiedBy>WINDOWS 10</cp:lastModifiedBy>
  <cp:revision>85</cp:revision>
  <dcterms:created xsi:type="dcterms:W3CDTF">2006-08-16T00:00:00Z</dcterms:created>
  <dcterms:modified xsi:type="dcterms:W3CDTF">2023-01-01T10:04:54Z</dcterms:modified>
</cp:coreProperties>
</file>