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06" r:id="rId3"/>
    <p:sldId id="348" r:id="rId4"/>
    <p:sldId id="349" r:id="rId5"/>
    <p:sldId id="310" r:id="rId6"/>
    <p:sldId id="350" r:id="rId7"/>
    <p:sldId id="324" r:id="rId8"/>
    <p:sldId id="325" r:id="rId9"/>
    <p:sldId id="326" r:id="rId10"/>
    <p:sldId id="327" r:id="rId11"/>
    <p:sldId id="351" r:id="rId12"/>
    <p:sldId id="353" r:id="rId13"/>
    <p:sldId id="354" r:id="rId14"/>
    <p:sldId id="352" r:id="rId15"/>
    <p:sldId id="328" r:id="rId16"/>
    <p:sldId id="361" r:id="rId17"/>
    <p:sldId id="329" r:id="rId18"/>
    <p:sldId id="330" r:id="rId19"/>
    <p:sldId id="331" r:id="rId20"/>
    <p:sldId id="332" r:id="rId21"/>
    <p:sldId id="341" r:id="rId22"/>
    <p:sldId id="342" r:id="rId23"/>
    <p:sldId id="362" r:id="rId24"/>
    <p:sldId id="355" r:id="rId25"/>
    <p:sldId id="356" r:id="rId26"/>
    <p:sldId id="357" r:id="rId27"/>
    <p:sldId id="358" r:id="rId28"/>
    <p:sldId id="359" r:id="rId29"/>
    <p:sldId id="360" r:id="rId30"/>
    <p:sldId id="346" r:id="rId31"/>
    <p:sldId id="347" r:id="rId32"/>
    <p:sldId id="363" r:id="rId33"/>
    <p:sldId id="364" r:id="rId34"/>
    <p:sldId id="34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 autoAdjust="0"/>
  </p:normalViewPr>
  <p:slideViewPr>
    <p:cSldViewPr>
      <p:cViewPr>
        <p:scale>
          <a:sx n="72" d="100"/>
          <a:sy n="72" d="100"/>
        </p:scale>
        <p:origin x="-102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560CE-14D6-48C9-9A0C-70AC0C0BF99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90E13-D304-41D8-8B7F-7F17A6B3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90E13-D304-41D8-8B7F-7F17A6B32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0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n.wikipedia.org/wiki/Common_Vulnerabilities_and_Exposur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975" y="1490546"/>
            <a:ext cx="6841085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Lesson 3.</a:t>
            </a:r>
            <a:endParaRPr lang="en-US" b="1" dirty="0"/>
          </a:p>
        </p:txBody>
      </p:sp>
      <p:sp>
        <p:nvSpPr>
          <p:cNvPr id="4" name="AutoShape 4" descr="Image result for Software secur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Software securit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95400" y="2927117"/>
            <a:ext cx="7315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/>
              <a:t>OS Security</a:t>
            </a:r>
          </a:p>
          <a:p>
            <a:pPr algn="r"/>
            <a:r>
              <a:rPr lang="en-US" sz="5400" i="1" dirty="0" err="1" smtClean="0"/>
              <a:t>Bảo</a:t>
            </a:r>
            <a:r>
              <a:rPr lang="en-US" sz="5400" i="1" dirty="0" smtClean="0"/>
              <a:t> </a:t>
            </a:r>
            <a:r>
              <a:rPr lang="en-US" sz="5400" i="1" dirty="0" err="1" smtClean="0"/>
              <a:t>mật</a:t>
            </a:r>
            <a:r>
              <a:rPr lang="en-US" sz="5400" i="1" dirty="0" smtClean="0"/>
              <a:t> </a:t>
            </a:r>
            <a:r>
              <a:rPr lang="en-US" sz="5400" i="1" dirty="0" err="1" smtClean="0"/>
              <a:t>HĐH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36925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105400"/>
            <a:ext cx="3877693" cy="1645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Configure users, groups, and authentication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066800"/>
            <a:ext cx="5181600" cy="3571875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Define user types and privileges</a:t>
            </a:r>
          </a:p>
          <a:p>
            <a:pPr lvl="1"/>
            <a:r>
              <a:rPr lang="en-US" sz="2400" dirty="0" smtClean="0"/>
              <a:t>Admin (ideally only temporary)</a:t>
            </a:r>
          </a:p>
          <a:p>
            <a:pPr lvl="1"/>
            <a:r>
              <a:rPr lang="en-US" sz="2400" dirty="0" smtClean="0"/>
              <a:t>Normal</a:t>
            </a:r>
          </a:p>
          <a:p>
            <a:pPr lvl="1"/>
            <a:r>
              <a:rPr lang="en-US" sz="2400" dirty="0" smtClean="0"/>
              <a:t>Limited 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b="1" dirty="0" smtClean="0"/>
              <a:t>Authentication</a:t>
            </a:r>
          </a:p>
          <a:p>
            <a:pPr lvl="1"/>
            <a:r>
              <a:rPr lang="en-US" sz="2400" dirty="0" smtClean="0"/>
              <a:t>Force default password change</a:t>
            </a:r>
          </a:p>
          <a:p>
            <a:pPr lvl="1"/>
            <a:r>
              <a:rPr lang="en-US" sz="2400" dirty="0" smtClean="0"/>
              <a:t>Password definition</a:t>
            </a:r>
          </a:p>
          <a:p>
            <a:pPr lvl="1"/>
            <a:r>
              <a:rPr lang="en-US" sz="2400" dirty="0" smtClean="0"/>
              <a:t>Password lifespan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690" y="5181600"/>
            <a:ext cx="509311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Remove or disable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old accounts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Allow</a:t>
            </a:r>
            <a:r>
              <a:rPr lang="en-US" sz="2800" dirty="0">
                <a:solidFill>
                  <a:prstClr val="black"/>
                </a:solidFill>
              </a:rPr>
              <a:t> for remote connections</a:t>
            </a:r>
            <a:r>
              <a:rPr lang="en-US" sz="2800" b="1" dirty="0">
                <a:solidFill>
                  <a:prstClr val="black"/>
                </a:solidFill>
              </a:rPr>
              <a:t>?</a:t>
            </a:r>
          </a:p>
        </p:txBody>
      </p:sp>
      <p:sp>
        <p:nvSpPr>
          <p:cNvPr id="5" name="Rectangle 4"/>
          <p:cNvSpPr/>
          <p:nvPr/>
        </p:nvSpPr>
        <p:spPr>
          <a:xfrm>
            <a:off x="201133" y="1747341"/>
            <a:ext cx="365760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Not all users </a:t>
            </a:r>
            <a:r>
              <a:rPr lang="en-US" sz="2400" i="1" dirty="0" smtClean="0"/>
              <a:t>with access to a system will have </a:t>
            </a:r>
            <a:r>
              <a:rPr lang="en-US" sz="2400" i="1" dirty="0" smtClean="0">
                <a:solidFill>
                  <a:srgbClr val="FF0000"/>
                </a:solidFill>
              </a:rPr>
              <a:t>the same </a:t>
            </a:r>
            <a:r>
              <a:rPr lang="en-US" sz="2400" i="1" dirty="0" smtClean="0"/>
              <a:t>access to </a:t>
            </a:r>
            <a:r>
              <a:rPr lang="en-US" sz="2400" i="1" dirty="0" smtClean="0">
                <a:solidFill>
                  <a:srgbClr val="00B050"/>
                </a:solidFill>
              </a:rPr>
              <a:t>all data </a:t>
            </a:r>
            <a:r>
              <a:rPr lang="en-US" sz="2400" i="1" dirty="0" smtClean="0"/>
              <a:t>and </a:t>
            </a:r>
            <a:r>
              <a:rPr lang="en-US" sz="2400" i="1" dirty="0" smtClean="0">
                <a:solidFill>
                  <a:srgbClr val="00B050"/>
                </a:solidFill>
              </a:rPr>
              <a:t>resources </a:t>
            </a:r>
            <a:r>
              <a:rPr lang="en-US" sz="2400" i="1" dirty="0" smtClean="0"/>
              <a:t>on that system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95219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Authentication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600200"/>
            <a:ext cx="4876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Authentication:</a:t>
            </a:r>
          </a:p>
          <a:p>
            <a:pPr lvl="1"/>
            <a:r>
              <a:rPr lang="en-US" dirty="0" smtClean="0"/>
              <a:t>Verifies user identity</a:t>
            </a:r>
          </a:p>
          <a:p>
            <a:pPr lvl="1"/>
            <a:r>
              <a:rPr lang="en-US" dirty="0" smtClean="0"/>
              <a:t>Permits access to the operating system</a:t>
            </a:r>
          </a:p>
          <a:p>
            <a:pPr>
              <a:spcBef>
                <a:spcPts val="1200"/>
              </a:spcBef>
            </a:pPr>
            <a:r>
              <a:rPr lang="en-US" b="1" dirty="0" smtClean="0"/>
              <a:t>Physical authentication</a:t>
            </a:r>
          </a:p>
          <a:p>
            <a:pPr lvl="1"/>
            <a:r>
              <a:rPr lang="en-US" dirty="0" smtClean="0"/>
              <a:t>Allows physical entrance to company property</a:t>
            </a:r>
          </a:p>
          <a:p>
            <a:pPr lvl="1"/>
            <a:r>
              <a:rPr lang="en-US" dirty="0" smtClean="0"/>
              <a:t>Magnetic cards and biometric measures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B050"/>
                </a:solidFill>
              </a:rPr>
              <a:t>Digital authentication: </a:t>
            </a:r>
            <a:r>
              <a:rPr lang="en-US" dirty="0" smtClean="0"/>
              <a:t>verifies user identity by digital means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39888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86576"/>
            <a:ext cx="30194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17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User administration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Create user accounts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Set </a:t>
            </a:r>
            <a:r>
              <a:rPr lang="en-US" dirty="0" smtClean="0">
                <a:solidFill>
                  <a:srgbClr val="FF0000"/>
                </a:solidFill>
              </a:rPr>
              <a:t>password policies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Grant privileges to users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Best practices:</a:t>
            </a:r>
          </a:p>
          <a:p>
            <a:pPr lvl="1"/>
            <a:r>
              <a:rPr lang="en-US" dirty="0" smtClean="0"/>
              <a:t>Use a consistent naming convention</a:t>
            </a:r>
          </a:p>
          <a:p>
            <a:pPr lvl="1"/>
            <a:r>
              <a:rPr lang="en-US" dirty="0" smtClean="0"/>
              <a:t>Always provide a password to an account and force the user to change it at the first logon</a:t>
            </a:r>
          </a:p>
          <a:p>
            <a:pPr lvl="1"/>
            <a:r>
              <a:rPr lang="en-US" dirty="0" smtClean="0"/>
              <a:t>Protect passwords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used default passwords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Configure resource </a:t>
            </a:r>
            <a:r>
              <a:rPr lang="en-US" sz="3600" b="1" dirty="0" smtClean="0">
                <a:solidFill>
                  <a:srgbClr val="FF0000"/>
                </a:solidFill>
              </a:rPr>
              <a:t>controls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Once the </a:t>
            </a:r>
            <a:r>
              <a:rPr lang="en-US" sz="2800" dirty="0" smtClean="0">
                <a:solidFill>
                  <a:srgbClr val="C00000"/>
                </a:solidFill>
              </a:rPr>
              <a:t>users and groups </a:t>
            </a:r>
            <a:r>
              <a:rPr lang="en-US" sz="2800" dirty="0" smtClean="0"/>
              <a:t>are defined, </a:t>
            </a:r>
            <a:r>
              <a:rPr lang="en-US" sz="2800" dirty="0" smtClean="0">
                <a:solidFill>
                  <a:srgbClr val="FF0000"/>
                </a:solidFill>
              </a:rPr>
              <a:t>appropriate permissions</a:t>
            </a:r>
            <a:r>
              <a:rPr lang="en-US" sz="2800" dirty="0" smtClean="0"/>
              <a:t> can be </a:t>
            </a:r>
            <a:r>
              <a:rPr lang="en-US" sz="2800" b="1" dirty="0" smtClean="0">
                <a:solidFill>
                  <a:srgbClr val="7030A0"/>
                </a:solidFill>
              </a:rPr>
              <a:t>set </a:t>
            </a:r>
            <a:r>
              <a:rPr lang="en-US" sz="2800" dirty="0" smtClean="0"/>
              <a:t>on </a:t>
            </a:r>
            <a:r>
              <a:rPr lang="en-US" sz="2800" dirty="0" smtClean="0">
                <a:solidFill>
                  <a:srgbClr val="00B050"/>
                </a:solidFill>
              </a:rPr>
              <a:t>data and resources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40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Authorization 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Process that decides whether users are permitted to perform the functions they request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Authorization is not performed </a:t>
            </a:r>
            <a:r>
              <a:rPr lang="en-US" sz="2800" dirty="0" smtClean="0">
                <a:solidFill>
                  <a:srgbClr val="FF0000"/>
                </a:solidFill>
              </a:rPr>
              <a:t>until the user is authenticated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Deals with </a:t>
            </a:r>
            <a:r>
              <a:rPr lang="en-US" sz="2800" dirty="0" smtClean="0">
                <a:solidFill>
                  <a:srgbClr val="FF0000"/>
                </a:solidFill>
              </a:rPr>
              <a:t>privileges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rgbClr val="FF0000"/>
                </a:solidFill>
              </a:rPr>
              <a:t>rights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6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Additional security and Testing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Anti-virus software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Host-based Firewalls, IDS/</a:t>
            </a:r>
            <a:r>
              <a:rPr lang="en-US" dirty="0" err="1" smtClean="0"/>
              <a:t>IPS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Application white-listing</a:t>
            </a:r>
          </a:p>
          <a:p>
            <a:pPr marL="0" indent="0" algn="ctr">
              <a:spcAft>
                <a:spcPts val="1200"/>
              </a:spcAft>
              <a:buNone/>
            </a:pPr>
            <a:endParaRPr lang="en-US" dirty="0" smtClean="0"/>
          </a:p>
          <a:p>
            <a:pPr marL="0" indent="0" algn="ctr">
              <a:spcAft>
                <a:spcPts val="1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Test the system security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002060"/>
                </a:solidFill>
              </a:rPr>
              <a:t>Run some test cases </a:t>
            </a:r>
            <a:r>
              <a:rPr lang="en-US" sz="2800" dirty="0"/>
              <a:t>which attempt to break </a:t>
            </a:r>
            <a:r>
              <a:rPr lang="en-US" sz="2800" dirty="0" smtClean="0"/>
              <a:t>security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Ensure previous </a:t>
            </a:r>
            <a:r>
              <a:rPr lang="en-US" sz="2800" dirty="0" smtClean="0">
                <a:solidFill>
                  <a:srgbClr val="002060"/>
                </a:solidFill>
              </a:rPr>
              <a:t>security configuration </a:t>
            </a:r>
            <a:r>
              <a:rPr lang="en-US" sz="2800" dirty="0" smtClean="0"/>
              <a:t>steps are correctly implemented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002060"/>
                </a:solidFill>
              </a:rPr>
              <a:t>Identify</a:t>
            </a:r>
            <a:r>
              <a:rPr lang="en-US" sz="2800" dirty="0" smtClean="0"/>
              <a:t> any possible vulnerabilities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9499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Application Security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7525" y="1600200"/>
            <a:ext cx="6010275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/>
              <a:t>Configure applications properly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Use </a:t>
            </a:r>
            <a:r>
              <a:rPr lang="en-US" sz="2800" b="1" dirty="0" smtClean="0">
                <a:solidFill>
                  <a:schemeClr val="accent2"/>
                </a:solidFill>
              </a:rPr>
              <a:t>encryption</a:t>
            </a:r>
            <a:r>
              <a:rPr lang="en-US" sz="2800" dirty="0" smtClean="0"/>
              <a:t> when possible as seen earlier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For storing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For transmit </a:t>
            </a:r>
          </a:p>
          <a:p>
            <a:pPr>
              <a:spcAft>
                <a:spcPts val="600"/>
              </a:spcAft>
            </a:pPr>
            <a:r>
              <a:rPr lang="en-US" sz="2800" b="1" dirty="0" smtClean="0">
                <a:solidFill>
                  <a:schemeClr val="accent2"/>
                </a:solidFill>
              </a:rPr>
              <a:t>Limit privileges </a:t>
            </a:r>
            <a:r>
              <a:rPr lang="en-US" sz="2800" dirty="0" smtClean="0"/>
              <a:t>as with users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Applications may provide backdoors if not configure properly</a:t>
            </a:r>
          </a:p>
          <a:p>
            <a:pPr lvl="1"/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48339"/>
            <a:ext cx="275272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85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Security Maintenance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maintaining security is </a:t>
            </a:r>
            <a:r>
              <a:rPr lang="en-US" dirty="0" smtClean="0">
                <a:solidFill>
                  <a:schemeClr val="accent2"/>
                </a:solidFill>
              </a:rPr>
              <a:t>continuous</a:t>
            </a:r>
          </a:p>
          <a:p>
            <a:r>
              <a:rPr lang="en-US" dirty="0" smtClean="0"/>
              <a:t>This involves: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Monitoring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analyzing</a:t>
            </a:r>
            <a:r>
              <a:rPr lang="en-US" dirty="0" smtClean="0"/>
              <a:t> logging information</a:t>
            </a:r>
          </a:p>
          <a:p>
            <a:pPr lvl="1"/>
            <a:r>
              <a:rPr lang="en-US" dirty="0" smtClean="0"/>
              <a:t>Performing regular</a:t>
            </a:r>
            <a:r>
              <a:rPr lang="en-US" b="1" dirty="0" smtClean="0">
                <a:solidFill>
                  <a:srgbClr val="7030A0"/>
                </a:solidFill>
              </a:rPr>
              <a:t> backups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Recovering</a:t>
            </a:r>
            <a:r>
              <a:rPr lang="en-US" dirty="0" smtClean="0"/>
              <a:t> from security compromises</a:t>
            </a:r>
          </a:p>
          <a:p>
            <a:pPr lvl="1"/>
            <a:r>
              <a:rPr lang="en-US" dirty="0" smtClean="0"/>
              <a:t>Regular testing for security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Patch</a:t>
            </a:r>
            <a:r>
              <a:rPr lang="en-US" dirty="0" smtClean="0"/>
              <a:t>, update, and revise critical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3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4038600" cy="1219200"/>
          </a:xfrm>
        </p:spPr>
        <p:txBody>
          <a:bodyPr/>
          <a:lstStyle/>
          <a:p>
            <a:r>
              <a:rPr lang="en-US" b="1" smtClean="0"/>
              <a:t>Logging 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441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Keep</a:t>
            </a:r>
            <a:r>
              <a:rPr lang="en-US" dirty="0" smtClean="0"/>
              <a:t> a record of </a:t>
            </a:r>
            <a:r>
              <a:rPr lang="en-US" dirty="0" smtClean="0">
                <a:solidFill>
                  <a:srgbClr val="FF0000"/>
                </a:solidFill>
              </a:rPr>
              <a:t>important events </a:t>
            </a:r>
            <a:r>
              <a:rPr lang="en-US" dirty="0" smtClean="0"/>
              <a:t>in the computer</a:t>
            </a:r>
          </a:p>
          <a:p>
            <a:endParaRPr lang="en-US" dirty="0" smtClean="0"/>
          </a:p>
          <a:p>
            <a:r>
              <a:rPr lang="en-US" i="1" dirty="0" smtClean="0"/>
              <a:t>Problems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Need to make sure to have </a:t>
            </a:r>
            <a:r>
              <a:rPr lang="en-US" dirty="0" smtClean="0">
                <a:solidFill>
                  <a:srgbClr val="FF0000"/>
                </a:solidFill>
              </a:rPr>
              <a:t>enough space</a:t>
            </a:r>
          </a:p>
          <a:p>
            <a:pPr lvl="1"/>
            <a:r>
              <a:rPr lang="en-US" dirty="0" smtClean="0"/>
              <a:t>Manual analysis is hard, so these logs should contain a format such that a program can parse messages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871" y="3392129"/>
            <a:ext cx="4267200" cy="3098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147" y="1022554"/>
            <a:ext cx="4517923" cy="2127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583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Contents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US" dirty="0" smtClean="0"/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de-DE" dirty="0" smtClean="0"/>
              <a:t>Introduction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de-DE" dirty="0" smtClean="0"/>
              <a:t>OS </a:t>
            </a:r>
            <a:r>
              <a:rPr lang="de-DE" dirty="0"/>
              <a:t>Security </a:t>
            </a:r>
            <a:r>
              <a:rPr lang="de-DE" dirty="0" smtClean="0"/>
              <a:t>security layers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de-DE" dirty="0" smtClean="0"/>
              <a:t>OS Security planning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de-DE" dirty="0" smtClean="0"/>
              <a:t>OS Security hardening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de-DE" dirty="0" smtClean="0"/>
              <a:t>Security maintenance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de-DE" dirty="0" smtClean="0"/>
              <a:t>Practice 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de-DE" dirty="0" smtClean="0"/>
              <a:t>Summary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707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228600"/>
            <a:ext cx="5105400" cy="868362"/>
          </a:xfrm>
        </p:spPr>
        <p:txBody>
          <a:bodyPr>
            <a:normAutofit/>
          </a:bodyPr>
          <a:lstStyle/>
          <a:p>
            <a:r>
              <a:rPr lang="en-US" b="1" smtClean="0"/>
              <a:t>Data backup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846006"/>
            <a:ext cx="58674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Backup us the act of creating </a:t>
            </a:r>
            <a:r>
              <a:rPr lang="en-US" sz="2400" dirty="0" smtClean="0">
                <a:solidFill>
                  <a:srgbClr val="FF0000"/>
                </a:solidFill>
              </a:rPr>
              <a:t>copies of information</a:t>
            </a:r>
            <a:r>
              <a:rPr lang="en-US" sz="2400" dirty="0" smtClean="0"/>
              <a:t> such that it may be recovered</a:t>
            </a:r>
          </a:p>
          <a:p>
            <a:r>
              <a:rPr lang="en-US" sz="2400" dirty="0" smtClean="0"/>
              <a:t>Archive is to keep these backups for a long period of time in order to meet some legal aspects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0"/>
            <a:ext cx="24955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Káº¿t quáº£ hÃ¬nh áº£nh cho data backu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524000"/>
            <a:ext cx="2895600" cy="173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1" y="3962400"/>
            <a:ext cx="53339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Should the backup be kept online or offline?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000" dirty="0"/>
              <a:t>Online makes easier access, faster recover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000" dirty="0"/>
              <a:t>Offline is more secure, harder to recover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000" dirty="0"/>
              <a:t>Why not both?. Users should keep their own offline backups, in case online backup gets removed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may be lost accidentally (hardware failures, human mistake) or intentionally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4"/>
          <a:stretch/>
        </p:blipFill>
        <p:spPr bwMode="auto">
          <a:xfrm>
            <a:off x="307975" y="4379655"/>
            <a:ext cx="3449607" cy="2021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568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5105400" cy="868362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Network protection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143001"/>
            <a:ext cx="4191000" cy="23622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The connectivity of operating systems to the Internet also signaled the start of a </a:t>
            </a:r>
            <a:r>
              <a:rPr lang="en-US" sz="2800" dirty="0" smtClean="0">
                <a:solidFill>
                  <a:srgbClr val="FF0000"/>
                </a:solidFill>
              </a:rPr>
              <a:t>rapid increase</a:t>
            </a:r>
            <a:r>
              <a:rPr lang="en-US" sz="2800" dirty="0" smtClean="0"/>
              <a:t> in reported </a:t>
            </a:r>
            <a:r>
              <a:rPr lang="en-US" sz="2800" dirty="0" smtClean="0">
                <a:solidFill>
                  <a:srgbClr val="FF0000"/>
                </a:solidFill>
              </a:rPr>
              <a:t>vulnerabilities.</a:t>
            </a:r>
          </a:p>
          <a:p>
            <a:endParaRPr lang="en-US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4419600" cy="257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2900" y="4414684"/>
            <a:ext cx="4686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Many </a:t>
            </a:r>
            <a:r>
              <a:rPr lang="en-US" sz="2400" dirty="0" err="1" smtClean="0"/>
              <a:t>OSes</a:t>
            </a:r>
            <a:r>
              <a:rPr lang="en-US" sz="2400" dirty="0" smtClean="0"/>
              <a:t> </a:t>
            </a:r>
            <a:r>
              <a:rPr lang="en-US" sz="2400" dirty="0"/>
              <a:t>have built </a:t>
            </a:r>
            <a:r>
              <a:rPr lang="en-US" sz="2400" dirty="0">
                <a:solidFill>
                  <a:srgbClr val="FF0000"/>
                </a:solidFill>
              </a:rPr>
              <a:t>firewalls</a:t>
            </a:r>
            <a:r>
              <a:rPr lang="en-US" sz="2400" dirty="0"/>
              <a:t> into their operating systems to reduce the ability of attackers to access network services and applications that they should not.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942" y="3507755"/>
            <a:ext cx="3857162" cy="2845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7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177"/>
            <a:ext cx="5257800" cy="792162"/>
          </a:xfrm>
        </p:spPr>
        <p:txBody>
          <a:bodyPr/>
          <a:lstStyle/>
          <a:p>
            <a:r>
              <a:rPr lang="en-US" b="1" smtClean="0"/>
              <a:t>Malware protection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5205631" cy="2971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Malware </a:t>
            </a:r>
            <a:r>
              <a:rPr lang="en-US" dirty="0" smtClean="0"/>
              <a:t>has become an </a:t>
            </a:r>
            <a:r>
              <a:rPr lang="en-US" dirty="0" smtClean="0">
                <a:solidFill>
                  <a:srgbClr val="FF0000"/>
                </a:solidFill>
              </a:rPr>
              <a:t>increasing issue </a:t>
            </a:r>
            <a:r>
              <a:rPr lang="en-US" dirty="0" smtClean="0"/>
              <a:t>for operating systems to deal with as users need and want to access and exchange files and applications </a:t>
            </a:r>
            <a:r>
              <a:rPr lang="en-US" dirty="0" smtClean="0">
                <a:solidFill>
                  <a:srgbClr val="FF0000"/>
                </a:solidFill>
              </a:rPr>
              <a:t>through a variety of means</a:t>
            </a:r>
            <a:r>
              <a:rPr lang="en-US" dirty="0" smtClean="0"/>
              <a:t>, such as web portal, messaging/chat systems and social media.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04800"/>
            <a:ext cx="29527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304281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81400" y="5334000"/>
            <a:ext cx="5486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Application verification and control.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Application separation - </a:t>
            </a:r>
            <a:r>
              <a:rPr lang="en-US" sz="2400" dirty="0" smtClean="0"/>
              <a:t>sandboxing</a:t>
            </a:r>
            <a:endParaRPr lang="en-US" sz="24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052" y="2286000"/>
            <a:ext cx="3714750" cy="2605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14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security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22437"/>
            <a:ext cx="34290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Carefully plan the security of the virtualized system</a:t>
            </a:r>
          </a:p>
          <a:p>
            <a:r>
              <a:rPr lang="en-US" sz="2400" dirty="0" smtClean="0"/>
              <a:t>Guest OS isolation</a:t>
            </a:r>
          </a:p>
          <a:p>
            <a:r>
              <a:rPr lang="en-US" sz="2400" dirty="0" smtClean="0"/>
              <a:t>Virtualized environment security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33600"/>
            <a:ext cx="4608383" cy="2812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82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858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The components of an OS security environment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1858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components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Memory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9296" y="381000"/>
            <a:ext cx="73417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OS must protect users from each other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/>
              <a:t>Memory protection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/>
              <a:t>File protection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/>
              <a:t>General control and access to objects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/>
              <a:t>User authentication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9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Main component of operating system security environment</a:t>
            </a:r>
          </a:p>
          <a:p>
            <a:r>
              <a:rPr lang="en-US" smtClean="0"/>
              <a:t>Used to gain access to the OS and it features</a:t>
            </a:r>
          </a:p>
          <a:p>
            <a:r>
              <a:rPr lang="en-US" smtClean="0"/>
              <a:t>Include</a:t>
            </a:r>
          </a:p>
          <a:p>
            <a:pPr lvl="1"/>
            <a:r>
              <a:rPr lang="en-US" smtClean="0"/>
              <a:t>User authentication</a:t>
            </a:r>
          </a:p>
          <a:p>
            <a:pPr lvl="1"/>
            <a:r>
              <a:rPr lang="en-US" smtClean="0"/>
              <a:t>Remote access</a:t>
            </a:r>
          </a:p>
          <a:p>
            <a:pPr lvl="1"/>
            <a:r>
              <a:rPr lang="en-US" smtClean="0"/>
              <a:t>Administration tasks</a:t>
            </a:r>
          </a:p>
          <a:p>
            <a:pPr lvl="1"/>
            <a:r>
              <a:rPr lang="en-US" smtClean="0"/>
              <a:t>Password policies</a:t>
            </a:r>
          </a:p>
        </p:txBody>
      </p:sp>
    </p:spTree>
    <p:extLst>
      <p:ext uri="{BB962C8B-B14F-4D97-AF65-F5344CB8AC3E}">
        <p14:creationId xmlns:p14="http://schemas.microsoft.com/office/powerpoint/2010/main" val="140052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threats</a:t>
            </a:r>
          </a:p>
          <a:p>
            <a:pPr lvl="1"/>
            <a:r>
              <a:rPr lang="en-US" dirty="0"/>
              <a:t>File permission</a:t>
            </a:r>
          </a:p>
          <a:p>
            <a:pPr lvl="1"/>
            <a:r>
              <a:rPr lang="en-US" dirty="0"/>
              <a:t>File </a:t>
            </a:r>
            <a:r>
              <a:rPr lang="en-US" dirty="0" smtClean="0"/>
              <a:t>sharing</a:t>
            </a:r>
          </a:p>
          <a:p>
            <a:r>
              <a:rPr lang="en-US" dirty="0" smtClean="0"/>
              <a:t>Files must be protected from unauthorized reading and writing actions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4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permissions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write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execute </a:t>
            </a:r>
            <a:r>
              <a:rPr lang="en-US" dirty="0" smtClean="0"/>
              <a:t>privileges</a:t>
            </a:r>
          </a:p>
          <a:p>
            <a:r>
              <a:rPr lang="en-US" dirty="0" smtClean="0"/>
              <a:t>In Windows:</a:t>
            </a:r>
          </a:p>
          <a:p>
            <a:pPr lvl="1"/>
            <a:r>
              <a:rPr lang="en-US" dirty="0" smtClean="0"/>
              <a:t>Change permission on the Security tab on a file’s Properties dialog box</a:t>
            </a:r>
          </a:p>
          <a:p>
            <a:pPr lvl="1"/>
            <a:r>
              <a:rPr lang="en-US" dirty="0" smtClean="0"/>
              <a:t>Allow indicates grant; Deny indicates revoke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5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Sharing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Naturally leads to security risks and threats</a:t>
            </a:r>
          </a:p>
          <a:p>
            <a:r>
              <a:rPr lang="en-US" smtClean="0"/>
              <a:t>peer-to-peer programs: allow users to share files over the Internet</a:t>
            </a:r>
          </a:p>
          <a:p>
            <a:r>
              <a:rPr lang="en-US" smtClean="0"/>
              <a:t>Reason for blocking file sharing:</a:t>
            </a:r>
          </a:p>
          <a:p>
            <a:pPr lvl="1"/>
            <a:r>
              <a:rPr lang="en-US" smtClean="0"/>
              <a:t>Malicious code</a:t>
            </a:r>
          </a:p>
          <a:p>
            <a:pPr lvl="1"/>
            <a:r>
              <a:rPr lang="en-US" smtClean="0"/>
              <a:t>Adware and spyware</a:t>
            </a:r>
          </a:p>
          <a:p>
            <a:pPr lvl="1"/>
            <a:r>
              <a:rPr lang="en-US" smtClean="0"/>
              <a:t>Privacy and confidentiality</a:t>
            </a:r>
          </a:p>
          <a:p>
            <a:pPr lvl="1"/>
            <a:r>
              <a:rPr lang="en-US" smtClean="0"/>
              <a:t>Copyright issues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5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memory available on the system can be corrupted by badly written software</a:t>
            </a:r>
          </a:p>
          <a:p>
            <a:r>
              <a:rPr lang="en-US" dirty="0" smtClean="0"/>
              <a:t>Can harm data integrity</a:t>
            </a:r>
          </a:p>
          <a:p>
            <a:r>
              <a:rPr lang="en-US" dirty="0" smtClean="0"/>
              <a:t>Two options:</a:t>
            </a:r>
          </a:p>
          <a:p>
            <a:pPr lvl="1"/>
            <a:r>
              <a:rPr lang="en-US" dirty="0" smtClean="0"/>
              <a:t>Stop using the program</a:t>
            </a:r>
          </a:p>
          <a:p>
            <a:pPr lvl="1"/>
            <a:r>
              <a:rPr lang="en-US" dirty="0" smtClean="0"/>
              <a:t>Apply a patch (service pack) to fix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Introduction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525963"/>
          </a:xfrm>
        </p:spPr>
        <p:txBody>
          <a:bodyPr>
            <a:normAutofit fontScale="92500"/>
          </a:bodyPr>
          <a:lstStyle/>
          <a:p>
            <a:pPr>
              <a:spcAft>
                <a:spcPts val="1200"/>
              </a:spcAft>
            </a:pPr>
            <a:r>
              <a:rPr lang="en-US" sz="2800" i="1" dirty="0" smtClean="0">
                <a:solidFill>
                  <a:schemeClr val="accent2"/>
                </a:solidFill>
              </a:rPr>
              <a:t>An operating system is a set of programs designed to run other programs on a computer.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Security of an OS depends upon how the system is being used by the administrator and </a:t>
            </a:r>
            <a:r>
              <a:rPr lang="en-US" sz="2800" dirty="0" smtClean="0">
                <a:solidFill>
                  <a:srgbClr val="FF0000"/>
                </a:solidFill>
              </a:rPr>
              <a:t>how well it is maintained</a:t>
            </a:r>
            <a:r>
              <a:rPr lang="en-US" sz="2800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Operating system security (OS security) is the process of ensuring OS </a:t>
            </a:r>
            <a:r>
              <a:rPr lang="en-US" sz="2800" dirty="0">
                <a:solidFill>
                  <a:srgbClr val="FF0000"/>
                </a:solidFill>
              </a:rPr>
              <a:t>integrity, confidentiality and availability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spcAft>
                <a:spcPts val="1200"/>
              </a:spcAft>
            </a:pPr>
            <a:r>
              <a:rPr lang="en-US" sz="2800" dirty="0"/>
              <a:t>OS security encompasses </a:t>
            </a:r>
            <a:r>
              <a:rPr lang="en-US" sz="2800" dirty="0">
                <a:solidFill>
                  <a:srgbClr val="FF0000"/>
                </a:solidFill>
              </a:rPr>
              <a:t>many different techniques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FF0000"/>
                </a:solidFill>
              </a:rPr>
              <a:t>methods</a:t>
            </a:r>
            <a:r>
              <a:rPr lang="en-US" sz="2800" dirty="0"/>
              <a:t> which </a:t>
            </a:r>
            <a:r>
              <a:rPr lang="en-US" sz="2800" b="1" dirty="0">
                <a:solidFill>
                  <a:srgbClr val="0070C0"/>
                </a:solidFill>
              </a:rPr>
              <a:t>ensure safety from threats and attacks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1577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678363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Operating system security (OS security) is the process of ensuring OS </a:t>
            </a:r>
            <a:r>
              <a:rPr lang="en-US" sz="2400" dirty="0">
                <a:solidFill>
                  <a:srgbClr val="FF0000"/>
                </a:solidFill>
              </a:rPr>
              <a:t>integrity, confidentiality and availability</a:t>
            </a:r>
            <a:r>
              <a:rPr lang="en-US" sz="2400" dirty="0"/>
              <a:t>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OS security encompasses </a:t>
            </a:r>
            <a:r>
              <a:rPr lang="en-US" sz="2400" dirty="0">
                <a:solidFill>
                  <a:srgbClr val="FF0000"/>
                </a:solidFill>
              </a:rPr>
              <a:t>many different techniques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methods</a:t>
            </a:r>
            <a:r>
              <a:rPr lang="en-US" sz="2400" dirty="0"/>
              <a:t> which </a:t>
            </a:r>
            <a:r>
              <a:rPr lang="en-US" sz="2400" b="1" dirty="0">
                <a:solidFill>
                  <a:srgbClr val="0070C0"/>
                </a:solidFill>
              </a:rPr>
              <a:t>ensure safety from threats and attacks</a:t>
            </a:r>
            <a:r>
              <a:rPr lang="en-US" sz="2400" dirty="0"/>
              <a:t>.</a:t>
            </a:r>
          </a:p>
          <a:p>
            <a:pPr marL="170815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 smtClean="0"/>
              <a:t>System security planning</a:t>
            </a:r>
          </a:p>
          <a:p>
            <a:pPr marL="170815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 smtClean="0"/>
              <a:t>Operating systems hardening</a:t>
            </a:r>
          </a:p>
          <a:p>
            <a:pPr marL="2344738" lvl="1" indent="-342900">
              <a:spcBef>
                <a:spcPts val="0"/>
              </a:spcBef>
            </a:pPr>
            <a:r>
              <a:rPr lang="en-US" sz="2000" dirty="0" smtClean="0"/>
              <a:t>Initial setup and patching</a:t>
            </a:r>
          </a:p>
          <a:p>
            <a:pPr marL="2344738" lvl="1" indent="-342900">
              <a:spcBef>
                <a:spcPts val="0"/>
              </a:spcBef>
            </a:pPr>
            <a:r>
              <a:rPr lang="en-US" sz="2000" dirty="0" smtClean="0"/>
              <a:t>Remove unnecessary services</a:t>
            </a:r>
          </a:p>
          <a:p>
            <a:pPr marL="2344738" lvl="1" indent="-342900">
              <a:spcBef>
                <a:spcPts val="0"/>
              </a:spcBef>
            </a:pPr>
            <a:r>
              <a:rPr lang="en-US" sz="2000" dirty="0" smtClean="0"/>
              <a:t>Configure users and groups</a:t>
            </a:r>
          </a:p>
          <a:p>
            <a:pPr marL="2344738" lvl="1" indent="-342900">
              <a:spcBef>
                <a:spcPts val="0"/>
              </a:spcBef>
            </a:pPr>
            <a:r>
              <a:rPr lang="en-US" sz="2000" dirty="0" smtClean="0"/>
              <a:t>Test system security</a:t>
            </a:r>
          </a:p>
          <a:p>
            <a:pPr marL="170815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 smtClean="0"/>
              <a:t>Application security</a:t>
            </a:r>
          </a:p>
          <a:p>
            <a:pPr marL="2344738" lvl="1" indent="-342900">
              <a:spcBef>
                <a:spcPts val="0"/>
              </a:spcBef>
            </a:pPr>
            <a:r>
              <a:rPr lang="en-US" sz="2000" dirty="0" smtClean="0"/>
              <a:t>Application configuration</a:t>
            </a:r>
          </a:p>
          <a:p>
            <a:pPr marL="2344738" lvl="1" indent="-342900">
              <a:spcBef>
                <a:spcPts val="0"/>
              </a:spcBef>
            </a:pPr>
            <a:r>
              <a:rPr lang="en-US" sz="2000" dirty="0" smtClean="0"/>
              <a:t>Encryption technology</a:t>
            </a:r>
          </a:p>
          <a:p>
            <a:pPr marL="2344738" lvl="1" indent="-342900">
              <a:spcBef>
                <a:spcPts val="0"/>
              </a:spcBef>
            </a:pPr>
            <a:r>
              <a:rPr lang="en-US" sz="2000" dirty="0" smtClean="0"/>
              <a:t>Security maintenance</a:t>
            </a:r>
          </a:p>
          <a:p>
            <a:pPr marL="2344738" lvl="1" indent="-342900">
              <a:spcBef>
                <a:spcPts val="0"/>
              </a:spcBef>
            </a:pPr>
            <a:r>
              <a:rPr lang="en-US" sz="2000" dirty="0" smtClean="0"/>
              <a:t>Data backup</a:t>
            </a:r>
          </a:p>
          <a:p>
            <a:pPr marL="170815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 smtClean="0"/>
              <a:t>Virtualization security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69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network - </a:t>
            </a:r>
            <a:r>
              <a:rPr lang="en-US" dirty="0" err="1" smtClean="0">
                <a:solidFill>
                  <a:srgbClr val="FF0000"/>
                </a:solidFill>
              </a:rPr>
              <a:t>NMAP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Network </a:t>
            </a:r>
            <a:r>
              <a:rPr lang="en-US" b="1" dirty="0"/>
              <a:t>Discovery and Security Scanning</a:t>
            </a:r>
          </a:p>
          <a:p>
            <a:r>
              <a:rPr lang="en-US" dirty="0"/>
              <a:t>Guide: https://</a:t>
            </a:r>
            <a:r>
              <a:rPr lang="en-US" dirty="0" err="1"/>
              <a:t>nmap.org</a:t>
            </a:r>
            <a:r>
              <a:rPr lang="en-US" dirty="0"/>
              <a:t>/book/</a:t>
            </a:r>
            <a:r>
              <a:rPr lang="en-US" dirty="0" err="1"/>
              <a:t>toc.html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9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</a:t>
            </a:r>
            <a:r>
              <a:rPr lang="en-US" dirty="0"/>
              <a:t>detection, Service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nmap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–F</a:t>
            </a:r>
            <a:r>
              <a:rPr lang="en-US" dirty="0" smtClean="0"/>
              <a:t> &lt;network&gt;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nmap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-O</a:t>
            </a:r>
            <a:r>
              <a:rPr lang="en-US" dirty="0"/>
              <a:t> </a:t>
            </a:r>
            <a:r>
              <a:rPr lang="en-US" dirty="0" smtClean="0"/>
              <a:t>&lt;IP-target&gt;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nmap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err="1" smtClean="0">
                <a:solidFill>
                  <a:srgbClr val="FF0000"/>
                </a:solidFill>
              </a:rPr>
              <a:t>sV</a:t>
            </a:r>
            <a:r>
              <a:rPr lang="en-US" dirty="0" smtClean="0"/>
              <a:t> &lt;IP-target&gt;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nmap</a:t>
            </a:r>
            <a:r>
              <a:rPr lang="en-US" dirty="0"/>
              <a:t> </a:t>
            </a:r>
            <a:r>
              <a:rPr lang="en-US" dirty="0" smtClean="0"/>
              <a:t> &lt;IP-target</a:t>
            </a:r>
            <a:r>
              <a:rPr lang="en-US" dirty="0" smtClean="0">
                <a:solidFill>
                  <a:srgbClr val="FF0000"/>
                </a:solidFill>
              </a:rPr>
              <a:t>&gt;  -A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1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Nmap</a:t>
            </a:r>
            <a:r>
              <a:rPr lang="en-US" b="1" dirty="0"/>
              <a:t> </a:t>
            </a:r>
            <a:r>
              <a:rPr lang="en-US" b="1" dirty="0" err="1"/>
              <a:t>vulscan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CVE</a:t>
            </a:r>
            <a:r>
              <a:rPr lang="en-US" sz="2400" dirty="0"/>
              <a:t> stands for </a:t>
            </a:r>
            <a:r>
              <a:rPr lang="en-US" sz="2400" dirty="0">
                <a:hlinkClick r:id="rId2"/>
              </a:rPr>
              <a:t>Common Vulnerabilities and </a:t>
            </a:r>
            <a:r>
              <a:rPr lang="en-US" sz="2400" dirty="0" smtClean="0">
                <a:hlinkClick r:id="rId2"/>
              </a:rPr>
              <a:t>Exposures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sz="2000" dirty="0" err="1"/>
              <a:t>git</a:t>
            </a:r>
            <a:r>
              <a:rPr lang="en-US" sz="2000" dirty="0"/>
              <a:t> clone 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scipag</a:t>
            </a:r>
            <a:r>
              <a:rPr lang="en-US" sz="2000" dirty="0"/>
              <a:t>/</a:t>
            </a:r>
            <a:r>
              <a:rPr lang="en-US" sz="2000" dirty="0" err="1"/>
              <a:t>vulscan</a:t>
            </a:r>
            <a:r>
              <a:rPr lang="en-US" sz="2000" dirty="0"/>
              <a:t> </a:t>
            </a:r>
            <a:r>
              <a:rPr lang="en-US" sz="2000" dirty="0" err="1"/>
              <a:t>scipag_vulscan</a:t>
            </a:r>
            <a:r>
              <a:rPr lang="en-US" sz="2000" dirty="0"/>
              <a:t> </a:t>
            </a:r>
            <a:endParaRPr lang="en-US" sz="2000" dirty="0" smtClean="0"/>
          </a:p>
          <a:p>
            <a:pPr>
              <a:spcAft>
                <a:spcPts val="600"/>
              </a:spcAft>
            </a:pPr>
            <a:r>
              <a:rPr lang="en-US" sz="2000" dirty="0" err="1" smtClean="0"/>
              <a:t>Sudo</a:t>
            </a:r>
            <a:r>
              <a:rPr lang="en-US" sz="2000" dirty="0" smtClean="0"/>
              <a:t> </a:t>
            </a:r>
            <a:r>
              <a:rPr lang="en-US" sz="2000" dirty="0" err="1" smtClean="0"/>
              <a:t>ln</a:t>
            </a:r>
            <a:r>
              <a:rPr lang="en-US" sz="2000" dirty="0" smtClean="0"/>
              <a:t> </a:t>
            </a:r>
            <a:r>
              <a:rPr lang="en-US" sz="2000" dirty="0"/>
              <a:t>-s `</a:t>
            </a:r>
            <a:r>
              <a:rPr lang="en-US" sz="2000" dirty="0" err="1"/>
              <a:t>pwd</a:t>
            </a:r>
            <a:r>
              <a:rPr lang="en-US" sz="2000" dirty="0"/>
              <a:t>`/</a:t>
            </a:r>
            <a:r>
              <a:rPr lang="en-US" sz="2000" dirty="0" err="1"/>
              <a:t>scipag_vulscan</a:t>
            </a:r>
            <a:r>
              <a:rPr lang="en-US" sz="2000" dirty="0"/>
              <a:t> /</a:t>
            </a:r>
            <a:r>
              <a:rPr lang="en-US" sz="2000" dirty="0" err="1" smtClean="0"/>
              <a:t>usr</a:t>
            </a:r>
            <a:r>
              <a:rPr lang="en-US" sz="2000" dirty="0" smtClean="0"/>
              <a:t>/share/</a:t>
            </a:r>
            <a:r>
              <a:rPr lang="en-US" sz="2000" dirty="0" err="1" smtClean="0"/>
              <a:t>nmap</a:t>
            </a:r>
            <a:r>
              <a:rPr lang="en-US" sz="2000" dirty="0" smtClean="0"/>
              <a:t>/scripts/</a:t>
            </a:r>
            <a:r>
              <a:rPr lang="en-US" sz="2000" dirty="0" err="1" smtClean="0"/>
              <a:t>vulscan</a:t>
            </a:r>
            <a:endParaRPr lang="en-US" sz="2000" dirty="0" smtClean="0"/>
          </a:p>
          <a:p>
            <a:pPr>
              <a:spcAft>
                <a:spcPts val="600"/>
              </a:spcAft>
            </a:pPr>
            <a:r>
              <a:rPr lang="en-US" sz="2000" dirty="0" err="1"/>
              <a:t>nmap</a:t>
            </a:r>
            <a:r>
              <a:rPr lang="en-US" sz="2000" dirty="0"/>
              <a:t> -</a:t>
            </a:r>
            <a:r>
              <a:rPr lang="en-US" sz="2000" dirty="0" err="1"/>
              <a:t>sV</a:t>
            </a:r>
            <a:r>
              <a:rPr lang="en-US" sz="2000" dirty="0"/>
              <a:t> --script=</a:t>
            </a:r>
            <a:r>
              <a:rPr lang="en-US" sz="2000" dirty="0" err="1"/>
              <a:t>vulscan</a:t>
            </a:r>
            <a:r>
              <a:rPr lang="en-US" sz="2000" dirty="0"/>
              <a:t>/</a:t>
            </a:r>
            <a:r>
              <a:rPr lang="en-US" sz="2000" dirty="0" err="1"/>
              <a:t>vulscan.nse</a:t>
            </a:r>
            <a:r>
              <a:rPr lang="en-US" sz="2000" dirty="0"/>
              <a:t> </a:t>
            </a:r>
            <a:r>
              <a:rPr lang="en-US" sz="2000" dirty="0" err="1"/>
              <a:t>www.example.com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10100"/>
            <a:ext cx="8113259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44" y="5747095"/>
            <a:ext cx="7410657" cy="74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04342" y="3581400"/>
            <a:ext cx="7427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securitytrails.com</a:t>
            </a:r>
            <a:r>
              <a:rPr lang="en-US" dirty="0"/>
              <a:t>/blog/</a:t>
            </a:r>
            <a:r>
              <a:rPr lang="en-US" dirty="0" err="1"/>
              <a:t>nmap</a:t>
            </a:r>
            <a:r>
              <a:rPr lang="en-US" dirty="0"/>
              <a:t>-vulnerability-scan</a:t>
            </a:r>
          </a:p>
        </p:txBody>
      </p:sp>
    </p:spTree>
    <p:extLst>
      <p:ext uri="{BB962C8B-B14F-4D97-AF65-F5344CB8AC3E}">
        <p14:creationId xmlns:p14="http://schemas.microsoft.com/office/powerpoint/2010/main" val="2700269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Autofit/>
          </a:bodyPr>
          <a:lstStyle/>
          <a:p>
            <a:r>
              <a:rPr lang="en-US" sz="11500" smtClean="0"/>
              <a:t>Q&amp;A</a:t>
            </a:r>
            <a:endParaRPr lang="en-US" sz="11500"/>
          </a:p>
        </p:txBody>
      </p:sp>
    </p:spTree>
    <p:extLst>
      <p:ext uri="{BB962C8B-B14F-4D97-AF65-F5344CB8AC3E}">
        <p14:creationId xmlns:p14="http://schemas.microsoft.com/office/powerpoint/2010/main" val="41290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</a:t>
            </a:r>
            <a:r>
              <a:rPr lang="en-US" dirty="0" smtClean="0"/>
              <a:t>system </a:t>
            </a:r>
            <a:r>
              <a:rPr lang="en-US" dirty="0" smtClean="0">
                <a:solidFill>
                  <a:srgbClr val="FF0000"/>
                </a:solidFill>
              </a:rPr>
              <a:t>security layers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686107"/>
              </p:ext>
            </p:extLst>
          </p:nvPr>
        </p:nvGraphicFramePr>
        <p:xfrm>
          <a:off x="1447800" y="2057400"/>
          <a:ext cx="53340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/>
              </a:tblGrid>
              <a:tr h="71120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smtClean="0"/>
                        <a:t>User Application</a:t>
                      </a:r>
                      <a:r>
                        <a:rPr lang="en-US" sz="2800" baseline="0" dirty="0" smtClean="0"/>
                        <a:t> and Utilities</a:t>
                      </a:r>
                      <a:endParaRPr lang="en-US" sz="2800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smtClean="0"/>
                        <a:t>Operating</a:t>
                      </a:r>
                      <a:r>
                        <a:rPr lang="en-US" sz="2800" baseline="0" dirty="0" smtClean="0"/>
                        <a:t> System Kernel</a:t>
                      </a:r>
                      <a:endParaRPr lang="en-US" sz="2800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smtClean="0"/>
                        <a:t>Physical Hardware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62000" y="4724400"/>
            <a:ext cx="7391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Each layer needs measures in place to provide appropriate security services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294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 fontScale="90000"/>
          </a:bodyPr>
          <a:lstStyle/>
          <a:p>
            <a:r>
              <a:rPr lang="en-US" b="1" smtClean="0"/>
              <a:t>OS security issues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600201"/>
            <a:ext cx="4572000" cy="25146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Physical security</a:t>
            </a:r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Software Vulnerabilities</a:t>
            </a:r>
          </a:p>
          <a:p>
            <a:r>
              <a:rPr lang="en-US" dirty="0" smtClean="0"/>
              <a:t>Malwares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48200"/>
            <a:ext cx="3200400" cy="1682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2286000"/>
            <a:ext cx="350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Among the issues to be considered these are the important ones: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491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Security planning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33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purpose of the system</a:t>
            </a:r>
            <a:r>
              <a:rPr lang="en-US" sz="2400" dirty="0" smtClean="0"/>
              <a:t>, the </a:t>
            </a:r>
            <a:r>
              <a:rPr lang="en-US" sz="2400" dirty="0" smtClean="0">
                <a:solidFill>
                  <a:srgbClr val="FF0000"/>
                </a:solidFill>
              </a:rPr>
              <a:t>type of information</a:t>
            </a:r>
            <a:r>
              <a:rPr lang="en-US" sz="2400" dirty="0" smtClean="0"/>
              <a:t> stored, the </a:t>
            </a:r>
            <a:r>
              <a:rPr lang="en-US" sz="2400" dirty="0" smtClean="0">
                <a:solidFill>
                  <a:srgbClr val="00B050"/>
                </a:solidFill>
              </a:rPr>
              <a:t>applications and services</a:t>
            </a:r>
            <a:r>
              <a:rPr lang="en-US" sz="2400" dirty="0" smtClean="0"/>
              <a:t> provided, and their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security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7030A0"/>
                </a:solidFill>
              </a:rPr>
              <a:t>categories of users </a:t>
            </a:r>
            <a:r>
              <a:rPr lang="en-US" sz="2400" dirty="0" smtClean="0"/>
              <a:t>of the system, </a:t>
            </a:r>
            <a:r>
              <a:rPr lang="en-US" sz="2400" dirty="0" smtClean="0">
                <a:solidFill>
                  <a:srgbClr val="7030A0"/>
                </a:solidFill>
              </a:rPr>
              <a:t>the privileges</a:t>
            </a:r>
            <a:r>
              <a:rPr lang="en-US" sz="2400" dirty="0" smtClean="0"/>
              <a:t> they have, and the type of information they can access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How</a:t>
            </a:r>
            <a:r>
              <a:rPr lang="en-US" sz="2400" dirty="0" smtClean="0"/>
              <a:t> the users are authenticated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How </a:t>
            </a:r>
            <a:r>
              <a:rPr lang="en-US" sz="2400" dirty="0" smtClean="0"/>
              <a:t>access to the </a:t>
            </a:r>
            <a:r>
              <a:rPr lang="en-US" sz="2400" dirty="0" smtClean="0">
                <a:solidFill>
                  <a:srgbClr val="FF0000"/>
                </a:solidFill>
              </a:rPr>
              <a:t>information stored </a:t>
            </a:r>
            <a:r>
              <a:rPr lang="en-US" sz="2400" dirty="0" smtClean="0"/>
              <a:t>on the system is managed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What access the system has to information stored on other hosts, such as file or database servers, and how it is managed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Who</a:t>
            </a:r>
            <a:r>
              <a:rPr lang="en-US" sz="2400" dirty="0" smtClean="0"/>
              <a:t> will administer the system, and </a:t>
            </a:r>
            <a:r>
              <a:rPr lang="en-US" sz="2400" b="1" dirty="0" smtClean="0">
                <a:solidFill>
                  <a:srgbClr val="FF0000"/>
                </a:solidFill>
              </a:rPr>
              <a:t>how</a:t>
            </a:r>
            <a:r>
              <a:rPr lang="en-US" sz="2400" dirty="0" smtClean="0"/>
              <a:t> they will manage the system (via </a:t>
            </a:r>
            <a:r>
              <a:rPr lang="en-US" sz="2400" dirty="0" smtClean="0">
                <a:solidFill>
                  <a:srgbClr val="00B050"/>
                </a:solidFill>
              </a:rPr>
              <a:t>local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00B050"/>
                </a:solidFill>
              </a:rPr>
              <a:t>remote access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Any </a:t>
            </a:r>
            <a:r>
              <a:rPr lang="en-US" sz="2400" dirty="0" smtClean="0">
                <a:solidFill>
                  <a:srgbClr val="FF0000"/>
                </a:solidFill>
              </a:rPr>
              <a:t>additional security</a:t>
            </a:r>
            <a:r>
              <a:rPr lang="en-US" sz="2400" dirty="0" smtClean="0"/>
              <a:t> measures required on the system: host firewall, anti-virus,..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322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371600"/>
            <a:ext cx="2981826" cy="2436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b="1" dirty="0" smtClean="0"/>
              <a:t>Operating Systems </a:t>
            </a:r>
            <a:r>
              <a:rPr lang="en-US" b="1" dirty="0" smtClean="0">
                <a:solidFill>
                  <a:srgbClr val="FF0000"/>
                </a:solidFill>
              </a:rPr>
              <a:t>Hardening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143000"/>
            <a:ext cx="6886825" cy="5410200"/>
          </a:xfrm>
        </p:spPr>
        <p:txBody>
          <a:bodyPr>
            <a:normAutofit lnSpcReduction="10000"/>
          </a:bodyPr>
          <a:lstStyle/>
          <a:p>
            <a:pPr lvl="1">
              <a:spcAft>
                <a:spcPts val="1200"/>
              </a:spcAft>
            </a:pPr>
            <a:r>
              <a:rPr lang="en-US" dirty="0" smtClean="0">
                <a:cs typeface="Arial" pitchFamily="34" charset="0"/>
              </a:rPr>
              <a:t>Installing and patching</a:t>
            </a:r>
          </a:p>
          <a:p>
            <a:pPr lvl="1">
              <a:spcAft>
                <a:spcPts val="1200"/>
              </a:spcAft>
            </a:pPr>
            <a:r>
              <a:rPr lang="en-US" dirty="0" smtClean="0">
                <a:cs typeface="Arial" pitchFamily="34" charset="0"/>
              </a:rPr>
              <a:t>Configuring</a:t>
            </a:r>
          </a:p>
          <a:p>
            <a:pPr lvl="2">
              <a:spcAft>
                <a:spcPts val="1200"/>
              </a:spcAft>
            </a:pPr>
            <a:r>
              <a:rPr lang="en-US" u="sng" dirty="0" smtClean="0">
                <a:solidFill>
                  <a:srgbClr val="7030A0"/>
                </a:solidFill>
                <a:cs typeface="Arial" pitchFamily="34" charset="0"/>
              </a:rPr>
              <a:t>Remove unnecessary 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applications, services and protocols</a:t>
            </a:r>
          </a:p>
          <a:p>
            <a:pPr lvl="2">
              <a:spcAft>
                <a:spcPts val="1200"/>
              </a:spcAft>
            </a:pPr>
            <a:r>
              <a:rPr lang="en-US" dirty="0" smtClean="0">
                <a:cs typeface="Arial" pitchFamily="34" charset="0"/>
              </a:rPr>
              <a:t>Users, groups, controls and privileges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>
                <a:cs typeface="Arial" pitchFamily="34" charset="0"/>
              </a:rPr>
              <a:t>Install additional software (anti-virus, firewall, intrusion detection system, etc.)</a:t>
            </a:r>
          </a:p>
          <a:p>
            <a:pPr lvl="1">
              <a:spcAft>
                <a:spcPts val="1200"/>
              </a:spcAft>
            </a:pPr>
            <a:r>
              <a:rPr lang="en-US" dirty="0" smtClean="0">
                <a:cs typeface="Arial" pitchFamily="34" charset="0"/>
              </a:rPr>
              <a:t>Test the system security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  <a:cs typeface="Arial" pitchFamily="34" charset="0"/>
              </a:rPr>
              <a:t>Ensure </a:t>
            </a:r>
            <a:r>
              <a:rPr lang="en-US" sz="2000" dirty="0" smtClean="0">
                <a:cs typeface="Arial" pitchFamily="34" charset="0"/>
              </a:rPr>
              <a:t>previous security configuration steps are correctly implemented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  <a:cs typeface="Arial" pitchFamily="34" charset="0"/>
              </a:rPr>
              <a:t>Identify </a:t>
            </a:r>
            <a:r>
              <a:rPr lang="en-US" sz="2000" dirty="0" smtClean="0">
                <a:cs typeface="Arial" pitchFamily="34" charset="0"/>
              </a:rPr>
              <a:t>any possible vulnerabilities</a:t>
            </a:r>
            <a:endParaRPr lang="en-US" sz="2000" dirty="0"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425" y="3962400"/>
            <a:ext cx="192712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6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Installing and patching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Installation</a:t>
            </a:r>
          </a:p>
          <a:p>
            <a:pPr lvl="1"/>
            <a:r>
              <a:rPr lang="en-US" dirty="0" smtClean="0"/>
              <a:t>Machines should not connect to network until secured</a:t>
            </a:r>
          </a:p>
          <a:p>
            <a:pPr lvl="1"/>
            <a:r>
              <a:rPr lang="en-US" dirty="0" smtClean="0"/>
              <a:t>Limited network (firewall) is acceptable</a:t>
            </a:r>
          </a:p>
          <a:p>
            <a:pPr lvl="1"/>
            <a:r>
              <a:rPr lang="en-US" dirty="0" smtClean="0"/>
              <a:t>Install only required services and drives (from trusted sources)</a:t>
            </a:r>
          </a:p>
          <a:p>
            <a:pPr lvl="1"/>
            <a:r>
              <a:rPr lang="en-US" dirty="0" smtClean="0"/>
              <a:t>Set up automatic updates (only if update time is not issue)</a:t>
            </a:r>
          </a:p>
          <a:p>
            <a:r>
              <a:rPr lang="en-US" b="1" dirty="0" smtClean="0"/>
              <a:t>Booting </a:t>
            </a:r>
          </a:p>
          <a:p>
            <a:pPr lvl="1"/>
            <a:r>
              <a:rPr lang="en-US" dirty="0" smtClean="0"/>
              <a:t>Protect BIOS changes with password</a:t>
            </a:r>
          </a:p>
          <a:p>
            <a:pPr lvl="1"/>
            <a:r>
              <a:rPr lang="en-US" dirty="0" smtClean="0"/>
              <a:t>Disable some bootable media</a:t>
            </a:r>
          </a:p>
          <a:p>
            <a:pPr lvl="1"/>
            <a:r>
              <a:rPr lang="en-US" dirty="0" smtClean="0"/>
              <a:t>Cryptographic hardware drives? Pros and 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4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Remove unnecessary </a:t>
            </a:r>
            <a:r>
              <a:rPr lang="en-US" sz="3200" b="1" dirty="0" smtClean="0"/>
              <a:t>services, applications, protocols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Software have vulnerabilities, </a:t>
            </a:r>
            <a:br>
              <a:rPr lang="en-US" sz="2800" dirty="0" smtClean="0"/>
            </a:br>
            <a:r>
              <a:rPr lang="en-US" sz="2800" dirty="0" smtClean="0"/>
              <a:t>hence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more software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dirty="0" smtClean="0"/>
              <a:t>=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more vulnerabilities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Better to not install it at al</a:t>
            </a:r>
            <a:r>
              <a:rPr lang="en-US" dirty="0" smtClean="0"/>
              <a:t>l</a:t>
            </a:r>
          </a:p>
          <a:p>
            <a:pPr lvl="1"/>
            <a:r>
              <a:rPr lang="en-US" sz="2400" dirty="0" smtClean="0"/>
              <a:t>Uninstallers sometimes fail to clean all dependency</a:t>
            </a:r>
          </a:p>
          <a:p>
            <a:pPr lvl="1"/>
            <a:r>
              <a:rPr lang="en-US" sz="2400" dirty="0" smtClean="0"/>
              <a:t>Disable software may be enabled by an attacker upon control acquisition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839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1222</Words>
  <Application>Microsoft Office PowerPoint</Application>
  <PresentationFormat>On-screen Show (4:3)</PresentationFormat>
  <Paragraphs>217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Lesson 3.</vt:lpstr>
      <vt:lpstr>Contents </vt:lpstr>
      <vt:lpstr>Introduction</vt:lpstr>
      <vt:lpstr>Operating system security layers</vt:lpstr>
      <vt:lpstr>OS security issues</vt:lpstr>
      <vt:lpstr>Security planning</vt:lpstr>
      <vt:lpstr>Operating Systems Hardening</vt:lpstr>
      <vt:lpstr>Installing and patching</vt:lpstr>
      <vt:lpstr>Remove unnecessary services, applications, protocols</vt:lpstr>
      <vt:lpstr>Configure users, groups, and authentication</vt:lpstr>
      <vt:lpstr>Authentication </vt:lpstr>
      <vt:lpstr>User administration</vt:lpstr>
      <vt:lpstr>Configure resource controls</vt:lpstr>
      <vt:lpstr>Authorization </vt:lpstr>
      <vt:lpstr>Additional security and Testing</vt:lpstr>
      <vt:lpstr>Test the system security</vt:lpstr>
      <vt:lpstr>Application Security</vt:lpstr>
      <vt:lpstr>Security Maintenance </vt:lpstr>
      <vt:lpstr>Logging </vt:lpstr>
      <vt:lpstr>Data backup</vt:lpstr>
      <vt:lpstr>Network protection</vt:lpstr>
      <vt:lpstr>Malware protection</vt:lpstr>
      <vt:lpstr>Virtualization security layers</vt:lpstr>
      <vt:lpstr>The components of an OS security environment</vt:lpstr>
      <vt:lpstr>Services </vt:lpstr>
      <vt:lpstr>Files </vt:lpstr>
      <vt:lpstr>File permissions</vt:lpstr>
      <vt:lpstr>Sharing Files</vt:lpstr>
      <vt:lpstr>Memory </vt:lpstr>
      <vt:lpstr>Summary</vt:lpstr>
      <vt:lpstr>Scanning network - NMAP</vt:lpstr>
      <vt:lpstr>OS detection, Service discovery</vt:lpstr>
      <vt:lpstr>Nmap vulscan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Software &amp; OS Security</dc:title>
  <dc:creator>Admin</dc:creator>
  <cp:lastModifiedBy>Administrator</cp:lastModifiedBy>
  <cp:revision>132</cp:revision>
  <dcterms:created xsi:type="dcterms:W3CDTF">2006-08-16T00:00:00Z</dcterms:created>
  <dcterms:modified xsi:type="dcterms:W3CDTF">2021-09-02T12:41:40Z</dcterms:modified>
</cp:coreProperties>
</file>