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306" r:id="rId3"/>
    <p:sldId id="348" r:id="rId4"/>
    <p:sldId id="349" r:id="rId5"/>
    <p:sldId id="310" r:id="rId6"/>
    <p:sldId id="350" r:id="rId7"/>
    <p:sldId id="324" r:id="rId8"/>
    <p:sldId id="325" r:id="rId9"/>
    <p:sldId id="326" r:id="rId10"/>
    <p:sldId id="327" r:id="rId11"/>
    <p:sldId id="351" r:id="rId12"/>
    <p:sldId id="353" r:id="rId13"/>
    <p:sldId id="354" r:id="rId14"/>
    <p:sldId id="352" r:id="rId15"/>
    <p:sldId id="328" r:id="rId16"/>
    <p:sldId id="361" r:id="rId17"/>
    <p:sldId id="329" r:id="rId18"/>
    <p:sldId id="330" r:id="rId19"/>
    <p:sldId id="331" r:id="rId20"/>
    <p:sldId id="332" r:id="rId21"/>
    <p:sldId id="341" r:id="rId22"/>
    <p:sldId id="342" r:id="rId23"/>
    <p:sldId id="362" r:id="rId24"/>
    <p:sldId id="355" r:id="rId25"/>
    <p:sldId id="356" r:id="rId26"/>
    <p:sldId id="357" r:id="rId27"/>
    <p:sldId id="358" r:id="rId28"/>
    <p:sldId id="359" r:id="rId29"/>
    <p:sldId id="360" r:id="rId30"/>
    <p:sldId id="346" r:id="rId31"/>
    <p:sldId id="347" r:id="rId32"/>
    <p:sldId id="363" r:id="rId33"/>
    <p:sldId id="364" r:id="rId34"/>
    <p:sldId id="344" r:id="rId35"/>
  </p:sldIdLst>
  <p:sldSz cx="9144000" cy="6858000" type="screen4x3"/>
  <p:notesSz cx="6858000" cy="9144000"/>
  <p:defaultTextStyle>
    <a:defPPr>
      <a:defRPr lang="v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1" autoAdjust="0"/>
  </p:normalViewPr>
  <p:slideViewPr>
    <p:cSldViewPr>
      <p:cViewPr>
        <p:scale>
          <a:sx n="72" d="100"/>
          <a:sy n="72" d="100"/>
        </p:scale>
        <p:origin x="-1020"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560CE-14D6-48C9-9A0C-70AC0C0BF991}" type="datetimeFigureOut">
              <a:rPr lang="en-US" smtClean="0"/>
              <a:t>9/2/2021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xmlns:a="http://schemas.openxmlformats.org/drawingml/2006/main" lvl="0"/>
            <a:r xmlns:a="http://schemas.openxmlformats.org/drawingml/2006/main">
              <a:rPr lang="vi" smtClean="0"/>
              <a:t>Chỉnh sửa kiểu văn bản chính</a:t>
            </a:r>
          </a:p>
          <a:p>
            <a:pPr xmlns:a="http://schemas.openxmlformats.org/drawingml/2006/main" lvl="1"/>
            <a:r xmlns:a="http://schemas.openxmlformats.org/drawingml/2006/main">
              <a:rPr lang="vi" smtClean="0"/>
              <a:t>Cấp độ thứ hai</a:t>
            </a:r>
          </a:p>
          <a:p>
            <a:pPr xmlns:a="http://schemas.openxmlformats.org/drawingml/2006/main" lvl="2"/>
            <a:r xmlns:a="http://schemas.openxmlformats.org/drawingml/2006/main">
              <a:rPr lang="vi" smtClean="0"/>
              <a:t>Cấp độ thứ ba</a:t>
            </a:r>
          </a:p>
          <a:p>
            <a:pPr xmlns:a="http://schemas.openxmlformats.org/drawingml/2006/main" lvl="3"/>
            <a:r xmlns:a="http://schemas.openxmlformats.org/drawingml/2006/main">
              <a:rPr lang="vi" smtClean="0"/>
              <a:t>Cấp độ thứ tư</a:t>
            </a:r>
          </a:p>
          <a:p>
            <a:pPr xmlns:a="http://schemas.openxmlformats.org/drawingml/2006/main" lvl="4"/>
            <a:r xmlns:a="http://schemas.openxmlformats.org/drawingml/2006/main">
              <a:rPr lang="vi" smtClean="0"/>
              <a:t>Cấp độ thứ năm</a:t>
            </a:r>
            <a:endParaRPr xmlns:a="http://schemas.openxmlformats.org/drawingml/2006/main"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490E13-D304-41D8-8B7F-7F17A6B32D22}" type="slidenum">
              <a:rPr lang="en-US" smtClean="0"/>
              <a:t>‹#›</a:t>
            </a:fld>
            <a:endParaRPr lang="en-US"/>
          </a:p>
        </p:txBody>
      </p:sp>
    </p:spTree>
    <p:extLst>
      <p:ext uri="{BB962C8B-B14F-4D97-AF65-F5344CB8AC3E}">
        <p14:creationId xmlns:p14="http://schemas.microsoft.com/office/powerpoint/2010/main" val="41104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90E13-D304-41D8-8B7F-7F17A6B32D22}" type="slidenum">
              <a:rPr lang="en-US" smtClean="0"/>
              <a:t>2</a:t>
            </a:fld>
            <a:endParaRPr lang="en-US"/>
          </a:p>
        </p:txBody>
      </p:sp>
    </p:spTree>
    <p:extLst>
      <p:ext uri="{BB962C8B-B14F-4D97-AF65-F5344CB8AC3E}">
        <p14:creationId xmlns:p14="http://schemas.microsoft.com/office/powerpoint/2010/main" val="4032000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xmlns:a="http://schemas.openxmlformats.org/drawingml/2006/main">
              <a:rPr lang="vi" smtClean="0"/>
              <a:t>Nhấp để chỉnh sửa kiểu tiêu đề Chính</a:t>
            </a:r>
            <a:endParaRPr xmlns:a="http://schemas.openxmlformats.org/drawingml/2006/main"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xmlns:a="http://schemas.openxmlformats.org/drawingml/2006/main" lvl="0"/>
            <a:r xmlns:a="http://schemas.openxmlformats.org/drawingml/2006/main">
              <a:rPr lang="vi" smtClean="0"/>
              <a:t>Nhấp để chỉnh sửa Kiểu văn bản chính</a:t>
            </a:r>
          </a:p>
          <a:p>
            <a:pPr xmlns:a="http://schemas.openxmlformats.org/drawingml/2006/main" lvl="1"/>
            <a:r xmlns:a="http://schemas.openxmlformats.org/drawingml/2006/main">
              <a:rPr lang="vi" smtClean="0"/>
              <a:t>Cấp độ thứ hai</a:t>
            </a:r>
          </a:p>
          <a:p>
            <a:pPr xmlns:a="http://schemas.openxmlformats.org/drawingml/2006/main" lvl="2"/>
            <a:r xmlns:a="http://schemas.openxmlformats.org/drawingml/2006/main">
              <a:rPr lang="vi" smtClean="0"/>
              <a:t>Cấp độ thứ ba</a:t>
            </a:r>
          </a:p>
          <a:p>
            <a:pPr xmlns:a="http://schemas.openxmlformats.org/drawingml/2006/main" lvl="3"/>
            <a:r xmlns:a="http://schemas.openxmlformats.org/drawingml/2006/main">
              <a:rPr lang="vi" smtClean="0"/>
              <a:t>Cấp độ thứ tư</a:t>
            </a:r>
          </a:p>
          <a:p>
            <a:pPr xmlns:a="http://schemas.openxmlformats.org/drawingml/2006/main" lvl="4"/>
            <a:r xmlns:a="http://schemas.openxmlformats.org/drawingml/2006/main">
              <a:rPr lang="vi" smtClean="0"/>
              <a:t>Cấp độ thứ năm</a:t>
            </a:r>
            <a:endParaRPr xmlns:a="http://schemas.openxmlformats.org/drawingml/2006/main"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en.wikipedia.org/wiki/Common_Vulnerabilities_and_Exposures"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7975" y="1490546"/>
            <a:ext cx="6841085" cy="1470025"/>
          </a:xfrm>
        </p:spPr>
        <p:txBody>
          <a:bodyPr/>
          <a:lstStyle/>
          <a:p>
            <a:pPr xmlns:a="http://schemas.openxmlformats.org/drawingml/2006/main" algn="l"/>
            <a:r xmlns:a="http://schemas.openxmlformats.org/drawingml/2006/main">
              <a:rPr lang="vi" dirty="0" smtClean="0">
                <a:solidFill>
                  <a:srgbClr val="002060"/>
                </a:solidFill>
              </a:rPr>
              <a:t>Bài 3.</a:t>
            </a:r>
            <a:endParaRPr xmlns:a="http://schemas.openxmlformats.org/drawingml/2006/main" lang="en-US" b="1" dirty="0"/>
          </a:p>
        </p:txBody>
      </p:sp>
      <p:sp>
        <p:nvSpPr>
          <p:cNvPr id="4" name="AutoShape 4" descr="Image result for Software securit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Image result for Software securit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1295400" y="2927117"/>
            <a:ext cx="7315200" cy="1754326"/>
          </a:xfrm>
          <a:prstGeom prst="rect">
            <a:avLst/>
          </a:prstGeom>
        </p:spPr>
        <p:txBody>
          <a:bodyPr wrap="square">
            <a:spAutoFit/>
          </a:bodyPr>
          <a:lstStyle/>
          <a:p>
            <a:r xmlns:a="http://schemas.openxmlformats.org/drawingml/2006/main">
              <a:rPr lang="vi" sz="5400" b="1" dirty="0" smtClean="0"/>
              <a:t>Bảo mật hệ điều hành</a:t>
            </a:r>
          </a:p>
          <a:p>
            <a:pPr xmlns:a="http://schemas.openxmlformats.org/drawingml/2006/main" algn="r"/>
            <a:r xmlns:a="http://schemas.openxmlformats.org/drawingml/2006/main">
              <a:rPr lang="vi" sz="5400" i="1" dirty="0" err="1" smtClean="0"/>
              <a:t>Bảo</a:t>
            </a:r>
            <a:r xmlns:a="http://schemas.openxmlformats.org/drawingml/2006/main">
              <a:rPr lang="vi" sz="5400" i="1" dirty="0" smtClean="0"/>
              <a:t> </a:t>
            </a:r>
            <a:r xmlns:a="http://schemas.openxmlformats.org/drawingml/2006/main">
              <a:rPr lang="vi" sz="5400" i="1" dirty="0" err="1" smtClean="0"/>
              <a:t>chiếu</a:t>
            </a:r>
            <a:r xmlns:a="http://schemas.openxmlformats.org/drawingml/2006/main">
              <a:rPr lang="vi" sz="5400" i="1" dirty="0" smtClean="0"/>
              <a:t> </a:t>
            </a:r>
            <a:r xmlns:a="http://schemas.openxmlformats.org/drawingml/2006/main">
              <a:rPr lang="vi" sz="5400" i="1" dirty="0" err="1" smtClean="0"/>
              <a:t>HĐH</a:t>
            </a:r>
            <a:endParaRPr xmlns:a="http://schemas.openxmlformats.org/drawingml/2006/main" lang="en-US" sz="5400" i="1" dirty="0"/>
          </a:p>
        </p:txBody>
      </p:sp>
    </p:spTree>
    <p:extLst>
      <p:ext uri="{BB962C8B-B14F-4D97-AF65-F5344CB8AC3E}">
        <p14:creationId xmlns:p14="http://schemas.microsoft.com/office/powerpoint/2010/main" val="3692545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5105400"/>
            <a:ext cx="3877693" cy="1645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4638"/>
            <a:ext cx="8229600" cy="868362"/>
          </a:xfrm>
        </p:spPr>
        <p:txBody>
          <a:bodyPr>
            <a:normAutofit fontScale="90000"/>
          </a:bodyPr>
          <a:lstStyle/>
          <a:p>
            <a:r xmlns:a="http://schemas.openxmlformats.org/drawingml/2006/main">
              <a:rPr lang="vi" sz="3600" b="1" dirty="0" smtClean="0"/>
              <a:t>Định cấu hình người dùng, nhóm và xác thực</a:t>
            </a:r>
            <a:endParaRPr xmlns:a="http://schemas.openxmlformats.org/drawingml/2006/main" lang="en-US" sz="3600" b="1" dirty="0"/>
          </a:p>
        </p:txBody>
      </p:sp>
      <p:sp>
        <p:nvSpPr>
          <p:cNvPr id="3" name="Content Placeholder 2"/>
          <p:cNvSpPr>
            <a:spLocks noGrp="1"/>
          </p:cNvSpPr>
          <p:nvPr>
            <p:ph idx="1"/>
          </p:nvPr>
        </p:nvSpPr>
        <p:spPr>
          <a:xfrm>
            <a:off x="4038600" y="1066800"/>
            <a:ext cx="5181600" cy="3571875"/>
          </a:xfrm>
        </p:spPr>
        <p:txBody>
          <a:bodyPr>
            <a:noAutofit/>
          </a:bodyPr>
          <a:lstStyle/>
          <a:p>
            <a:r xmlns:a="http://schemas.openxmlformats.org/drawingml/2006/main">
              <a:rPr lang="vi" sz="2400" b="1" dirty="0" smtClean="0"/>
              <a:t>Xác định các loại và đặc quyền của người dùng</a:t>
            </a:r>
          </a:p>
          <a:p>
            <a:pPr xmlns:a="http://schemas.openxmlformats.org/drawingml/2006/main" lvl="1"/>
            <a:r xmlns:a="http://schemas.openxmlformats.org/drawingml/2006/main">
              <a:rPr lang="vi" sz="2400" dirty="0" smtClean="0"/>
              <a:t>Quản trị viên (lý tưởng chỉ là tạm thời)</a:t>
            </a:r>
          </a:p>
          <a:p>
            <a:pPr xmlns:a="http://schemas.openxmlformats.org/drawingml/2006/main" lvl="1"/>
            <a:r xmlns:a="http://schemas.openxmlformats.org/drawingml/2006/main">
              <a:rPr lang="vi" sz="2400" dirty="0" smtClean="0"/>
              <a:t>Bình thường</a:t>
            </a:r>
          </a:p>
          <a:p>
            <a:pPr xmlns:a="http://schemas.openxmlformats.org/drawingml/2006/main" lvl="1"/>
            <a:r xmlns:a="http://schemas.openxmlformats.org/drawingml/2006/main">
              <a:rPr lang="vi" sz="2400" dirty="0" smtClean="0"/>
              <a:t>Giới hạn</a:t>
            </a:r>
          </a:p>
          <a:p>
            <a:pPr marL="457200" lvl="1" indent="0">
              <a:buNone/>
            </a:pPr>
            <a:endParaRPr lang="en-US" sz="2000" dirty="0" smtClean="0"/>
          </a:p>
          <a:p>
            <a:r xmlns:a="http://schemas.openxmlformats.org/drawingml/2006/main">
              <a:rPr lang="vi" sz="2400" b="1" dirty="0" smtClean="0"/>
              <a:t>Xác thực</a:t>
            </a:r>
          </a:p>
          <a:p>
            <a:pPr xmlns:a="http://schemas.openxmlformats.org/drawingml/2006/main" lvl="1"/>
            <a:r xmlns:a="http://schemas.openxmlformats.org/drawingml/2006/main">
              <a:rPr lang="vi" sz="2400" dirty="0" smtClean="0"/>
              <a:t>Buộc thay đổi mật khẩu mặc định</a:t>
            </a:r>
          </a:p>
          <a:p>
            <a:pPr xmlns:a="http://schemas.openxmlformats.org/drawingml/2006/main" lvl="1"/>
            <a:r xmlns:a="http://schemas.openxmlformats.org/drawingml/2006/main">
              <a:rPr lang="vi" sz="2400" dirty="0" smtClean="0"/>
              <a:t>Định nghĩa mật khẩu</a:t>
            </a:r>
          </a:p>
          <a:p>
            <a:pPr xmlns:a="http://schemas.openxmlformats.org/drawingml/2006/main" lvl="1"/>
            <a:r xmlns:a="http://schemas.openxmlformats.org/drawingml/2006/main">
              <a:rPr lang="vi" sz="2400" dirty="0" smtClean="0"/>
              <a:t>Tuổi thọ của mật khẩu</a:t>
            </a:r>
          </a:p>
        </p:txBody>
      </p:sp>
      <p:sp>
        <p:nvSpPr>
          <p:cNvPr id="4" name="Rectangle 3"/>
          <p:cNvSpPr/>
          <p:nvPr/>
        </p:nvSpPr>
        <p:spPr>
          <a:xfrm>
            <a:off x="164690" y="5181600"/>
            <a:ext cx="5093110" cy="1040285"/>
          </a:xfrm>
          <a:prstGeom prst="rect">
            <a:avLst/>
          </a:prstGeom>
        </p:spPr>
        <p:txBody>
          <a:bodyPr wrap="square">
            <a:spAutoFit/>
          </a:bodyPr>
          <a:lstStyle/>
          <a:p>
            <a:pPr xmlns:a="http://schemas.openxmlformats.org/drawingml/2006/main" marL="342900" lvl="0" indent="-342900">
              <a:spcBef>
                <a:spcPct val="20000"/>
              </a:spcBef>
              <a:buFont typeface="Arial" pitchFamily="34" charset="0"/>
              <a:buChar char="•"/>
            </a:pPr>
            <a:r xmlns:a="http://schemas.openxmlformats.org/drawingml/2006/main">
              <a:rPr lang="vi" sz="2800" dirty="0">
                <a:solidFill>
                  <a:prstClr val="black"/>
                </a:solidFill>
              </a:rPr>
              <a:t>Xóa hoặc vô hiệu hóa </a:t>
            </a:r>
            <a:r xmlns:a="http://schemas.openxmlformats.org/drawingml/2006/main">
              <a:rPr lang="vi" sz="2800" dirty="0">
                <a:solidFill>
                  <a:schemeClr val="accent6">
                    <a:lumMod val="50000"/>
                  </a:schemeClr>
                </a:solidFill>
              </a:rPr>
              <a:t>các tài khoản cũ</a:t>
            </a:r>
          </a:p>
          <a:p>
            <a:pPr xmlns:a="http://schemas.openxmlformats.org/drawingml/2006/main" marL="342900" lvl="0" indent="-342900">
              <a:spcBef>
                <a:spcPct val="20000"/>
              </a:spcBef>
              <a:buFont typeface="Arial" pitchFamily="34" charset="0"/>
              <a:buChar char="•"/>
            </a:pPr>
            <a:r xmlns:a="http://schemas.openxmlformats.org/drawingml/2006/main">
              <a:rPr lang="vi" sz="2800" dirty="0">
                <a:solidFill>
                  <a:schemeClr val="accent6">
                    <a:lumMod val="50000"/>
                  </a:schemeClr>
                </a:solidFill>
              </a:rPr>
              <a:t>Cho phép </a:t>
            </a:r>
            <a:r xmlns:a="http://schemas.openxmlformats.org/drawingml/2006/main">
              <a:rPr lang="vi" sz="2800" dirty="0">
                <a:solidFill>
                  <a:prstClr val="black"/>
                </a:solidFill>
              </a:rPr>
              <a:t>kết nối từ xa </a:t>
            </a:r>
            <a:r xmlns:a="http://schemas.openxmlformats.org/drawingml/2006/main">
              <a:rPr lang="vi" sz="2800" b="1" dirty="0">
                <a:solidFill>
                  <a:prstClr val="black"/>
                </a:solidFill>
              </a:rPr>
              <a:t>?</a:t>
            </a:r>
          </a:p>
        </p:txBody>
      </p:sp>
      <p:sp>
        <p:nvSpPr>
          <p:cNvPr id="5" name="Rectangle 4"/>
          <p:cNvSpPr/>
          <p:nvPr/>
        </p:nvSpPr>
        <p:spPr>
          <a:xfrm>
            <a:off x="201133" y="1747341"/>
            <a:ext cx="3657600"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xmlns:a="http://schemas.openxmlformats.org/drawingml/2006/main">
              <a:rPr lang="vi" sz="2400" i="1" dirty="0" smtClean="0">
                <a:solidFill>
                  <a:schemeClr val="accent6">
                    <a:lumMod val="50000"/>
                  </a:schemeClr>
                </a:solidFill>
              </a:rPr>
              <a:t>Không phải tất cả người dùng </a:t>
            </a:r>
            <a:r xmlns:a="http://schemas.openxmlformats.org/drawingml/2006/main">
              <a:rPr lang="vi" sz="2400" i="1" dirty="0" smtClean="0"/>
              <a:t>có quyền truy cập vào hệ thống sẽ có </a:t>
            </a:r>
            <a:r xmlns:a="http://schemas.openxmlformats.org/drawingml/2006/main">
              <a:rPr lang="vi" sz="2400" i="1" dirty="0" smtClean="0">
                <a:solidFill>
                  <a:srgbClr val="FF0000"/>
                </a:solidFill>
              </a:rPr>
              <a:t>cùng </a:t>
            </a:r>
            <a:r xmlns:a="http://schemas.openxmlformats.org/drawingml/2006/main">
              <a:rPr lang="vi" sz="2400" i="1" dirty="0" smtClean="0"/>
              <a:t>quyền truy cập vào </a:t>
            </a:r>
            <a:r xmlns:a="http://schemas.openxmlformats.org/drawingml/2006/main">
              <a:rPr lang="vi" sz="2400" i="1" dirty="0" smtClean="0">
                <a:solidFill>
                  <a:srgbClr val="00B050"/>
                </a:solidFill>
              </a:rPr>
              <a:t>tất cả dữ liệu </a:t>
            </a:r>
            <a:r xmlns:a="http://schemas.openxmlformats.org/drawingml/2006/main">
              <a:rPr lang="vi" sz="2400" i="1" dirty="0" smtClean="0"/>
              <a:t>và </a:t>
            </a:r>
            <a:r xmlns:a="http://schemas.openxmlformats.org/drawingml/2006/main">
              <a:rPr lang="vi" sz="2400" i="1" dirty="0" smtClean="0">
                <a:solidFill>
                  <a:srgbClr val="00B050"/>
                </a:solidFill>
              </a:rPr>
              <a:t>tài nguyên </a:t>
            </a:r>
            <a:r xmlns:a="http://schemas.openxmlformats.org/drawingml/2006/main">
              <a:rPr lang="vi" sz="2400" i="1" dirty="0" smtClean="0"/>
              <a:t>trên hệ thống đó</a:t>
            </a:r>
            <a:endParaRPr xmlns:a="http://schemas.openxmlformats.org/drawingml/2006/main" lang="en-US" sz="2400" i="1" dirty="0"/>
          </a:p>
        </p:txBody>
      </p:sp>
    </p:spTree>
    <p:extLst>
      <p:ext uri="{BB962C8B-B14F-4D97-AF65-F5344CB8AC3E}">
        <p14:creationId xmlns:p14="http://schemas.microsoft.com/office/powerpoint/2010/main" val="2952193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xmlns:a="http://schemas.openxmlformats.org/drawingml/2006/main">
              <a:rPr lang="vi" sz="3600" b="1" dirty="0" smtClean="0"/>
              <a:t>Xác thực</a:t>
            </a:r>
            <a:endParaRPr xmlns:a="http://schemas.openxmlformats.org/drawingml/2006/main" lang="en-US" sz="3600" b="1" dirty="0"/>
          </a:p>
        </p:txBody>
      </p:sp>
      <p:sp>
        <p:nvSpPr>
          <p:cNvPr id="3" name="Content Placeholder 2"/>
          <p:cNvSpPr>
            <a:spLocks noGrp="1"/>
          </p:cNvSpPr>
          <p:nvPr>
            <p:ph idx="1"/>
          </p:nvPr>
        </p:nvSpPr>
        <p:spPr>
          <a:xfrm>
            <a:off x="3810000" y="1600200"/>
            <a:ext cx="4876800" cy="4525963"/>
          </a:xfrm>
        </p:spPr>
        <p:txBody>
          <a:bodyPr>
            <a:normAutofit fontScale="85000" lnSpcReduction="10000"/>
          </a:bodyPr>
          <a:lstStyle/>
          <a:p>
            <a:r xmlns:a="http://schemas.openxmlformats.org/drawingml/2006/main">
              <a:rPr lang="vi" b="1" dirty="0" smtClean="0"/>
              <a:t>Xác thực:</a:t>
            </a:r>
          </a:p>
          <a:p>
            <a:pPr xmlns:a="http://schemas.openxmlformats.org/drawingml/2006/main" lvl="1"/>
            <a:r xmlns:a="http://schemas.openxmlformats.org/drawingml/2006/main">
              <a:rPr lang="vi" dirty="0" smtClean="0"/>
              <a:t>Xác minh danh tính người dùng</a:t>
            </a:r>
          </a:p>
          <a:p>
            <a:pPr xmlns:a="http://schemas.openxmlformats.org/drawingml/2006/main" lvl="1"/>
            <a:r xmlns:a="http://schemas.openxmlformats.org/drawingml/2006/main">
              <a:rPr lang="vi" dirty="0" smtClean="0"/>
              <a:t>Cho phép truy cập vào hệ điều hành</a:t>
            </a:r>
          </a:p>
          <a:p>
            <a:pPr xmlns:a="http://schemas.openxmlformats.org/drawingml/2006/main">
              <a:spcBef>
                <a:spcPts val="1200"/>
              </a:spcBef>
            </a:pPr>
            <a:r xmlns:a="http://schemas.openxmlformats.org/drawingml/2006/main">
              <a:rPr lang="vi" b="1" dirty="0" smtClean="0"/>
              <a:t>Xác thực vật lý</a:t>
            </a:r>
          </a:p>
          <a:p>
            <a:pPr xmlns:a="http://schemas.openxmlformats.org/drawingml/2006/main" lvl="1"/>
            <a:r xmlns:a="http://schemas.openxmlformats.org/drawingml/2006/main">
              <a:rPr lang="vi" dirty="0" smtClean="0"/>
              <a:t>Cho phép vào cửa thực tế tài sản của công ty</a:t>
            </a:r>
          </a:p>
          <a:p>
            <a:pPr xmlns:a="http://schemas.openxmlformats.org/drawingml/2006/main" lvl="1"/>
            <a:r xmlns:a="http://schemas.openxmlformats.org/drawingml/2006/main">
              <a:rPr lang="vi" dirty="0" smtClean="0"/>
              <a:t>Thẻ từ và các biện pháp sinh trắc học</a:t>
            </a:r>
          </a:p>
          <a:p>
            <a:pPr xmlns:a="http://schemas.openxmlformats.org/drawingml/2006/main">
              <a:spcBef>
                <a:spcPts val="1200"/>
              </a:spcBef>
            </a:pPr>
            <a:r xmlns:a="http://schemas.openxmlformats.org/drawingml/2006/main">
              <a:rPr lang="vi" dirty="0" smtClean="0">
                <a:solidFill>
                  <a:srgbClr val="00B050"/>
                </a:solidFill>
              </a:rPr>
              <a:t>Xác thực kỹ thuật số: </a:t>
            </a:r>
            <a:r xmlns:a="http://schemas.openxmlformats.org/drawingml/2006/main">
              <a:rPr lang="vi" dirty="0" smtClean="0"/>
              <a:t>xác minh danh tính người dùng bằng các phương tiện kỹ thuật số</a:t>
            </a:r>
            <a:endParaRPr xmlns:a="http://schemas.openxmlformats.org/drawingml/2006/main"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39888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86576"/>
            <a:ext cx="301942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17318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xmlns:a="http://schemas.openxmlformats.org/drawingml/2006/main">
              <a:rPr lang="vi" sz="3600" b="1" dirty="0" smtClean="0">
                <a:solidFill>
                  <a:srgbClr val="002060"/>
                </a:solidFill>
              </a:rPr>
              <a:t>Quản lý người dùng</a:t>
            </a:r>
            <a:endParaRPr xmlns:a="http://schemas.openxmlformats.org/drawingml/2006/main" lang="en-US" sz="3600" b="1" dirty="0">
              <a:solidFill>
                <a:srgbClr val="002060"/>
              </a:solidFill>
            </a:endParaRPr>
          </a:p>
        </p:txBody>
      </p:sp>
      <p:sp>
        <p:nvSpPr>
          <p:cNvPr id="3" name="Content Placeholder 2"/>
          <p:cNvSpPr>
            <a:spLocks noGrp="1"/>
          </p:cNvSpPr>
          <p:nvPr>
            <p:ph idx="1"/>
          </p:nvPr>
        </p:nvSpPr>
        <p:spPr>
          <a:xfrm>
            <a:off x="457200" y="1371600"/>
            <a:ext cx="8229600" cy="5257800"/>
          </a:xfrm>
        </p:spPr>
        <p:txBody>
          <a:bodyPr>
            <a:normAutofit lnSpcReduction="10000"/>
          </a:bodyPr>
          <a:lstStyle/>
          <a:p>
            <a:pPr xmlns:a="http://schemas.openxmlformats.org/drawingml/2006/main">
              <a:spcBef>
                <a:spcPts val="1200"/>
              </a:spcBef>
              <a:spcAft>
                <a:spcPts val="600"/>
              </a:spcAft>
            </a:pPr>
            <a:r xmlns:a="http://schemas.openxmlformats.org/drawingml/2006/main">
              <a:rPr lang="vi" dirty="0" smtClean="0"/>
              <a:t>Tạo tài khoản người dùng</a:t>
            </a:r>
          </a:p>
          <a:p>
            <a:pPr xmlns:a="http://schemas.openxmlformats.org/drawingml/2006/main">
              <a:spcBef>
                <a:spcPts val="1200"/>
              </a:spcBef>
              <a:spcAft>
                <a:spcPts val="600"/>
              </a:spcAft>
            </a:pPr>
            <a:r xmlns:a="http://schemas.openxmlformats.org/drawingml/2006/main">
              <a:rPr lang="vi" dirty="0" smtClean="0"/>
              <a:t>Đặt </a:t>
            </a:r>
            <a:r xmlns:a="http://schemas.openxmlformats.org/drawingml/2006/main">
              <a:rPr lang="vi" dirty="0" smtClean="0">
                <a:solidFill>
                  <a:srgbClr val="FF0000"/>
                </a:solidFill>
              </a:rPr>
              <a:t>chính sách mật khẩu</a:t>
            </a:r>
          </a:p>
          <a:p>
            <a:pPr xmlns:a="http://schemas.openxmlformats.org/drawingml/2006/main">
              <a:spcBef>
                <a:spcPts val="1200"/>
              </a:spcBef>
              <a:spcAft>
                <a:spcPts val="600"/>
              </a:spcAft>
            </a:pPr>
            <a:r xmlns:a="http://schemas.openxmlformats.org/drawingml/2006/main">
              <a:rPr lang="vi" dirty="0" smtClean="0"/>
              <a:t>Cấp đặc quyền cho người dùng</a:t>
            </a:r>
          </a:p>
          <a:p>
            <a:pPr xmlns:a="http://schemas.openxmlformats.org/drawingml/2006/main">
              <a:spcBef>
                <a:spcPts val="1200"/>
              </a:spcBef>
              <a:spcAft>
                <a:spcPts val="600"/>
              </a:spcAft>
            </a:pPr>
            <a:r xmlns:a="http://schemas.openxmlformats.org/drawingml/2006/main">
              <a:rPr lang="vi" dirty="0" smtClean="0"/>
              <a:t>Thực hành tốt nhất:</a:t>
            </a:r>
          </a:p>
          <a:p>
            <a:pPr xmlns:a="http://schemas.openxmlformats.org/drawingml/2006/main" lvl="1"/>
            <a:r xmlns:a="http://schemas.openxmlformats.org/drawingml/2006/main">
              <a:rPr lang="vi" dirty="0" smtClean="0"/>
              <a:t>Sử dụng quy ước đặt tên nhất quán</a:t>
            </a:r>
          </a:p>
          <a:p>
            <a:pPr xmlns:a="http://schemas.openxmlformats.org/drawingml/2006/main" lvl="1"/>
            <a:r xmlns:a="http://schemas.openxmlformats.org/drawingml/2006/main">
              <a:rPr lang="vi" dirty="0" smtClean="0"/>
              <a:t>Luôn cung cấp mật khẩu cho tài khoản và buộc người dùng thay đổi mật khẩu ở lần đăng nhập đầu tiên</a:t>
            </a:r>
          </a:p>
          <a:p>
            <a:pPr xmlns:a="http://schemas.openxmlformats.org/drawingml/2006/main" lvl="1"/>
            <a:r xmlns:a="http://schemas.openxmlformats.org/drawingml/2006/main">
              <a:rPr lang="vi" dirty="0" smtClean="0"/>
              <a:t>Bảo vệ mật khẩu</a:t>
            </a:r>
          </a:p>
          <a:p>
            <a:pPr xmlns:a="http://schemas.openxmlformats.org/drawingml/2006/main" lvl="1"/>
            <a:r xmlns:a="http://schemas.openxmlformats.org/drawingml/2006/main">
              <a:rPr lang="vi" dirty="0" smtClean="0">
                <a:solidFill>
                  <a:srgbClr val="FF0000"/>
                </a:solidFill>
              </a:rPr>
              <a:t>Không sử dụng mật khẩu mặc định</a:t>
            </a:r>
            <a:endParaRPr xmlns:a="http://schemas.openxmlformats.org/drawingml/2006/main" lang="en-US" dirty="0">
              <a:solidFill>
                <a:srgbClr val="FF0000"/>
              </a:solidFill>
            </a:endParaRPr>
          </a:p>
        </p:txBody>
      </p:sp>
    </p:spTree>
    <p:extLst>
      <p:ext uri="{BB962C8B-B14F-4D97-AF65-F5344CB8AC3E}">
        <p14:creationId xmlns:p14="http://schemas.microsoft.com/office/powerpoint/2010/main" val="59590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xmlns:a="http://schemas.openxmlformats.org/drawingml/2006/main">
              <a:rPr lang="vi" sz="3600" b="1" dirty="0" smtClean="0"/>
              <a:t>Định cấu hình </a:t>
            </a:r>
            <a:r xmlns:a="http://schemas.openxmlformats.org/drawingml/2006/main">
              <a:rPr lang="vi" sz="3600" b="1" dirty="0" smtClean="0">
                <a:solidFill>
                  <a:srgbClr val="FF0000"/>
                </a:solidFill>
              </a:rPr>
              <a:t>kiểm soát tài nguyên</a:t>
            </a:r>
            <a:endParaRPr xmlns:a="http://schemas.openxmlformats.org/drawingml/2006/main" lang="en-US" sz="3600" b="1" dirty="0">
              <a:solidFill>
                <a:srgbClr val="FF0000"/>
              </a:solidFill>
            </a:endParaRPr>
          </a:p>
        </p:txBody>
      </p:sp>
      <p:sp>
        <p:nvSpPr>
          <p:cNvPr id="3" name="Content Placeholder 2"/>
          <p:cNvSpPr>
            <a:spLocks noGrp="1"/>
          </p:cNvSpPr>
          <p:nvPr>
            <p:ph idx="1"/>
          </p:nvPr>
        </p:nvSpPr>
        <p:spPr/>
        <p:txBody>
          <a:bodyPr>
            <a:normAutofit/>
          </a:bodyPr>
          <a:lstStyle/>
          <a:p>
            <a:r xmlns:a="http://schemas.openxmlformats.org/drawingml/2006/main">
              <a:rPr lang="vi" sz="2800" dirty="0" smtClean="0"/>
              <a:t>Khi </a:t>
            </a:r>
            <a:r xmlns:a="http://schemas.openxmlformats.org/drawingml/2006/main">
              <a:rPr lang="vi" sz="2800" dirty="0" smtClean="0">
                <a:solidFill>
                  <a:srgbClr val="C00000"/>
                </a:solidFill>
              </a:rPr>
              <a:t>người dùng và nhóm </a:t>
            </a:r>
            <a:r xmlns:a="http://schemas.openxmlformats.org/drawingml/2006/main">
              <a:rPr lang="vi" sz="2800" dirty="0" smtClean="0"/>
              <a:t>được xác định, </a:t>
            </a:r>
            <a:r xmlns:a="http://schemas.openxmlformats.org/drawingml/2006/main">
              <a:rPr lang="vi" sz="2800" dirty="0" smtClean="0">
                <a:solidFill>
                  <a:srgbClr val="FF0000"/>
                </a:solidFill>
              </a:rPr>
              <a:t>các quyền thích hợp </a:t>
            </a:r>
            <a:r xmlns:a="http://schemas.openxmlformats.org/drawingml/2006/main">
              <a:rPr lang="vi" sz="2800" dirty="0" smtClean="0"/>
              <a:t>có thể được </a:t>
            </a:r>
            <a:r xmlns:a="http://schemas.openxmlformats.org/drawingml/2006/main">
              <a:rPr lang="vi" sz="2800" b="1" dirty="0" smtClean="0">
                <a:solidFill>
                  <a:srgbClr val="7030A0"/>
                </a:solidFill>
              </a:rPr>
              <a:t>đặt </a:t>
            </a:r>
            <a:r xmlns:a="http://schemas.openxmlformats.org/drawingml/2006/main">
              <a:rPr lang="vi" sz="2800" dirty="0" smtClean="0"/>
              <a:t>trên </a:t>
            </a:r>
            <a:r xmlns:a="http://schemas.openxmlformats.org/drawingml/2006/main">
              <a:rPr lang="vi" sz="2800" dirty="0" smtClean="0">
                <a:solidFill>
                  <a:srgbClr val="00B050"/>
                </a:solidFill>
              </a:rPr>
              <a:t>dữ liệu và tài nguyên</a:t>
            </a:r>
            <a:endParaRPr xmlns:a="http://schemas.openxmlformats.org/drawingml/2006/main" lang="en-US" sz="2800" dirty="0">
              <a:solidFill>
                <a:srgbClr val="00B050"/>
              </a:solidFill>
            </a:endParaRPr>
          </a:p>
        </p:txBody>
      </p:sp>
    </p:spTree>
    <p:extLst>
      <p:ext uri="{BB962C8B-B14F-4D97-AF65-F5344CB8AC3E}">
        <p14:creationId xmlns:p14="http://schemas.microsoft.com/office/powerpoint/2010/main" val="3140400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xmlns:a="http://schemas.openxmlformats.org/drawingml/2006/main">
              <a:rPr lang="vi" sz="3600" b="1" dirty="0" smtClean="0">
                <a:solidFill>
                  <a:srgbClr val="002060"/>
                </a:solidFill>
              </a:rPr>
              <a:t>Ủy quyền</a:t>
            </a:r>
            <a:endParaRPr xmlns:a="http://schemas.openxmlformats.org/drawingml/2006/main" lang="en-US" sz="3600" b="1" dirty="0">
              <a:solidFill>
                <a:srgbClr val="002060"/>
              </a:solidFill>
            </a:endParaRPr>
          </a:p>
        </p:txBody>
      </p:sp>
      <p:sp>
        <p:nvSpPr>
          <p:cNvPr id="3" name="Content Placeholder 2"/>
          <p:cNvSpPr>
            <a:spLocks noGrp="1"/>
          </p:cNvSpPr>
          <p:nvPr>
            <p:ph idx="1"/>
          </p:nvPr>
        </p:nvSpPr>
        <p:spPr/>
        <p:txBody>
          <a:bodyPr>
            <a:normAutofit/>
          </a:bodyPr>
          <a:lstStyle/>
          <a:p>
            <a:pPr xmlns:a="http://schemas.openxmlformats.org/drawingml/2006/main">
              <a:spcAft>
                <a:spcPts val="1200"/>
              </a:spcAft>
            </a:pPr>
            <a:r xmlns:a="http://schemas.openxmlformats.org/drawingml/2006/main">
              <a:rPr lang="vi" sz="2800" dirty="0" smtClean="0"/>
              <a:t>Quy trình quyết định xem người dùng có được phép thực hiện các chức năng mà họ yêu cầu hay không</a:t>
            </a:r>
          </a:p>
          <a:p>
            <a:pPr xmlns:a="http://schemas.openxmlformats.org/drawingml/2006/main">
              <a:spcAft>
                <a:spcPts val="1200"/>
              </a:spcAft>
            </a:pPr>
            <a:r xmlns:a="http://schemas.openxmlformats.org/drawingml/2006/main">
              <a:rPr lang="vi" sz="2800" dirty="0" smtClean="0"/>
              <a:t>Ủy quyền không được thực hiện </a:t>
            </a:r>
            <a:r xmlns:a="http://schemas.openxmlformats.org/drawingml/2006/main">
              <a:rPr lang="vi" sz="2800" dirty="0" smtClean="0">
                <a:solidFill>
                  <a:srgbClr val="FF0000"/>
                </a:solidFill>
              </a:rPr>
              <a:t>cho đến khi người dùng được xác thực</a:t>
            </a:r>
          </a:p>
          <a:p>
            <a:pPr xmlns:a="http://schemas.openxmlformats.org/drawingml/2006/main">
              <a:spcAft>
                <a:spcPts val="1200"/>
              </a:spcAft>
            </a:pPr>
            <a:r xmlns:a="http://schemas.openxmlformats.org/drawingml/2006/main">
              <a:rPr lang="vi" sz="2800" dirty="0" smtClean="0"/>
              <a:t>Giao dịch với các </a:t>
            </a:r>
            <a:r xmlns:a="http://schemas.openxmlformats.org/drawingml/2006/main">
              <a:rPr lang="vi" sz="2800" dirty="0" smtClean="0">
                <a:solidFill>
                  <a:srgbClr val="FF0000"/>
                </a:solidFill>
              </a:rPr>
              <a:t>đặc quyền </a:t>
            </a:r>
            <a:r xmlns:a="http://schemas.openxmlformats.org/drawingml/2006/main">
              <a:rPr lang="vi" sz="2800" dirty="0" smtClean="0"/>
              <a:t>và </a:t>
            </a:r>
            <a:r xmlns:a="http://schemas.openxmlformats.org/drawingml/2006/main">
              <a:rPr lang="vi" sz="2800" dirty="0" smtClean="0">
                <a:solidFill>
                  <a:srgbClr val="FF0000"/>
                </a:solidFill>
              </a:rPr>
              <a:t>quyền lợi</a:t>
            </a:r>
            <a:endParaRPr xmlns:a="http://schemas.openxmlformats.org/drawingml/2006/main" lang="en-US" sz="2800" dirty="0">
              <a:solidFill>
                <a:srgbClr val="FF0000"/>
              </a:solidFill>
            </a:endParaRPr>
          </a:p>
        </p:txBody>
      </p:sp>
    </p:spTree>
    <p:extLst>
      <p:ext uri="{BB962C8B-B14F-4D97-AF65-F5344CB8AC3E}">
        <p14:creationId xmlns:p14="http://schemas.microsoft.com/office/powerpoint/2010/main" val="336362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xmlns:a="http://schemas.openxmlformats.org/drawingml/2006/main">
              <a:rPr lang="vi" sz="3200" b="1" dirty="0" smtClean="0">
                <a:solidFill>
                  <a:srgbClr val="002060"/>
                </a:solidFill>
              </a:rPr>
              <a:t>Kiểm tra và bảo mật bổ sung</a:t>
            </a:r>
            <a:endParaRPr xmlns:a="http://schemas.openxmlformats.org/drawingml/2006/main" lang="en-US" sz="3200" b="1" dirty="0">
              <a:solidFill>
                <a:srgbClr val="002060"/>
              </a:solidFill>
            </a:endParaRPr>
          </a:p>
        </p:txBody>
      </p:sp>
      <p:sp>
        <p:nvSpPr>
          <p:cNvPr id="3" name="Content Placeholder 2"/>
          <p:cNvSpPr>
            <a:spLocks noGrp="1"/>
          </p:cNvSpPr>
          <p:nvPr>
            <p:ph idx="1"/>
          </p:nvPr>
        </p:nvSpPr>
        <p:spPr/>
        <p:txBody>
          <a:bodyPr/>
          <a:lstStyle/>
          <a:p>
            <a:pPr xmlns:a="http://schemas.openxmlformats.org/drawingml/2006/main">
              <a:spcAft>
                <a:spcPts val="1200"/>
              </a:spcAft>
            </a:pPr>
            <a:r xmlns:a="http://schemas.openxmlformats.org/drawingml/2006/main">
              <a:rPr lang="vi" dirty="0" smtClean="0"/>
              <a:t>Phần mềm diệt vi rút</a:t>
            </a:r>
          </a:p>
          <a:p>
            <a:pPr xmlns:a="http://schemas.openxmlformats.org/drawingml/2006/main">
              <a:spcAft>
                <a:spcPts val="1200"/>
              </a:spcAft>
            </a:pPr>
            <a:r xmlns:a="http://schemas.openxmlformats.org/drawingml/2006/main">
              <a:rPr lang="vi" dirty="0" smtClean="0"/>
              <a:t>Tường lửa dựa trên máy chủ, IDS / </a:t>
            </a:r>
            <a:r xmlns:a="http://schemas.openxmlformats.org/drawingml/2006/main">
              <a:rPr lang="vi" dirty="0" err="1" smtClean="0"/>
              <a:t>IPS</a:t>
            </a:r>
            <a:endParaRPr xmlns:a="http://schemas.openxmlformats.org/drawingml/2006/main" lang="en-US" dirty="0" smtClean="0"/>
          </a:p>
          <a:p>
            <a:pPr xmlns:a="http://schemas.openxmlformats.org/drawingml/2006/main">
              <a:spcAft>
                <a:spcPts val="1200"/>
              </a:spcAft>
            </a:pPr>
            <a:r xmlns:a="http://schemas.openxmlformats.org/drawingml/2006/main">
              <a:rPr lang="vi" dirty="0" smtClean="0"/>
              <a:t>Danh sách trắng ứng dụng</a:t>
            </a:r>
          </a:p>
          <a:p>
            <a:pPr marL="0" indent="0" algn="ctr">
              <a:spcAft>
                <a:spcPts val="1200"/>
              </a:spcAft>
              <a:buNone/>
            </a:pPr>
            <a:endParaRPr lang="en-US" dirty="0" smtClean="0"/>
          </a:p>
          <a:p>
            <a:pPr marL="0" indent="0" algn="ctr">
              <a:spcAft>
                <a:spcPts val="1200"/>
              </a:spcAft>
              <a:buNone/>
            </a:pPr>
            <a:endParaRPr lang="en-US" dirty="0"/>
          </a:p>
        </p:txBody>
      </p:sp>
    </p:spTree>
    <p:extLst>
      <p:ext uri="{BB962C8B-B14F-4D97-AF65-F5344CB8AC3E}">
        <p14:creationId xmlns:p14="http://schemas.microsoft.com/office/powerpoint/2010/main" val="10952100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smtClean="0">
                <a:solidFill>
                  <a:srgbClr val="002060"/>
                </a:solidFill>
              </a:rPr>
              <a:t>Kiểm tra bảo mật hệ thống</a:t>
            </a:r>
            <a:endParaRPr xmlns:a="http://schemas.openxmlformats.org/drawingml/2006/main" lang="en-US" dirty="0">
              <a:solidFill>
                <a:srgbClr val="002060"/>
              </a:solidFill>
            </a:endParaRPr>
          </a:p>
        </p:txBody>
      </p:sp>
      <p:sp>
        <p:nvSpPr>
          <p:cNvPr id="3" name="Content Placeholder 2"/>
          <p:cNvSpPr>
            <a:spLocks noGrp="1"/>
          </p:cNvSpPr>
          <p:nvPr>
            <p:ph idx="1"/>
          </p:nvPr>
        </p:nvSpPr>
        <p:spPr/>
        <p:txBody>
          <a:bodyPr>
            <a:normAutofit/>
          </a:bodyPr>
          <a:lstStyle/>
          <a:p>
            <a:pPr xmlns:a="http://schemas.openxmlformats.org/drawingml/2006/main">
              <a:spcAft>
                <a:spcPts val="1200"/>
              </a:spcAft>
            </a:pPr>
            <a:r xmlns:a="http://schemas.openxmlformats.org/drawingml/2006/main">
              <a:rPr lang="vi" sz="2800" dirty="0">
                <a:solidFill>
                  <a:srgbClr val="002060"/>
                </a:solidFill>
              </a:rPr>
              <a:t>Chạy một số trường hợp thử nghiệm </a:t>
            </a:r>
            <a:r xmlns:a="http://schemas.openxmlformats.org/drawingml/2006/main">
              <a:rPr lang="vi" sz="2800" dirty="0"/>
              <a:t>cố gắng phá vỡ </a:t>
            </a:r>
            <a:r xmlns:a="http://schemas.openxmlformats.org/drawingml/2006/main">
              <a:rPr lang="vi" sz="2800" dirty="0" smtClean="0"/>
              <a:t>bảo mật</a:t>
            </a:r>
          </a:p>
          <a:p>
            <a:pPr xmlns:a="http://schemas.openxmlformats.org/drawingml/2006/main">
              <a:spcAft>
                <a:spcPts val="1200"/>
              </a:spcAft>
            </a:pPr>
            <a:r xmlns:a="http://schemas.openxmlformats.org/drawingml/2006/main">
              <a:rPr lang="vi" sz="2800" dirty="0" smtClean="0"/>
              <a:t>Đảm bảo </a:t>
            </a:r>
            <a:r xmlns:a="http://schemas.openxmlformats.org/drawingml/2006/main">
              <a:rPr lang="vi" sz="2800" dirty="0" smtClean="0"/>
              <a:t>các bước </a:t>
            </a:r>
            <a:r xmlns:a="http://schemas.openxmlformats.org/drawingml/2006/main">
              <a:rPr lang="vi" sz="2800" dirty="0" smtClean="0">
                <a:solidFill>
                  <a:srgbClr val="002060"/>
                </a:solidFill>
              </a:rPr>
              <a:t>cấu hình bảo mật trước đó được triển khai chính xác</a:t>
            </a:r>
          </a:p>
          <a:p>
            <a:pPr xmlns:a="http://schemas.openxmlformats.org/drawingml/2006/main">
              <a:spcAft>
                <a:spcPts val="1200"/>
              </a:spcAft>
            </a:pPr>
            <a:r xmlns:a="http://schemas.openxmlformats.org/drawingml/2006/main">
              <a:rPr lang="vi" sz="2800" dirty="0" smtClean="0">
                <a:solidFill>
                  <a:srgbClr val="002060"/>
                </a:solidFill>
              </a:rPr>
              <a:t>Xác định </a:t>
            </a:r>
            <a:r xmlns:a="http://schemas.openxmlformats.org/drawingml/2006/main">
              <a:rPr lang="vi" sz="2800" dirty="0" smtClean="0"/>
              <a:t>bất kỳ lỗ hổng có thể có</a:t>
            </a:r>
            <a:endParaRPr xmlns:a="http://schemas.openxmlformats.org/drawingml/2006/main" lang="en-US" sz="2800" dirty="0"/>
          </a:p>
        </p:txBody>
      </p:sp>
    </p:spTree>
    <p:extLst>
      <p:ext uri="{BB962C8B-B14F-4D97-AF65-F5344CB8AC3E}">
        <p14:creationId xmlns:p14="http://schemas.microsoft.com/office/powerpoint/2010/main" val="2989499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b="1" smtClean="0"/>
              <a:t>Bảo mật ứng dụng</a:t>
            </a:r>
            <a:endParaRPr xmlns:a="http://schemas.openxmlformats.org/drawingml/2006/main" lang="en-US" b="1"/>
          </a:p>
        </p:txBody>
      </p:sp>
      <p:sp>
        <p:nvSpPr>
          <p:cNvPr id="3" name="Content Placeholder 2"/>
          <p:cNvSpPr>
            <a:spLocks noGrp="1"/>
          </p:cNvSpPr>
          <p:nvPr>
            <p:ph idx="1"/>
          </p:nvPr>
        </p:nvSpPr>
        <p:spPr>
          <a:xfrm>
            <a:off x="3057525" y="1600200"/>
            <a:ext cx="6010275" cy="4525963"/>
          </a:xfrm>
        </p:spPr>
        <p:txBody>
          <a:bodyPr>
            <a:normAutofit/>
          </a:bodyPr>
          <a:lstStyle/>
          <a:p>
            <a:pPr xmlns:a="http://schemas.openxmlformats.org/drawingml/2006/main">
              <a:spcAft>
                <a:spcPts val="600"/>
              </a:spcAft>
            </a:pPr>
            <a:r xmlns:a="http://schemas.openxmlformats.org/drawingml/2006/main">
              <a:rPr lang="vi" sz="2800" dirty="0" smtClean="0"/>
              <a:t>Định cấu hình ứng dụng đúng cách</a:t>
            </a:r>
          </a:p>
          <a:p>
            <a:pPr xmlns:a="http://schemas.openxmlformats.org/drawingml/2006/main">
              <a:spcAft>
                <a:spcPts val="600"/>
              </a:spcAft>
            </a:pPr>
            <a:r xmlns:a="http://schemas.openxmlformats.org/drawingml/2006/main">
              <a:rPr lang="vi" sz="2800" dirty="0" smtClean="0"/>
              <a:t>Sử dụng </a:t>
            </a:r>
            <a:r xmlns:a="http://schemas.openxmlformats.org/drawingml/2006/main">
              <a:rPr lang="vi" sz="2800" b="1" dirty="0" smtClean="0">
                <a:solidFill>
                  <a:schemeClr val="accent2"/>
                </a:solidFill>
              </a:rPr>
              <a:t>mã hóa </a:t>
            </a:r>
            <a:r xmlns:a="http://schemas.openxmlformats.org/drawingml/2006/main">
              <a:rPr lang="vi" sz="2800" dirty="0" smtClean="0"/>
              <a:t>khi có thể như đã thấy trước đó</a:t>
            </a:r>
          </a:p>
          <a:p>
            <a:pPr xmlns:a="http://schemas.openxmlformats.org/drawingml/2006/main" lvl="1">
              <a:spcAft>
                <a:spcPts val="600"/>
              </a:spcAft>
            </a:pPr>
            <a:r xmlns:a="http://schemas.openxmlformats.org/drawingml/2006/main">
              <a:rPr lang="vi" sz="2400" dirty="0" smtClean="0"/>
              <a:t>Để chứa</a:t>
            </a:r>
          </a:p>
          <a:p>
            <a:pPr xmlns:a="http://schemas.openxmlformats.org/drawingml/2006/main" lvl="1">
              <a:spcAft>
                <a:spcPts val="600"/>
              </a:spcAft>
            </a:pPr>
            <a:r xmlns:a="http://schemas.openxmlformats.org/drawingml/2006/main">
              <a:rPr lang="vi" sz="2400" dirty="0" smtClean="0"/>
              <a:t>Để truyền</a:t>
            </a:r>
          </a:p>
          <a:p>
            <a:pPr xmlns:a="http://schemas.openxmlformats.org/drawingml/2006/main">
              <a:spcAft>
                <a:spcPts val="600"/>
              </a:spcAft>
            </a:pPr>
            <a:r xmlns:a="http://schemas.openxmlformats.org/drawingml/2006/main">
              <a:rPr lang="vi" sz="2800" b="1" dirty="0" smtClean="0">
                <a:solidFill>
                  <a:schemeClr val="accent2"/>
                </a:solidFill>
              </a:rPr>
              <a:t>Giới hạn đặc quyền </a:t>
            </a:r>
            <a:r xmlns:a="http://schemas.openxmlformats.org/drawingml/2006/main">
              <a:rPr lang="vi" sz="2800" dirty="0" smtClean="0"/>
              <a:t>đối với người dùng</a:t>
            </a:r>
          </a:p>
          <a:p>
            <a:pPr xmlns:a="http://schemas.openxmlformats.org/drawingml/2006/main">
              <a:spcAft>
                <a:spcPts val="600"/>
              </a:spcAft>
            </a:pPr>
            <a:r xmlns:a="http://schemas.openxmlformats.org/drawingml/2006/main">
              <a:rPr lang="vi" sz="2800" dirty="0" smtClean="0"/>
              <a:t>Các ứng dụng có thể cung cấp cửa hậu nếu không được định cấu hình đúng cách</a:t>
            </a:r>
          </a:p>
          <a:p>
            <a:pPr lvl="1"/>
            <a:endParaRPr lang="en-US"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448339"/>
            <a:ext cx="275272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8547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xmlns:a="http://schemas.openxmlformats.org/drawingml/2006/main">
              <a:rPr lang="vi" sz="4000" b="1" dirty="0" smtClean="0"/>
              <a:t>Bảo trì an ninh</a:t>
            </a:r>
            <a:endParaRPr xmlns:a="http://schemas.openxmlformats.org/drawingml/2006/main" lang="en-US" sz="4000" b="1" dirty="0"/>
          </a:p>
        </p:txBody>
      </p:sp>
      <p:sp>
        <p:nvSpPr>
          <p:cNvPr id="3" name="Content Placeholder 2"/>
          <p:cNvSpPr>
            <a:spLocks noGrp="1"/>
          </p:cNvSpPr>
          <p:nvPr>
            <p:ph idx="1"/>
          </p:nvPr>
        </p:nvSpPr>
        <p:spPr/>
        <p:txBody>
          <a:bodyPr/>
          <a:lstStyle/>
          <a:p>
            <a:r xmlns:a="http://schemas.openxmlformats.org/drawingml/2006/main">
              <a:rPr lang="vi" dirty="0" smtClean="0"/>
              <a:t>Quy trình duy trì bảo mật diễn ra </a:t>
            </a:r>
            <a:r xmlns:a="http://schemas.openxmlformats.org/drawingml/2006/main">
              <a:rPr lang="vi" dirty="0" smtClean="0">
                <a:solidFill>
                  <a:schemeClr val="accent2"/>
                </a:solidFill>
              </a:rPr>
              <a:t>liên tục</a:t>
            </a:r>
          </a:p>
          <a:p>
            <a:r xmlns:a="http://schemas.openxmlformats.org/drawingml/2006/main">
              <a:rPr lang="vi" dirty="0" smtClean="0"/>
              <a:t>Điều này liên quan đến:</a:t>
            </a:r>
          </a:p>
          <a:p>
            <a:pPr xmlns:a="http://schemas.openxmlformats.org/drawingml/2006/main" lvl="1"/>
            <a:r xmlns:a="http://schemas.openxmlformats.org/drawingml/2006/main">
              <a:rPr lang="vi" dirty="0" smtClean="0">
                <a:solidFill>
                  <a:schemeClr val="accent2"/>
                </a:solidFill>
              </a:rPr>
              <a:t>Giám sát </a:t>
            </a:r>
            <a:r xmlns:a="http://schemas.openxmlformats.org/drawingml/2006/main">
              <a:rPr lang="vi" dirty="0" smtClean="0"/>
              <a:t>và </a:t>
            </a:r>
            <a:r xmlns:a="http://schemas.openxmlformats.org/drawingml/2006/main">
              <a:rPr lang="vi" dirty="0" smtClean="0">
                <a:solidFill>
                  <a:schemeClr val="accent2"/>
                </a:solidFill>
              </a:rPr>
              <a:t>phân tích </a:t>
            </a:r>
            <a:r xmlns:a="http://schemas.openxmlformats.org/drawingml/2006/main">
              <a:rPr lang="vi" dirty="0" smtClean="0"/>
              <a:t>thông tin ghi nhật ký</a:t>
            </a:r>
          </a:p>
          <a:p>
            <a:pPr xmlns:a="http://schemas.openxmlformats.org/drawingml/2006/main" lvl="1"/>
            <a:r xmlns:a="http://schemas.openxmlformats.org/drawingml/2006/main">
              <a:rPr lang="vi" dirty="0" smtClean="0"/>
              <a:t>Thực hiện sao lưu thường </a:t>
            </a:r>
            <a:r xmlns:a="http://schemas.openxmlformats.org/drawingml/2006/main">
              <a:rPr lang="vi" b="1" dirty="0" smtClean="0">
                <a:solidFill>
                  <a:srgbClr val="7030A0"/>
                </a:solidFill>
              </a:rPr>
              <a:t>xuyên</a:t>
            </a:r>
          </a:p>
          <a:p>
            <a:pPr xmlns:a="http://schemas.openxmlformats.org/drawingml/2006/main" lvl="1"/>
            <a:r xmlns:a="http://schemas.openxmlformats.org/drawingml/2006/main">
              <a:rPr lang="vi" b="1" dirty="0" smtClean="0">
                <a:solidFill>
                  <a:srgbClr val="002060"/>
                </a:solidFill>
              </a:rPr>
              <a:t>Khôi phục </a:t>
            </a:r>
            <a:r xmlns:a="http://schemas.openxmlformats.org/drawingml/2006/main">
              <a:rPr lang="vi" dirty="0" smtClean="0"/>
              <a:t>từ các thỏa hiệp bảo mật</a:t>
            </a:r>
          </a:p>
          <a:p>
            <a:pPr xmlns:a="http://schemas.openxmlformats.org/drawingml/2006/main" lvl="1"/>
            <a:r xmlns:a="http://schemas.openxmlformats.org/drawingml/2006/main">
              <a:rPr lang="vi" dirty="0" smtClean="0"/>
              <a:t>Kiểm tra thường xuyên để bảo mật</a:t>
            </a:r>
          </a:p>
          <a:p>
            <a:pPr xmlns:a="http://schemas.openxmlformats.org/drawingml/2006/main" lvl="1"/>
            <a:r xmlns:a="http://schemas.openxmlformats.org/drawingml/2006/main">
              <a:rPr lang="vi" dirty="0" smtClean="0">
                <a:solidFill>
                  <a:srgbClr val="002060"/>
                </a:solidFill>
              </a:rPr>
              <a:t>Vá </a:t>
            </a:r>
            <a:r xmlns:a="http://schemas.openxmlformats.org/drawingml/2006/main">
              <a:rPr lang="vi" dirty="0" smtClean="0"/>
              <a:t>, cập nhật và sửa đổi phần mềm quan trọng</a:t>
            </a:r>
            <a:endParaRPr xmlns:a="http://schemas.openxmlformats.org/drawingml/2006/main" lang="en-US" dirty="0"/>
          </a:p>
        </p:txBody>
      </p:sp>
    </p:spTree>
    <p:extLst>
      <p:ext uri="{BB962C8B-B14F-4D97-AF65-F5344CB8AC3E}">
        <p14:creationId xmlns:p14="http://schemas.microsoft.com/office/powerpoint/2010/main" val="1084532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4038600" cy="1219200"/>
          </a:xfrm>
        </p:spPr>
        <p:txBody>
          <a:bodyPr/>
          <a:lstStyle/>
          <a:p>
            <a:r xmlns:a="http://schemas.openxmlformats.org/drawingml/2006/main">
              <a:rPr lang="vi" b="1" smtClean="0"/>
              <a:t>Ghi nhật ký</a:t>
            </a:r>
            <a:endParaRPr xmlns:a="http://schemas.openxmlformats.org/drawingml/2006/main" lang="en-US" b="1"/>
          </a:p>
        </p:txBody>
      </p:sp>
      <p:sp>
        <p:nvSpPr>
          <p:cNvPr id="3" name="Content Placeholder 2"/>
          <p:cNvSpPr>
            <a:spLocks noGrp="1"/>
          </p:cNvSpPr>
          <p:nvPr>
            <p:ph idx="1"/>
          </p:nvPr>
        </p:nvSpPr>
        <p:spPr>
          <a:xfrm>
            <a:off x="76200" y="1600200"/>
            <a:ext cx="4419600" cy="4800600"/>
          </a:xfrm>
        </p:spPr>
        <p:txBody>
          <a:bodyPr>
            <a:normAutofit fontScale="92500" lnSpcReduction="20000"/>
          </a:bodyPr>
          <a:lstStyle/>
          <a:p>
            <a:r xmlns:a="http://schemas.openxmlformats.org/drawingml/2006/main">
              <a:rPr lang="vi" b="1" dirty="0" smtClean="0">
                <a:solidFill>
                  <a:srgbClr val="002060"/>
                </a:solidFill>
              </a:rPr>
              <a:t>Ghi </a:t>
            </a:r>
            <a:r xmlns:a="http://schemas.openxmlformats.org/drawingml/2006/main">
              <a:rPr lang="vi" dirty="0" smtClean="0"/>
              <a:t>lại các </a:t>
            </a:r>
            <a:r xmlns:a="http://schemas.openxmlformats.org/drawingml/2006/main">
              <a:rPr lang="vi" dirty="0" smtClean="0">
                <a:solidFill>
                  <a:srgbClr val="FF0000"/>
                </a:solidFill>
              </a:rPr>
              <a:t>sự kiện quan trọng </a:t>
            </a:r>
            <a:r xmlns:a="http://schemas.openxmlformats.org/drawingml/2006/main">
              <a:rPr lang="vi" dirty="0" smtClean="0"/>
              <a:t>trong máy tính</a:t>
            </a:r>
          </a:p>
          <a:p>
            <a:endParaRPr lang="en-US" dirty="0" smtClean="0"/>
          </a:p>
          <a:p>
            <a:r xmlns:a="http://schemas.openxmlformats.org/drawingml/2006/main">
              <a:rPr lang="vi" i="1" dirty="0" smtClean="0"/>
              <a:t>Các vấn đề</a:t>
            </a:r>
            <a:r xmlns:a="http://schemas.openxmlformats.org/drawingml/2006/main">
              <a:rPr lang="vi" dirty="0" smtClean="0"/>
              <a:t> </a:t>
            </a:r>
          </a:p>
          <a:p>
            <a:pPr xmlns:a="http://schemas.openxmlformats.org/drawingml/2006/main" lvl="1"/>
            <a:r xmlns:a="http://schemas.openxmlformats.org/drawingml/2006/main">
              <a:rPr lang="vi" dirty="0" smtClean="0"/>
              <a:t>Cần đảm bảo có </a:t>
            </a:r>
            <a:r xmlns:a="http://schemas.openxmlformats.org/drawingml/2006/main">
              <a:rPr lang="vi" dirty="0" smtClean="0">
                <a:solidFill>
                  <a:srgbClr val="FF0000"/>
                </a:solidFill>
              </a:rPr>
              <a:t>đủ không gian</a:t>
            </a:r>
          </a:p>
          <a:p>
            <a:pPr xmlns:a="http://schemas.openxmlformats.org/drawingml/2006/main" lvl="1"/>
            <a:r xmlns:a="http://schemas.openxmlformats.org/drawingml/2006/main">
              <a:rPr lang="vi" dirty="0" smtClean="0"/>
              <a:t>Việc phân tích thủ công rất khó, vì vậy những nhật ký này phải có định dạng để chương trình có thể phân tích cú pháp thông báo</a:t>
            </a:r>
            <a:endParaRPr xmlns:a="http://schemas.openxmlformats.org/drawingml/2006/main"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871" y="3392129"/>
            <a:ext cx="4267200" cy="3098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8147" y="1022554"/>
            <a:ext cx="4517923" cy="2127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5839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xmlns:a="http://schemas.openxmlformats.org/drawingml/2006/main">
              <a:rPr lang="vi" b="1" dirty="0" smtClean="0">
                <a:solidFill>
                  <a:srgbClr val="FF0000"/>
                </a:solidFill>
              </a:rPr>
              <a:t>Nội dung</a:t>
            </a:r>
            <a:endParaRPr xmlns:a="http://schemas.openxmlformats.org/drawingml/2006/main" lang="en-US" b="1" dirty="0">
              <a:solidFill>
                <a:srgbClr val="FF0000"/>
              </a:solidFill>
            </a:endParaRPr>
          </a:p>
        </p:txBody>
      </p:sp>
      <p:sp>
        <p:nvSpPr>
          <p:cNvPr id="3" name="Content Placeholder 2"/>
          <p:cNvSpPr>
            <a:spLocks noGrp="1"/>
          </p:cNvSpPr>
          <p:nvPr>
            <p:ph idx="1"/>
          </p:nvPr>
        </p:nvSpPr>
        <p:spPr>
          <a:xfrm>
            <a:off x="457200" y="1417638"/>
            <a:ext cx="8229600" cy="4525963"/>
          </a:xfrm>
        </p:spPr>
        <p:txBody>
          <a:bodyPr>
            <a:normAutofit/>
          </a:bodyPr>
          <a:lstStyle/>
          <a:p>
            <a:pPr marL="400050" lvl="1" indent="0">
              <a:buNone/>
            </a:pPr>
            <a:endParaRPr lang="en-US" dirty="0" smtClean="0"/>
          </a:p>
          <a:p>
            <a:pPr xmlns:a="http://schemas.openxmlformats.org/drawingml/2006/main" marL="914400" lvl="1" indent="-514350">
              <a:buFont typeface="Wingdings" panose="05000000000000000000" pitchFamily="2" charset="2"/>
              <a:buChar char="§"/>
            </a:pPr>
            <a:r xmlns:a="http://schemas.openxmlformats.org/drawingml/2006/main">
              <a:rPr lang="vi" dirty="0" smtClean="0"/>
              <a:t>Giới thiệu</a:t>
            </a:r>
          </a:p>
          <a:p>
            <a:pPr xmlns:a="http://schemas.openxmlformats.org/drawingml/2006/main" marL="914400" lvl="1" indent="-514350">
              <a:buFont typeface="Wingdings" panose="05000000000000000000" pitchFamily="2" charset="2"/>
              <a:buChar char="§"/>
            </a:pPr>
            <a:r xmlns:a="http://schemas.openxmlformats.org/drawingml/2006/main">
              <a:rPr lang="vi" dirty="0" smtClean="0"/>
              <a:t>lớp bảo mật </a:t>
            </a:r>
            <a:r xmlns:a="http://schemas.openxmlformats.org/drawingml/2006/main">
              <a:rPr lang="vi" dirty="0" smtClean="0"/>
              <a:t>OS </a:t>
            </a:r>
            <a:r xmlns:a="http://schemas.openxmlformats.org/drawingml/2006/main">
              <a:rPr lang="vi" dirty="0"/>
              <a:t>Security</a:t>
            </a:r>
          </a:p>
          <a:p>
            <a:pPr xmlns:a="http://schemas.openxmlformats.org/drawingml/2006/main" marL="914400" lvl="1" indent="-514350">
              <a:buFont typeface="Wingdings" panose="05000000000000000000" pitchFamily="2" charset="2"/>
              <a:buChar char="§"/>
            </a:pPr>
            <a:r xmlns:a="http://schemas.openxmlformats.org/drawingml/2006/main">
              <a:rPr lang="vi" dirty="0" smtClean="0"/>
              <a:t>Lập kế hoạch bảo mật hệ điều hành</a:t>
            </a:r>
          </a:p>
          <a:p>
            <a:pPr xmlns:a="http://schemas.openxmlformats.org/drawingml/2006/main" marL="914400" lvl="1" indent="-514350">
              <a:buFont typeface="Wingdings" panose="05000000000000000000" pitchFamily="2" charset="2"/>
              <a:buChar char="§"/>
            </a:pPr>
            <a:r xmlns:a="http://schemas.openxmlformats.org/drawingml/2006/main">
              <a:rPr lang="vi" dirty="0" smtClean="0"/>
              <a:t>Tăng cường bảo mật hệ điều hành</a:t>
            </a:r>
          </a:p>
          <a:p>
            <a:pPr xmlns:a="http://schemas.openxmlformats.org/drawingml/2006/main" marL="914400" lvl="1" indent="-514350">
              <a:buFont typeface="Wingdings" panose="05000000000000000000" pitchFamily="2" charset="2"/>
              <a:buChar char="§"/>
            </a:pPr>
            <a:r xmlns:a="http://schemas.openxmlformats.org/drawingml/2006/main">
              <a:rPr lang="vi" dirty="0" smtClean="0"/>
              <a:t>Bảo trì an ninh</a:t>
            </a:r>
          </a:p>
          <a:p>
            <a:pPr xmlns:a="http://schemas.openxmlformats.org/drawingml/2006/main" marL="914400" lvl="1" indent="-514350">
              <a:buFont typeface="Wingdings" panose="05000000000000000000" pitchFamily="2" charset="2"/>
              <a:buChar char="§"/>
            </a:pPr>
            <a:r xmlns:a="http://schemas.openxmlformats.org/drawingml/2006/main">
              <a:rPr lang="vi" dirty="0" smtClean="0"/>
              <a:t>Thực tiễn</a:t>
            </a:r>
          </a:p>
          <a:p>
            <a:pPr xmlns:a="http://schemas.openxmlformats.org/drawingml/2006/main" marL="914400" lvl="1" indent="-514350">
              <a:buFont typeface="Wingdings" panose="05000000000000000000" pitchFamily="2" charset="2"/>
              <a:buChar char="§"/>
            </a:pPr>
            <a:r xmlns:a="http://schemas.openxmlformats.org/drawingml/2006/main">
              <a:rPr lang="vi" dirty="0" smtClean="0"/>
              <a:t>Bản tóm tắt</a:t>
            </a:r>
            <a:endParaRPr xmlns:a="http://schemas.openxmlformats.org/drawingml/2006/main" lang="en-US" dirty="0"/>
          </a:p>
          <a:p>
            <a:pPr marL="514350" indent="-514350">
              <a:buFont typeface="+mj-lt"/>
              <a:buAutoNum type="arabicPeriod"/>
            </a:pPr>
            <a:endParaRPr lang="en-US" sz="2800" dirty="0"/>
          </a:p>
        </p:txBody>
      </p:sp>
    </p:spTree>
    <p:extLst>
      <p:ext uri="{BB962C8B-B14F-4D97-AF65-F5344CB8AC3E}">
        <p14:creationId xmlns:p14="http://schemas.microsoft.com/office/powerpoint/2010/main" val="28670781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228600"/>
            <a:ext cx="5105400" cy="868362"/>
          </a:xfrm>
        </p:spPr>
        <p:txBody>
          <a:bodyPr>
            <a:normAutofit/>
          </a:bodyPr>
          <a:lstStyle/>
          <a:p>
            <a:r xmlns:a="http://schemas.openxmlformats.org/drawingml/2006/main">
              <a:rPr lang="vi" b="1" smtClean="0"/>
              <a:t>Sao lưu dữ liệu</a:t>
            </a:r>
            <a:endParaRPr xmlns:a="http://schemas.openxmlformats.org/drawingml/2006/main" lang="en-US" b="1"/>
          </a:p>
        </p:txBody>
      </p:sp>
      <p:sp>
        <p:nvSpPr>
          <p:cNvPr id="3" name="Content Placeholder 2"/>
          <p:cNvSpPr>
            <a:spLocks noGrp="1"/>
          </p:cNvSpPr>
          <p:nvPr>
            <p:ph idx="1"/>
          </p:nvPr>
        </p:nvSpPr>
        <p:spPr>
          <a:xfrm>
            <a:off x="155575" y="1846006"/>
            <a:ext cx="5867400" cy="4525963"/>
          </a:xfrm>
        </p:spPr>
        <p:txBody>
          <a:bodyPr>
            <a:normAutofit/>
          </a:bodyPr>
          <a:lstStyle/>
          <a:p>
            <a:r xmlns:a="http://schemas.openxmlformats.org/drawingml/2006/main">
              <a:rPr lang="vi" sz="2400" dirty="0" smtClean="0"/>
              <a:t>Sao lưu cho chúng tôi hành động tạo </a:t>
            </a:r>
            <a:r xmlns:a="http://schemas.openxmlformats.org/drawingml/2006/main">
              <a:rPr lang="vi" sz="2400" dirty="0" smtClean="0">
                <a:solidFill>
                  <a:srgbClr val="FF0000"/>
                </a:solidFill>
              </a:rPr>
              <a:t>bản sao của thông tin </a:t>
            </a:r>
            <a:r xmlns:a="http://schemas.openxmlformats.org/drawingml/2006/main">
              <a:rPr lang="vi" sz="2400" dirty="0" smtClean="0"/>
              <a:t>để nó có thể được khôi phục</a:t>
            </a:r>
          </a:p>
          <a:p>
            <a:r xmlns:a="http://schemas.openxmlformats.org/drawingml/2006/main">
              <a:rPr lang="vi" sz="2400" dirty="0" smtClean="0"/>
              <a:t>Lưu trữ là để giữ các bản sao lưu này trong một thời gian dài để đáp ứng một số khía cạnh pháp lý</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0"/>
            <a:ext cx="249555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Káº¿t quáº£ hÃ¬nh áº£nh cho data backu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524000"/>
            <a:ext cx="2895600" cy="173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810001" y="3962400"/>
            <a:ext cx="5333999" cy="2554545"/>
          </a:xfrm>
          <a:prstGeom prst="rect">
            <a:avLst/>
          </a:prstGeom>
        </p:spPr>
        <p:txBody>
          <a:bodyPr wrap="square">
            <a:spAutoFit/>
          </a:bodyPr>
          <a:lstStyle/>
          <a:p>
            <a:pPr xmlns:a="http://schemas.openxmlformats.org/drawingml/2006/main" marL="285750" indent="-285750">
              <a:buFont typeface="Arial" pitchFamily="34" charset="0"/>
              <a:buChar char="•"/>
            </a:pPr>
            <a:r xmlns:a="http://schemas.openxmlformats.org/drawingml/2006/main">
              <a:rPr lang="vi" sz="2000" dirty="0"/>
              <a:t>Bản sao lưu nên được giữ trực tuyến hay ngoại tuyến?</a:t>
            </a:r>
          </a:p>
          <a:p>
            <a:pPr xmlns:a="http://schemas.openxmlformats.org/drawingml/2006/main" marL="742950" lvl="1" indent="-285750">
              <a:buFont typeface="Wingdings" pitchFamily="2" charset="2"/>
              <a:buChar char="ü"/>
            </a:pPr>
            <a:r xmlns:a="http://schemas.openxmlformats.org/drawingml/2006/main">
              <a:rPr lang="vi" sz="2000" dirty="0"/>
              <a:t>Trực tuyến giúp truy cập dễ dàng hơn, khôi phục nhanh hơn</a:t>
            </a:r>
          </a:p>
          <a:p>
            <a:pPr xmlns:a="http://schemas.openxmlformats.org/drawingml/2006/main" marL="742950" lvl="1" indent="-285750">
              <a:buFont typeface="Wingdings" pitchFamily="2" charset="2"/>
              <a:buChar char="ü"/>
            </a:pPr>
            <a:r xmlns:a="http://schemas.openxmlformats.org/drawingml/2006/main">
              <a:rPr lang="vi" sz="2000" dirty="0"/>
              <a:t>Ngoại tuyến an toàn hơn, khó khôi phục hơn</a:t>
            </a:r>
          </a:p>
          <a:p>
            <a:pPr xmlns:a="http://schemas.openxmlformats.org/drawingml/2006/main" marL="742950" lvl="1" indent="-285750">
              <a:buFont typeface="Wingdings" pitchFamily="2" charset="2"/>
              <a:buChar char="ü"/>
            </a:pPr>
            <a:r xmlns:a="http://schemas.openxmlformats.org/drawingml/2006/main">
              <a:rPr lang="vi" sz="2000" dirty="0"/>
              <a:t>Tại sao không phải cả hai ?. Người dùng nên giữ các bản sao lưu ngoại tuyến của riêng họ, trong trường hợp sao lưu trực tuyến bị xóa</a:t>
            </a:r>
          </a:p>
          <a:p>
            <a:pPr xmlns:a="http://schemas.openxmlformats.org/drawingml/2006/main" marL="285750" indent="-285750">
              <a:buFont typeface="Arial" pitchFamily="34" charset="0"/>
              <a:buChar char="•"/>
            </a:pPr>
            <a:r xmlns:a="http://schemas.openxmlformats.org/drawingml/2006/main">
              <a:rPr lang="vi" sz="2000" dirty="0"/>
              <a:t>Dữ liệu có thể bị mất do vô tình (lỗi phần cứng, lỗi do con người) hoặc cố ý</a:t>
            </a:r>
          </a:p>
        </p:txBody>
      </p:sp>
      <p:pic>
        <p:nvPicPr>
          <p:cNvPr id="6151"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l="18294"/>
          <a:stretch/>
        </p:blipFill>
        <p:spPr bwMode="auto">
          <a:xfrm>
            <a:off x="307975" y="4379655"/>
            <a:ext cx="3449607" cy="2021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5689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5105400" cy="868362"/>
          </a:xfrm>
        </p:spPr>
        <p:txBody>
          <a:bodyPr/>
          <a:lstStyle/>
          <a:p>
            <a:r xmlns:a="http://schemas.openxmlformats.org/drawingml/2006/main">
              <a:rPr lang="vi" b="1" dirty="0" smtClean="0">
                <a:solidFill>
                  <a:srgbClr val="002060"/>
                </a:solidFill>
              </a:rPr>
              <a:t>Bảo vệ mạng</a:t>
            </a:r>
            <a:endParaRPr xmlns:a="http://schemas.openxmlformats.org/drawingml/2006/main" lang="en-US" b="1" dirty="0">
              <a:solidFill>
                <a:srgbClr val="002060"/>
              </a:solidFill>
            </a:endParaRPr>
          </a:p>
        </p:txBody>
      </p:sp>
      <p:sp>
        <p:nvSpPr>
          <p:cNvPr id="3" name="Content Placeholder 2"/>
          <p:cNvSpPr>
            <a:spLocks noGrp="1"/>
          </p:cNvSpPr>
          <p:nvPr>
            <p:ph idx="1"/>
          </p:nvPr>
        </p:nvSpPr>
        <p:spPr>
          <a:xfrm>
            <a:off x="4800600" y="1143001"/>
            <a:ext cx="4191000" cy="2362200"/>
          </a:xfrm>
        </p:spPr>
        <p:txBody>
          <a:bodyPr>
            <a:normAutofit fontScale="92500"/>
          </a:bodyPr>
          <a:lstStyle/>
          <a:p>
            <a:r xmlns:a="http://schemas.openxmlformats.org/drawingml/2006/main">
              <a:rPr lang="vi" sz="2800" dirty="0" smtClean="0"/>
              <a:t>Khả năng kết nối của các hệ điều hành với Internet cũng báo hiệu sự bắt đầu của </a:t>
            </a:r>
            <a:r xmlns:a="http://schemas.openxmlformats.org/drawingml/2006/main">
              <a:rPr lang="vi" sz="2800" dirty="0" smtClean="0">
                <a:solidFill>
                  <a:srgbClr val="FF0000"/>
                </a:solidFill>
              </a:rPr>
              <a:t>sự gia tăng nhanh chóng </a:t>
            </a:r>
            <a:r xmlns:a="http://schemas.openxmlformats.org/drawingml/2006/main">
              <a:rPr lang="vi" sz="2800" dirty="0" smtClean="0">
                <a:solidFill>
                  <a:srgbClr val="FF0000"/>
                </a:solidFill>
              </a:rPr>
              <a:t>các lỗ hổng </a:t>
            </a:r>
            <a:r xmlns:a="http://schemas.openxmlformats.org/drawingml/2006/main">
              <a:rPr lang="vi" sz="2800" dirty="0" smtClean="0"/>
              <a:t>được báo cáo .</a:t>
            </a:r>
          </a:p>
          <a:p>
            <a:endParaRPr lang="en-US" sz="28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4419600" cy="2576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42900" y="4414684"/>
            <a:ext cx="4686300" cy="1938992"/>
          </a:xfrm>
          <a:prstGeom prst="rect">
            <a:avLst/>
          </a:prstGeom>
        </p:spPr>
        <p:txBody>
          <a:bodyPr wrap="square">
            <a:spAutoFit/>
          </a:bodyPr>
          <a:lstStyle/>
          <a:p>
            <a:pPr xmlns:a="http://schemas.openxmlformats.org/drawingml/2006/main" marL="342900" indent="-342900">
              <a:buFont typeface="Arial" pitchFamily="34" charset="0"/>
              <a:buChar char="•"/>
            </a:pPr>
            <a:r xmlns:a="http://schemas.openxmlformats.org/drawingml/2006/main">
              <a:rPr lang="vi" sz="2400" dirty="0"/>
              <a:t>Nhiều </a:t>
            </a:r>
            <a:r xmlns:a="http://schemas.openxmlformats.org/drawingml/2006/main">
              <a:rPr lang="vi" sz="2400" dirty="0" err="1" smtClean="0"/>
              <a:t>hệ điều hành</a:t>
            </a:r>
            <a:r xmlns:a="http://schemas.openxmlformats.org/drawingml/2006/main">
              <a:rPr lang="vi" sz="2400" dirty="0" smtClean="0"/>
              <a:t> </a:t>
            </a:r>
            <a:r xmlns:a="http://schemas.openxmlformats.org/drawingml/2006/main">
              <a:rPr lang="vi" sz="2400" dirty="0"/>
              <a:t>đã xây dựng </a:t>
            </a:r>
            <a:r xmlns:a="http://schemas.openxmlformats.org/drawingml/2006/main">
              <a:rPr lang="vi" sz="2400" dirty="0">
                <a:solidFill>
                  <a:srgbClr val="FF0000"/>
                </a:solidFill>
              </a:rPr>
              <a:t>tường lửa </a:t>
            </a:r>
            <a:r xmlns:a="http://schemas.openxmlformats.org/drawingml/2006/main">
              <a:rPr lang="vi" sz="2400" dirty="0"/>
              <a:t>vào hệ điều hành của họ để giảm khả năng kẻ tấn công truy cập vào các dịch vụ mạng và ứng dụng mà chúng không nên làm.</a:t>
            </a: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2942" y="3507755"/>
            <a:ext cx="3857162" cy="2845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2702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177"/>
            <a:ext cx="5257800" cy="792162"/>
          </a:xfrm>
        </p:spPr>
        <p:txBody>
          <a:bodyPr/>
          <a:lstStyle/>
          <a:p>
            <a:r xmlns:a="http://schemas.openxmlformats.org/drawingml/2006/main">
              <a:rPr lang="vi" b="1" smtClean="0"/>
              <a:t>Bảo vệ phần mềm độc hại</a:t>
            </a:r>
            <a:endParaRPr xmlns:a="http://schemas.openxmlformats.org/drawingml/2006/main" lang="en-US" b="1"/>
          </a:p>
        </p:txBody>
      </p:sp>
      <p:sp>
        <p:nvSpPr>
          <p:cNvPr id="3" name="Content Placeholder 2"/>
          <p:cNvSpPr>
            <a:spLocks noGrp="1"/>
          </p:cNvSpPr>
          <p:nvPr>
            <p:ph idx="1"/>
          </p:nvPr>
        </p:nvSpPr>
        <p:spPr>
          <a:xfrm>
            <a:off x="152400" y="1219200"/>
            <a:ext cx="5205631" cy="2971800"/>
          </a:xfrm>
        </p:spPr>
        <p:txBody>
          <a:bodyPr>
            <a:normAutofit fontScale="85000" lnSpcReduction="20000"/>
          </a:bodyPr>
          <a:lstStyle/>
          <a:p>
            <a:r xmlns:a="http://schemas.openxmlformats.org/drawingml/2006/main">
              <a:rPr lang="vi" b="1" dirty="0" smtClean="0"/>
              <a:t>Phần mềm độc hại </a:t>
            </a:r>
            <a:r xmlns:a="http://schemas.openxmlformats.org/drawingml/2006/main">
              <a:rPr lang="vi" dirty="0" smtClean="0"/>
              <a:t>đã trở thành một </a:t>
            </a:r>
            <a:r xmlns:a="http://schemas.openxmlformats.org/drawingml/2006/main">
              <a:rPr lang="vi" dirty="0" smtClean="0">
                <a:solidFill>
                  <a:srgbClr val="FF0000"/>
                </a:solidFill>
              </a:rPr>
              <a:t>vấn đề ngày càng gia tăng </a:t>
            </a:r>
            <a:r xmlns:a="http://schemas.openxmlformats.org/drawingml/2006/main">
              <a:rPr lang="vi" dirty="0" smtClean="0"/>
              <a:t>đối với các hệ điều hành khi người dùng cần và muốn truy cập và trao đổi các tệp và ứng dụng </a:t>
            </a:r>
            <a:r xmlns:a="http://schemas.openxmlformats.org/drawingml/2006/main">
              <a:rPr lang="vi" dirty="0" smtClean="0">
                <a:solidFill>
                  <a:srgbClr val="FF0000"/>
                </a:solidFill>
              </a:rPr>
              <a:t>thông qua nhiều phương tiện </a:t>
            </a:r>
            <a:r xmlns:a="http://schemas.openxmlformats.org/drawingml/2006/main">
              <a:rPr lang="vi" dirty="0" smtClean="0"/>
              <a:t>, chẳng hạn như cổng web, hệ thống nhắn tin / trò chuyện và phương tiện truyền thông xã hội.</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304800"/>
            <a:ext cx="29527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343400"/>
            <a:ext cx="3042814"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581400" y="5334000"/>
            <a:ext cx="5486400" cy="830997"/>
          </a:xfrm>
          <a:prstGeom prst="rect">
            <a:avLst/>
          </a:prstGeom>
        </p:spPr>
        <p:txBody>
          <a:bodyPr wrap="square">
            <a:spAutoFit/>
          </a:bodyPr>
          <a:lstStyle/>
          <a:p>
            <a:pPr xmlns:a="http://schemas.openxmlformats.org/drawingml/2006/main" marL="342900" indent="-342900">
              <a:buFont typeface="Arial" pitchFamily="34" charset="0"/>
              <a:buChar char="•"/>
            </a:pPr>
            <a:r xmlns:a="http://schemas.openxmlformats.org/drawingml/2006/main">
              <a:rPr lang="vi" sz="2400" dirty="0"/>
              <a:t>Xác minh và kiểm soát ứng dụng.</a:t>
            </a:r>
          </a:p>
          <a:p>
            <a:pPr xmlns:a="http://schemas.openxmlformats.org/drawingml/2006/main" marL="342900" indent="-342900">
              <a:buFont typeface="Arial" pitchFamily="34" charset="0"/>
              <a:buChar char="•"/>
            </a:pPr>
            <a:r xmlns:a="http://schemas.openxmlformats.org/drawingml/2006/main">
              <a:rPr lang="vi" sz="2400" dirty="0"/>
              <a:t>Tách ứng dụng - </a:t>
            </a:r>
            <a:r xmlns:a="http://schemas.openxmlformats.org/drawingml/2006/main">
              <a:rPr lang="vi" sz="2400" dirty="0" smtClean="0"/>
              <a:t>hộp cát</a:t>
            </a:r>
            <a:endParaRPr xmlns:a="http://schemas.openxmlformats.org/drawingml/2006/main" lang="en-US" sz="2400" dirty="0"/>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3052" y="2286000"/>
            <a:ext cx="3714750" cy="2605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41405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smtClean="0"/>
              <a:t>Các lớp bảo mật ảo hóa</a:t>
            </a:r>
            <a:endParaRPr xmlns:a="http://schemas.openxmlformats.org/drawingml/2006/main" lang="en-US" dirty="0"/>
          </a:p>
        </p:txBody>
      </p:sp>
      <p:sp>
        <p:nvSpPr>
          <p:cNvPr id="3" name="Content Placeholder 2"/>
          <p:cNvSpPr>
            <a:spLocks noGrp="1"/>
          </p:cNvSpPr>
          <p:nvPr>
            <p:ph idx="1"/>
          </p:nvPr>
        </p:nvSpPr>
        <p:spPr>
          <a:xfrm>
            <a:off x="228600" y="1722437"/>
            <a:ext cx="3429000" cy="4525963"/>
          </a:xfrm>
        </p:spPr>
        <p:txBody>
          <a:bodyPr>
            <a:normAutofit/>
          </a:bodyPr>
          <a:lstStyle/>
          <a:p>
            <a:r xmlns:a="http://schemas.openxmlformats.org/drawingml/2006/main">
              <a:rPr lang="vi" sz="2400" dirty="0" smtClean="0"/>
              <a:t>Lập kế hoạch bảo mật cẩn thận cho hệ thống ảo hóa</a:t>
            </a:r>
          </a:p>
          <a:p>
            <a:r xmlns:a="http://schemas.openxmlformats.org/drawingml/2006/main">
              <a:rPr lang="vi" sz="2400" dirty="0" smtClean="0"/>
              <a:t>Cách ly hệ điều hành khách</a:t>
            </a:r>
          </a:p>
          <a:p>
            <a:r xmlns:a="http://schemas.openxmlformats.org/drawingml/2006/main">
              <a:rPr lang="vi" sz="2400" dirty="0" smtClean="0"/>
              <a:t>Bảo mật môi trường ảo hóa</a:t>
            </a:r>
            <a:endParaRPr xmlns:a="http://schemas.openxmlformats.org/drawingml/2006/main"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133600"/>
            <a:ext cx="4608383" cy="2812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82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685800"/>
          </a:xfrm>
        </p:spPr>
        <p:txBody>
          <a:bodyPr>
            <a:noAutofit/>
          </a:bodyPr>
          <a:lstStyle/>
          <a:p>
            <a:r xmlns:a="http://schemas.openxmlformats.org/drawingml/2006/main">
              <a:rPr lang="vi" sz="3200" b="1" dirty="0" smtClean="0"/>
              <a:t>Các thành phần của môi trường bảo mật hệ điều hành</a:t>
            </a:r>
            <a:endParaRPr xmlns:a="http://schemas.openxmlformats.org/drawingml/2006/main" lang="en-US" sz="3200" b="1" dirty="0"/>
          </a:p>
        </p:txBody>
      </p:sp>
      <p:sp>
        <p:nvSpPr>
          <p:cNvPr id="3" name="Content Placeholder 2"/>
          <p:cNvSpPr>
            <a:spLocks noGrp="1"/>
          </p:cNvSpPr>
          <p:nvPr>
            <p:ph idx="1"/>
          </p:nvPr>
        </p:nvSpPr>
        <p:spPr>
          <a:xfrm>
            <a:off x="457200" y="3886200"/>
            <a:ext cx="8229600" cy="1858963"/>
          </a:xfrm>
        </p:spPr>
        <p:txBody>
          <a:bodyPr>
            <a:normAutofit fontScale="92500" lnSpcReduction="10000"/>
          </a:bodyPr>
          <a:lstStyle/>
          <a:p>
            <a:r xmlns:a="http://schemas.openxmlformats.org/drawingml/2006/main">
              <a:rPr lang="vi" dirty="0" smtClean="0"/>
              <a:t>Ba thành phần</a:t>
            </a:r>
          </a:p>
          <a:p>
            <a:pPr xmlns:a="http://schemas.openxmlformats.org/drawingml/2006/main" lvl="1"/>
            <a:r xmlns:a="http://schemas.openxmlformats.org/drawingml/2006/main">
              <a:rPr lang="vi" dirty="0" smtClean="0"/>
              <a:t>Dịch vụ</a:t>
            </a:r>
          </a:p>
          <a:p>
            <a:pPr xmlns:a="http://schemas.openxmlformats.org/drawingml/2006/main" lvl="1"/>
            <a:r xmlns:a="http://schemas.openxmlformats.org/drawingml/2006/main">
              <a:rPr lang="vi" dirty="0" smtClean="0"/>
              <a:t>Các tập tin</a:t>
            </a:r>
          </a:p>
          <a:p>
            <a:pPr xmlns:a="http://schemas.openxmlformats.org/drawingml/2006/main" lvl="1"/>
            <a:r xmlns:a="http://schemas.openxmlformats.org/drawingml/2006/main">
              <a:rPr lang="vi" dirty="0" smtClean="0"/>
              <a:t>Kỉ niệm</a:t>
            </a:r>
            <a:endParaRPr xmlns:a="http://schemas.openxmlformats.org/drawingml/2006/main" lang="en-US" dirty="0"/>
          </a:p>
        </p:txBody>
      </p:sp>
      <p:sp>
        <p:nvSpPr>
          <p:cNvPr id="4" name="Rectangle 3"/>
          <p:cNvSpPr/>
          <p:nvPr/>
        </p:nvSpPr>
        <p:spPr>
          <a:xfrm>
            <a:off x="659296" y="381000"/>
            <a:ext cx="7341704" cy="1938992"/>
          </a:xfrm>
          <a:prstGeom prst="rect">
            <a:avLst/>
          </a:prstGeom>
        </p:spPr>
        <p:txBody>
          <a:bodyPr wrap="square">
            <a:spAutoFit/>
          </a:bodyPr>
          <a:lstStyle/>
          <a:p>
            <a:r xmlns:a="http://schemas.openxmlformats.org/drawingml/2006/main">
              <a:rPr lang="vi" sz="2400" b="1" dirty="0" smtClean="0">
                <a:solidFill>
                  <a:srgbClr val="FF0000"/>
                </a:solidFill>
              </a:rPr>
              <a:t>Hệ điều hành phải bảo vệ người dùng khỏi nhau</a:t>
            </a:r>
          </a:p>
          <a:p>
            <a:pPr xmlns:a="http://schemas.openxmlformats.org/drawingml/2006/main" marL="285750" indent="-285750">
              <a:buFont typeface="Wingdings" pitchFamily="2" charset="2"/>
              <a:buChar char="§"/>
            </a:pPr>
            <a:r xmlns:a="http://schemas.openxmlformats.org/drawingml/2006/main">
              <a:rPr lang="vi" sz="2400" dirty="0" smtClean="0"/>
              <a:t>Bảo vệ bộ nhớ</a:t>
            </a:r>
          </a:p>
          <a:p>
            <a:pPr xmlns:a="http://schemas.openxmlformats.org/drawingml/2006/main" marL="285750" indent="-285750">
              <a:buFont typeface="Wingdings" pitchFamily="2" charset="2"/>
              <a:buChar char="§"/>
            </a:pPr>
            <a:r xmlns:a="http://schemas.openxmlformats.org/drawingml/2006/main">
              <a:rPr lang="vi" sz="2400" dirty="0" smtClean="0"/>
              <a:t>Bảo vệ tệp</a:t>
            </a:r>
          </a:p>
          <a:p>
            <a:pPr xmlns:a="http://schemas.openxmlformats.org/drawingml/2006/main" marL="285750" indent="-285750">
              <a:buFont typeface="Wingdings" pitchFamily="2" charset="2"/>
              <a:buChar char="§"/>
            </a:pPr>
            <a:r xmlns:a="http://schemas.openxmlformats.org/drawingml/2006/main">
              <a:rPr lang="vi" sz="2400" dirty="0" smtClean="0"/>
              <a:t>Kiểm soát chung và truy cập vào các đối tượng</a:t>
            </a:r>
          </a:p>
          <a:p>
            <a:pPr xmlns:a="http://schemas.openxmlformats.org/drawingml/2006/main" marL="285750" indent="-285750">
              <a:buFont typeface="Wingdings" pitchFamily="2" charset="2"/>
              <a:buChar char="§"/>
            </a:pPr>
            <a:r xmlns:a="http://schemas.openxmlformats.org/drawingml/2006/main">
              <a:rPr lang="vi" sz="2400" dirty="0" smtClean="0"/>
              <a:t>Xác thực người dùng</a:t>
            </a:r>
            <a:endParaRPr xmlns:a="http://schemas.openxmlformats.org/drawingml/2006/main" lang="en-US" sz="2400" dirty="0"/>
          </a:p>
        </p:txBody>
      </p:sp>
    </p:spTree>
    <p:extLst>
      <p:ext uri="{BB962C8B-B14F-4D97-AF65-F5344CB8AC3E}">
        <p14:creationId xmlns:p14="http://schemas.microsoft.com/office/powerpoint/2010/main" val="1969844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smtClean="0"/>
              <a:t>Dịch vụ</a:t>
            </a:r>
            <a:endParaRPr xmlns:a="http://schemas.openxmlformats.org/drawingml/2006/main" lang="en-US"/>
          </a:p>
        </p:txBody>
      </p:sp>
      <p:sp>
        <p:nvSpPr>
          <p:cNvPr id="3" name="Content Placeholder 2"/>
          <p:cNvSpPr>
            <a:spLocks noGrp="1"/>
          </p:cNvSpPr>
          <p:nvPr>
            <p:ph idx="1"/>
          </p:nvPr>
        </p:nvSpPr>
        <p:spPr/>
        <p:txBody>
          <a:bodyPr/>
          <a:lstStyle/>
          <a:p>
            <a:r xmlns:a="http://schemas.openxmlformats.org/drawingml/2006/main">
              <a:rPr lang="vi" smtClean="0"/>
              <a:t>Thành phần chính của môi trường bảo mật hệ điều hành</a:t>
            </a:r>
          </a:p>
          <a:p>
            <a:r xmlns:a="http://schemas.openxmlformats.org/drawingml/2006/main">
              <a:rPr lang="vi" smtClean="0"/>
              <a:t>Được sử dụng để có quyền truy cập vào hệ điều hành và các tính năng của hệ điều hành</a:t>
            </a:r>
          </a:p>
          <a:p>
            <a:r xmlns:a="http://schemas.openxmlformats.org/drawingml/2006/main">
              <a:rPr lang="vi" smtClean="0"/>
              <a:t>Bao gồm</a:t>
            </a:r>
          </a:p>
          <a:p>
            <a:pPr xmlns:a="http://schemas.openxmlformats.org/drawingml/2006/main" lvl="1"/>
            <a:r xmlns:a="http://schemas.openxmlformats.org/drawingml/2006/main">
              <a:rPr lang="vi" smtClean="0"/>
              <a:t>Xác thực người dùng</a:t>
            </a:r>
          </a:p>
          <a:p>
            <a:pPr xmlns:a="http://schemas.openxmlformats.org/drawingml/2006/main" lvl="1"/>
            <a:r xmlns:a="http://schemas.openxmlformats.org/drawingml/2006/main">
              <a:rPr lang="vi" smtClean="0"/>
              <a:t>Truy cập từ xa</a:t>
            </a:r>
          </a:p>
          <a:p>
            <a:pPr xmlns:a="http://schemas.openxmlformats.org/drawingml/2006/main" lvl="1"/>
            <a:r xmlns:a="http://schemas.openxmlformats.org/drawingml/2006/main">
              <a:rPr lang="vi" smtClean="0"/>
              <a:t>Nhiệm vụ quản trị</a:t>
            </a:r>
          </a:p>
          <a:p>
            <a:pPr xmlns:a="http://schemas.openxmlformats.org/drawingml/2006/main" lvl="1"/>
            <a:r xmlns:a="http://schemas.openxmlformats.org/drawingml/2006/main">
              <a:rPr lang="vi" smtClean="0"/>
              <a:t>Chính sách mật khẩu</a:t>
            </a:r>
          </a:p>
        </p:txBody>
      </p:sp>
    </p:spTree>
    <p:extLst>
      <p:ext uri="{BB962C8B-B14F-4D97-AF65-F5344CB8AC3E}">
        <p14:creationId xmlns:p14="http://schemas.microsoft.com/office/powerpoint/2010/main" val="1400527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smtClean="0"/>
              <a:t>Các tập tin</a:t>
            </a:r>
            <a:endParaRPr xmlns:a="http://schemas.openxmlformats.org/drawingml/2006/main" lang="en-US"/>
          </a:p>
        </p:txBody>
      </p:sp>
      <p:sp>
        <p:nvSpPr>
          <p:cNvPr id="3" name="Content Placeholder 2"/>
          <p:cNvSpPr>
            <a:spLocks noGrp="1"/>
          </p:cNvSpPr>
          <p:nvPr>
            <p:ph idx="1"/>
          </p:nvPr>
        </p:nvSpPr>
        <p:spPr/>
        <p:txBody>
          <a:bodyPr/>
          <a:lstStyle/>
          <a:p>
            <a:r xmlns:a="http://schemas.openxmlformats.org/drawingml/2006/main">
              <a:rPr lang="vi" dirty="0" smtClean="0"/>
              <a:t>Các mối đe dọa phổ biến</a:t>
            </a:r>
          </a:p>
          <a:p>
            <a:pPr xmlns:a="http://schemas.openxmlformats.org/drawingml/2006/main" lvl="1"/>
            <a:r xmlns:a="http://schemas.openxmlformats.org/drawingml/2006/main">
              <a:rPr lang="vi" dirty="0"/>
              <a:t>Quyền đối với tệp</a:t>
            </a:r>
          </a:p>
          <a:p>
            <a:pPr xmlns:a="http://schemas.openxmlformats.org/drawingml/2006/main" lvl="1"/>
            <a:r xmlns:a="http://schemas.openxmlformats.org/drawingml/2006/main">
              <a:rPr lang="vi" dirty="0" smtClean="0"/>
              <a:t>Chia sẻ </a:t>
            </a:r>
            <a:r xmlns:a="http://schemas.openxmlformats.org/drawingml/2006/main">
              <a:rPr lang="vi" dirty="0"/>
              <a:t>tệp</a:t>
            </a:r>
          </a:p>
          <a:p>
            <a:r xmlns:a="http://schemas.openxmlformats.org/drawingml/2006/main">
              <a:rPr lang="vi" dirty="0" smtClean="0"/>
              <a:t>Các tệp phải được bảo vệ khỏi các hành động đọc và ghi trái phép</a:t>
            </a:r>
          </a:p>
          <a:p>
            <a:pPr lvl="1"/>
            <a:endParaRPr lang="en-US" dirty="0"/>
          </a:p>
        </p:txBody>
      </p:sp>
    </p:spTree>
    <p:extLst>
      <p:ext uri="{BB962C8B-B14F-4D97-AF65-F5344CB8AC3E}">
        <p14:creationId xmlns:p14="http://schemas.microsoft.com/office/powerpoint/2010/main" val="9741458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smtClean="0"/>
              <a:t>Quyền đối với tệp</a:t>
            </a:r>
            <a:endParaRPr xmlns:a="http://schemas.openxmlformats.org/drawingml/2006/main" lang="en-US"/>
          </a:p>
        </p:txBody>
      </p:sp>
      <p:sp>
        <p:nvSpPr>
          <p:cNvPr id="3" name="Content Placeholder 2"/>
          <p:cNvSpPr>
            <a:spLocks noGrp="1"/>
          </p:cNvSpPr>
          <p:nvPr>
            <p:ph idx="1"/>
          </p:nvPr>
        </p:nvSpPr>
        <p:spPr/>
        <p:txBody>
          <a:bodyPr/>
          <a:lstStyle/>
          <a:p>
            <a:r xmlns:a="http://schemas.openxmlformats.org/drawingml/2006/main">
              <a:rPr lang="vi" dirty="0" smtClean="0">
                <a:solidFill>
                  <a:srgbClr val="FF0000"/>
                </a:solidFill>
              </a:rPr>
              <a:t>Đọc </a:t>
            </a:r>
            <a:r xmlns:a="http://schemas.openxmlformats.org/drawingml/2006/main">
              <a:rPr lang="vi" dirty="0" smtClean="0"/>
              <a:t>, </a:t>
            </a:r>
            <a:r xmlns:a="http://schemas.openxmlformats.org/drawingml/2006/main">
              <a:rPr lang="vi" dirty="0" smtClean="0">
                <a:solidFill>
                  <a:srgbClr val="FF0000"/>
                </a:solidFill>
              </a:rPr>
              <a:t>ghi </a:t>
            </a:r>
            <a:r xmlns:a="http://schemas.openxmlformats.org/drawingml/2006/main">
              <a:rPr lang="vi" dirty="0" smtClean="0"/>
              <a:t>và </a:t>
            </a:r>
            <a:r xmlns:a="http://schemas.openxmlformats.org/drawingml/2006/main">
              <a:rPr lang="vi" dirty="0" smtClean="0">
                <a:solidFill>
                  <a:srgbClr val="FF0000"/>
                </a:solidFill>
              </a:rPr>
              <a:t>thực thi </a:t>
            </a:r>
            <a:r xmlns:a="http://schemas.openxmlformats.org/drawingml/2006/main">
              <a:rPr lang="vi" dirty="0" smtClean="0"/>
              <a:t>các đặc quyền</a:t>
            </a:r>
          </a:p>
          <a:p>
            <a:r xmlns:a="http://schemas.openxmlformats.org/drawingml/2006/main">
              <a:rPr lang="vi" dirty="0" smtClean="0"/>
              <a:t>Trong Windows:</a:t>
            </a:r>
          </a:p>
          <a:p>
            <a:pPr xmlns:a="http://schemas.openxmlformats.org/drawingml/2006/main" lvl="1"/>
            <a:r xmlns:a="http://schemas.openxmlformats.org/drawingml/2006/main">
              <a:rPr lang="vi" dirty="0" smtClean="0"/>
              <a:t>Thay đổi quyền trên tab Bảo mật trên hộp thoại Thuộc tính của tệp</a:t>
            </a:r>
          </a:p>
          <a:p>
            <a:pPr xmlns:a="http://schemas.openxmlformats.org/drawingml/2006/main" lvl="1"/>
            <a:r xmlns:a="http://schemas.openxmlformats.org/drawingml/2006/main">
              <a:rPr lang="vi" dirty="0" smtClean="0"/>
              <a:t>Cho phép chỉ ra sự trợ cấp; Từ chối cho biết thu hồi</a:t>
            </a:r>
            <a:endParaRPr xmlns:a="http://schemas.openxmlformats.org/drawingml/2006/main" lang="en-US" dirty="0"/>
          </a:p>
        </p:txBody>
      </p:sp>
    </p:spTree>
    <p:extLst>
      <p:ext uri="{BB962C8B-B14F-4D97-AF65-F5344CB8AC3E}">
        <p14:creationId xmlns:p14="http://schemas.microsoft.com/office/powerpoint/2010/main" val="29121545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smtClean="0"/>
              <a:t>Chia sẻ tệp</a:t>
            </a:r>
            <a:endParaRPr xmlns:a="http://schemas.openxmlformats.org/drawingml/2006/main" lang="en-US"/>
          </a:p>
        </p:txBody>
      </p:sp>
      <p:sp>
        <p:nvSpPr>
          <p:cNvPr id="3" name="Content Placeholder 2"/>
          <p:cNvSpPr>
            <a:spLocks noGrp="1"/>
          </p:cNvSpPr>
          <p:nvPr>
            <p:ph idx="1"/>
          </p:nvPr>
        </p:nvSpPr>
        <p:spPr/>
        <p:txBody>
          <a:bodyPr>
            <a:normAutofit/>
          </a:bodyPr>
          <a:lstStyle/>
          <a:p>
            <a:r xmlns:a="http://schemas.openxmlformats.org/drawingml/2006/main">
              <a:rPr lang="vi" smtClean="0"/>
              <a:t>Đương nhiên dẫn đến các rủi ro và mối đe dọa bảo mật</a:t>
            </a:r>
          </a:p>
          <a:p>
            <a:r xmlns:a="http://schemas.openxmlformats.org/drawingml/2006/main">
              <a:rPr lang="vi" smtClean="0"/>
              <a:t>chương trình ngang hàng: cho phép người dùng chia sẻ tệp qua Internet</a:t>
            </a:r>
          </a:p>
          <a:p>
            <a:r xmlns:a="http://schemas.openxmlformats.org/drawingml/2006/main">
              <a:rPr lang="vi" smtClean="0"/>
              <a:t>Lý do chặn chia sẻ tệp:</a:t>
            </a:r>
          </a:p>
          <a:p>
            <a:pPr xmlns:a="http://schemas.openxmlformats.org/drawingml/2006/main" lvl="1"/>
            <a:r xmlns:a="http://schemas.openxmlformats.org/drawingml/2006/main">
              <a:rPr lang="vi" smtClean="0"/>
              <a:t>Mã độc</a:t>
            </a:r>
          </a:p>
          <a:p>
            <a:pPr xmlns:a="http://schemas.openxmlformats.org/drawingml/2006/main" lvl="1"/>
            <a:r xmlns:a="http://schemas.openxmlformats.org/drawingml/2006/main">
              <a:rPr lang="vi" smtClean="0"/>
              <a:t>Phần mềm quảng cáo và phần mềm gián điệp</a:t>
            </a:r>
          </a:p>
          <a:p>
            <a:pPr xmlns:a="http://schemas.openxmlformats.org/drawingml/2006/main" lvl="1"/>
            <a:r xmlns:a="http://schemas.openxmlformats.org/drawingml/2006/main">
              <a:rPr lang="vi" smtClean="0"/>
              <a:t>Quyền riêng tư và bảo mật</a:t>
            </a:r>
          </a:p>
          <a:p>
            <a:pPr xmlns:a="http://schemas.openxmlformats.org/drawingml/2006/main" lvl="1"/>
            <a:r xmlns:a="http://schemas.openxmlformats.org/drawingml/2006/main">
              <a:rPr lang="vi" smtClean="0"/>
              <a:t>Vấn đề bản quyền</a:t>
            </a:r>
            <a:endParaRPr xmlns:a="http://schemas.openxmlformats.org/drawingml/2006/main" lang="en-US"/>
          </a:p>
        </p:txBody>
      </p:sp>
    </p:spTree>
    <p:extLst>
      <p:ext uri="{BB962C8B-B14F-4D97-AF65-F5344CB8AC3E}">
        <p14:creationId xmlns:p14="http://schemas.microsoft.com/office/powerpoint/2010/main" val="27223569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smtClean="0"/>
              <a:t>Kỉ niệm</a:t>
            </a:r>
            <a:endParaRPr xmlns:a="http://schemas.openxmlformats.org/drawingml/2006/main" lang="en-US"/>
          </a:p>
        </p:txBody>
      </p:sp>
      <p:sp>
        <p:nvSpPr>
          <p:cNvPr id="3" name="Content Placeholder 2"/>
          <p:cNvSpPr>
            <a:spLocks noGrp="1"/>
          </p:cNvSpPr>
          <p:nvPr>
            <p:ph idx="1"/>
          </p:nvPr>
        </p:nvSpPr>
        <p:spPr/>
        <p:txBody>
          <a:bodyPr/>
          <a:lstStyle/>
          <a:p>
            <a:r xmlns:a="http://schemas.openxmlformats.org/drawingml/2006/main">
              <a:rPr lang="vi" dirty="0" smtClean="0"/>
              <a:t>Bộ nhớ phần cứng có sẵn trên hệ thống có thể bị hỏng do phần mềm viết kém</a:t>
            </a:r>
          </a:p>
          <a:p>
            <a:r xmlns:a="http://schemas.openxmlformats.org/drawingml/2006/main">
              <a:rPr lang="vi" dirty="0" smtClean="0"/>
              <a:t>Có thể gây hại cho tính toàn vẹn của dữ liệu</a:t>
            </a:r>
          </a:p>
          <a:p>
            <a:r xmlns:a="http://schemas.openxmlformats.org/drawingml/2006/main">
              <a:rPr lang="vi" dirty="0" smtClean="0"/>
              <a:t>Hai lựa chọn:</a:t>
            </a:r>
          </a:p>
          <a:p>
            <a:pPr xmlns:a="http://schemas.openxmlformats.org/drawingml/2006/main" lvl="1"/>
            <a:r xmlns:a="http://schemas.openxmlformats.org/drawingml/2006/main">
              <a:rPr lang="vi" dirty="0" smtClean="0"/>
              <a:t>Ngừng sử dụng chương trình</a:t>
            </a:r>
          </a:p>
          <a:p>
            <a:pPr xmlns:a="http://schemas.openxmlformats.org/drawingml/2006/main" lvl="1"/>
            <a:r xmlns:a="http://schemas.openxmlformats.org/drawingml/2006/main">
              <a:rPr lang="vi" dirty="0" smtClean="0"/>
              <a:t>Áp dụng một bản vá (gói dịch vụ) để sửa chữa nó</a:t>
            </a:r>
            <a:endParaRPr xmlns:a="http://schemas.openxmlformats.org/drawingml/2006/main" lang="en-US" dirty="0"/>
          </a:p>
        </p:txBody>
      </p:sp>
    </p:spTree>
    <p:extLst>
      <p:ext uri="{BB962C8B-B14F-4D97-AF65-F5344CB8AC3E}">
        <p14:creationId xmlns:p14="http://schemas.microsoft.com/office/powerpoint/2010/main" val="684695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xmlns:a="http://schemas.openxmlformats.org/drawingml/2006/main">
              <a:rPr lang="vi" sz="4000" b="1" dirty="0" smtClean="0"/>
              <a:t>Giới thiệu</a:t>
            </a:r>
            <a:endParaRPr xmlns:a="http://schemas.openxmlformats.org/drawingml/2006/main" lang="en-US" sz="4000" b="1" dirty="0"/>
          </a:p>
        </p:txBody>
      </p:sp>
      <p:sp>
        <p:nvSpPr>
          <p:cNvPr id="3" name="Content Placeholder 2"/>
          <p:cNvSpPr>
            <a:spLocks noGrp="1"/>
          </p:cNvSpPr>
          <p:nvPr>
            <p:ph idx="1"/>
          </p:nvPr>
        </p:nvSpPr>
        <p:spPr>
          <a:xfrm>
            <a:off x="381000" y="1600200"/>
            <a:ext cx="8534400" cy="4525963"/>
          </a:xfrm>
        </p:spPr>
        <p:txBody>
          <a:bodyPr>
            <a:normAutofit fontScale="92500"/>
          </a:bodyPr>
          <a:lstStyle/>
          <a:p>
            <a:pPr xmlns:a="http://schemas.openxmlformats.org/drawingml/2006/main">
              <a:spcAft>
                <a:spcPts val="1200"/>
              </a:spcAft>
            </a:pPr>
            <a:r xmlns:a="http://schemas.openxmlformats.org/drawingml/2006/main">
              <a:rPr lang="vi" sz="2800" i="1" dirty="0" smtClean="0">
                <a:solidFill>
                  <a:schemeClr val="accent2"/>
                </a:solidFill>
              </a:rPr>
              <a:t>Hệ điều hành là một tập hợp các chương trình được thiết kế để chạy các chương trình khác trên máy tính.</a:t>
            </a:r>
          </a:p>
          <a:p>
            <a:pPr xmlns:a="http://schemas.openxmlformats.org/drawingml/2006/main">
              <a:spcAft>
                <a:spcPts val="1200"/>
              </a:spcAft>
            </a:pPr>
            <a:r xmlns:a="http://schemas.openxmlformats.org/drawingml/2006/main">
              <a:rPr lang="vi" sz="2800" dirty="0" smtClean="0"/>
              <a:t>Bảo mật của một hệ điều hành phụ thuộc vào cách hệ thống đang được quản trị viên sử dụng và </a:t>
            </a:r>
            <a:r xmlns:a="http://schemas.openxmlformats.org/drawingml/2006/main">
              <a:rPr lang="vi" sz="2800" dirty="0" smtClean="0">
                <a:solidFill>
                  <a:srgbClr val="FF0000"/>
                </a:solidFill>
              </a:rPr>
              <a:t>nó được duy trì tốt như thế nào </a:t>
            </a:r>
            <a:r xmlns:a="http://schemas.openxmlformats.org/drawingml/2006/main">
              <a:rPr lang="vi" sz="2800" dirty="0" smtClean="0"/>
              <a:t>.</a:t>
            </a:r>
          </a:p>
          <a:p>
            <a:pPr xmlns:a="http://schemas.openxmlformats.org/drawingml/2006/main">
              <a:spcAft>
                <a:spcPts val="1200"/>
              </a:spcAft>
            </a:pPr>
            <a:r xmlns:a="http://schemas.openxmlformats.org/drawingml/2006/main">
              <a:rPr lang="vi" sz="2800" dirty="0"/>
              <a:t>Bảo mật hệ điều hành (OS security) là quá trình đảm bảo </a:t>
            </a:r>
            <a:r xmlns:a="http://schemas.openxmlformats.org/drawingml/2006/main">
              <a:rPr lang="vi" sz="2800" dirty="0">
                <a:solidFill>
                  <a:srgbClr val="FF0000"/>
                </a:solidFill>
              </a:rPr>
              <a:t>tính toàn vẹn, bí mật và sẵn sàng của hệ điều hành </a:t>
            </a:r>
            <a:r xmlns:a="http://schemas.openxmlformats.org/drawingml/2006/main">
              <a:rPr lang="vi" sz="2800" dirty="0" smtClean="0"/>
              <a:t>.</a:t>
            </a:r>
            <a:endParaRPr xmlns:a="http://schemas.openxmlformats.org/drawingml/2006/main" lang="en-US" sz="2800" dirty="0"/>
          </a:p>
          <a:p>
            <a:pPr xmlns:a="http://schemas.openxmlformats.org/drawingml/2006/main">
              <a:spcAft>
                <a:spcPts val="1200"/>
              </a:spcAft>
            </a:pPr>
            <a:r xmlns:a="http://schemas.openxmlformats.org/drawingml/2006/main">
              <a:rPr lang="vi" sz="2800" dirty="0"/>
              <a:t>Bảo mật hệ điều hành bao gồm </a:t>
            </a:r>
            <a:r xmlns:a="http://schemas.openxmlformats.org/drawingml/2006/main">
              <a:rPr lang="vi" sz="2800" dirty="0">
                <a:solidFill>
                  <a:srgbClr val="FF0000"/>
                </a:solidFill>
              </a:rPr>
              <a:t>nhiều kỹ thuật </a:t>
            </a:r>
            <a:r xmlns:a="http://schemas.openxmlformats.org/drawingml/2006/main">
              <a:rPr lang="vi" sz="2800" dirty="0"/>
              <a:t>và </a:t>
            </a:r>
            <a:r xmlns:a="http://schemas.openxmlformats.org/drawingml/2006/main">
              <a:rPr lang="vi" sz="2800" dirty="0">
                <a:solidFill>
                  <a:srgbClr val="FF0000"/>
                </a:solidFill>
              </a:rPr>
              <a:t>phương pháp khác nhau </a:t>
            </a:r>
            <a:r xmlns:a="http://schemas.openxmlformats.org/drawingml/2006/main">
              <a:rPr lang="vi" sz="2800" dirty="0"/>
              <a:t>để </a:t>
            </a:r>
            <a:r xmlns:a="http://schemas.openxmlformats.org/drawingml/2006/main">
              <a:rPr lang="vi" sz="2800" b="1" dirty="0">
                <a:solidFill>
                  <a:srgbClr val="0070C0"/>
                </a:solidFill>
              </a:rPr>
              <a:t>đảm bảo an toàn trước các mối đe dọa và tấn công </a:t>
            </a:r>
            <a:r xmlns:a="http://schemas.openxmlformats.org/drawingml/2006/main">
              <a:rPr lang="vi" sz="2800" dirty="0" smtClean="0"/>
              <a:t>.</a:t>
            </a:r>
            <a:endParaRPr xmlns:a="http://schemas.openxmlformats.org/drawingml/2006/main" lang="en-US" sz="2800" dirty="0"/>
          </a:p>
        </p:txBody>
      </p:sp>
    </p:spTree>
    <p:extLst>
      <p:ext uri="{BB962C8B-B14F-4D97-AF65-F5344CB8AC3E}">
        <p14:creationId xmlns:p14="http://schemas.microsoft.com/office/powerpoint/2010/main" val="3531577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xmlns:a="http://schemas.openxmlformats.org/drawingml/2006/main">
              <a:rPr lang="vi" b="1" dirty="0" smtClean="0"/>
              <a:t>Bản tóm tắt</a:t>
            </a:r>
            <a:endParaRPr xmlns:a="http://schemas.openxmlformats.org/drawingml/2006/main" lang="en-US" b="1" dirty="0"/>
          </a:p>
        </p:txBody>
      </p:sp>
      <p:sp>
        <p:nvSpPr>
          <p:cNvPr id="3" name="Content Placeholder 2"/>
          <p:cNvSpPr>
            <a:spLocks noGrp="1"/>
          </p:cNvSpPr>
          <p:nvPr>
            <p:ph idx="1"/>
          </p:nvPr>
        </p:nvSpPr>
        <p:spPr>
          <a:xfrm>
            <a:off x="457200" y="914400"/>
            <a:ext cx="8229600" cy="4678363"/>
          </a:xfrm>
        </p:spPr>
        <p:txBody>
          <a:bodyPr>
            <a:noAutofit/>
          </a:bodyPr>
          <a:lstStyle/>
          <a:p>
            <a:pPr xmlns:a="http://schemas.openxmlformats.org/drawingml/2006/main">
              <a:spcAft>
                <a:spcPts val="1200"/>
              </a:spcAft>
            </a:pPr>
            <a:r xmlns:a="http://schemas.openxmlformats.org/drawingml/2006/main">
              <a:rPr lang="vi" sz="2400" dirty="0"/>
              <a:t>Bảo mật hệ điều hành (OS security) là quá trình đảm bảo </a:t>
            </a:r>
            <a:r xmlns:a="http://schemas.openxmlformats.org/drawingml/2006/main">
              <a:rPr lang="vi" sz="2400" dirty="0">
                <a:solidFill>
                  <a:srgbClr val="FF0000"/>
                </a:solidFill>
              </a:rPr>
              <a:t>tính toàn vẹn, bí mật và sẵn sàng của hệ điều hành </a:t>
            </a:r>
            <a:r xmlns:a="http://schemas.openxmlformats.org/drawingml/2006/main">
              <a:rPr lang="vi" sz="2400" dirty="0"/>
              <a:t>.</a:t>
            </a:r>
          </a:p>
          <a:p>
            <a:pPr xmlns:a="http://schemas.openxmlformats.org/drawingml/2006/main">
              <a:spcAft>
                <a:spcPts val="1200"/>
              </a:spcAft>
            </a:pPr>
            <a:r xmlns:a="http://schemas.openxmlformats.org/drawingml/2006/main">
              <a:rPr lang="vi" sz="2400" dirty="0"/>
              <a:t>Bảo mật hệ điều hành bao gồm </a:t>
            </a:r>
            <a:r xmlns:a="http://schemas.openxmlformats.org/drawingml/2006/main">
              <a:rPr lang="vi" sz="2400" dirty="0">
                <a:solidFill>
                  <a:srgbClr val="FF0000"/>
                </a:solidFill>
              </a:rPr>
              <a:t>nhiều kỹ thuật </a:t>
            </a:r>
            <a:r xmlns:a="http://schemas.openxmlformats.org/drawingml/2006/main">
              <a:rPr lang="vi" sz="2400" dirty="0"/>
              <a:t>và </a:t>
            </a:r>
            <a:r xmlns:a="http://schemas.openxmlformats.org/drawingml/2006/main">
              <a:rPr lang="vi" sz="2400" dirty="0">
                <a:solidFill>
                  <a:srgbClr val="FF0000"/>
                </a:solidFill>
              </a:rPr>
              <a:t>phương pháp khác nhau </a:t>
            </a:r>
            <a:r xmlns:a="http://schemas.openxmlformats.org/drawingml/2006/main">
              <a:rPr lang="vi" sz="2400" dirty="0"/>
              <a:t>để </a:t>
            </a:r>
            <a:r xmlns:a="http://schemas.openxmlformats.org/drawingml/2006/main">
              <a:rPr lang="vi" sz="2400" b="1" dirty="0">
                <a:solidFill>
                  <a:srgbClr val="0070C0"/>
                </a:solidFill>
              </a:rPr>
              <a:t>đảm bảo an toàn trước các mối đe dọa và tấn công </a:t>
            </a:r>
            <a:r xmlns:a="http://schemas.openxmlformats.org/drawingml/2006/main">
              <a:rPr lang="vi" sz="2400" dirty="0"/>
              <a:t>.</a:t>
            </a:r>
          </a:p>
          <a:p>
            <a:pPr xmlns:a="http://schemas.openxmlformats.org/drawingml/2006/main" marL="1708150">
              <a:spcBef>
                <a:spcPts val="0"/>
              </a:spcBef>
              <a:buFont typeface="Wingdings" pitchFamily="2" charset="2"/>
              <a:buChar char="Ø"/>
            </a:pPr>
            <a:r xmlns:a="http://schemas.openxmlformats.org/drawingml/2006/main">
              <a:rPr lang="vi" sz="2400" dirty="0" smtClean="0"/>
              <a:t>Lập kế hoạch bảo mật hệ thống</a:t>
            </a:r>
          </a:p>
          <a:p>
            <a:pPr xmlns:a="http://schemas.openxmlformats.org/drawingml/2006/main" marL="1708150">
              <a:spcBef>
                <a:spcPts val="0"/>
              </a:spcBef>
              <a:buFont typeface="Wingdings" pitchFamily="2" charset="2"/>
              <a:buChar char="Ø"/>
            </a:pPr>
            <a:r xmlns:a="http://schemas.openxmlformats.org/drawingml/2006/main">
              <a:rPr lang="vi" sz="2400" dirty="0" smtClean="0"/>
              <a:t>Cứng hệ điều hành</a:t>
            </a:r>
          </a:p>
          <a:p>
            <a:pPr xmlns:a="http://schemas.openxmlformats.org/drawingml/2006/main" marL="2344738" lvl="1" indent="-342900">
              <a:spcBef>
                <a:spcPts val="0"/>
              </a:spcBef>
            </a:pPr>
            <a:r xmlns:a="http://schemas.openxmlformats.org/drawingml/2006/main">
              <a:rPr lang="vi" sz="2000" dirty="0" smtClean="0"/>
              <a:t>Thiết lập ban đầu và vá lỗi</a:t>
            </a:r>
          </a:p>
          <a:p>
            <a:pPr xmlns:a="http://schemas.openxmlformats.org/drawingml/2006/main" marL="2344738" lvl="1" indent="-342900">
              <a:spcBef>
                <a:spcPts val="0"/>
              </a:spcBef>
            </a:pPr>
            <a:r xmlns:a="http://schemas.openxmlformats.org/drawingml/2006/main">
              <a:rPr lang="vi" sz="2000" dirty="0" smtClean="0"/>
              <a:t>Loại bỏ các dịch vụ không cần thiết</a:t>
            </a:r>
          </a:p>
          <a:p>
            <a:pPr xmlns:a="http://schemas.openxmlformats.org/drawingml/2006/main" marL="2344738" lvl="1" indent="-342900">
              <a:spcBef>
                <a:spcPts val="0"/>
              </a:spcBef>
            </a:pPr>
            <a:r xmlns:a="http://schemas.openxmlformats.org/drawingml/2006/main">
              <a:rPr lang="vi" sz="2000" dirty="0" smtClean="0"/>
              <a:t>Định cấu hình người dùng và nhóm</a:t>
            </a:r>
          </a:p>
          <a:p>
            <a:pPr xmlns:a="http://schemas.openxmlformats.org/drawingml/2006/main" marL="2344738" lvl="1" indent="-342900">
              <a:spcBef>
                <a:spcPts val="0"/>
              </a:spcBef>
            </a:pPr>
            <a:r xmlns:a="http://schemas.openxmlformats.org/drawingml/2006/main">
              <a:rPr lang="vi" sz="2000" dirty="0" smtClean="0"/>
              <a:t>Kiểm tra bảo mật hệ thống</a:t>
            </a:r>
          </a:p>
          <a:p>
            <a:pPr xmlns:a="http://schemas.openxmlformats.org/drawingml/2006/main" marL="1708150">
              <a:spcBef>
                <a:spcPts val="0"/>
              </a:spcBef>
              <a:buFont typeface="Wingdings" pitchFamily="2" charset="2"/>
              <a:buChar char="Ø"/>
            </a:pPr>
            <a:r xmlns:a="http://schemas.openxmlformats.org/drawingml/2006/main">
              <a:rPr lang="vi" sz="2400" dirty="0" smtClean="0"/>
              <a:t>Bảo mật ứng dụng</a:t>
            </a:r>
          </a:p>
          <a:p>
            <a:pPr xmlns:a="http://schemas.openxmlformats.org/drawingml/2006/main" marL="2344738" lvl="1" indent="-342900">
              <a:spcBef>
                <a:spcPts val="0"/>
              </a:spcBef>
            </a:pPr>
            <a:r xmlns:a="http://schemas.openxmlformats.org/drawingml/2006/main">
              <a:rPr lang="vi" sz="2000" dirty="0" smtClean="0"/>
              <a:t>Cấu hình ứng dụng</a:t>
            </a:r>
          </a:p>
          <a:p>
            <a:pPr xmlns:a="http://schemas.openxmlformats.org/drawingml/2006/main" marL="2344738" lvl="1" indent="-342900">
              <a:spcBef>
                <a:spcPts val="0"/>
              </a:spcBef>
            </a:pPr>
            <a:r xmlns:a="http://schemas.openxmlformats.org/drawingml/2006/main">
              <a:rPr lang="vi" sz="2000" dirty="0" smtClean="0"/>
              <a:t>Công nghệ mã hóa</a:t>
            </a:r>
          </a:p>
          <a:p>
            <a:pPr xmlns:a="http://schemas.openxmlformats.org/drawingml/2006/main" marL="2344738" lvl="1" indent="-342900">
              <a:spcBef>
                <a:spcPts val="0"/>
              </a:spcBef>
            </a:pPr>
            <a:r xmlns:a="http://schemas.openxmlformats.org/drawingml/2006/main">
              <a:rPr lang="vi" sz="2000" dirty="0" smtClean="0"/>
              <a:t>Bảo trì an ninh</a:t>
            </a:r>
          </a:p>
          <a:p>
            <a:pPr xmlns:a="http://schemas.openxmlformats.org/drawingml/2006/main" marL="2344738" lvl="1" indent="-342900">
              <a:spcBef>
                <a:spcPts val="0"/>
              </a:spcBef>
            </a:pPr>
            <a:r xmlns:a="http://schemas.openxmlformats.org/drawingml/2006/main">
              <a:rPr lang="vi" sz="2000" dirty="0" smtClean="0"/>
              <a:t>Sao lưu dữ liệu</a:t>
            </a:r>
          </a:p>
          <a:p>
            <a:pPr xmlns:a="http://schemas.openxmlformats.org/drawingml/2006/main" marL="1708150">
              <a:spcBef>
                <a:spcPts val="0"/>
              </a:spcBef>
              <a:buFont typeface="Wingdings" pitchFamily="2" charset="2"/>
              <a:buChar char="Ø"/>
            </a:pPr>
            <a:r xmlns:a="http://schemas.openxmlformats.org/drawingml/2006/main">
              <a:rPr lang="vi" sz="2400" dirty="0" smtClean="0"/>
              <a:t>Bảo mật ảo hóa</a:t>
            </a:r>
            <a:endParaRPr xmlns:a="http://schemas.openxmlformats.org/drawingml/2006/main" lang="en-US" sz="2400" dirty="0"/>
          </a:p>
        </p:txBody>
      </p:sp>
    </p:spTree>
    <p:extLst>
      <p:ext uri="{BB962C8B-B14F-4D97-AF65-F5344CB8AC3E}">
        <p14:creationId xmlns:p14="http://schemas.microsoft.com/office/powerpoint/2010/main" val="35769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smtClean="0"/>
              <a:t>Mạng quét - </a:t>
            </a:r>
            <a:r xmlns:a="http://schemas.openxmlformats.org/drawingml/2006/main">
              <a:rPr lang="vi" dirty="0" err="1" smtClean="0">
                <a:solidFill>
                  <a:srgbClr val="FF0000"/>
                </a:solidFill>
              </a:rPr>
              <a:t>NMAP</a:t>
            </a:r>
            <a:endParaRPr xmlns:a="http://schemas.openxmlformats.org/drawingml/2006/main" lang="en-US" dirty="0">
              <a:solidFill>
                <a:srgbClr val="FF0000"/>
              </a:solidFill>
            </a:endParaRPr>
          </a:p>
        </p:txBody>
      </p:sp>
      <p:sp>
        <p:nvSpPr>
          <p:cNvPr id="3" name="Content Placeholder 2"/>
          <p:cNvSpPr>
            <a:spLocks noGrp="1"/>
          </p:cNvSpPr>
          <p:nvPr>
            <p:ph idx="1"/>
          </p:nvPr>
        </p:nvSpPr>
        <p:spPr/>
        <p:txBody>
          <a:bodyPr/>
          <a:lstStyle/>
          <a:p>
            <a:r xmlns:a="http://schemas.openxmlformats.org/drawingml/2006/main">
              <a:rPr lang="vi" b="1" dirty="0"/>
              <a:t>Quét bảo mật và khám phá </a:t>
            </a:r>
            <a:r xmlns:a="http://schemas.openxmlformats.org/drawingml/2006/main">
              <a:rPr lang="vi" b="1" dirty="0" smtClean="0"/>
              <a:t>mạng</a:t>
            </a:r>
          </a:p>
          <a:p>
            <a:r xmlns:a="http://schemas.openxmlformats.org/drawingml/2006/main">
              <a:rPr lang="vi" dirty="0"/>
              <a:t>Hướng dẫn: https: // </a:t>
            </a:r>
            <a:r xmlns:a="http://schemas.openxmlformats.org/drawingml/2006/main">
              <a:rPr lang="vi" dirty="0" err="1"/>
              <a:t>nmap.org </a:t>
            </a:r>
            <a:r xmlns:a="http://schemas.openxmlformats.org/drawingml/2006/main">
              <a:rPr lang="vi" dirty="0"/>
              <a:t>/ book / </a:t>
            </a:r>
            <a:r xmlns:a="http://schemas.openxmlformats.org/drawingml/2006/main">
              <a:rPr lang="vi" dirty="0" err="1"/>
              <a:t>toc.html</a:t>
            </a:r>
            <a:endParaRPr xmlns:a="http://schemas.openxmlformats.org/drawingml/2006/main" lang="en-US" dirty="0"/>
          </a:p>
        </p:txBody>
      </p:sp>
    </p:spTree>
    <p:extLst>
      <p:ext uri="{BB962C8B-B14F-4D97-AF65-F5344CB8AC3E}">
        <p14:creationId xmlns:p14="http://schemas.microsoft.com/office/powerpoint/2010/main" val="4018959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smtClean="0"/>
              <a:t>hệ điều hành </a:t>
            </a:r>
            <a:r xmlns:a="http://schemas.openxmlformats.org/drawingml/2006/main">
              <a:rPr lang="vi" dirty="0"/>
              <a:t>, khám phá dịch vụ</a:t>
            </a:r>
          </a:p>
        </p:txBody>
      </p:sp>
      <p:sp>
        <p:nvSpPr>
          <p:cNvPr id="3" name="Content Placeholder 2"/>
          <p:cNvSpPr>
            <a:spLocks noGrp="1"/>
          </p:cNvSpPr>
          <p:nvPr>
            <p:ph idx="1"/>
          </p:nvPr>
        </p:nvSpPr>
        <p:spPr/>
        <p:txBody>
          <a:bodyPr/>
          <a:lstStyle/>
          <a:p>
            <a:r xmlns:a="http://schemas.openxmlformats.org/drawingml/2006/main">
              <a:rPr lang="vi" dirty="0" err="1" smtClean="0"/>
              <a:t>Sudo</a:t>
            </a:r>
            <a:r xmlns:a="http://schemas.openxmlformats.org/drawingml/2006/main">
              <a:rPr lang="vi" dirty="0" smtClean="0"/>
              <a:t> </a:t>
            </a:r>
            <a:r xmlns:a="http://schemas.openxmlformats.org/drawingml/2006/main">
              <a:rPr lang="vi" dirty="0" err="1" smtClean="0"/>
              <a:t>nmap</a:t>
            </a:r>
            <a:r xmlns:a="http://schemas.openxmlformats.org/drawingml/2006/main">
              <a:rPr lang="vi" dirty="0" smtClean="0"/>
              <a:t> </a:t>
            </a:r>
            <a:r xmlns:a="http://schemas.openxmlformats.org/drawingml/2006/main">
              <a:rPr lang="vi" dirty="0" smtClean="0">
                <a:solidFill>
                  <a:srgbClr val="FF0000"/>
                </a:solidFill>
              </a:rPr>
              <a:t>–F </a:t>
            </a:r>
            <a:r xmlns:a="http://schemas.openxmlformats.org/drawingml/2006/main">
              <a:rPr lang="vi" dirty="0" smtClean="0"/>
              <a:t>&lt;mạng&gt;</a:t>
            </a:r>
          </a:p>
          <a:p>
            <a:r xmlns:a="http://schemas.openxmlformats.org/drawingml/2006/main">
              <a:rPr lang="vi" dirty="0" err="1" smtClean="0"/>
              <a:t>sudo</a:t>
            </a:r>
            <a:r xmlns:a="http://schemas.openxmlformats.org/drawingml/2006/main">
              <a:rPr lang="vi" dirty="0" smtClean="0"/>
              <a:t> </a:t>
            </a:r>
            <a:r xmlns:a="http://schemas.openxmlformats.org/drawingml/2006/main">
              <a:rPr lang="vi" dirty="0" err="1"/>
              <a:t>nmap</a:t>
            </a:r>
            <a:r xmlns:a="http://schemas.openxmlformats.org/drawingml/2006/main">
              <a:rPr lang="vi" dirty="0"/>
              <a:t> </a:t>
            </a:r>
            <a:r xmlns:a="http://schemas.openxmlformats.org/drawingml/2006/main">
              <a:rPr lang="vi" dirty="0">
                <a:solidFill>
                  <a:srgbClr val="FF0000"/>
                </a:solidFill>
              </a:rPr>
              <a:t>-O</a:t>
            </a:r>
            <a:r xmlns:a="http://schemas.openxmlformats.org/drawingml/2006/main">
              <a:rPr lang="vi" dirty="0"/>
              <a:t> </a:t>
            </a:r>
            <a:r xmlns:a="http://schemas.openxmlformats.org/drawingml/2006/main">
              <a:rPr lang="vi" dirty="0" smtClean="0"/>
              <a:t>&lt;IP-target&gt;</a:t>
            </a:r>
          </a:p>
          <a:p>
            <a:r xmlns:a="http://schemas.openxmlformats.org/drawingml/2006/main">
              <a:rPr lang="vi" dirty="0" err="1"/>
              <a:t>sudo</a:t>
            </a:r>
            <a:r xmlns:a="http://schemas.openxmlformats.org/drawingml/2006/main">
              <a:rPr lang="vi" dirty="0"/>
              <a:t> </a:t>
            </a:r>
            <a:r xmlns:a="http://schemas.openxmlformats.org/drawingml/2006/main">
              <a:rPr lang="vi" dirty="0" err="1"/>
              <a:t>nmap</a:t>
            </a:r>
            <a:r xmlns:a="http://schemas.openxmlformats.org/drawingml/2006/main">
              <a:rPr lang="vi" dirty="0"/>
              <a:t> </a:t>
            </a:r>
            <a:r xmlns:a="http://schemas.openxmlformats.org/drawingml/2006/main">
              <a:rPr lang="vi" dirty="0" smtClean="0">
                <a:solidFill>
                  <a:srgbClr val="FF0000"/>
                </a:solidFill>
              </a:rPr>
              <a:t>- </a:t>
            </a:r>
            <a:r xmlns:a="http://schemas.openxmlformats.org/drawingml/2006/main">
              <a:rPr lang="vi" dirty="0" err="1" smtClean="0">
                <a:solidFill>
                  <a:srgbClr val="FF0000"/>
                </a:solidFill>
              </a:rPr>
              <a:t>sV </a:t>
            </a:r>
            <a:r xmlns:a="http://schemas.openxmlformats.org/drawingml/2006/main">
              <a:rPr lang="vi" dirty="0" smtClean="0"/>
              <a:t>&lt;IP-target&gt;</a:t>
            </a:r>
            <a:endParaRPr xmlns:a="http://schemas.openxmlformats.org/drawingml/2006/main" lang="en-US" dirty="0"/>
          </a:p>
          <a:p>
            <a:r xmlns:a="http://schemas.openxmlformats.org/drawingml/2006/main">
              <a:rPr lang="vi" dirty="0" err="1"/>
              <a:t>sudo</a:t>
            </a:r>
            <a:r xmlns:a="http://schemas.openxmlformats.org/drawingml/2006/main">
              <a:rPr lang="vi" dirty="0"/>
              <a:t> </a:t>
            </a:r>
            <a:r xmlns:a="http://schemas.openxmlformats.org/drawingml/2006/main">
              <a:rPr lang="vi" dirty="0" err="1"/>
              <a:t>nmap</a:t>
            </a:r>
            <a:r xmlns:a="http://schemas.openxmlformats.org/drawingml/2006/main">
              <a:rPr lang="vi" dirty="0"/>
              <a:t> </a:t>
            </a:r>
            <a:r xmlns:a="http://schemas.openxmlformats.org/drawingml/2006/main">
              <a:rPr lang="vi" dirty="0" smtClean="0"/>
              <a:t>&lt;IP-target </a:t>
            </a:r>
            <a:r xmlns:a="http://schemas.openxmlformats.org/drawingml/2006/main">
              <a:rPr lang="vi" dirty="0" smtClean="0">
                <a:solidFill>
                  <a:srgbClr val="FF0000"/>
                </a:solidFill>
              </a:rPr>
              <a:t>&gt; -A</a:t>
            </a:r>
            <a:endParaRPr xmlns:a="http://schemas.openxmlformats.org/drawingml/2006/main" lang="en-US" dirty="0">
              <a:solidFill>
                <a:srgbClr val="FF0000"/>
              </a:solidFill>
            </a:endParaRPr>
          </a:p>
          <a:p>
            <a:endParaRPr lang="en-US" dirty="0"/>
          </a:p>
          <a:p>
            <a:endParaRPr lang="en-US" dirty="0"/>
          </a:p>
        </p:txBody>
      </p:sp>
    </p:spTree>
    <p:extLst>
      <p:ext uri="{BB962C8B-B14F-4D97-AF65-F5344CB8AC3E}">
        <p14:creationId xmlns:p14="http://schemas.microsoft.com/office/powerpoint/2010/main" val="146521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b="1" dirty="0" err="1"/>
              <a:t>Nmap</a:t>
            </a:r>
            <a:r xmlns:a="http://schemas.openxmlformats.org/drawingml/2006/main">
              <a:rPr lang="vi" b="1" dirty="0"/>
              <a:t> </a:t>
            </a:r>
            <a:r xmlns:a="http://schemas.openxmlformats.org/drawingml/2006/main">
              <a:rPr lang="vi" b="1" dirty="0" err="1"/>
              <a:t>vulscan</a:t>
            </a:r>
            <a:endParaRPr xmlns:a="http://schemas.openxmlformats.org/drawingml/2006/main" lang="en-US" b="1" dirty="0"/>
          </a:p>
        </p:txBody>
      </p:sp>
      <p:sp>
        <p:nvSpPr>
          <p:cNvPr id="3" name="Content Placeholder 2"/>
          <p:cNvSpPr>
            <a:spLocks noGrp="1"/>
          </p:cNvSpPr>
          <p:nvPr>
            <p:ph idx="1"/>
          </p:nvPr>
        </p:nvSpPr>
        <p:spPr/>
        <p:txBody>
          <a:bodyPr/>
          <a:lstStyle/>
          <a:p>
            <a:r xmlns:a="http://schemas.openxmlformats.org/drawingml/2006/main">
              <a:rPr lang="vi" sz="2400" dirty="0" err="1"/>
              <a:t>CVE </a:t>
            </a:r>
            <a:r xmlns:a="http://schemas.openxmlformats.org/drawingml/2006/main">
              <a:rPr lang="vi" sz="2400" dirty="0"/>
              <a:t>là từ viết tắt của </a:t>
            </a:r>
            <a:r xmlns:a="http://schemas.openxmlformats.org/drawingml/2006/main" xmlns:r="http://schemas.openxmlformats.org/officeDocument/2006/relationships">
              <a:rPr lang="vi" sz="2400" dirty="0">
                <a:hlinkClick r:id="rId2"/>
              </a:rPr>
              <a:t>Common Vulnerabilities and </a:t>
            </a:r>
            <a:r xmlns:a="http://schemas.openxmlformats.org/drawingml/2006/main" xmlns:r="http://schemas.openxmlformats.org/officeDocument/2006/relationships">
              <a:rPr lang="vi" sz="2400" dirty="0" smtClean="0">
                <a:hlinkClick r:id="rId2"/>
              </a:rPr>
              <a:t>Exposures</a:t>
            </a:r>
            <a:endParaRPr xmlns:a="http://schemas.openxmlformats.org/drawingml/2006/main" lang="en-US" dirty="0" smtClean="0"/>
          </a:p>
          <a:p>
            <a:pPr xmlns:a="http://schemas.openxmlformats.org/drawingml/2006/main">
              <a:spcAft>
                <a:spcPts val="600"/>
              </a:spcAft>
            </a:pPr>
            <a:r xmlns:a="http://schemas.openxmlformats.org/drawingml/2006/main">
              <a:rPr lang="vi" sz="2000" dirty="0" err="1"/>
              <a:t>git </a:t>
            </a:r>
            <a:r xmlns:a="http://schemas.openxmlformats.org/drawingml/2006/main">
              <a:rPr lang="vi" sz="2000" dirty="0"/>
              <a:t>clone https: // </a:t>
            </a:r>
            <a:r xmlns:a="http://schemas.openxmlformats.org/drawingml/2006/main">
              <a:rPr lang="vi" sz="2000" dirty="0" err="1"/>
              <a:t>github.com </a:t>
            </a:r>
            <a:r xmlns:a="http://schemas.openxmlformats.org/drawingml/2006/main">
              <a:rPr lang="vi" sz="2000" dirty="0"/>
              <a:t>/ </a:t>
            </a:r>
            <a:r xmlns:a="http://schemas.openxmlformats.org/drawingml/2006/main">
              <a:rPr lang="vi" sz="2000" dirty="0" err="1"/>
              <a:t>scipag </a:t>
            </a:r>
            <a:r xmlns:a="http://schemas.openxmlformats.org/drawingml/2006/main">
              <a:rPr lang="vi" sz="2000" dirty="0"/>
              <a:t>/ </a:t>
            </a:r>
            <a:r xmlns:a="http://schemas.openxmlformats.org/drawingml/2006/main">
              <a:rPr lang="vi" sz="2000" dirty="0" err="1"/>
              <a:t>vulscan</a:t>
            </a:r>
            <a:r xmlns:a="http://schemas.openxmlformats.org/drawingml/2006/main">
              <a:rPr lang="vi" sz="2000" dirty="0"/>
              <a:t> </a:t>
            </a:r>
            <a:r xmlns:a="http://schemas.openxmlformats.org/drawingml/2006/main">
              <a:rPr lang="vi" sz="2000" dirty="0" err="1"/>
              <a:t>scipag_vulscan</a:t>
            </a:r>
            <a:r xmlns:a="http://schemas.openxmlformats.org/drawingml/2006/main">
              <a:rPr lang="vi" sz="2000" dirty="0"/>
              <a:t> </a:t>
            </a:r>
            <a:endParaRPr xmlns:a="http://schemas.openxmlformats.org/drawingml/2006/main" lang="en-US" sz="2000" dirty="0" smtClean="0"/>
          </a:p>
          <a:p>
            <a:pPr xmlns:a="http://schemas.openxmlformats.org/drawingml/2006/main">
              <a:spcAft>
                <a:spcPts val="600"/>
              </a:spcAft>
            </a:pPr>
            <a:r xmlns:a="http://schemas.openxmlformats.org/drawingml/2006/main">
              <a:rPr lang="vi" sz="2000" dirty="0" err="1" smtClean="0"/>
              <a:t>Sudo</a:t>
            </a:r>
            <a:r xmlns:a="http://schemas.openxmlformats.org/drawingml/2006/main">
              <a:rPr lang="vi" sz="2000" dirty="0" smtClean="0"/>
              <a:t> </a:t>
            </a:r>
            <a:r xmlns:a="http://schemas.openxmlformats.org/drawingml/2006/main">
              <a:rPr lang="vi" sz="2000" dirty="0" err="1" smtClean="0"/>
              <a:t>ln</a:t>
            </a:r>
            <a:r xmlns:a="http://schemas.openxmlformats.org/drawingml/2006/main">
              <a:rPr lang="vi" sz="2000" dirty="0" smtClean="0"/>
              <a:t> </a:t>
            </a:r>
            <a:r xmlns:a="http://schemas.openxmlformats.org/drawingml/2006/main">
              <a:rPr lang="vi" sz="2000" dirty="0"/>
              <a:t>-s ` </a:t>
            </a:r>
            <a:r xmlns:a="http://schemas.openxmlformats.org/drawingml/2006/main">
              <a:rPr lang="vi" sz="2000" dirty="0" err="1"/>
              <a:t>pwd` </a:t>
            </a:r>
            <a:r xmlns:a="http://schemas.openxmlformats.org/drawingml/2006/main">
              <a:rPr lang="vi" sz="2000" dirty="0"/>
              <a:t>/ </a:t>
            </a:r>
            <a:r xmlns:a="http://schemas.openxmlformats.org/drawingml/2006/main">
              <a:rPr lang="vi" sz="2000" dirty="0" err="1"/>
              <a:t>scipag_vulscan </a:t>
            </a:r>
            <a:r xmlns:a="http://schemas.openxmlformats.org/drawingml/2006/main">
              <a:rPr lang="vi" sz="2000" dirty="0"/>
              <a:t>/ </a:t>
            </a:r>
            <a:r xmlns:a="http://schemas.openxmlformats.org/drawingml/2006/main">
              <a:rPr lang="vi" sz="2000" dirty="0" err="1" smtClean="0"/>
              <a:t>usr </a:t>
            </a:r>
            <a:r xmlns:a="http://schemas.openxmlformats.org/drawingml/2006/main">
              <a:rPr lang="vi" sz="2000" dirty="0" smtClean="0"/>
              <a:t>/ share / </a:t>
            </a:r>
            <a:r xmlns:a="http://schemas.openxmlformats.org/drawingml/2006/main">
              <a:rPr lang="vi" sz="2000" dirty="0" err="1" smtClean="0"/>
              <a:t>nmap </a:t>
            </a:r>
            <a:r xmlns:a="http://schemas.openxmlformats.org/drawingml/2006/main">
              <a:rPr lang="vi" sz="2000" dirty="0" smtClean="0"/>
              <a:t>/ scripts / </a:t>
            </a:r>
            <a:r xmlns:a="http://schemas.openxmlformats.org/drawingml/2006/main">
              <a:rPr lang="vi" sz="2000" dirty="0" err="1" smtClean="0"/>
              <a:t>vulscan</a:t>
            </a:r>
            <a:endParaRPr xmlns:a="http://schemas.openxmlformats.org/drawingml/2006/main" lang="en-US" sz="2000" dirty="0" smtClean="0"/>
          </a:p>
          <a:p>
            <a:pPr xmlns:a="http://schemas.openxmlformats.org/drawingml/2006/main">
              <a:spcAft>
                <a:spcPts val="600"/>
              </a:spcAft>
            </a:pPr>
            <a:r xmlns:a="http://schemas.openxmlformats.org/drawingml/2006/main">
              <a:rPr lang="vi" sz="2000" dirty="0" err="1"/>
              <a:t>nmap </a:t>
            </a:r>
            <a:r xmlns:a="http://schemas.openxmlformats.org/drawingml/2006/main">
              <a:rPr lang="vi" sz="2000" dirty="0"/>
              <a:t>- </a:t>
            </a:r>
            <a:r xmlns:a="http://schemas.openxmlformats.org/drawingml/2006/main">
              <a:rPr lang="vi" sz="2000" dirty="0" err="1"/>
              <a:t>sV </a:t>
            </a:r>
            <a:r xmlns:a="http://schemas.openxmlformats.org/drawingml/2006/main">
              <a:rPr lang="vi" sz="2000" dirty="0"/>
              <a:t>--script = </a:t>
            </a:r>
            <a:r xmlns:a="http://schemas.openxmlformats.org/drawingml/2006/main">
              <a:rPr lang="vi" sz="2000" dirty="0" err="1"/>
              <a:t>vulscan </a:t>
            </a:r>
            <a:r xmlns:a="http://schemas.openxmlformats.org/drawingml/2006/main">
              <a:rPr lang="vi" sz="2000" dirty="0"/>
              <a:t>/ </a:t>
            </a:r>
            <a:r xmlns:a="http://schemas.openxmlformats.org/drawingml/2006/main">
              <a:rPr lang="vi" sz="2000" dirty="0" err="1"/>
              <a:t>vulscan.nse</a:t>
            </a:r>
            <a:r xmlns:a="http://schemas.openxmlformats.org/drawingml/2006/main">
              <a:rPr lang="vi" sz="2000" dirty="0"/>
              <a:t> </a:t>
            </a:r>
            <a:r xmlns:a="http://schemas.openxmlformats.org/drawingml/2006/main">
              <a:rPr lang="vi" sz="2000" dirty="0" err="1"/>
              <a:t>www.example.com</a:t>
            </a:r>
            <a:endParaRPr xmlns:a="http://schemas.openxmlformats.org/drawingml/2006/main"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610100"/>
            <a:ext cx="8113259"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144" y="5747095"/>
            <a:ext cx="7410657" cy="74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04342" y="3581400"/>
            <a:ext cx="7427459" cy="369332"/>
          </a:xfrm>
          <a:prstGeom prst="rect">
            <a:avLst/>
          </a:prstGeom>
        </p:spPr>
        <p:txBody>
          <a:bodyPr wrap="square">
            <a:spAutoFit/>
          </a:bodyPr>
          <a:lstStyle/>
          <a:p>
            <a:r xmlns:a="http://schemas.openxmlformats.org/drawingml/2006/main">
              <a:rPr lang="vi" dirty="0"/>
              <a:t>https: // </a:t>
            </a:r>
            <a:r xmlns:a="http://schemas.openxmlformats.org/drawingml/2006/main">
              <a:rPr lang="vi" dirty="0" err="1"/>
              <a:t>securitytrails.com </a:t>
            </a:r>
            <a:r xmlns:a="http://schemas.openxmlformats.org/drawingml/2006/main">
              <a:rPr lang="vi" dirty="0"/>
              <a:t>/ blog / </a:t>
            </a:r>
            <a:r xmlns:a="http://schemas.openxmlformats.org/drawingml/2006/main">
              <a:rPr lang="vi" dirty="0" err="1"/>
              <a:t>nmap </a:t>
            </a:r>
            <a:r xmlns:a="http://schemas.openxmlformats.org/drawingml/2006/main">
              <a:rPr lang="vi" dirty="0"/>
              <a:t>-vulnerability-scan</a:t>
            </a:r>
          </a:p>
        </p:txBody>
      </p:sp>
    </p:spTree>
    <p:extLst>
      <p:ext uri="{BB962C8B-B14F-4D97-AF65-F5344CB8AC3E}">
        <p14:creationId xmlns:p14="http://schemas.microsoft.com/office/powerpoint/2010/main" val="2700269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Autofit/>
          </a:bodyPr>
          <a:lstStyle/>
          <a:p>
            <a:r xmlns:a="http://schemas.openxmlformats.org/drawingml/2006/main">
              <a:rPr lang="vi" sz="11500" smtClean="0"/>
              <a:t>Hỏi &amp; Đáp</a:t>
            </a:r>
            <a:endParaRPr xmlns:a="http://schemas.openxmlformats.org/drawingml/2006/main" lang="en-US" sz="11500"/>
          </a:p>
        </p:txBody>
      </p:sp>
    </p:spTree>
    <p:extLst>
      <p:ext uri="{BB962C8B-B14F-4D97-AF65-F5344CB8AC3E}">
        <p14:creationId xmlns:p14="http://schemas.microsoft.com/office/powerpoint/2010/main" val="4129077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smtClean="0">
                <a:solidFill>
                  <a:srgbClr val="FF0000"/>
                </a:solidFill>
              </a:rPr>
              <a:t>lớp bảo mật của </a:t>
            </a:r>
            <a:endParaRPr xmlns:a="http://schemas.openxmlformats.org/drawingml/2006/main" lang="en-US" dirty="0">
              <a:solidFill>
                <a:srgbClr val="FF0000"/>
              </a:solidFill>
            </a:endParaRPr>
            <a:r xmlns:a="http://schemas.openxmlformats.org/drawingml/2006/main">
              <a:rPr lang="vi" dirty="0" smtClean="0"/>
              <a:t>hệ </a:t>
            </a:r>
            <a:r xmlns:a="http://schemas.openxmlformats.org/drawingml/2006/main">
              <a:rPr lang="vi" dirty="0"/>
              <a:t>điều hành</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09686107"/>
              </p:ext>
            </p:extLst>
          </p:nvPr>
        </p:nvGraphicFramePr>
        <p:xfrm>
          <a:off x="1447800" y="2057400"/>
          <a:ext cx="5334000" cy="2133600"/>
        </p:xfrm>
        <a:graphic>
          <a:graphicData uri="http://schemas.openxmlformats.org/drawingml/2006/table">
            <a:tbl>
              <a:tblPr firstRow="1" bandRow="1">
                <a:tableStyleId>{5C22544A-7EE6-4342-B048-85BDC9FD1C3A}</a:tableStyleId>
              </a:tblPr>
              <a:tblGrid>
                <a:gridCol w="5334000"/>
              </a:tblGrid>
              <a:tr h="711200">
                <a:tc>
                  <a:txBody>
                    <a:bodyPr/>
                    <a:lstStyle/>
                    <a:p>
                      <a:pPr xmlns:a="http://schemas.openxmlformats.org/drawingml/2006/main" algn="ctr">
                        <a:spcBef>
                          <a:spcPts val="1200"/>
                        </a:spcBef>
                        <a:spcAft>
                          <a:spcPts val="600"/>
                        </a:spcAft>
                      </a:pPr>
                      <a:r xmlns:a="http://schemas.openxmlformats.org/drawingml/2006/main">
                        <a:rPr lang="vi" sz="2800" dirty="0" smtClean="0"/>
                        <a:t>Ứng dụng Người dùng </a:t>
                      </a:r>
                      <a:r xmlns:a="http://schemas.openxmlformats.org/drawingml/2006/main">
                        <a:rPr lang="vi" sz="2800" baseline="0" dirty="0" smtClean="0"/>
                        <a:t>và Tiện ích</a:t>
                      </a:r>
                      <a:endParaRPr xmlns:a="http://schemas.openxmlformats.org/drawingml/2006/main" lang="en-US" sz="2800" dirty="0"/>
                    </a:p>
                  </a:txBody>
                  <a:tcPr/>
                </a:tc>
              </a:tr>
              <a:tr h="711200">
                <a:tc>
                  <a:txBody>
                    <a:bodyPr/>
                    <a:lstStyle/>
                    <a:p>
                      <a:pPr xmlns:a="http://schemas.openxmlformats.org/drawingml/2006/main" algn="ctr">
                        <a:spcBef>
                          <a:spcPts val="1200"/>
                        </a:spcBef>
                        <a:spcAft>
                          <a:spcPts val="600"/>
                        </a:spcAft>
                      </a:pPr>
                      <a:r xmlns:a="http://schemas.openxmlformats.org/drawingml/2006/main">
                        <a:rPr lang="vi" sz="2800" baseline="0" dirty="0" smtClean="0"/>
                        <a:t>hệ </a:t>
                      </a:r>
                      <a:endParaRPr xmlns:a="http://schemas.openxmlformats.org/drawingml/2006/main" lang="en-US" sz="2800" dirty="0"/>
                      <a:r xmlns:a="http://schemas.openxmlformats.org/drawingml/2006/main">
                        <a:rPr lang="vi" sz="2800" dirty="0" smtClean="0"/>
                        <a:t>điều hành</a:t>
                      </a:r>
                    </a:p>
                  </a:txBody>
                  <a:tcPr/>
                </a:tc>
              </a:tr>
              <a:tr h="711200">
                <a:tc>
                  <a:txBody>
                    <a:bodyPr/>
                    <a:lstStyle/>
                    <a:p>
                      <a:pPr xmlns:a="http://schemas.openxmlformats.org/drawingml/2006/main" algn="ctr">
                        <a:spcBef>
                          <a:spcPts val="1200"/>
                        </a:spcBef>
                        <a:spcAft>
                          <a:spcPts val="600"/>
                        </a:spcAft>
                      </a:pPr>
                      <a:r xmlns:a="http://schemas.openxmlformats.org/drawingml/2006/main">
                        <a:rPr lang="vi" sz="2800" dirty="0" smtClean="0"/>
                        <a:t>Phần cứng vật lý</a:t>
                      </a:r>
                      <a:endParaRPr xmlns:a="http://schemas.openxmlformats.org/drawingml/2006/main" lang="en-US" sz="2800" dirty="0"/>
                    </a:p>
                  </a:txBody>
                  <a:tcPr/>
                </a:tc>
              </a:tr>
            </a:tbl>
          </a:graphicData>
        </a:graphic>
      </p:graphicFrame>
      <p:sp>
        <p:nvSpPr>
          <p:cNvPr id="3" name="Rectangle 2"/>
          <p:cNvSpPr/>
          <p:nvPr/>
        </p:nvSpPr>
        <p:spPr>
          <a:xfrm>
            <a:off x="762000" y="4724400"/>
            <a:ext cx="7391400" cy="954107"/>
          </a:xfrm>
          <a:prstGeom prst="rect">
            <a:avLst/>
          </a:prstGeom>
        </p:spPr>
        <p:txBody>
          <a:bodyPr wrap="square">
            <a:spAutoFit/>
          </a:bodyPr>
          <a:lstStyle/>
          <a:p>
            <a:r xmlns:a="http://schemas.openxmlformats.org/drawingml/2006/main">
              <a:rPr lang="vi" sz="2800" dirty="0" smtClean="0"/>
              <a:t>Mỗi lớp cần có các biện pháp để cung cấp các dịch vụ bảo mật thích hợp</a:t>
            </a:r>
            <a:endParaRPr xmlns:a="http://schemas.openxmlformats.org/drawingml/2006/main" lang="en-US" sz="2800" dirty="0"/>
          </a:p>
        </p:txBody>
      </p:sp>
    </p:spTree>
    <p:extLst>
      <p:ext uri="{BB962C8B-B14F-4D97-AF65-F5344CB8AC3E}">
        <p14:creationId xmlns:p14="http://schemas.microsoft.com/office/powerpoint/2010/main" val="3722949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114800" cy="1143000"/>
          </a:xfrm>
        </p:spPr>
        <p:txBody>
          <a:bodyPr>
            <a:normAutofit fontScale="90000"/>
          </a:bodyPr>
          <a:lstStyle/>
          <a:p>
            <a:r xmlns:a="http://schemas.openxmlformats.org/drawingml/2006/main">
              <a:rPr lang="vi" b="1" smtClean="0"/>
              <a:t>Vấn đề bảo mật hệ điều hành</a:t>
            </a:r>
            <a:endParaRPr xmlns:a="http://schemas.openxmlformats.org/drawingml/2006/main" lang="en-US" b="1"/>
          </a:p>
        </p:txBody>
      </p:sp>
      <p:sp>
        <p:nvSpPr>
          <p:cNvPr id="3" name="Content Placeholder 2"/>
          <p:cNvSpPr>
            <a:spLocks noGrp="1"/>
          </p:cNvSpPr>
          <p:nvPr>
            <p:ph idx="1"/>
          </p:nvPr>
        </p:nvSpPr>
        <p:spPr>
          <a:xfrm>
            <a:off x="4114800" y="1600201"/>
            <a:ext cx="4572000" cy="2514600"/>
          </a:xfrm>
          <a:solidFill>
            <a:schemeClr val="accent6">
              <a:lumMod val="40000"/>
              <a:lumOff val="60000"/>
            </a:schemeClr>
          </a:solidFill>
        </p:spPr>
        <p:txBody>
          <a:bodyPr/>
          <a:lstStyle/>
          <a:p>
            <a:r xmlns:a="http://schemas.openxmlformats.org/drawingml/2006/main">
              <a:rPr lang="vi" dirty="0" smtClean="0"/>
              <a:t>Bảo mật vật lý</a:t>
            </a:r>
          </a:p>
          <a:p>
            <a:r xmlns:a="http://schemas.openxmlformats.org/drawingml/2006/main">
              <a:rPr lang="vi" dirty="0" smtClean="0"/>
              <a:t>Xác thực</a:t>
            </a:r>
          </a:p>
          <a:p>
            <a:r xmlns:a="http://schemas.openxmlformats.org/drawingml/2006/main">
              <a:rPr lang="vi" dirty="0" smtClean="0"/>
              <a:t>Lỗ hổng phần mềm</a:t>
            </a:r>
          </a:p>
          <a:p>
            <a:r xmlns:a="http://schemas.openxmlformats.org/drawingml/2006/main">
              <a:rPr lang="vi" dirty="0" smtClean="0"/>
              <a:t>Phần mềm độc hại</a:t>
            </a:r>
          </a:p>
          <a:p>
            <a:endParaRPr lang="en-US" dirty="0"/>
          </a:p>
          <a:p>
            <a:pPr marL="0" indent="0">
              <a:buNone/>
            </a:pPr>
            <a:endParaRPr lang="en-US"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648200"/>
            <a:ext cx="3200400" cy="1682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800" y="2286000"/>
            <a:ext cx="3505200" cy="1200329"/>
          </a:xfrm>
          <a:prstGeom prst="rect">
            <a:avLst/>
          </a:prstGeom>
        </p:spPr>
        <p:txBody>
          <a:bodyPr wrap="square">
            <a:spAutoFit/>
          </a:bodyPr>
          <a:lstStyle/>
          <a:p>
            <a:pPr xmlns:a="http://schemas.openxmlformats.org/drawingml/2006/main" algn="ctr"/>
            <a:r xmlns:a="http://schemas.openxmlformats.org/drawingml/2006/main">
              <a:rPr lang="vi" sz="2400" dirty="0" smtClean="0"/>
              <a:t>Trong số các vấn đề được xem xét, có những vấn đề quan trọng:</a:t>
            </a:r>
            <a:endParaRPr xmlns:a="http://schemas.openxmlformats.org/drawingml/2006/main" lang="en-US" sz="2400" dirty="0"/>
          </a:p>
        </p:txBody>
      </p:sp>
    </p:spTree>
    <p:extLst>
      <p:ext uri="{BB962C8B-B14F-4D97-AF65-F5344CB8AC3E}">
        <p14:creationId xmlns:p14="http://schemas.microsoft.com/office/powerpoint/2010/main" val="2394914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xmlns:a="http://schemas.openxmlformats.org/drawingml/2006/main">
              <a:rPr lang="vi" b="1" dirty="0" smtClean="0">
                <a:solidFill>
                  <a:srgbClr val="002060"/>
                </a:solidFill>
              </a:rPr>
              <a:t>Lập kế hoạch an ninh</a:t>
            </a:r>
            <a:endParaRPr xmlns:a="http://schemas.openxmlformats.org/drawingml/2006/main" lang="en-US" b="1" dirty="0">
              <a:solidFill>
                <a:srgbClr val="002060"/>
              </a:solidFill>
            </a:endParaRPr>
          </a:p>
        </p:txBody>
      </p:sp>
      <p:sp>
        <p:nvSpPr>
          <p:cNvPr id="3" name="Content Placeholder 2"/>
          <p:cNvSpPr>
            <a:spLocks noGrp="1"/>
          </p:cNvSpPr>
          <p:nvPr>
            <p:ph idx="1"/>
          </p:nvPr>
        </p:nvSpPr>
        <p:spPr>
          <a:xfrm>
            <a:off x="457200" y="1066800"/>
            <a:ext cx="8534400" cy="5334000"/>
          </a:xfrm>
        </p:spPr>
        <p:txBody>
          <a:bodyPr>
            <a:normAutofit lnSpcReduction="10000"/>
          </a:bodyPr>
          <a:lstStyle/>
          <a:p>
            <a:pPr xmlns:a="http://schemas.openxmlformats.org/drawingml/2006/main" marL="457200" indent="-457200">
              <a:buFont typeface="+mj-lt"/>
              <a:buAutoNum type="arabicPeriod"/>
            </a:pPr>
            <a:r xmlns:a="http://schemas.openxmlformats.org/drawingml/2006/main">
              <a:rPr lang="vi" sz="2400" dirty="0" smtClean="0"/>
              <a:t>Mục </a:t>
            </a:r>
            <a:r xmlns:a="http://schemas.openxmlformats.org/drawingml/2006/main">
              <a:rPr lang="vi" sz="2400" dirty="0" smtClean="0">
                <a:solidFill>
                  <a:srgbClr val="FF0000"/>
                </a:solidFill>
              </a:rPr>
              <a:t>đích của hệ thống </a:t>
            </a:r>
            <a:r xmlns:a="http://schemas.openxmlformats.org/drawingml/2006/main">
              <a:rPr lang="vi" sz="2400" dirty="0" smtClean="0"/>
              <a:t>, </a:t>
            </a:r>
            <a:r xmlns:a="http://schemas.openxmlformats.org/drawingml/2006/main">
              <a:rPr lang="vi" sz="2400" dirty="0" smtClean="0">
                <a:solidFill>
                  <a:srgbClr val="FF0000"/>
                </a:solidFill>
              </a:rPr>
              <a:t>loại thông tin </a:t>
            </a:r>
            <a:r xmlns:a="http://schemas.openxmlformats.org/drawingml/2006/main">
              <a:rPr lang="vi" sz="2400" dirty="0" smtClean="0"/>
              <a:t>được lưu trữ, các </a:t>
            </a:r>
            <a:r xmlns:a="http://schemas.openxmlformats.org/drawingml/2006/main">
              <a:rPr lang="vi" sz="2400" dirty="0" smtClean="0">
                <a:solidFill>
                  <a:srgbClr val="00B050"/>
                </a:solidFill>
              </a:rPr>
              <a:t>ứng dụng và dịch vụ </a:t>
            </a:r>
            <a:r xmlns:a="http://schemas.openxmlformats.org/drawingml/2006/main">
              <a:rPr lang="vi" sz="2400" dirty="0" smtClean="0"/>
              <a:t>được cung cấp và các </a:t>
            </a:r>
            <a:r xmlns:a="http://schemas.openxmlformats.org/drawingml/2006/main">
              <a:rPr lang="vi" sz="2400" dirty="0" smtClean="0">
                <a:solidFill>
                  <a:schemeClr val="accent6">
                    <a:lumMod val="50000"/>
                  </a:schemeClr>
                </a:solidFill>
              </a:rPr>
              <a:t>yêu cầu bảo mật của chúng</a:t>
            </a:r>
          </a:p>
          <a:p>
            <a:pPr xmlns:a="http://schemas.openxmlformats.org/drawingml/2006/main" marL="457200" indent="-457200">
              <a:buFont typeface="+mj-lt"/>
              <a:buAutoNum type="arabicPeriod"/>
            </a:pPr>
            <a:r xmlns:a="http://schemas.openxmlformats.org/drawingml/2006/main">
              <a:rPr lang="vi" sz="2400" dirty="0" smtClean="0"/>
              <a:t>Các </a:t>
            </a:r>
            <a:r xmlns:a="http://schemas.openxmlformats.org/drawingml/2006/main">
              <a:rPr lang="vi" sz="2400" dirty="0" smtClean="0">
                <a:solidFill>
                  <a:srgbClr val="7030A0"/>
                </a:solidFill>
              </a:rPr>
              <a:t>danh mục người dùng </a:t>
            </a:r>
            <a:r xmlns:a="http://schemas.openxmlformats.org/drawingml/2006/main">
              <a:rPr lang="vi" sz="2400" dirty="0" smtClean="0"/>
              <a:t>của hệ thống, </a:t>
            </a:r>
            <a:r xmlns:a="http://schemas.openxmlformats.org/drawingml/2006/main">
              <a:rPr lang="vi" sz="2400" dirty="0" smtClean="0">
                <a:solidFill>
                  <a:srgbClr val="7030A0"/>
                </a:solidFill>
              </a:rPr>
              <a:t>các đặc quyền </a:t>
            </a:r>
            <a:r xmlns:a="http://schemas.openxmlformats.org/drawingml/2006/main">
              <a:rPr lang="vi" sz="2400" dirty="0" smtClean="0"/>
              <a:t>mà họ có và loại thông tin họ có thể truy cập</a:t>
            </a:r>
          </a:p>
          <a:p>
            <a:pPr xmlns:a="http://schemas.openxmlformats.org/drawingml/2006/main" marL="457200" indent="-457200">
              <a:buFont typeface="+mj-lt"/>
              <a:buAutoNum type="arabicPeriod"/>
            </a:pPr>
            <a:r xmlns:a="http://schemas.openxmlformats.org/drawingml/2006/main">
              <a:rPr lang="vi" sz="2400" b="1" dirty="0" smtClean="0">
                <a:solidFill>
                  <a:srgbClr val="00B050"/>
                </a:solidFill>
              </a:rPr>
              <a:t>Cách </a:t>
            </a:r>
            <a:r xmlns:a="http://schemas.openxmlformats.org/drawingml/2006/main">
              <a:rPr lang="vi" sz="2400" dirty="0" smtClean="0"/>
              <a:t>xác thực người dùng</a:t>
            </a:r>
          </a:p>
          <a:p>
            <a:pPr xmlns:a="http://schemas.openxmlformats.org/drawingml/2006/main" marL="457200" indent="-457200">
              <a:buFont typeface="+mj-lt"/>
              <a:buAutoNum type="arabicPeriod"/>
            </a:pPr>
            <a:r xmlns:a="http://schemas.openxmlformats.org/drawingml/2006/main">
              <a:rPr lang="vi" sz="2400" b="1" dirty="0" smtClean="0">
                <a:solidFill>
                  <a:srgbClr val="00B050"/>
                </a:solidFill>
              </a:rPr>
              <a:t>Cách thức </a:t>
            </a:r>
            <a:r xmlns:a="http://schemas.openxmlformats.org/drawingml/2006/main">
              <a:rPr lang="vi" sz="2400" dirty="0" smtClean="0"/>
              <a:t>truy cập </a:t>
            </a:r>
            <a:r xmlns:a="http://schemas.openxmlformats.org/drawingml/2006/main">
              <a:rPr lang="vi" sz="2400" dirty="0" smtClean="0">
                <a:solidFill>
                  <a:srgbClr val="FF0000"/>
                </a:solidFill>
              </a:rPr>
              <a:t>thông tin được lưu trữ </a:t>
            </a:r>
            <a:r xmlns:a="http://schemas.openxmlformats.org/drawingml/2006/main">
              <a:rPr lang="vi" sz="2400" dirty="0" smtClean="0"/>
              <a:t>trên hệ thống được quản lý</a:t>
            </a:r>
          </a:p>
          <a:p>
            <a:pPr xmlns:a="http://schemas.openxmlformats.org/drawingml/2006/main" marL="457200" indent="-457200">
              <a:buFont typeface="+mj-lt"/>
              <a:buAutoNum type="arabicPeriod"/>
            </a:pPr>
            <a:r xmlns:a="http://schemas.openxmlformats.org/drawingml/2006/main">
              <a:rPr lang="vi" sz="2400" dirty="0" smtClean="0"/>
              <a:t>Hệ thống có quyền truy cập gì vào thông tin được lưu trữ trên các máy chủ khác, chẳng hạn như máy chủ tệp hoặc cơ sở dữ liệu và cách nó được quản lý</a:t>
            </a:r>
          </a:p>
          <a:p>
            <a:pPr xmlns:a="http://schemas.openxmlformats.org/drawingml/2006/main" marL="457200" indent="-457200">
              <a:buFont typeface="+mj-lt"/>
              <a:buAutoNum type="arabicPeriod"/>
            </a:pPr>
            <a:r xmlns:a="http://schemas.openxmlformats.org/drawingml/2006/main">
              <a:rPr lang="vi" sz="2400" b="1" dirty="0" smtClean="0">
                <a:solidFill>
                  <a:srgbClr val="FF0000"/>
                </a:solidFill>
              </a:rPr>
              <a:t>Ai </a:t>
            </a:r>
            <a:r xmlns:a="http://schemas.openxmlformats.org/drawingml/2006/main">
              <a:rPr lang="vi" sz="2400" dirty="0" smtClean="0"/>
              <a:t>sẽ quản lý hệ thống và </a:t>
            </a:r>
            <a:r xmlns:a="http://schemas.openxmlformats.org/drawingml/2006/main">
              <a:rPr lang="vi" sz="2400" b="1" dirty="0" smtClean="0">
                <a:solidFill>
                  <a:srgbClr val="FF0000"/>
                </a:solidFill>
              </a:rPr>
              <a:t>cách </a:t>
            </a:r>
            <a:r xmlns:a="http://schemas.openxmlformats.org/drawingml/2006/main">
              <a:rPr lang="vi" sz="2400" dirty="0" smtClean="0"/>
              <a:t>họ sẽ quản lý hệ thống (thông qua truy cập </a:t>
            </a:r>
            <a:r xmlns:a="http://schemas.openxmlformats.org/drawingml/2006/main">
              <a:rPr lang="vi" sz="2400" dirty="0" smtClean="0">
                <a:solidFill>
                  <a:srgbClr val="00B050"/>
                </a:solidFill>
              </a:rPr>
              <a:t>cục bộ </a:t>
            </a:r>
            <a:r xmlns:a="http://schemas.openxmlformats.org/drawingml/2006/main">
              <a:rPr lang="vi" sz="2400" dirty="0" smtClean="0"/>
              <a:t>hoặc </a:t>
            </a:r>
            <a:r xmlns:a="http://schemas.openxmlformats.org/drawingml/2006/main">
              <a:rPr lang="vi" sz="2400" dirty="0" smtClean="0">
                <a:solidFill>
                  <a:srgbClr val="00B050"/>
                </a:solidFill>
              </a:rPr>
              <a:t>từ xa </a:t>
            </a:r>
            <a:r xmlns:a="http://schemas.openxmlformats.org/drawingml/2006/main">
              <a:rPr lang="vi" sz="2400" dirty="0" smtClean="0"/>
              <a:t>)</a:t>
            </a:r>
          </a:p>
          <a:p>
            <a:pPr xmlns:a="http://schemas.openxmlformats.org/drawingml/2006/main" marL="457200" indent="-457200">
              <a:buFont typeface="+mj-lt"/>
              <a:buAutoNum type="arabicPeriod"/>
            </a:pPr>
            <a:r xmlns:a="http://schemas.openxmlformats.org/drawingml/2006/main">
              <a:rPr lang="vi" sz="2400" dirty="0" smtClean="0"/>
              <a:t>Bất kỳ biện pháp </a:t>
            </a:r>
            <a:r xmlns:a="http://schemas.openxmlformats.org/drawingml/2006/main">
              <a:rPr lang="vi" sz="2400" dirty="0" smtClean="0">
                <a:solidFill>
                  <a:srgbClr val="FF0000"/>
                </a:solidFill>
              </a:rPr>
              <a:t>bảo mật bổ sung </a:t>
            </a:r>
            <a:r xmlns:a="http://schemas.openxmlformats.org/drawingml/2006/main">
              <a:rPr lang="vi" sz="2400" dirty="0" smtClean="0"/>
              <a:t>nào được yêu cầu trên hệ thống: tường lửa máy chủ, chống vi-rút, ..</a:t>
            </a:r>
            <a:endParaRPr xmlns:a="http://schemas.openxmlformats.org/drawingml/2006/main" lang="en-US" sz="2400" dirty="0"/>
          </a:p>
        </p:txBody>
      </p:sp>
    </p:spTree>
    <p:extLst>
      <p:ext uri="{BB962C8B-B14F-4D97-AF65-F5344CB8AC3E}">
        <p14:creationId xmlns:p14="http://schemas.microsoft.com/office/powerpoint/2010/main" val="3993224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600" y="1371600"/>
            <a:ext cx="2981826" cy="2436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152400"/>
            <a:ext cx="8229600" cy="762000"/>
          </a:xfrm>
        </p:spPr>
        <p:txBody>
          <a:bodyPr/>
          <a:lstStyle/>
          <a:p>
            <a:r xmlns:a="http://schemas.openxmlformats.org/drawingml/2006/main">
              <a:rPr lang="vi" b="1" dirty="0" smtClean="0">
                <a:solidFill>
                  <a:srgbClr val="FF0000"/>
                </a:solidFill>
              </a:rPr>
              <a:t>Làm cứng </a:t>
            </a:r>
            <a:endParaRPr xmlns:a="http://schemas.openxmlformats.org/drawingml/2006/main" lang="en-US" b="1" dirty="0">
              <a:solidFill>
                <a:srgbClr val="FF0000"/>
              </a:solidFill>
            </a:endParaRPr>
            <a:r xmlns:a="http://schemas.openxmlformats.org/drawingml/2006/main">
              <a:rPr lang="vi" b="1" dirty="0" smtClean="0"/>
              <a:t>hệ điều hành</a:t>
            </a:r>
          </a:p>
        </p:txBody>
      </p:sp>
      <p:sp>
        <p:nvSpPr>
          <p:cNvPr id="3" name="Content Placeholder 2"/>
          <p:cNvSpPr>
            <a:spLocks noGrp="1"/>
          </p:cNvSpPr>
          <p:nvPr>
            <p:ph idx="1"/>
          </p:nvPr>
        </p:nvSpPr>
        <p:spPr>
          <a:xfrm>
            <a:off x="-152400" y="1143000"/>
            <a:ext cx="6886825" cy="5410200"/>
          </a:xfrm>
        </p:spPr>
        <p:txBody>
          <a:bodyPr>
            <a:normAutofit lnSpcReduction="10000"/>
          </a:bodyPr>
          <a:lstStyle/>
          <a:p>
            <a:pPr xmlns:a="http://schemas.openxmlformats.org/drawingml/2006/main" lvl="1">
              <a:spcAft>
                <a:spcPts val="1200"/>
              </a:spcAft>
            </a:pPr>
            <a:r xmlns:a="http://schemas.openxmlformats.org/drawingml/2006/main">
              <a:rPr lang="vi" dirty="0" smtClean="0">
                <a:cs typeface="Arial" pitchFamily="34" charset="0"/>
              </a:rPr>
              <a:t>Cài đặt và vá lỗi</a:t>
            </a:r>
          </a:p>
          <a:p>
            <a:pPr xmlns:a="http://schemas.openxmlformats.org/drawingml/2006/main" lvl="1">
              <a:spcAft>
                <a:spcPts val="1200"/>
              </a:spcAft>
            </a:pPr>
            <a:r xmlns:a="http://schemas.openxmlformats.org/drawingml/2006/main">
              <a:rPr lang="vi" dirty="0" smtClean="0">
                <a:cs typeface="Arial" pitchFamily="34" charset="0"/>
              </a:rPr>
              <a:t>Cấu hình</a:t>
            </a:r>
          </a:p>
          <a:p>
            <a:pPr xmlns:a="http://schemas.openxmlformats.org/drawingml/2006/main" lvl="2">
              <a:spcAft>
                <a:spcPts val="1200"/>
              </a:spcAft>
            </a:pPr>
            <a:r xmlns:a="http://schemas.openxmlformats.org/drawingml/2006/main">
              <a:rPr lang="vi" u="sng" dirty="0" smtClean="0">
                <a:solidFill>
                  <a:srgbClr val="7030A0"/>
                </a:solidFill>
                <a:cs typeface="Arial" pitchFamily="34" charset="0"/>
              </a:rPr>
              <a:t>Loại bỏ </a:t>
            </a:r>
            <a:r xmlns:a="http://schemas.openxmlformats.org/drawingml/2006/main">
              <a:rPr lang="vi" dirty="0" smtClean="0">
                <a:solidFill>
                  <a:srgbClr val="FF0000"/>
                </a:solidFill>
                <a:cs typeface="Arial" pitchFamily="34" charset="0"/>
              </a:rPr>
              <a:t>các ứng dụng, dịch vụ và giao thức không cần thiết</a:t>
            </a:r>
          </a:p>
          <a:p>
            <a:pPr xmlns:a="http://schemas.openxmlformats.org/drawingml/2006/main" lvl="2">
              <a:spcAft>
                <a:spcPts val="1200"/>
              </a:spcAft>
            </a:pPr>
            <a:r xmlns:a="http://schemas.openxmlformats.org/drawingml/2006/main">
              <a:rPr lang="vi" dirty="0" smtClean="0">
                <a:cs typeface="Arial" pitchFamily="34" charset="0"/>
              </a:rPr>
              <a:t>Người dùng, nhóm, quyền kiểm soát và đặc quyền</a:t>
            </a:r>
          </a:p>
          <a:p>
            <a:pPr xmlns:a="http://schemas.openxmlformats.org/drawingml/2006/main" lvl="1">
              <a:spcAft>
                <a:spcPts val="1200"/>
              </a:spcAft>
            </a:pPr>
            <a:r xmlns:a="http://schemas.openxmlformats.org/drawingml/2006/main">
              <a:rPr lang="vi" sz="2400" dirty="0" smtClean="0">
                <a:cs typeface="Arial" pitchFamily="34" charset="0"/>
              </a:rPr>
              <a:t>Cài đặt phần mềm bổ sung (chống vi-rút, tường lửa, hệ thống phát hiện xâm nhập, v.v.)</a:t>
            </a:r>
          </a:p>
          <a:p>
            <a:pPr xmlns:a="http://schemas.openxmlformats.org/drawingml/2006/main" lvl="1">
              <a:spcAft>
                <a:spcPts val="1200"/>
              </a:spcAft>
            </a:pPr>
            <a:r xmlns:a="http://schemas.openxmlformats.org/drawingml/2006/main">
              <a:rPr lang="vi" dirty="0" smtClean="0">
                <a:cs typeface="Arial" pitchFamily="34" charset="0"/>
              </a:rPr>
              <a:t>Kiểm tra bảo mật hệ thống</a:t>
            </a:r>
          </a:p>
          <a:p>
            <a:pPr xmlns:a="http://schemas.openxmlformats.org/drawingml/2006/main" lvl="2"/>
            <a:r xmlns:a="http://schemas.openxmlformats.org/drawingml/2006/main">
              <a:rPr lang="vi" sz="2000" dirty="0" smtClean="0">
                <a:solidFill>
                  <a:srgbClr val="FF0000"/>
                </a:solidFill>
                <a:cs typeface="Arial" pitchFamily="34" charset="0"/>
              </a:rPr>
              <a:t>Đảm bảo </a:t>
            </a:r>
            <a:r xmlns:a="http://schemas.openxmlformats.org/drawingml/2006/main">
              <a:rPr lang="vi" sz="2000" dirty="0" smtClean="0">
                <a:cs typeface="Arial" pitchFamily="34" charset="0"/>
              </a:rPr>
              <a:t>các bước cấu hình bảo mật trước đó được triển khai chính xác</a:t>
            </a:r>
          </a:p>
          <a:p>
            <a:pPr xmlns:a="http://schemas.openxmlformats.org/drawingml/2006/main" lvl="2"/>
            <a:r xmlns:a="http://schemas.openxmlformats.org/drawingml/2006/main">
              <a:rPr lang="vi" sz="2000" dirty="0" smtClean="0">
                <a:solidFill>
                  <a:srgbClr val="FF0000"/>
                </a:solidFill>
                <a:cs typeface="Arial" pitchFamily="34" charset="0"/>
              </a:rPr>
              <a:t>Xác định </a:t>
            </a:r>
            <a:r xmlns:a="http://schemas.openxmlformats.org/drawingml/2006/main">
              <a:rPr lang="vi" sz="2000" dirty="0" smtClean="0">
                <a:cs typeface="Arial" pitchFamily="34" charset="0"/>
              </a:rPr>
              <a:t>bất kỳ lỗ hổng có thể có</a:t>
            </a:r>
            <a:endParaRPr xmlns:a="http://schemas.openxmlformats.org/drawingml/2006/main" lang="en-US" sz="2000" dirty="0">
              <a:cs typeface="Arial" pitchFamily="34"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4425" y="3962400"/>
            <a:ext cx="1927123"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468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xmlns:a="http://schemas.openxmlformats.org/drawingml/2006/main">
              <a:rPr lang="vi" sz="3600" b="1" dirty="0" smtClean="0"/>
              <a:t>Cài đặt và vá lỗi</a:t>
            </a:r>
            <a:endParaRPr xmlns:a="http://schemas.openxmlformats.org/drawingml/2006/main" lang="en-US" sz="3600" b="1" dirty="0"/>
          </a:p>
        </p:txBody>
      </p:sp>
      <p:sp>
        <p:nvSpPr>
          <p:cNvPr id="3" name="Content Placeholder 2"/>
          <p:cNvSpPr>
            <a:spLocks noGrp="1"/>
          </p:cNvSpPr>
          <p:nvPr>
            <p:ph idx="1"/>
          </p:nvPr>
        </p:nvSpPr>
        <p:spPr>
          <a:xfrm>
            <a:off x="304800" y="1143000"/>
            <a:ext cx="8610600" cy="4953000"/>
          </a:xfrm>
        </p:spPr>
        <p:txBody>
          <a:bodyPr>
            <a:normAutofit fontScale="92500" lnSpcReduction="10000"/>
          </a:bodyPr>
          <a:lstStyle/>
          <a:p>
            <a:r xmlns:a="http://schemas.openxmlformats.org/drawingml/2006/main">
              <a:rPr lang="vi" b="1" dirty="0" smtClean="0"/>
              <a:t>Cài đặt</a:t>
            </a:r>
          </a:p>
          <a:p>
            <a:pPr xmlns:a="http://schemas.openxmlformats.org/drawingml/2006/main" lvl="1"/>
            <a:r xmlns:a="http://schemas.openxmlformats.org/drawingml/2006/main">
              <a:rPr lang="vi" dirty="0" smtClean="0"/>
              <a:t>Máy không được kết nối với mạng cho đến khi được bảo mật</a:t>
            </a:r>
          </a:p>
          <a:p>
            <a:pPr xmlns:a="http://schemas.openxmlformats.org/drawingml/2006/main" lvl="1"/>
            <a:r xmlns:a="http://schemas.openxmlformats.org/drawingml/2006/main">
              <a:rPr lang="vi" dirty="0" smtClean="0"/>
              <a:t>Mạng có giới hạn (tường lửa) có thể chấp nhận được</a:t>
            </a:r>
          </a:p>
          <a:p>
            <a:pPr xmlns:a="http://schemas.openxmlformats.org/drawingml/2006/main" lvl="1"/>
            <a:r xmlns:a="http://schemas.openxmlformats.org/drawingml/2006/main">
              <a:rPr lang="vi" dirty="0" smtClean="0"/>
              <a:t>Chỉ cài đặt các dịch vụ và ổ đĩa được yêu cầu (từ các nguồn đáng tin cậy)</a:t>
            </a:r>
          </a:p>
          <a:p>
            <a:pPr xmlns:a="http://schemas.openxmlformats.org/drawingml/2006/main" lvl="1"/>
            <a:r xmlns:a="http://schemas.openxmlformats.org/drawingml/2006/main">
              <a:rPr lang="vi" dirty="0" smtClean="0"/>
              <a:t>Thiết lập cập nhật tự động (chỉ khi thời gian cập nhật không có vấn đề)</a:t>
            </a:r>
          </a:p>
          <a:p>
            <a:r xmlns:a="http://schemas.openxmlformats.org/drawingml/2006/main">
              <a:rPr lang="vi" b="1" dirty="0" smtClean="0"/>
              <a:t>Khởi động</a:t>
            </a:r>
          </a:p>
          <a:p>
            <a:pPr xmlns:a="http://schemas.openxmlformats.org/drawingml/2006/main" lvl="1"/>
            <a:r xmlns:a="http://schemas.openxmlformats.org/drawingml/2006/main">
              <a:rPr lang="vi" dirty="0" smtClean="0"/>
              <a:t>Bảo vệ các thay đổi trong BIOS bằng mật khẩu</a:t>
            </a:r>
          </a:p>
          <a:p>
            <a:pPr xmlns:a="http://schemas.openxmlformats.org/drawingml/2006/main" lvl="1"/>
            <a:r xmlns:a="http://schemas.openxmlformats.org/drawingml/2006/main">
              <a:rPr lang="vi" dirty="0" smtClean="0"/>
              <a:t>Tắt một số phương tiện có thể khởi động</a:t>
            </a:r>
          </a:p>
          <a:p>
            <a:pPr xmlns:a="http://schemas.openxmlformats.org/drawingml/2006/main" lvl="1"/>
            <a:r xmlns:a="http://schemas.openxmlformats.org/drawingml/2006/main">
              <a:rPr lang="vi" dirty="0" smtClean="0"/>
              <a:t>Ổ cứng mật mã? Ưu và nhược điểm</a:t>
            </a:r>
            <a:endParaRPr xmlns:a="http://schemas.openxmlformats.org/drawingml/2006/main" lang="en-US" dirty="0"/>
          </a:p>
        </p:txBody>
      </p:sp>
    </p:spTree>
    <p:extLst>
      <p:ext uri="{BB962C8B-B14F-4D97-AF65-F5344CB8AC3E}">
        <p14:creationId xmlns:p14="http://schemas.microsoft.com/office/powerpoint/2010/main" val="2388149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xmlns:a="http://schemas.openxmlformats.org/drawingml/2006/main">
              <a:rPr lang="vi" sz="3200" b="1" dirty="0" smtClean="0">
                <a:solidFill>
                  <a:srgbClr val="FF0000"/>
                </a:solidFill>
              </a:rPr>
              <a:t>Loại bỏ </a:t>
            </a:r>
            <a:r xmlns:a="http://schemas.openxmlformats.org/drawingml/2006/main">
              <a:rPr lang="vi" sz="3200" b="1" dirty="0" smtClean="0"/>
              <a:t>các dịch vụ, ứng dụng, giao thức không cần thiết</a:t>
            </a:r>
            <a:endParaRPr xmlns:a="http://schemas.openxmlformats.org/drawingml/2006/main" lang="en-US" sz="3200" b="1" dirty="0"/>
          </a:p>
        </p:txBody>
      </p:sp>
      <p:sp>
        <p:nvSpPr>
          <p:cNvPr id="3" name="Content Placeholder 2"/>
          <p:cNvSpPr>
            <a:spLocks noGrp="1"/>
          </p:cNvSpPr>
          <p:nvPr>
            <p:ph idx="1"/>
          </p:nvPr>
        </p:nvSpPr>
        <p:spPr/>
        <p:txBody>
          <a:bodyPr/>
          <a:lstStyle/>
          <a:p>
            <a:r xmlns:a="http://schemas.openxmlformats.org/drawingml/2006/main">
              <a:rPr lang="vi" sz="2800" dirty="0" smtClean="0"/>
              <a:t>Phần mềm có lỗ hổng, </a:t>
            </a:r>
            <a:br xmlns:a="http://schemas.openxmlformats.org/drawingml/2006/main">
              <a:rPr lang="en-US" sz="2800" dirty="0" smtClean="0"/>
            </a:br>
            <a:r xmlns:a="http://schemas.openxmlformats.org/drawingml/2006/main">
              <a:rPr lang="vi" sz="2800" dirty="0" smtClean="0"/>
              <a:t>do đó </a:t>
            </a:r>
            <a:r xmlns:a="http://schemas.openxmlformats.org/drawingml/2006/main">
              <a:rPr lang="vi" sz="2800" b="1" dirty="0" smtClean="0">
                <a:solidFill>
                  <a:schemeClr val="accent6">
                    <a:lumMod val="50000"/>
                  </a:schemeClr>
                </a:solidFill>
              </a:rPr>
              <a:t>có nhiều phần mềm hơn</a:t>
            </a:r>
            <a:r xmlns:a="http://schemas.openxmlformats.org/drawingml/2006/main">
              <a:rPr lang="vi" sz="2800" dirty="0" smtClean="0">
                <a:solidFill>
                  <a:schemeClr val="accent6">
                    <a:lumMod val="50000"/>
                  </a:schemeClr>
                </a:solidFill>
              </a:rPr>
              <a:t> </a:t>
            </a:r>
            <a:r xmlns:a="http://schemas.openxmlformats.org/drawingml/2006/main">
              <a:rPr lang="vi" sz="2800" dirty="0" smtClean="0"/>
              <a:t>= </a:t>
            </a:r>
            <a:r xmlns:a="http://schemas.openxmlformats.org/drawingml/2006/main">
              <a:rPr lang="vi" sz="2800" b="1" dirty="0" smtClean="0">
                <a:solidFill>
                  <a:schemeClr val="accent6">
                    <a:lumMod val="50000"/>
                  </a:schemeClr>
                </a:solidFill>
              </a:rPr>
              <a:t>nhiều lỗ hổng hơn</a:t>
            </a:r>
          </a:p>
          <a:p>
            <a:pPr xmlns:a="http://schemas.openxmlformats.org/drawingml/2006/main">
              <a:spcBef>
                <a:spcPts val="1200"/>
              </a:spcBef>
            </a:pPr>
            <a:r xmlns:a="http://schemas.openxmlformats.org/drawingml/2006/main">
              <a:rPr lang="vi" b="1" dirty="0" smtClean="0">
                <a:solidFill>
                  <a:srgbClr val="002060"/>
                </a:solidFill>
              </a:rPr>
              <a:t>Tốt hơn là không cài đặt nó tại al </a:t>
            </a:r>
            <a:r xmlns:a="http://schemas.openxmlformats.org/drawingml/2006/main">
              <a:rPr lang="vi" dirty="0" smtClean="0"/>
              <a:t>l</a:t>
            </a:r>
          </a:p>
          <a:p>
            <a:pPr xmlns:a="http://schemas.openxmlformats.org/drawingml/2006/main" lvl="1"/>
            <a:r xmlns:a="http://schemas.openxmlformats.org/drawingml/2006/main">
              <a:rPr lang="vi" sz="2400" dirty="0" smtClean="0"/>
              <a:t>Đôi khi, trình gỡ cài đặt không xóa được tất cả các phần phụ thuộc</a:t>
            </a:r>
          </a:p>
          <a:p>
            <a:pPr xmlns:a="http://schemas.openxmlformats.org/drawingml/2006/main" lvl="1"/>
            <a:r xmlns:a="http://schemas.openxmlformats.org/drawingml/2006/main">
              <a:rPr lang="vi" sz="2400" dirty="0" smtClean="0"/>
              <a:t>Kẻ tấn công có thể bật phần mềm vô hiệu hóa khi có được quyền kiểm soát</a:t>
            </a:r>
            <a:endParaRPr xmlns:a="http://schemas.openxmlformats.org/drawingml/2006/main" lang="en-US" sz="2400" dirty="0"/>
          </a:p>
        </p:txBody>
      </p:sp>
    </p:spTree>
    <p:extLst>
      <p:ext uri="{BB962C8B-B14F-4D97-AF65-F5344CB8AC3E}">
        <p14:creationId xmlns:p14="http://schemas.microsoft.com/office/powerpoint/2010/main" val="3578399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2383</TotalTime>
  <Words>1222</Words>
  <Application>Microsoft Office PowerPoint</Application>
  <PresentationFormat>On-screen Show (4:3)</PresentationFormat>
  <Paragraphs>217</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Lesson 3.</vt:lpstr>
      <vt:lpstr>Contents </vt:lpstr>
      <vt:lpstr>Introduction</vt:lpstr>
      <vt:lpstr>Operating system security layers</vt:lpstr>
      <vt:lpstr>OS security issues</vt:lpstr>
      <vt:lpstr>Security planning</vt:lpstr>
      <vt:lpstr>Operating Systems Hardening</vt:lpstr>
      <vt:lpstr>Installing and patching</vt:lpstr>
      <vt:lpstr>Remove unnecessary services, applications, protocols</vt:lpstr>
      <vt:lpstr>Configure users, groups, and authentication</vt:lpstr>
      <vt:lpstr>Authentication </vt:lpstr>
      <vt:lpstr>User administration</vt:lpstr>
      <vt:lpstr>Configure resource controls</vt:lpstr>
      <vt:lpstr>Authorization </vt:lpstr>
      <vt:lpstr>Additional security and Testing</vt:lpstr>
      <vt:lpstr>Test the system security</vt:lpstr>
      <vt:lpstr>Application Security</vt:lpstr>
      <vt:lpstr>Security Maintenance </vt:lpstr>
      <vt:lpstr>Logging </vt:lpstr>
      <vt:lpstr>Data backup</vt:lpstr>
      <vt:lpstr>Network protection</vt:lpstr>
      <vt:lpstr>Malware protection</vt:lpstr>
      <vt:lpstr>Virtualization security layers</vt:lpstr>
      <vt:lpstr>The components of an OS security environment</vt:lpstr>
      <vt:lpstr>Services </vt:lpstr>
      <vt:lpstr>Files </vt:lpstr>
      <vt:lpstr>File permissions</vt:lpstr>
      <vt:lpstr>Sharing Files</vt:lpstr>
      <vt:lpstr>Memory </vt:lpstr>
      <vt:lpstr>Summary</vt:lpstr>
      <vt:lpstr>Scanning network - NMAP</vt:lpstr>
      <vt:lpstr>OS detection, Service discovery</vt:lpstr>
      <vt:lpstr>Nmap vulscan</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Software &amp; OS Security</dc:title>
  <dc:creator>Admin</dc:creator>
  <cp:lastModifiedBy>Administrator</cp:lastModifiedBy>
  <cp:revision>132</cp:revision>
  <dcterms:created xsi:type="dcterms:W3CDTF">2006-08-16T00:00:00Z</dcterms:created>
  <dcterms:modified xsi:type="dcterms:W3CDTF">2021-09-02T12:41:40Z</dcterms:modified>
</cp:coreProperties>
</file>