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1"/>
  </p:notesMasterIdLst>
  <p:sldIdLst>
    <p:sldId id="256" r:id="rId2"/>
    <p:sldId id="257" r:id="rId3"/>
    <p:sldId id="318" r:id="rId4"/>
    <p:sldId id="320" r:id="rId5"/>
    <p:sldId id="321" r:id="rId6"/>
    <p:sldId id="293" r:id="rId7"/>
    <p:sldId id="294" r:id="rId8"/>
    <p:sldId id="314" r:id="rId9"/>
    <p:sldId id="337" r:id="rId10"/>
    <p:sldId id="336" r:id="rId11"/>
    <p:sldId id="339" r:id="rId12"/>
    <p:sldId id="324" r:id="rId13"/>
    <p:sldId id="326" r:id="rId14"/>
    <p:sldId id="325" r:id="rId15"/>
    <p:sldId id="327" r:id="rId16"/>
    <p:sldId id="328" r:id="rId17"/>
    <p:sldId id="329" r:id="rId18"/>
    <p:sldId id="330" r:id="rId19"/>
    <p:sldId id="340" r:id="rId20"/>
    <p:sldId id="341" r:id="rId21"/>
    <p:sldId id="331" r:id="rId22"/>
    <p:sldId id="332" r:id="rId23"/>
    <p:sldId id="333" r:id="rId24"/>
    <p:sldId id="342" r:id="rId25"/>
    <p:sldId id="344" r:id="rId26"/>
    <p:sldId id="345" r:id="rId27"/>
    <p:sldId id="346" r:id="rId28"/>
    <p:sldId id="343" r:id="rId29"/>
    <p:sldId id="33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482" autoAdjust="0"/>
  </p:normalViewPr>
  <p:slideViewPr>
    <p:cSldViewPr snapToGrid="0">
      <p:cViewPr varScale="1">
        <p:scale>
          <a:sx n="63" d="100"/>
          <a:sy n="63" d="100"/>
        </p:scale>
        <p:origin x="142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85979-049B-4121-8A58-1634B6C34EB6}"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BF07A-3D44-4B3F-B86A-EF32DC6BB6DA}" type="slidenum">
              <a:rPr lang="en-US" smtClean="0"/>
              <a:t>‹#›</a:t>
            </a:fld>
            <a:endParaRPr lang="en-US"/>
          </a:p>
        </p:txBody>
      </p:sp>
    </p:spTree>
    <p:extLst>
      <p:ext uri="{BB962C8B-B14F-4D97-AF65-F5344CB8AC3E}">
        <p14:creationId xmlns:p14="http://schemas.microsoft.com/office/powerpoint/2010/main" val="3762975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thực là xác thực thông tin đăng nhập của bạn như Tên người dùng/ID người dùng và mật khẩu để xác minh danh tính của bạn.</a:t>
            </a:r>
            <a:endParaRPr lang="en-US"/>
          </a:p>
        </p:txBody>
      </p:sp>
      <p:sp>
        <p:nvSpPr>
          <p:cNvPr id="4" name="Slide Number Placeholder 3"/>
          <p:cNvSpPr>
            <a:spLocks noGrp="1"/>
          </p:cNvSpPr>
          <p:nvPr>
            <p:ph type="sldNum" sz="quarter" idx="10"/>
          </p:nvPr>
        </p:nvSpPr>
        <p:spPr/>
        <p:txBody>
          <a:bodyPr/>
          <a:lstStyle/>
          <a:p>
            <a:fld id="{230BF07A-3D44-4B3F-B86A-EF32DC6BB6DA}" type="slidenum">
              <a:rPr lang="en-US" smtClean="0"/>
              <a:t>4</a:t>
            </a:fld>
            <a:endParaRPr lang="en-US"/>
          </a:p>
        </p:txBody>
      </p:sp>
    </p:spTree>
    <p:extLst>
      <p:ext uri="{BB962C8B-B14F-4D97-AF65-F5344CB8AC3E}">
        <p14:creationId xmlns:p14="http://schemas.microsoft.com/office/powerpoint/2010/main" val="160318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thực mạnh là quan trọng</a:t>
            </a:r>
          </a:p>
          <a:p>
            <a:r>
              <a:rPr lang="vi-VN" smtClean="0"/>
              <a:t>Để được xác thực chính xác, chủ thể thường được yêu cầu cung cấp một phần thứ hai cho bộ thông tin xác thực (nghĩa là mật khẩu, cụm mật khẩu, khóa, mã PIN, mã thông báo, v.v.</a:t>
            </a:r>
            <a:endParaRPr lang="en-US"/>
          </a:p>
        </p:txBody>
      </p:sp>
      <p:sp>
        <p:nvSpPr>
          <p:cNvPr id="4" name="Slide Number Placeholder 3"/>
          <p:cNvSpPr>
            <a:spLocks noGrp="1"/>
          </p:cNvSpPr>
          <p:nvPr>
            <p:ph type="sldNum" sz="quarter" idx="10"/>
          </p:nvPr>
        </p:nvSpPr>
        <p:spPr/>
        <p:txBody>
          <a:bodyPr/>
          <a:lstStyle/>
          <a:p>
            <a:fld id="{230BF07A-3D44-4B3F-B86A-EF32DC6BB6DA}" type="slidenum">
              <a:rPr lang="en-US" smtClean="0"/>
              <a:t>5</a:t>
            </a:fld>
            <a:endParaRPr lang="en-US"/>
          </a:p>
        </p:txBody>
      </p:sp>
    </p:spTree>
    <p:extLst>
      <p:ext uri="{BB962C8B-B14F-4D97-AF65-F5344CB8AC3E}">
        <p14:creationId xmlns:p14="http://schemas.microsoft.com/office/powerpoint/2010/main" val="2191864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Truy cập tệp mật khẩu</a:t>
            </a:r>
          </a:p>
          <a:p>
            <a:r>
              <a:rPr lang="vi-VN" smtClean="0"/>
              <a:t>  Các cuộc tấn công vũ phu</a:t>
            </a:r>
          </a:p>
          <a:p>
            <a:r>
              <a:rPr lang="vi-VN" smtClean="0"/>
              <a:t>  tấn công thư mục</a:t>
            </a:r>
          </a:p>
          <a:p>
            <a:r>
              <a:rPr lang="vi-VN" smtClean="0"/>
              <a:t>  Kỹ thuật xã hội</a:t>
            </a:r>
            <a:endParaRPr lang="en-US"/>
          </a:p>
        </p:txBody>
      </p:sp>
      <p:sp>
        <p:nvSpPr>
          <p:cNvPr id="4" name="Slide Number Placeholder 3"/>
          <p:cNvSpPr>
            <a:spLocks noGrp="1"/>
          </p:cNvSpPr>
          <p:nvPr>
            <p:ph type="sldNum" sz="quarter" idx="10"/>
          </p:nvPr>
        </p:nvSpPr>
        <p:spPr/>
        <p:txBody>
          <a:bodyPr/>
          <a:lstStyle/>
          <a:p>
            <a:fld id="{230BF07A-3D44-4B3F-B86A-EF32DC6BB6DA}" type="slidenum">
              <a:rPr lang="en-US" smtClean="0"/>
              <a:t>10</a:t>
            </a:fld>
            <a:endParaRPr lang="en-US"/>
          </a:p>
        </p:txBody>
      </p:sp>
    </p:spTree>
    <p:extLst>
      <p:ext uri="{BB962C8B-B14F-4D97-AF65-F5344CB8AC3E}">
        <p14:creationId xmlns:p14="http://schemas.microsoft.com/office/powerpoint/2010/main" val="985540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Chủ động kiểm tra mật khẩu</a:t>
            </a:r>
          </a:p>
          <a:p>
            <a:r>
              <a:rPr lang="vi-VN" smtClean="0"/>
              <a:t>Người dùng chọn một mật khẩu tiềm năng được kiểm tra</a:t>
            </a:r>
          </a:p>
          <a:p>
            <a:r>
              <a:rPr lang="vi-VN" smtClean="0"/>
              <a:t>Mật khẩu yếu không được chấp nhận</a:t>
            </a:r>
          </a:p>
          <a:p>
            <a:r>
              <a:rPr lang="vi-VN" smtClean="0"/>
              <a:t>Kiểm tra mật khẩu phản ứng</a:t>
            </a:r>
          </a:p>
          <a:p>
            <a:r>
              <a:rPr lang="vi-VN" smtClean="0"/>
              <a:t>SysAdmin định kỳ chạy các công cụ bẻ khóa mật khẩu để phát hiện mật khẩu yếu phải thay thế</a:t>
            </a:r>
          </a:p>
          <a:p>
            <a:r>
              <a:rPr lang="vi-VN" smtClean="0"/>
              <a:t>Mật khẩu do máy tính tạo</a:t>
            </a:r>
          </a:p>
          <a:p>
            <a:r>
              <a:rPr lang="vi-VN" smtClean="0"/>
              <a:t>Mật khẩu ngẫu nhiên mạnh nhưng khó nhớ</a:t>
            </a:r>
            <a:endParaRPr lang="en-US"/>
          </a:p>
        </p:txBody>
      </p:sp>
      <p:sp>
        <p:nvSpPr>
          <p:cNvPr id="4" name="Slide Number Placeholder 3"/>
          <p:cNvSpPr>
            <a:spLocks noGrp="1"/>
          </p:cNvSpPr>
          <p:nvPr>
            <p:ph type="sldNum" sz="quarter" idx="10"/>
          </p:nvPr>
        </p:nvSpPr>
        <p:spPr/>
        <p:txBody>
          <a:bodyPr/>
          <a:lstStyle/>
          <a:p>
            <a:fld id="{230BF07A-3D44-4B3F-B86A-EF32DC6BB6DA}" type="slidenum">
              <a:rPr lang="en-US" smtClean="0"/>
              <a:t>11</a:t>
            </a:fld>
            <a:endParaRPr lang="en-US"/>
          </a:p>
        </p:txBody>
      </p:sp>
    </p:spTree>
    <p:extLst>
      <p:ext uri="{BB962C8B-B14F-4D97-AF65-F5344CB8AC3E}">
        <p14:creationId xmlns:p14="http://schemas.microsoft.com/office/powerpoint/2010/main" val="4168303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E-Token: lưu trữ thông tin đăng nhập như mật khẩu, chữ ký số và chứng chỉ cũng như khóa riêng</a:t>
            </a:r>
          </a:p>
          <a:p>
            <a:r>
              <a:rPr lang="vi-VN" smtClean="0"/>
              <a:t>RFID: (Các) mạch tích hợp có ăng-ten có thể phản hồi tín hiệu RF với thông tin nhận dạng</a:t>
            </a:r>
          </a:p>
          <a:p>
            <a:r>
              <a:rPr lang="vi-VN" smtClean="0"/>
              <a:t>Thẻ thông minh</a:t>
            </a:r>
          </a:p>
          <a:p>
            <a:r>
              <a:rPr lang="vi-VN" smtClean="0"/>
              <a:t>Chứng chỉ kỹ thuật số (được sử dụng bởi Trang web để tự xác thực với khách hàng)</a:t>
            </a:r>
            <a:endParaRPr lang="en-US"/>
          </a:p>
        </p:txBody>
      </p:sp>
      <p:sp>
        <p:nvSpPr>
          <p:cNvPr id="4" name="Slide Number Placeholder 3"/>
          <p:cNvSpPr>
            <a:spLocks noGrp="1"/>
          </p:cNvSpPr>
          <p:nvPr>
            <p:ph type="sldNum" sz="quarter" idx="10"/>
          </p:nvPr>
        </p:nvSpPr>
        <p:spPr/>
        <p:txBody>
          <a:bodyPr/>
          <a:lstStyle/>
          <a:p>
            <a:fld id="{230BF07A-3D44-4B3F-B86A-EF32DC6BB6DA}" type="slidenum">
              <a:rPr lang="en-US" smtClean="0"/>
              <a:t>14</a:t>
            </a:fld>
            <a:endParaRPr lang="en-US"/>
          </a:p>
        </p:txBody>
      </p:sp>
    </p:spTree>
    <p:extLst>
      <p:ext uri="{BB962C8B-B14F-4D97-AF65-F5344CB8AC3E}">
        <p14:creationId xmlns:p14="http://schemas.microsoft.com/office/powerpoint/2010/main" val="355161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3201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95027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04534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7134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157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8F99AF-42D7-4A07-9943-918696688DB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8625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8F99AF-42D7-4A07-9943-918696688DBA}"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958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F99AF-42D7-4A07-9943-918696688DBA}"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0684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9AF-42D7-4A07-9943-918696688DBA}"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25159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4435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88420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F99AF-42D7-4A07-9943-918696688DBA}" type="datetimeFigureOut">
              <a:rPr lang="en-US" smtClean="0"/>
              <a:t>1/2/2023</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E64C1-204F-4435-96EF-B43E4DADB6B4}" type="slidenum">
              <a:rPr lang="en-US" smtClean="0"/>
              <a:t>‹#›</a:t>
            </a:fld>
            <a:endParaRPr lang="en-US"/>
          </a:p>
        </p:txBody>
      </p:sp>
    </p:spTree>
    <p:extLst>
      <p:ext uri="{BB962C8B-B14F-4D97-AF65-F5344CB8AC3E}">
        <p14:creationId xmlns:p14="http://schemas.microsoft.com/office/powerpoint/2010/main" val="2787502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077" y="654265"/>
            <a:ext cx="11508826" cy="1947042"/>
          </a:xfrm>
        </p:spPr>
        <p:txBody>
          <a:bodyPr>
            <a:noAutofit/>
          </a:bodyPr>
          <a:lstStyle/>
          <a:p>
            <a:pPr algn="l">
              <a:spcBef>
                <a:spcPts val="600"/>
              </a:spcBef>
              <a:spcAft>
                <a:spcPts val="600"/>
              </a:spcAft>
            </a:pPr>
            <a:r>
              <a:rPr lang="en-US" sz="4000" dirty="0" smtClean="0"/>
              <a:t>Lesson </a:t>
            </a:r>
            <a:r>
              <a:rPr lang="en-US" sz="4000" dirty="0"/>
              <a:t>4</a:t>
            </a:r>
            <a:r>
              <a:rPr lang="en-US" sz="4000" dirty="0" smtClean="0"/>
              <a:t>.</a:t>
            </a:r>
            <a:br>
              <a:rPr lang="en-US" sz="4000" dirty="0" smtClean="0"/>
            </a:br>
            <a:r>
              <a:rPr lang="en-US" sz="4000" dirty="0" smtClean="0"/>
              <a:t>                          </a:t>
            </a:r>
            <a:r>
              <a:rPr lang="en-US" sz="6000" b="1" dirty="0" smtClean="0"/>
              <a:t>Authentication</a:t>
            </a:r>
            <a:endParaRPr lang="en-US" sz="4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857" y="3028127"/>
            <a:ext cx="6312745" cy="341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324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70C0"/>
                </a:solidFill>
              </a:rPr>
              <a:t>Something you know</a:t>
            </a:r>
            <a:endParaRPr lang="en-US" dirty="0"/>
          </a:p>
        </p:txBody>
      </p:sp>
      <p:sp>
        <p:nvSpPr>
          <p:cNvPr id="4" name="Rectangle 3"/>
          <p:cNvSpPr/>
          <p:nvPr/>
        </p:nvSpPr>
        <p:spPr>
          <a:xfrm>
            <a:off x="584616" y="1450610"/>
            <a:ext cx="10978318" cy="498598"/>
          </a:xfrm>
          <a:prstGeom prst="rect">
            <a:avLst/>
          </a:prstGeom>
          <a:solidFill>
            <a:schemeClr val="accent6">
              <a:lumMod val="40000"/>
              <a:lumOff val="60000"/>
            </a:schemeClr>
          </a:solidFill>
        </p:spPr>
        <p:txBody>
          <a:bodyPr wrap="square">
            <a:spAutoFit/>
          </a:bodyPr>
          <a:lstStyle/>
          <a:p>
            <a:pPr>
              <a:lnSpc>
                <a:spcPct val="110000"/>
              </a:lnSpc>
            </a:pPr>
            <a:r>
              <a:rPr lang="en-US" altLang="en-US" sz="2400" dirty="0">
                <a:solidFill>
                  <a:srgbClr val="7030A0"/>
                </a:solidFill>
              </a:rPr>
              <a:t>“Passwords are one of the biggest practical problems facing security engineers today.”</a:t>
            </a:r>
          </a:p>
        </p:txBody>
      </p:sp>
      <p:sp>
        <p:nvSpPr>
          <p:cNvPr id="8" name="Rectangle 7"/>
          <p:cNvSpPr/>
          <p:nvPr/>
        </p:nvSpPr>
        <p:spPr>
          <a:xfrm>
            <a:off x="569626" y="1960383"/>
            <a:ext cx="4840749" cy="1938992"/>
          </a:xfrm>
          <a:prstGeom prst="rect">
            <a:avLst/>
          </a:prstGeom>
        </p:spPr>
        <p:txBody>
          <a:bodyPr wrap="none">
            <a:spAutoFit/>
          </a:bodyPr>
          <a:lstStyle/>
          <a:p>
            <a:r>
              <a:rPr lang="en-US" altLang="en-US" sz="2400" dirty="0" smtClean="0"/>
              <a:t>Problems:</a:t>
            </a:r>
          </a:p>
          <a:p>
            <a:pPr marL="342900" indent="-342900">
              <a:buFontTx/>
              <a:buChar char="-"/>
            </a:pPr>
            <a:r>
              <a:rPr lang="en-US" altLang="en-US" sz="2400" dirty="0" smtClean="0"/>
              <a:t>Easy to share (intentionally or not)</a:t>
            </a:r>
          </a:p>
          <a:p>
            <a:pPr marL="342900" indent="-342900">
              <a:buFontTx/>
              <a:buChar char="-"/>
            </a:pPr>
            <a:r>
              <a:rPr lang="en-US" altLang="en-US" sz="2400" dirty="0" smtClean="0"/>
              <a:t>Easy to forget</a:t>
            </a:r>
          </a:p>
          <a:p>
            <a:pPr marL="342900" indent="-342900">
              <a:buFontTx/>
              <a:buChar char="-"/>
            </a:pPr>
            <a:r>
              <a:rPr lang="en-US" altLang="en-US" sz="2400" dirty="0" smtClean="0"/>
              <a:t>Often easy to guess</a:t>
            </a:r>
          </a:p>
          <a:p>
            <a:pPr marL="342900" indent="-342900">
              <a:buFontTx/>
              <a:buChar char="-"/>
            </a:pPr>
            <a:r>
              <a:rPr lang="en-US" altLang="en-US" sz="2400" dirty="0" smtClean="0"/>
              <a:t>Too </a:t>
            </a:r>
            <a:r>
              <a:rPr lang="en-US" altLang="en-US" sz="2400" dirty="0"/>
              <a:t>many passwords to remember</a:t>
            </a:r>
          </a:p>
        </p:txBody>
      </p:sp>
      <p:sp>
        <p:nvSpPr>
          <p:cNvPr id="11" name="Title 1"/>
          <p:cNvSpPr txBox="1">
            <a:spLocks/>
          </p:cNvSpPr>
          <p:nvPr/>
        </p:nvSpPr>
        <p:spPr>
          <a:xfrm>
            <a:off x="29986" y="4017363"/>
            <a:ext cx="5390924" cy="8282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Password vulnerabilities</a:t>
            </a:r>
            <a:endParaRPr lang="en-US" sz="3200" dirty="0"/>
          </a:p>
        </p:txBody>
      </p:sp>
      <p:sp>
        <p:nvSpPr>
          <p:cNvPr id="12" name="Content Placeholder 2"/>
          <p:cNvSpPr>
            <a:spLocks noGrp="1"/>
          </p:cNvSpPr>
          <p:nvPr>
            <p:ph idx="1"/>
          </p:nvPr>
        </p:nvSpPr>
        <p:spPr>
          <a:xfrm>
            <a:off x="534650" y="4706911"/>
            <a:ext cx="10972800" cy="1913925"/>
          </a:xfrm>
        </p:spPr>
        <p:txBody>
          <a:bodyPr>
            <a:normAutofit/>
          </a:bodyPr>
          <a:lstStyle/>
          <a:p>
            <a:pPr lvl="1"/>
            <a:r>
              <a:rPr lang="en-US" sz="2400" dirty="0" smtClean="0"/>
              <a:t>Access </a:t>
            </a:r>
            <a:r>
              <a:rPr lang="en-US" sz="2400" dirty="0"/>
              <a:t>the password </a:t>
            </a:r>
            <a:r>
              <a:rPr lang="en-US" sz="2400" dirty="0" smtClean="0"/>
              <a:t>file</a:t>
            </a:r>
          </a:p>
          <a:p>
            <a:pPr lvl="1"/>
            <a:r>
              <a:rPr lang="en-US" sz="2400" dirty="0" smtClean="0"/>
              <a:t> </a:t>
            </a:r>
            <a:r>
              <a:rPr lang="en-US" sz="2400" dirty="0"/>
              <a:t>Brute force </a:t>
            </a:r>
            <a:r>
              <a:rPr lang="en-US" sz="2400" dirty="0" smtClean="0"/>
              <a:t>attacks</a:t>
            </a:r>
          </a:p>
          <a:p>
            <a:pPr lvl="1"/>
            <a:r>
              <a:rPr lang="en-US" sz="2400" dirty="0" smtClean="0"/>
              <a:t> </a:t>
            </a:r>
            <a:r>
              <a:rPr lang="en-US" sz="2400" dirty="0"/>
              <a:t>Directory </a:t>
            </a:r>
            <a:r>
              <a:rPr lang="en-US" sz="2400" dirty="0" smtClean="0"/>
              <a:t>attacks</a:t>
            </a:r>
          </a:p>
          <a:p>
            <a:pPr lvl="1"/>
            <a:r>
              <a:rPr lang="en-US" sz="2400" dirty="0" smtClean="0"/>
              <a:t> </a:t>
            </a:r>
            <a:r>
              <a:rPr lang="en-US" sz="2400" dirty="0"/>
              <a:t>Social </a:t>
            </a:r>
            <a:r>
              <a:rPr lang="en-US" sz="2400" dirty="0" smtClean="0"/>
              <a:t>engineering</a:t>
            </a:r>
            <a:endParaRPr lang="en-US" sz="1200" dirty="0"/>
          </a:p>
        </p:txBody>
      </p:sp>
      <p:sp>
        <p:nvSpPr>
          <p:cNvPr id="13" name="Content Placeholder 2"/>
          <p:cNvSpPr txBox="1">
            <a:spLocks/>
          </p:cNvSpPr>
          <p:nvPr/>
        </p:nvSpPr>
        <p:spPr>
          <a:xfrm>
            <a:off x="6115985" y="3717563"/>
            <a:ext cx="6115986" cy="1734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Complex password policy</a:t>
            </a:r>
          </a:p>
          <a:p>
            <a:pPr lvl="1"/>
            <a:r>
              <a:rPr lang="en-US" sz="2400" dirty="0" smtClean="0"/>
              <a:t>Forcing users to pick stronger passwords</a:t>
            </a:r>
            <a:endParaRPr lang="en-US" sz="2400" dirty="0"/>
          </a:p>
        </p:txBody>
      </p:sp>
    </p:spTree>
    <p:extLst>
      <p:ext uri="{BB962C8B-B14F-4D97-AF65-F5344CB8AC3E}">
        <p14:creationId xmlns:p14="http://schemas.microsoft.com/office/powerpoint/2010/main" val="138022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Strategies for strong passwords</a:t>
            </a:r>
            <a:endParaRPr lang="en-US" dirty="0">
              <a:solidFill>
                <a:srgbClr val="7030A0"/>
              </a:solidFill>
            </a:endParaRPr>
          </a:p>
        </p:txBody>
      </p:sp>
      <p:sp>
        <p:nvSpPr>
          <p:cNvPr id="3" name="Content Placeholder 2"/>
          <p:cNvSpPr>
            <a:spLocks noGrp="1"/>
          </p:cNvSpPr>
          <p:nvPr>
            <p:ph idx="1"/>
          </p:nvPr>
        </p:nvSpPr>
        <p:spPr/>
        <p:txBody>
          <a:bodyPr/>
          <a:lstStyle/>
          <a:p>
            <a:r>
              <a:rPr lang="en-US" dirty="0" smtClean="0">
                <a:solidFill>
                  <a:srgbClr val="002060"/>
                </a:solidFill>
              </a:rPr>
              <a:t>Proactive password checking</a:t>
            </a:r>
          </a:p>
          <a:p>
            <a:pPr lvl="1"/>
            <a:r>
              <a:rPr lang="en-US" dirty="0" smtClean="0"/>
              <a:t>Users select a potential password which is tested</a:t>
            </a:r>
          </a:p>
          <a:p>
            <a:pPr lvl="1"/>
            <a:r>
              <a:rPr lang="en-US" dirty="0" smtClean="0"/>
              <a:t>Weak passwords are not accepted</a:t>
            </a:r>
          </a:p>
          <a:p>
            <a:r>
              <a:rPr lang="en-US" dirty="0" smtClean="0">
                <a:solidFill>
                  <a:srgbClr val="002060"/>
                </a:solidFill>
              </a:rPr>
              <a:t>Reactive password checking</a:t>
            </a:r>
          </a:p>
          <a:p>
            <a:pPr lvl="1"/>
            <a:r>
              <a:rPr lang="en-US" dirty="0" err="1" smtClean="0"/>
              <a:t>SysAdmin</a:t>
            </a:r>
            <a:r>
              <a:rPr lang="en-US" dirty="0" smtClean="0"/>
              <a:t> periodically runs password cracking tools to detect weak passwords that must be replaced</a:t>
            </a:r>
          </a:p>
          <a:p>
            <a:r>
              <a:rPr lang="en-US" dirty="0" smtClean="0">
                <a:solidFill>
                  <a:srgbClr val="002060"/>
                </a:solidFill>
              </a:rPr>
              <a:t>Computer-generated passwords</a:t>
            </a:r>
          </a:p>
          <a:p>
            <a:pPr lvl="1"/>
            <a:r>
              <a:rPr lang="en-US" dirty="0" smtClean="0"/>
              <a:t>Random passwords are strong but difficult to remember</a:t>
            </a:r>
            <a:endParaRPr lang="en-US" dirty="0"/>
          </a:p>
        </p:txBody>
      </p:sp>
    </p:spTree>
    <p:extLst>
      <p:ext uri="{BB962C8B-B14F-4D97-AF65-F5344CB8AC3E}">
        <p14:creationId xmlns:p14="http://schemas.microsoft.com/office/powerpoint/2010/main" val="530884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0070C0"/>
                </a:solidFill>
              </a:rPr>
              <a:t>Something you are/do</a:t>
            </a:r>
            <a:br>
              <a:rPr lang="en-US" b="1" dirty="0" smtClean="0">
                <a:solidFill>
                  <a:srgbClr val="0070C0"/>
                </a:solidFill>
              </a:rPr>
            </a:br>
            <a:r>
              <a:rPr lang="en-US" i="1" dirty="0" smtClean="0">
                <a:solidFill>
                  <a:srgbClr val="00B050"/>
                </a:solidFill>
              </a:rPr>
              <a:t>(Inherence-based)</a:t>
            </a:r>
            <a:endParaRPr lang="en-US" i="1" dirty="0">
              <a:solidFill>
                <a:srgbClr val="00B050"/>
              </a:solidFill>
            </a:endParaRPr>
          </a:p>
        </p:txBody>
      </p:sp>
      <p:sp>
        <p:nvSpPr>
          <p:cNvPr id="3" name="Content Placeholder 2"/>
          <p:cNvSpPr>
            <a:spLocks noGrp="1"/>
          </p:cNvSpPr>
          <p:nvPr>
            <p:ph idx="1"/>
          </p:nvPr>
        </p:nvSpPr>
        <p:spPr/>
        <p:txBody>
          <a:bodyPr/>
          <a:lstStyle/>
          <a:p>
            <a:pPr lvl="1"/>
            <a:r>
              <a:rPr lang="en-US" altLang="en-US" dirty="0" smtClean="0"/>
              <a:t>Biometric - </a:t>
            </a:r>
            <a:r>
              <a:rPr lang="en-US" altLang="en-US" b="1" dirty="0">
                <a:solidFill>
                  <a:schemeClr val="accent2"/>
                </a:solidFill>
              </a:rPr>
              <a:t>“You are your key</a:t>
            </a:r>
            <a:r>
              <a:rPr lang="en-US" altLang="en-US" b="1" dirty="0" smtClean="0">
                <a:solidFill>
                  <a:schemeClr val="accent2"/>
                </a:solidFill>
              </a:rPr>
              <a:t>”</a:t>
            </a:r>
          </a:p>
          <a:p>
            <a:pPr lvl="1">
              <a:lnSpc>
                <a:spcPct val="90000"/>
              </a:lnSpc>
            </a:pPr>
            <a:r>
              <a:rPr lang="en-US" altLang="en-US" sz="2400" dirty="0" smtClean="0"/>
              <a:t>Examples:</a:t>
            </a:r>
            <a:endParaRPr lang="en-US" altLang="en-US" sz="2400" dirty="0"/>
          </a:p>
          <a:p>
            <a:pPr lvl="2">
              <a:lnSpc>
                <a:spcPct val="90000"/>
              </a:lnSpc>
            </a:pPr>
            <a:r>
              <a:rPr lang="en-US" altLang="en-US" sz="2000" dirty="0"/>
              <a:t>Fingerprint</a:t>
            </a:r>
          </a:p>
          <a:p>
            <a:pPr lvl="2">
              <a:lnSpc>
                <a:spcPct val="90000"/>
              </a:lnSpc>
            </a:pPr>
            <a:r>
              <a:rPr lang="en-US" altLang="en-US" sz="2000" dirty="0" smtClean="0"/>
              <a:t>Handwritten signature</a:t>
            </a:r>
            <a:endParaRPr lang="en-US" altLang="en-US" sz="2000" dirty="0"/>
          </a:p>
          <a:p>
            <a:pPr lvl="2">
              <a:lnSpc>
                <a:spcPct val="90000"/>
              </a:lnSpc>
            </a:pPr>
            <a:r>
              <a:rPr lang="en-US" altLang="en-US" sz="2000" dirty="0"/>
              <a:t>Facial recognition</a:t>
            </a:r>
          </a:p>
          <a:p>
            <a:pPr lvl="2">
              <a:lnSpc>
                <a:spcPct val="90000"/>
              </a:lnSpc>
            </a:pPr>
            <a:r>
              <a:rPr lang="en-US" altLang="en-US" sz="2000" dirty="0"/>
              <a:t>Speech </a:t>
            </a:r>
            <a:r>
              <a:rPr lang="en-US" altLang="en-US" sz="2000" dirty="0" smtClean="0"/>
              <a:t>recognition</a:t>
            </a:r>
          </a:p>
          <a:p>
            <a:pPr lvl="2">
              <a:lnSpc>
                <a:spcPct val="90000"/>
              </a:lnSpc>
            </a:pPr>
            <a:r>
              <a:rPr lang="en-US" altLang="en-US" sz="2000" dirty="0" smtClean="0"/>
              <a:t>Iris</a:t>
            </a:r>
          </a:p>
          <a:p>
            <a:pPr lvl="2">
              <a:lnSpc>
                <a:spcPct val="90000"/>
              </a:lnSpc>
            </a:pPr>
            <a:r>
              <a:rPr lang="en-US" altLang="en-US" sz="2000" dirty="0" smtClean="0"/>
              <a:t>Voice</a:t>
            </a:r>
          </a:p>
          <a:p>
            <a:pPr lvl="2">
              <a:lnSpc>
                <a:spcPct val="90000"/>
              </a:lnSpc>
            </a:pPr>
            <a:r>
              <a:rPr lang="en-US" altLang="en-US" sz="2000" dirty="0" smtClean="0"/>
              <a:t>…</a:t>
            </a:r>
          </a:p>
          <a:p>
            <a:pPr marL="914400" lvl="2" indent="0">
              <a:lnSpc>
                <a:spcPct val="90000"/>
              </a:lnSpc>
              <a:buNone/>
            </a:pPr>
            <a:endParaRPr lang="en-US" altLang="en-US" sz="2000" dirty="0"/>
          </a:p>
          <a:p>
            <a:pPr marL="457200" lvl="1" indent="0">
              <a:buNone/>
            </a:pPr>
            <a:endParaRPr 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278" y="1245219"/>
            <a:ext cx="2555902" cy="1687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ngerprintscann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4240" y="2257816"/>
            <a:ext cx="2586038"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0213" y="3080141"/>
            <a:ext cx="32766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502" y="4421578"/>
            <a:ext cx="5184176" cy="204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395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532" y="464950"/>
            <a:ext cx="9242105" cy="5989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610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0070C0"/>
                </a:solidFill>
              </a:rPr>
              <a:t>Something you have</a:t>
            </a:r>
            <a:br>
              <a:rPr lang="en-US" b="1" dirty="0" smtClean="0">
                <a:solidFill>
                  <a:srgbClr val="0070C0"/>
                </a:solidFill>
              </a:rPr>
            </a:br>
            <a:r>
              <a:rPr lang="en-US" i="1" dirty="0" smtClean="0">
                <a:solidFill>
                  <a:srgbClr val="00B050"/>
                </a:solidFill>
              </a:rPr>
              <a:t>(Ownership-based)</a:t>
            </a:r>
            <a:endParaRPr lang="en-US" i="1" dirty="0">
              <a:solidFill>
                <a:srgbClr val="00B050"/>
              </a:solidFill>
            </a:endParaRPr>
          </a:p>
        </p:txBody>
      </p:sp>
      <p:sp>
        <p:nvSpPr>
          <p:cNvPr id="3" name="Content Placeholder 2"/>
          <p:cNvSpPr>
            <a:spLocks noGrp="1"/>
          </p:cNvSpPr>
          <p:nvPr>
            <p:ph idx="1"/>
          </p:nvPr>
        </p:nvSpPr>
        <p:spPr>
          <a:xfrm>
            <a:off x="119921" y="1600203"/>
            <a:ext cx="7764905" cy="4525963"/>
          </a:xfrm>
        </p:spPr>
        <p:txBody>
          <a:bodyPr/>
          <a:lstStyle/>
          <a:p>
            <a:pPr marL="573088" lvl="2"/>
            <a:r>
              <a:rPr lang="en-US" altLang="en-US" b="1" dirty="0" smtClean="0"/>
              <a:t>E-Token</a:t>
            </a:r>
            <a:r>
              <a:rPr lang="en-US" altLang="en-US" dirty="0" smtClean="0"/>
              <a:t>: </a:t>
            </a:r>
            <a:r>
              <a:rPr lang="en-US" dirty="0"/>
              <a:t>store credentials such as passwords, digital signatures and certificates, and private keys</a:t>
            </a:r>
            <a:endParaRPr lang="en-US" altLang="en-US" dirty="0" smtClean="0"/>
          </a:p>
          <a:p>
            <a:pPr marL="573088" lvl="2"/>
            <a:r>
              <a:rPr lang="en-US" altLang="en-US" b="1" dirty="0" smtClean="0"/>
              <a:t>RFID</a:t>
            </a:r>
            <a:r>
              <a:rPr lang="en-US" altLang="en-US" dirty="0" smtClean="0"/>
              <a:t>: </a:t>
            </a:r>
            <a:r>
              <a:rPr lang="en-US" dirty="0"/>
              <a:t>Integrated circuit(s) with an antenna that can respond to an </a:t>
            </a:r>
            <a:r>
              <a:rPr lang="en-US" dirty="0" err="1"/>
              <a:t>RF</a:t>
            </a:r>
            <a:r>
              <a:rPr lang="en-US" dirty="0"/>
              <a:t> signal with identity </a:t>
            </a:r>
            <a:r>
              <a:rPr lang="en-US" dirty="0" smtClean="0"/>
              <a:t>information</a:t>
            </a:r>
            <a:endParaRPr lang="en-US" altLang="en-US" dirty="0" smtClean="0"/>
          </a:p>
          <a:p>
            <a:pPr marL="573088" lvl="2"/>
            <a:r>
              <a:rPr lang="en-US" altLang="en-US" b="1" dirty="0" smtClean="0"/>
              <a:t>Smart card</a:t>
            </a:r>
          </a:p>
          <a:p>
            <a:pPr marL="573088" lvl="2"/>
            <a:r>
              <a:rPr lang="en-US" altLang="en-US" b="1" dirty="0" smtClean="0"/>
              <a:t>Digital Certificates </a:t>
            </a:r>
            <a:r>
              <a:rPr lang="en-US" altLang="en-US" dirty="0" smtClean="0"/>
              <a:t>(used by Websites to authenticate themselves to customers)</a:t>
            </a:r>
            <a:endParaRPr lang="en-US" altLang="en-US"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4993" y="337279"/>
            <a:ext cx="2504086" cy="165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403" y="337279"/>
            <a:ext cx="1767590" cy="17675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7403" y="2258517"/>
            <a:ext cx="3581400"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597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One Time Password</a:t>
            </a:r>
            <a:endParaRPr lang="en-US" b="1" dirty="0">
              <a:solidFill>
                <a:srgbClr val="002060"/>
              </a:solidFill>
            </a:endParaRPr>
          </a:p>
        </p:txBody>
      </p:sp>
      <p:sp>
        <p:nvSpPr>
          <p:cNvPr id="3" name="Content Placeholder 2"/>
          <p:cNvSpPr>
            <a:spLocks noGrp="1"/>
          </p:cNvSpPr>
          <p:nvPr>
            <p:ph idx="1"/>
          </p:nvPr>
        </p:nvSpPr>
        <p:spPr/>
        <p:txBody>
          <a:bodyPr/>
          <a:lstStyle/>
          <a:p>
            <a:r>
              <a:rPr lang="en-US" dirty="0" smtClean="0"/>
              <a:t>Dynamic password that change frequently</a:t>
            </a:r>
          </a:p>
          <a:p>
            <a:r>
              <a:rPr lang="en-US" dirty="0" smtClean="0"/>
              <a:t>Systems using </a:t>
            </a:r>
            <a:r>
              <a:rPr lang="en-US" dirty="0" err="1" smtClean="0"/>
              <a:t>OTPs</a:t>
            </a:r>
            <a:r>
              <a:rPr lang="en-US" dirty="0" smtClean="0"/>
              <a:t> generate a unique password on demand that is not reusable</a:t>
            </a:r>
            <a:endParaRPr lang="en-US" dirty="0"/>
          </a:p>
        </p:txBody>
      </p:sp>
    </p:spTree>
    <p:extLst>
      <p:ext uri="{BB962C8B-B14F-4D97-AF65-F5344CB8AC3E}">
        <p14:creationId xmlns:p14="http://schemas.microsoft.com/office/powerpoint/2010/main" val="2286225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Time-synchronized </a:t>
            </a:r>
            <a:r>
              <a:rPr lang="en-US" dirty="0" err="1" smtClean="0"/>
              <a:t>OTP</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a:stretch/>
        </p:blipFill>
        <p:spPr bwMode="auto">
          <a:xfrm>
            <a:off x="2143124" y="1178918"/>
            <a:ext cx="8643695" cy="520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187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Challenge-based </a:t>
            </a:r>
            <a:r>
              <a:rPr lang="en-US" dirty="0" err="1" smtClean="0">
                <a:solidFill>
                  <a:srgbClr val="002060"/>
                </a:solidFill>
              </a:rPr>
              <a:t>OTP</a:t>
            </a:r>
            <a:endParaRPr lang="en-US" dirty="0">
              <a:solidFill>
                <a:srgbClr val="002060"/>
              </a:solidFill>
            </a:endParaRPr>
          </a:p>
        </p:txBody>
      </p:sp>
      <p:sp>
        <p:nvSpPr>
          <p:cNvPr id="3" name="Content Placeholder 2"/>
          <p:cNvSpPr>
            <a:spLocks noGrp="1"/>
          </p:cNvSpPr>
          <p:nvPr>
            <p:ph idx="1"/>
          </p:nvPr>
        </p:nvSpPr>
        <p:spPr/>
        <p:txBody>
          <a:bodyPr/>
          <a:lstStyle/>
          <a:p>
            <a:pPr>
              <a:spcAft>
                <a:spcPts val="1200"/>
              </a:spcAft>
            </a:pPr>
            <a:r>
              <a:rPr lang="en-US" dirty="0" smtClean="0">
                <a:solidFill>
                  <a:srgbClr val="002060"/>
                </a:solidFill>
              </a:rPr>
              <a:t>Authentication server </a:t>
            </a:r>
            <a:r>
              <a:rPr lang="en-US" dirty="0" smtClean="0"/>
              <a:t>displays </a:t>
            </a:r>
            <a:r>
              <a:rPr lang="en-US" dirty="0" smtClean="0">
                <a:solidFill>
                  <a:srgbClr val="FF0000"/>
                </a:solidFill>
              </a:rPr>
              <a:t>a challenge </a:t>
            </a:r>
            <a:r>
              <a:rPr lang="en-US" dirty="0" smtClean="0"/>
              <a:t>(a random number) to the user</a:t>
            </a:r>
          </a:p>
          <a:p>
            <a:pPr>
              <a:spcAft>
                <a:spcPts val="1200"/>
              </a:spcAft>
            </a:pPr>
            <a:r>
              <a:rPr lang="en-US" dirty="0" smtClean="0">
                <a:solidFill>
                  <a:srgbClr val="002060"/>
                </a:solidFill>
              </a:rPr>
              <a:t>User</a:t>
            </a:r>
            <a:r>
              <a:rPr lang="en-US" dirty="0" smtClean="0"/>
              <a:t> then enters the challenge number into the token (executes a special algorithm to generate a password)</a:t>
            </a:r>
          </a:p>
          <a:p>
            <a:pPr>
              <a:spcAft>
                <a:spcPts val="1200"/>
              </a:spcAft>
            </a:pPr>
            <a:r>
              <a:rPr lang="en-US" dirty="0" smtClean="0"/>
              <a:t>Because the authentication server has the same algorithm, it can also generate the password and compare it against that entered by the user.</a:t>
            </a:r>
            <a:endParaRPr lang="en-US" dirty="0"/>
          </a:p>
        </p:txBody>
      </p:sp>
    </p:spTree>
    <p:extLst>
      <p:ext uri="{BB962C8B-B14F-4D97-AF65-F5344CB8AC3E}">
        <p14:creationId xmlns:p14="http://schemas.microsoft.com/office/powerpoint/2010/main" val="3218216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Single Sign On</a:t>
            </a:r>
            <a:endParaRPr lang="en-US" dirty="0">
              <a:solidFill>
                <a:srgbClr val="002060"/>
              </a:solidFill>
            </a:endParaRPr>
          </a:p>
        </p:txBody>
      </p:sp>
      <p:sp>
        <p:nvSpPr>
          <p:cNvPr id="3" name="Content Placeholder 2"/>
          <p:cNvSpPr>
            <a:spLocks noGrp="1"/>
          </p:cNvSpPr>
          <p:nvPr>
            <p:ph idx="1"/>
          </p:nvPr>
        </p:nvSpPr>
        <p:spPr/>
        <p:txBody>
          <a:bodyPr/>
          <a:lstStyle/>
          <a:p>
            <a:pPr>
              <a:spcAft>
                <a:spcPts val="1200"/>
              </a:spcAft>
            </a:pPr>
            <a:r>
              <a:rPr lang="en-US" dirty="0" smtClean="0">
                <a:solidFill>
                  <a:srgbClr val="002060"/>
                </a:solidFill>
              </a:rPr>
              <a:t>Multiple applications</a:t>
            </a:r>
            <a:r>
              <a:rPr lang="en-US" dirty="0" smtClean="0"/>
              <a:t>, each requires login</a:t>
            </a:r>
          </a:p>
          <a:p>
            <a:pPr>
              <a:spcAft>
                <a:spcPts val="1200"/>
              </a:spcAft>
            </a:pPr>
            <a:r>
              <a:rPr lang="en-US" dirty="0" smtClean="0"/>
              <a:t>Provide users with the ability to login only once for usability</a:t>
            </a:r>
          </a:p>
          <a:p>
            <a:pPr>
              <a:spcAft>
                <a:spcPts val="1200"/>
              </a:spcAft>
            </a:pPr>
            <a:r>
              <a:rPr lang="en-US" dirty="0" smtClean="0">
                <a:solidFill>
                  <a:srgbClr val="002060"/>
                </a:solidFill>
              </a:rPr>
              <a:t>Automatically </a:t>
            </a:r>
            <a:r>
              <a:rPr lang="en-US" dirty="0" smtClean="0"/>
              <a:t>propagate login to all applications	</a:t>
            </a:r>
            <a:endParaRPr lang="en-US" dirty="0"/>
          </a:p>
        </p:txBody>
      </p:sp>
    </p:spTree>
    <p:extLst>
      <p:ext uri="{BB962C8B-B14F-4D97-AF65-F5344CB8AC3E}">
        <p14:creationId xmlns:p14="http://schemas.microsoft.com/office/powerpoint/2010/main" val="755714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Single Sign On</a:t>
            </a:r>
          </a:p>
        </p:txBody>
      </p:sp>
      <p:sp>
        <p:nvSpPr>
          <p:cNvPr id="3" name="Content Placeholder 2"/>
          <p:cNvSpPr>
            <a:spLocks noGrp="1"/>
          </p:cNvSpPr>
          <p:nvPr>
            <p:ph idx="1"/>
          </p:nvPr>
        </p:nvSpPr>
        <p:spPr/>
        <p:txBody>
          <a:bodyPr/>
          <a:lstStyle/>
          <a:p>
            <a:r>
              <a:rPr lang="en-US" dirty="0" smtClean="0">
                <a:solidFill>
                  <a:srgbClr val="002060"/>
                </a:solidFill>
              </a:rPr>
              <a:t>Advantages</a:t>
            </a:r>
          </a:p>
          <a:p>
            <a:pPr lvl="1"/>
            <a:r>
              <a:rPr lang="en-US" dirty="0" smtClean="0"/>
              <a:t>Unified mechanism</a:t>
            </a:r>
          </a:p>
          <a:p>
            <a:pPr lvl="1"/>
            <a:r>
              <a:rPr lang="en-US" dirty="0" smtClean="0"/>
              <a:t>One login/password to remember</a:t>
            </a:r>
          </a:p>
          <a:p>
            <a:pPr lvl="1"/>
            <a:r>
              <a:rPr lang="en-US" dirty="0" smtClean="0"/>
              <a:t>New applications reuse code</a:t>
            </a:r>
          </a:p>
          <a:p>
            <a:pPr lvl="1"/>
            <a:endParaRPr lang="en-US" dirty="0" smtClean="0"/>
          </a:p>
          <a:p>
            <a:r>
              <a:rPr lang="en-US" dirty="0" smtClean="0">
                <a:solidFill>
                  <a:srgbClr val="002060"/>
                </a:solidFill>
              </a:rPr>
              <a:t>Disadvantages</a:t>
            </a:r>
          </a:p>
          <a:p>
            <a:pPr lvl="1"/>
            <a:r>
              <a:rPr lang="en-US" dirty="0" smtClean="0"/>
              <a:t>Can weaken security</a:t>
            </a:r>
            <a:endParaRPr lang="en-US" dirty="0"/>
          </a:p>
        </p:txBody>
      </p:sp>
    </p:spTree>
    <p:extLst>
      <p:ext uri="{BB962C8B-B14F-4D97-AF65-F5344CB8AC3E}">
        <p14:creationId xmlns:p14="http://schemas.microsoft.com/office/powerpoint/2010/main" val="2017467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Outline</a:t>
            </a:r>
            <a:endParaRPr lang="en-US" b="1" dirty="0">
              <a:solidFill>
                <a:srgbClr val="FF0000"/>
              </a:solidFill>
            </a:endParaRPr>
          </a:p>
        </p:txBody>
      </p:sp>
      <p:sp>
        <p:nvSpPr>
          <p:cNvPr id="3" name="Content Placeholder 2"/>
          <p:cNvSpPr>
            <a:spLocks noGrp="1"/>
          </p:cNvSpPr>
          <p:nvPr>
            <p:ph idx="1"/>
          </p:nvPr>
        </p:nvSpPr>
        <p:spPr>
          <a:xfrm>
            <a:off x="977462" y="1755228"/>
            <a:ext cx="10641724" cy="3777622"/>
          </a:xfrm>
        </p:spPr>
        <p:txBody>
          <a:bodyPr>
            <a:normAutofit/>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Authentication factors</a:t>
            </a:r>
          </a:p>
          <a:p>
            <a:pPr marL="457200" indent="-457200">
              <a:buFont typeface="+mj-lt"/>
              <a:buAutoNum type="arabicPeriod"/>
            </a:pPr>
            <a:r>
              <a:rPr lang="en-US" dirty="0" smtClean="0"/>
              <a:t>One Time Password (</a:t>
            </a:r>
            <a:r>
              <a:rPr lang="en-US" dirty="0" err="1" smtClean="0"/>
              <a:t>OTP</a:t>
            </a:r>
            <a:r>
              <a:rPr lang="en-US" dirty="0" smtClean="0"/>
              <a:t>)</a:t>
            </a:r>
          </a:p>
          <a:p>
            <a:pPr marL="457200" indent="-457200">
              <a:buFont typeface="+mj-lt"/>
              <a:buAutoNum type="arabicPeriod"/>
            </a:pPr>
            <a:r>
              <a:rPr lang="en-US" dirty="0" smtClean="0"/>
              <a:t>Single-Sign-On (</a:t>
            </a:r>
            <a:r>
              <a:rPr lang="en-US" dirty="0" err="1" smtClean="0"/>
              <a:t>SSO</a:t>
            </a:r>
            <a:r>
              <a:rPr lang="en-US" dirty="0" smtClean="0"/>
              <a:t>)</a:t>
            </a:r>
          </a:p>
          <a:p>
            <a:pPr marL="457200" indent="-457200">
              <a:buFont typeface="+mj-lt"/>
              <a:buAutoNum type="arabicPeriod"/>
            </a:pPr>
            <a:r>
              <a:rPr lang="en-US" dirty="0" smtClean="0"/>
              <a:t>Labs</a:t>
            </a:r>
          </a:p>
          <a:p>
            <a:pPr marL="457200" indent="-457200">
              <a:buFont typeface="+mj-lt"/>
              <a:buAutoNum type="arabicPeriod"/>
            </a:pPr>
            <a:r>
              <a:rPr lang="en-US" dirty="0" smtClean="0"/>
              <a:t>Summary </a:t>
            </a:r>
          </a:p>
        </p:txBody>
      </p:sp>
    </p:spTree>
    <p:extLst>
      <p:ext uri="{BB962C8B-B14F-4D97-AF65-F5344CB8AC3E}">
        <p14:creationId xmlns:p14="http://schemas.microsoft.com/office/powerpoint/2010/main" val="2782985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Implementing authentication</a:t>
            </a:r>
            <a:endParaRPr lang="en-US" dirty="0">
              <a:solidFill>
                <a:srgbClr val="002060"/>
              </a:solidFill>
            </a:endParaRPr>
          </a:p>
        </p:txBody>
      </p:sp>
      <p:sp>
        <p:nvSpPr>
          <p:cNvPr id="3" name="Content Placeholder 2"/>
          <p:cNvSpPr>
            <a:spLocks noGrp="1"/>
          </p:cNvSpPr>
          <p:nvPr>
            <p:ph idx="1"/>
          </p:nvPr>
        </p:nvSpPr>
        <p:spPr/>
        <p:txBody>
          <a:bodyPr/>
          <a:lstStyle/>
          <a:p>
            <a:pPr>
              <a:spcAft>
                <a:spcPts val="1200"/>
              </a:spcAft>
            </a:pPr>
            <a:r>
              <a:rPr lang="en-US" dirty="0" smtClean="0"/>
              <a:t>Local authentication</a:t>
            </a:r>
          </a:p>
          <a:p>
            <a:pPr>
              <a:spcAft>
                <a:spcPts val="1200"/>
              </a:spcAft>
            </a:pPr>
            <a:r>
              <a:rPr lang="en-US" dirty="0" smtClean="0"/>
              <a:t>Network authentication</a:t>
            </a:r>
            <a:endParaRPr lang="en-US" dirty="0"/>
          </a:p>
        </p:txBody>
      </p:sp>
    </p:spTree>
    <p:extLst>
      <p:ext uri="{BB962C8B-B14F-4D97-AF65-F5344CB8AC3E}">
        <p14:creationId xmlns:p14="http://schemas.microsoft.com/office/powerpoint/2010/main" val="1851467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Server</a:t>
            </a:r>
            <a:endParaRPr lang="en-US" dirty="0"/>
          </a:p>
        </p:txBody>
      </p:sp>
      <p:sp>
        <p:nvSpPr>
          <p:cNvPr id="3" name="Content Placeholder 2"/>
          <p:cNvSpPr>
            <a:spLocks noGrp="1"/>
          </p:cNvSpPr>
          <p:nvPr>
            <p:ph idx="1"/>
          </p:nvPr>
        </p:nvSpPr>
        <p:spPr/>
        <p:txBody>
          <a:bodyPr/>
          <a:lstStyle/>
          <a:p>
            <a:r>
              <a:rPr lang="en-US" dirty="0" smtClean="0"/>
              <a:t>Radius</a:t>
            </a:r>
          </a:p>
          <a:p>
            <a:r>
              <a:rPr lang="en-US" dirty="0" smtClean="0"/>
              <a:t>Kerberos</a:t>
            </a:r>
          </a:p>
          <a:p>
            <a:r>
              <a:rPr lang="en-US" dirty="0" err="1" smtClean="0"/>
              <a:t>TACACS</a:t>
            </a:r>
            <a:r>
              <a:rPr lang="en-US" dirty="0" smtClean="0"/>
              <a:t>+</a:t>
            </a:r>
          </a:p>
          <a:p>
            <a:r>
              <a:rPr lang="en-US" dirty="0" err="1" smtClean="0"/>
              <a:t>LDAP</a:t>
            </a:r>
            <a:endParaRPr lang="en-US" dirty="0"/>
          </a:p>
        </p:txBody>
      </p:sp>
    </p:spTree>
    <p:extLst>
      <p:ext uri="{BB962C8B-B14F-4D97-AF65-F5344CB8AC3E}">
        <p14:creationId xmlns:p14="http://schemas.microsoft.com/office/powerpoint/2010/main" val="2384104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RADIUS</a:t>
            </a:r>
            <a:endParaRPr lang="en-US" dirty="0"/>
          </a:p>
        </p:txBody>
      </p:sp>
      <p:sp>
        <p:nvSpPr>
          <p:cNvPr id="3" name="Content Placeholder 2"/>
          <p:cNvSpPr>
            <a:spLocks noGrp="1"/>
          </p:cNvSpPr>
          <p:nvPr>
            <p:ph idx="1"/>
          </p:nvPr>
        </p:nvSpPr>
        <p:spPr/>
        <p:txBody>
          <a:bodyPr/>
          <a:lstStyle/>
          <a:p>
            <a:r>
              <a:rPr lang="en-US" dirty="0" smtClean="0"/>
              <a:t>Wired and Wireless LANs</a:t>
            </a:r>
          </a:p>
          <a:p>
            <a:r>
              <a:rPr lang="en-US" dirty="0" smtClean="0"/>
              <a:t>Radius clients: server, switch, AP</a:t>
            </a:r>
          </a:p>
          <a:p>
            <a:r>
              <a:rPr lang="en-US" dirty="0" smtClean="0"/>
              <a:t>Radius server authenticates and authorized the radius client requests</a:t>
            </a:r>
            <a:endParaRPr lang="en-US" dirty="0"/>
          </a:p>
        </p:txBody>
      </p:sp>
    </p:spTree>
    <p:extLst>
      <p:ext uri="{BB962C8B-B14F-4D97-AF65-F5344CB8AC3E}">
        <p14:creationId xmlns:p14="http://schemas.microsoft.com/office/powerpoint/2010/main" val="680224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7"/>
          <a:stretch/>
        </p:blipFill>
        <p:spPr bwMode="auto">
          <a:xfrm>
            <a:off x="1693889" y="327833"/>
            <a:ext cx="8588817" cy="578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34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Lab </a:t>
            </a:r>
            <a:endParaRPr lang="en-US" b="1" dirty="0">
              <a:solidFill>
                <a:srgbClr val="7030A0"/>
              </a:solidFill>
            </a:endParaRPr>
          </a:p>
        </p:txBody>
      </p:sp>
      <p:sp>
        <p:nvSpPr>
          <p:cNvPr id="3" name="Content Placeholder 2"/>
          <p:cNvSpPr>
            <a:spLocks noGrp="1"/>
          </p:cNvSpPr>
          <p:nvPr>
            <p:ph idx="1"/>
          </p:nvPr>
        </p:nvSpPr>
        <p:spPr>
          <a:xfrm>
            <a:off x="564629" y="1390341"/>
            <a:ext cx="10972800" cy="4525963"/>
          </a:xfrm>
        </p:spPr>
        <p:txBody>
          <a:bodyPr>
            <a:normAutofit lnSpcReduction="10000"/>
          </a:bodyPr>
          <a:lstStyle/>
          <a:p>
            <a:pPr marL="514350" lvl="0" indent="-514350">
              <a:buFont typeface="+mj-lt"/>
              <a:buAutoNum type="arabicPeriod"/>
            </a:pPr>
            <a:r>
              <a:rPr lang="en-US" b="1" dirty="0" smtClean="0"/>
              <a:t>Password policies</a:t>
            </a:r>
            <a:endParaRPr lang="en-US" dirty="0" smtClean="0"/>
          </a:p>
          <a:p>
            <a:pPr marL="457200" lvl="1" indent="0">
              <a:buNone/>
            </a:pPr>
            <a:r>
              <a:rPr lang="en-US" dirty="0" smtClean="0"/>
              <a:t>Create an account and test some functionalities: </a:t>
            </a:r>
          </a:p>
          <a:p>
            <a:pPr lvl="1"/>
            <a:r>
              <a:rPr lang="en-US" dirty="0" smtClean="0"/>
              <a:t>Minimum </a:t>
            </a:r>
            <a:r>
              <a:rPr lang="en-US" dirty="0"/>
              <a:t>the password length</a:t>
            </a:r>
          </a:p>
          <a:p>
            <a:pPr lvl="1"/>
            <a:r>
              <a:rPr lang="en-US" dirty="0"/>
              <a:t>Strong password</a:t>
            </a:r>
          </a:p>
          <a:p>
            <a:pPr lvl="1"/>
            <a:r>
              <a:rPr lang="en-US" dirty="0"/>
              <a:t>Account lockout </a:t>
            </a:r>
            <a:r>
              <a:rPr lang="en-US" dirty="0" smtClean="0"/>
              <a:t>threshold</a:t>
            </a:r>
          </a:p>
          <a:p>
            <a:pPr marL="457200" lvl="1" indent="0">
              <a:buNone/>
            </a:pPr>
            <a:endParaRPr lang="en-US" dirty="0"/>
          </a:p>
          <a:p>
            <a:pPr marL="514350" indent="-514350">
              <a:buFont typeface="+mj-lt"/>
              <a:buAutoNum type="arabicPeriod"/>
            </a:pPr>
            <a:r>
              <a:rPr lang="en-US" b="1" dirty="0" err="1" smtClean="0"/>
              <a:t>WiFi</a:t>
            </a:r>
            <a:r>
              <a:rPr lang="en-US" b="1" dirty="0" smtClean="0"/>
              <a:t> User authentication (</a:t>
            </a:r>
            <a:r>
              <a:rPr lang="en-US" b="1" dirty="0" err="1" smtClean="0"/>
              <a:t>WiFi</a:t>
            </a:r>
            <a:r>
              <a:rPr lang="en-US" b="1" dirty="0" smtClean="0"/>
              <a:t>)</a:t>
            </a:r>
          </a:p>
          <a:p>
            <a:pPr lvl="1"/>
            <a:r>
              <a:rPr lang="en-US" dirty="0" err="1" smtClean="0"/>
              <a:t>WPA2</a:t>
            </a:r>
            <a:endParaRPr lang="en-US" dirty="0"/>
          </a:p>
          <a:p>
            <a:pPr lvl="1"/>
            <a:r>
              <a:rPr lang="en-US" dirty="0" smtClean="0"/>
              <a:t>RADIUS server</a:t>
            </a:r>
            <a:endParaRPr lang="en-US" dirty="0"/>
          </a:p>
        </p:txBody>
      </p:sp>
    </p:spTree>
    <p:extLst>
      <p:ext uri="{BB962C8B-B14F-4D97-AF65-F5344CB8AC3E}">
        <p14:creationId xmlns:p14="http://schemas.microsoft.com/office/powerpoint/2010/main" val="948596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Password Policies</a:t>
            </a:r>
            <a:endParaRPr lang="en-US" dirty="0"/>
          </a:p>
        </p:txBody>
      </p:sp>
      <p:sp>
        <p:nvSpPr>
          <p:cNvPr id="3" name="Content Placeholder 2"/>
          <p:cNvSpPr>
            <a:spLocks noGrp="1"/>
          </p:cNvSpPr>
          <p:nvPr>
            <p:ph idx="1"/>
          </p:nvPr>
        </p:nvSpPr>
        <p:spPr/>
        <p:txBody>
          <a:bodyPr/>
          <a:lstStyle/>
          <a:p>
            <a:pPr marL="0" indent="0">
              <a:buNone/>
            </a:pPr>
            <a:r>
              <a:rPr lang="en-US" dirty="0" smtClean="0"/>
              <a:t>Ubuntu</a:t>
            </a:r>
          </a:p>
          <a:p>
            <a:pPr fontAlgn="base"/>
            <a:r>
              <a:rPr lang="en-US" dirty="0"/>
              <a:t>A strong password should contain:</a:t>
            </a:r>
          </a:p>
          <a:p>
            <a:pPr lvl="1" fontAlgn="base"/>
            <a:r>
              <a:rPr lang="en-US" dirty="0"/>
              <a:t>Upper case letters</a:t>
            </a:r>
          </a:p>
          <a:p>
            <a:pPr lvl="1" fontAlgn="base"/>
            <a:r>
              <a:rPr lang="en-US" dirty="0"/>
              <a:t>Lower case letters</a:t>
            </a:r>
          </a:p>
          <a:p>
            <a:pPr lvl="1" fontAlgn="base"/>
            <a:r>
              <a:rPr lang="en-US" dirty="0"/>
              <a:t>Digits</a:t>
            </a:r>
          </a:p>
          <a:p>
            <a:pPr lvl="1" fontAlgn="base"/>
            <a:r>
              <a:rPr lang="en-US" dirty="0" smtClean="0"/>
              <a:t>Symbols</a:t>
            </a:r>
          </a:p>
          <a:p>
            <a:pPr fontAlgn="base"/>
            <a:r>
              <a:rPr lang="en-US" dirty="0"/>
              <a:t>we will use the </a:t>
            </a:r>
            <a:r>
              <a:rPr lang="en-US" dirty="0" err="1"/>
              <a:t>pwquality</a:t>
            </a:r>
            <a:r>
              <a:rPr lang="en-US" dirty="0"/>
              <a:t> module of PAM</a:t>
            </a:r>
          </a:p>
          <a:p>
            <a:pPr marL="0" indent="0">
              <a:buNone/>
            </a:pPr>
            <a:endParaRPr lang="en-US" dirty="0"/>
          </a:p>
        </p:txBody>
      </p:sp>
      <p:sp>
        <p:nvSpPr>
          <p:cNvPr id="4" name="Rectangle 3"/>
          <p:cNvSpPr/>
          <p:nvPr/>
        </p:nvSpPr>
        <p:spPr>
          <a:xfrm>
            <a:off x="2138466" y="5656457"/>
            <a:ext cx="7510044" cy="523220"/>
          </a:xfrm>
          <a:prstGeom prst="rect">
            <a:avLst/>
          </a:prstGeom>
        </p:spPr>
        <p:txBody>
          <a:bodyPr wrap="square">
            <a:spAutoFit/>
          </a:bodyPr>
          <a:lstStyle/>
          <a:p>
            <a:r>
              <a:rPr lang="en-US" sz="2800" dirty="0">
                <a:solidFill>
                  <a:srgbClr val="7030A0"/>
                </a:solidFill>
              </a:rPr>
              <a:t>$ </a:t>
            </a:r>
            <a:r>
              <a:rPr lang="en-US" sz="2800" dirty="0" err="1">
                <a:solidFill>
                  <a:srgbClr val="7030A0"/>
                </a:solidFill>
              </a:rPr>
              <a:t>sudo</a:t>
            </a:r>
            <a:r>
              <a:rPr lang="en-US" sz="2800" dirty="0">
                <a:solidFill>
                  <a:srgbClr val="7030A0"/>
                </a:solidFill>
              </a:rPr>
              <a:t> apt install </a:t>
            </a:r>
            <a:r>
              <a:rPr lang="en-US" sz="2800" dirty="0" err="1">
                <a:solidFill>
                  <a:srgbClr val="7030A0"/>
                </a:solidFill>
              </a:rPr>
              <a:t>libpam-pwquality</a:t>
            </a:r>
            <a:endParaRPr lang="en-US" sz="2800" dirty="0">
              <a:solidFill>
                <a:srgbClr val="7030A0"/>
              </a:solidFill>
            </a:endParaRPr>
          </a:p>
        </p:txBody>
      </p:sp>
    </p:spTree>
    <p:extLst>
      <p:ext uri="{BB962C8B-B14F-4D97-AF65-F5344CB8AC3E}">
        <p14:creationId xmlns:p14="http://schemas.microsoft.com/office/powerpoint/2010/main" val="420031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734" y="273506"/>
            <a:ext cx="11520651" cy="4525963"/>
          </a:xfrm>
        </p:spPr>
        <p:txBody>
          <a:bodyPr>
            <a:normAutofit/>
          </a:bodyPr>
          <a:lstStyle/>
          <a:p>
            <a:r>
              <a:rPr lang="en-US" sz="2400" dirty="0" smtClean="0"/>
              <a:t>Now first copy “/</a:t>
            </a:r>
            <a:r>
              <a:rPr lang="en-US" sz="2400" dirty="0" err="1" smtClean="0"/>
              <a:t>etc</a:t>
            </a:r>
            <a:r>
              <a:rPr lang="en-US" sz="2400" dirty="0" smtClean="0"/>
              <a:t>/</a:t>
            </a:r>
            <a:r>
              <a:rPr lang="en-US" sz="2400" dirty="0" err="1" smtClean="0"/>
              <a:t>pam.d</a:t>
            </a:r>
            <a:r>
              <a:rPr lang="en-US" sz="2400" dirty="0" smtClean="0"/>
              <a:t>/common-password” file before  configuring any changes.</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88" y="756386"/>
            <a:ext cx="10555014" cy="37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05503" y="1284965"/>
            <a:ext cx="9419897" cy="1200329"/>
          </a:xfrm>
          <a:prstGeom prst="rect">
            <a:avLst/>
          </a:prstGeom>
        </p:spPr>
        <p:txBody>
          <a:bodyPr wrap="square">
            <a:spAutoFit/>
          </a:bodyPr>
          <a:lstStyle/>
          <a:p>
            <a:r>
              <a:rPr lang="en-US" sz="2400" b="1" dirty="0" smtClean="0">
                <a:solidFill>
                  <a:srgbClr val="7030A0"/>
                </a:solidFill>
              </a:rPr>
              <a:t>$</a:t>
            </a:r>
            <a:r>
              <a:rPr lang="en-US" sz="2400" b="1" dirty="0" err="1" smtClean="0">
                <a:solidFill>
                  <a:srgbClr val="7030A0"/>
                </a:solidFill>
              </a:rPr>
              <a:t>sudo</a:t>
            </a:r>
            <a:r>
              <a:rPr lang="en-US" sz="2400" b="1" dirty="0">
                <a:solidFill>
                  <a:srgbClr val="7030A0"/>
                </a:solidFill>
              </a:rPr>
              <a:t> </a:t>
            </a:r>
            <a:r>
              <a:rPr lang="en-US" sz="2400" b="1" dirty="0" smtClean="0">
                <a:solidFill>
                  <a:srgbClr val="7030A0"/>
                </a:solidFill>
              </a:rPr>
              <a:t>vi</a:t>
            </a:r>
            <a:r>
              <a:rPr lang="en-US" sz="2400" b="1" dirty="0">
                <a:solidFill>
                  <a:srgbClr val="7030A0"/>
                </a:solidFill>
              </a:rPr>
              <a:t> /</a:t>
            </a:r>
            <a:r>
              <a:rPr lang="en-US" sz="2400" b="1" dirty="0" err="1" smtClean="0">
                <a:solidFill>
                  <a:srgbClr val="7030A0"/>
                </a:solidFill>
              </a:rPr>
              <a:t>etc</a:t>
            </a:r>
            <a:r>
              <a:rPr lang="en-US" sz="2400" b="1" dirty="0" smtClean="0">
                <a:solidFill>
                  <a:srgbClr val="7030A0"/>
                </a:solidFill>
              </a:rPr>
              <a:t>/</a:t>
            </a:r>
            <a:r>
              <a:rPr lang="en-US" sz="2400" b="1" dirty="0" err="1" smtClean="0">
                <a:solidFill>
                  <a:srgbClr val="7030A0"/>
                </a:solidFill>
              </a:rPr>
              <a:t>pam.d</a:t>
            </a:r>
            <a:r>
              <a:rPr lang="en-US" sz="2400" b="1" dirty="0" smtClean="0">
                <a:solidFill>
                  <a:srgbClr val="7030A0"/>
                </a:solidFill>
              </a:rPr>
              <a:t>/common-password</a:t>
            </a:r>
          </a:p>
          <a:p>
            <a:r>
              <a:rPr lang="en-US" sz="2400" dirty="0"/>
              <a:t>(</a:t>
            </a:r>
            <a:r>
              <a:rPr lang="en-US" sz="2400" dirty="0" smtClean="0"/>
              <a:t>$</a:t>
            </a:r>
            <a:r>
              <a:rPr lang="en-US" sz="2400" dirty="0" err="1" smtClean="0"/>
              <a:t>sudo</a:t>
            </a:r>
            <a:r>
              <a:rPr lang="en-US" sz="2400" dirty="0" smtClean="0"/>
              <a:t>  vi /</a:t>
            </a:r>
            <a:r>
              <a:rPr lang="en-US" sz="2400" dirty="0" err="1" smtClean="0"/>
              <a:t>etc</a:t>
            </a:r>
            <a:r>
              <a:rPr lang="en-US" sz="2400" dirty="0" smtClean="0"/>
              <a:t>/security/</a:t>
            </a:r>
            <a:r>
              <a:rPr lang="en-US" sz="2400" dirty="0" err="1" smtClean="0"/>
              <a:t>pwquality.conf</a:t>
            </a:r>
            <a:r>
              <a:rPr lang="en-US" sz="2400" dirty="0" smtClean="0"/>
              <a:t>)</a:t>
            </a:r>
          </a:p>
          <a:p>
            <a:r>
              <a:rPr lang="en-US" sz="2400" b="1" dirty="0" smtClean="0">
                <a:solidFill>
                  <a:srgbClr val="7030A0"/>
                </a:solidFill>
              </a:rPr>
              <a:t>$</a:t>
            </a:r>
            <a:r>
              <a:rPr lang="en-US" sz="2400" b="1" dirty="0" err="1" smtClean="0">
                <a:solidFill>
                  <a:srgbClr val="7030A0"/>
                </a:solidFill>
              </a:rPr>
              <a:t>sudo</a:t>
            </a:r>
            <a:r>
              <a:rPr lang="en-US" sz="2400" b="1" dirty="0" smtClean="0">
                <a:solidFill>
                  <a:srgbClr val="7030A0"/>
                </a:solidFill>
              </a:rPr>
              <a:t>  vi  /</a:t>
            </a:r>
            <a:r>
              <a:rPr lang="en-US" sz="2400" b="1" dirty="0" err="1" smtClean="0">
                <a:solidFill>
                  <a:srgbClr val="7030A0"/>
                </a:solidFill>
              </a:rPr>
              <a:t>etc</a:t>
            </a:r>
            <a:r>
              <a:rPr lang="en-US" sz="2400" b="1" dirty="0" smtClean="0">
                <a:solidFill>
                  <a:srgbClr val="7030A0"/>
                </a:solidFill>
              </a:rPr>
              <a:t>/</a:t>
            </a:r>
            <a:r>
              <a:rPr lang="en-US" sz="2400" b="1" dirty="0" err="1" smtClean="0">
                <a:solidFill>
                  <a:srgbClr val="7030A0"/>
                </a:solidFill>
              </a:rPr>
              <a:t>login.defs</a:t>
            </a:r>
            <a:endParaRPr lang="en-US" sz="2400" b="1" dirty="0">
              <a:solidFill>
                <a:srgbClr val="7030A0"/>
              </a:solidFill>
            </a:endParaRPr>
          </a:p>
        </p:txBody>
      </p:sp>
      <p:sp>
        <p:nvSpPr>
          <p:cNvPr id="5" name="Rectangle 4"/>
          <p:cNvSpPr/>
          <p:nvPr/>
        </p:nvSpPr>
        <p:spPr>
          <a:xfrm>
            <a:off x="634554" y="2557042"/>
            <a:ext cx="11486499"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t>password   </a:t>
            </a:r>
            <a:r>
              <a:rPr lang="en-US" sz="2400" dirty="0" smtClean="0"/>
              <a:t>requisite </a:t>
            </a:r>
            <a:r>
              <a:rPr lang="en-US" sz="2400" dirty="0" err="1" smtClean="0"/>
              <a:t>pam_pwquality.so</a:t>
            </a:r>
            <a:r>
              <a:rPr lang="en-US" sz="2400" dirty="0">
                <a:solidFill>
                  <a:srgbClr val="7030A0"/>
                </a:solidFill>
              </a:rPr>
              <a:t> retry=4</a:t>
            </a:r>
            <a:r>
              <a:rPr lang="en-US" sz="2400" dirty="0"/>
              <a:t> </a:t>
            </a:r>
            <a:r>
              <a:rPr lang="en-US" sz="2400" dirty="0" smtClean="0"/>
              <a:t> </a:t>
            </a:r>
            <a:r>
              <a:rPr lang="en-US" sz="2400" dirty="0" err="1" smtClean="0">
                <a:solidFill>
                  <a:srgbClr val="7030A0"/>
                </a:solidFill>
              </a:rPr>
              <a:t>minlen</a:t>
            </a:r>
            <a:r>
              <a:rPr lang="en-US" sz="2400" dirty="0" smtClean="0">
                <a:solidFill>
                  <a:srgbClr val="7030A0"/>
                </a:solidFill>
              </a:rPr>
              <a:t>=9</a:t>
            </a:r>
            <a:r>
              <a:rPr lang="en-US" sz="2400" dirty="0"/>
              <a:t> </a:t>
            </a:r>
            <a:r>
              <a:rPr lang="en-US" sz="2400" dirty="0" smtClean="0"/>
              <a:t> </a:t>
            </a:r>
            <a:r>
              <a:rPr lang="en-US" sz="2400" dirty="0" err="1" smtClean="0"/>
              <a:t>difok</a:t>
            </a:r>
            <a:r>
              <a:rPr lang="en-US" sz="2400" dirty="0" smtClean="0"/>
              <a:t>=4</a:t>
            </a:r>
            <a:r>
              <a:rPr lang="en-US" sz="2400" dirty="0"/>
              <a:t> </a:t>
            </a:r>
            <a:r>
              <a:rPr lang="en-US" sz="2400" dirty="0" smtClean="0"/>
              <a:t>  </a:t>
            </a:r>
            <a:r>
              <a:rPr lang="en-US" sz="2400" dirty="0" err="1" smtClean="0">
                <a:solidFill>
                  <a:srgbClr val="FF0000"/>
                </a:solidFill>
              </a:rPr>
              <a:t>lcredit</a:t>
            </a:r>
            <a:r>
              <a:rPr lang="en-US" sz="2400" dirty="0">
                <a:solidFill>
                  <a:srgbClr val="FF0000"/>
                </a:solidFill>
              </a:rPr>
              <a:t>=-</a:t>
            </a:r>
            <a:r>
              <a:rPr lang="en-US" sz="2400" dirty="0" smtClean="0">
                <a:solidFill>
                  <a:srgbClr val="FF0000"/>
                </a:solidFill>
              </a:rPr>
              <a:t>2</a:t>
            </a:r>
            <a:r>
              <a:rPr lang="en-US" sz="2400" dirty="0"/>
              <a:t> </a:t>
            </a:r>
            <a:r>
              <a:rPr lang="en-US" sz="2400" dirty="0" err="1" smtClean="0">
                <a:solidFill>
                  <a:srgbClr val="FF0000"/>
                </a:solidFill>
              </a:rPr>
              <a:t>ucredit</a:t>
            </a:r>
            <a:r>
              <a:rPr lang="en-US" sz="2400" dirty="0" smtClean="0">
                <a:solidFill>
                  <a:srgbClr val="FF0000"/>
                </a:solidFill>
              </a:rPr>
              <a:t>=2</a:t>
            </a:r>
          </a:p>
          <a:p>
            <a:r>
              <a:rPr lang="en-US" sz="2400" dirty="0">
                <a:solidFill>
                  <a:srgbClr val="FF0000"/>
                </a:solidFill>
              </a:rPr>
              <a:t> </a:t>
            </a:r>
            <a:r>
              <a:rPr lang="en-US" sz="2400" dirty="0" err="1">
                <a:solidFill>
                  <a:srgbClr val="FF0000"/>
                </a:solidFill>
              </a:rPr>
              <a:t>dcredit</a:t>
            </a:r>
            <a:r>
              <a:rPr lang="en-US" sz="2400" dirty="0" smtClean="0">
                <a:solidFill>
                  <a:srgbClr val="FF0000"/>
                </a:solidFill>
              </a:rPr>
              <a:t>=-</a:t>
            </a:r>
            <a:r>
              <a:rPr lang="en-US" sz="2400" dirty="0">
                <a:solidFill>
                  <a:srgbClr val="FF0000"/>
                </a:solidFill>
              </a:rPr>
              <a:t>1</a:t>
            </a:r>
            <a:r>
              <a:rPr lang="en-US" sz="2400" dirty="0"/>
              <a:t> </a:t>
            </a:r>
            <a:r>
              <a:rPr lang="en-US" sz="2400" dirty="0" err="1">
                <a:solidFill>
                  <a:srgbClr val="FF0000"/>
                </a:solidFill>
              </a:rPr>
              <a:t>ocredit</a:t>
            </a:r>
            <a:r>
              <a:rPr lang="en-US" sz="2400" dirty="0">
                <a:solidFill>
                  <a:srgbClr val="FF0000"/>
                </a:solidFill>
              </a:rPr>
              <a:t>=-1</a:t>
            </a:r>
            <a:r>
              <a:rPr lang="en-US" sz="2400" dirty="0"/>
              <a:t> </a:t>
            </a:r>
            <a:r>
              <a:rPr lang="en-US" sz="2400" dirty="0" err="1"/>
              <a:t>reject_username</a:t>
            </a:r>
            <a:r>
              <a:rPr lang="en-US" sz="2400" dirty="0"/>
              <a:t> </a:t>
            </a:r>
            <a:r>
              <a:rPr lang="en-US" sz="2400" dirty="0" err="1">
                <a:solidFill>
                  <a:srgbClr val="00B050"/>
                </a:solidFill>
              </a:rPr>
              <a:t>enforce_for_root</a:t>
            </a:r>
            <a:endParaRPr lang="en-US" sz="2400" dirty="0">
              <a:solidFill>
                <a:srgbClr val="00B050"/>
              </a:solidFill>
            </a:endParaRPr>
          </a:p>
        </p:txBody>
      </p:sp>
      <p:sp>
        <p:nvSpPr>
          <p:cNvPr id="6" name="Rectangle 5"/>
          <p:cNvSpPr/>
          <p:nvPr/>
        </p:nvSpPr>
        <p:spPr>
          <a:xfrm>
            <a:off x="634554" y="3756003"/>
            <a:ext cx="11109434" cy="2862322"/>
          </a:xfrm>
          <a:prstGeom prst="rect">
            <a:avLst/>
          </a:prstGeom>
        </p:spPr>
        <p:txBody>
          <a:bodyPr wrap="square">
            <a:spAutoFit/>
          </a:bodyPr>
          <a:lstStyle/>
          <a:p>
            <a:pPr marL="457200" indent="-457200" fontAlgn="base">
              <a:buFont typeface="+mj-lt"/>
              <a:buAutoNum type="arabicPeriod"/>
            </a:pPr>
            <a:r>
              <a:rPr lang="en-US" sz="2000" b="1" dirty="0"/>
              <a:t>retry</a:t>
            </a:r>
            <a:r>
              <a:rPr lang="en-US" sz="2000" dirty="0"/>
              <a:t>: No. of consecutive times a user can enter an incorrect password.</a:t>
            </a:r>
          </a:p>
          <a:p>
            <a:pPr marL="457200" indent="-457200" fontAlgn="base">
              <a:buFont typeface="+mj-lt"/>
              <a:buAutoNum type="arabicPeriod"/>
            </a:pPr>
            <a:r>
              <a:rPr lang="en-US" sz="2000" b="1" dirty="0" err="1"/>
              <a:t>minlen</a:t>
            </a:r>
            <a:r>
              <a:rPr lang="en-US" sz="2000" b="1" dirty="0"/>
              <a:t>:</a:t>
            </a:r>
            <a:r>
              <a:rPr lang="en-US" sz="2000" dirty="0"/>
              <a:t> Minimum length of password</a:t>
            </a:r>
          </a:p>
          <a:p>
            <a:pPr marL="457200" indent="-457200" fontAlgn="base">
              <a:buFont typeface="+mj-lt"/>
              <a:buAutoNum type="arabicPeriod"/>
            </a:pPr>
            <a:r>
              <a:rPr lang="en-US" sz="2000" b="1" dirty="0" err="1"/>
              <a:t>difok</a:t>
            </a:r>
            <a:r>
              <a:rPr lang="en-US" sz="2000" b="1" dirty="0"/>
              <a:t>:</a:t>
            </a:r>
            <a:r>
              <a:rPr lang="en-US" sz="2000" dirty="0"/>
              <a:t> No. of character that can be similar to the old password</a:t>
            </a:r>
          </a:p>
          <a:p>
            <a:pPr marL="457200" indent="-457200" fontAlgn="base">
              <a:buFont typeface="+mj-lt"/>
              <a:buAutoNum type="arabicPeriod"/>
            </a:pPr>
            <a:r>
              <a:rPr lang="en-US" sz="2000" b="1" dirty="0" err="1"/>
              <a:t>lcredit</a:t>
            </a:r>
            <a:r>
              <a:rPr lang="en-US" sz="2000" b="1" dirty="0"/>
              <a:t>:</a:t>
            </a:r>
            <a:r>
              <a:rPr lang="en-US" sz="2000" dirty="0"/>
              <a:t> Min No. of lowercase letters</a:t>
            </a:r>
          </a:p>
          <a:p>
            <a:pPr marL="457200" indent="-457200" fontAlgn="base">
              <a:buFont typeface="+mj-lt"/>
              <a:buAutoNum type="arabicPeriod"/>
            </a:pPr>
            <a:r>
              <a:rPr lang="en-US" sz="2000" b="1" dirty="0" err="1"/>
              <a:t>ucredit</a:t>
            </a:r>
            <a:r>
              <a:rPr lang="en-US" sz="2000" b="1" dirty="0"/>
              <a:t>:</a:t>
            </a:r>
            <a:r>
              <a:rPr lang="en-US" sz="2000" dirty="0"/>
              <a:t> Min No. of uppercase letters</a:t>
            </a:r>
          </a:p>
          <a:p>
            <a:pPr marL="457200" indent="-457200" fontAlgn="base">
              <a:buFont typeface="+mj-lt"/>
              <a:buAutoNum type="arabicPeriod"/>
            </a:pPr>
            <a:r>
              <a:rPr lang="en-US" sz="2000" b="1" dirty="0" err="1"/>
              <a:t>dcredit</a:t>
            </a:r>
            <a:r>
              <a:rPr lang="en-US" sz="2000" b="1" dirty="0"/>
              <a:t>:</a:t>
            </a:r>
            <a:r>
              <a:rPr lang="en-US" sz="2000" dirty="0"/>
              <a:t> Min No. of digits</a:t>
            </a:r>
          </a:p>
          <a:p>
            <a:pPr marL="457200" indent="-457200" fontAlgn="base">
              <a:buFont typeface="+mj-lt"/>
              <a:buAutoNum type="arabicPeriod"/>
            </a:pPr>
            <a:r>
              <a:rPr lang="en-US" sz="2000" b="1" dirty="0" err="1"/>
              <a:t>ocredit</a:t>
            </a:r>
            <a:r>
              <a:rPr lang="en-US" sz="2000" b="1" dirty="0"/>
              <a:t>:</a:t>
            </a:r>
            <a:r>
              <a:rPr lang="en-US" sz="2000" dirty="0"/>
              <a:t> Min No. of symbols</a:t>
            </a:r>
          </a:p>
          <a:p>
            <a:pPr marL="457200" indent="-457200" fontAlgn="base">
              <a:buFont typeface="+mj-lt"/>
              <a:buAutoNum type="arabicPeriod"/>
            </a:pPr>
            <a:r>
              <a:rPr lang="en-US" sz="2000" b="1" dirty="0" err="1"/>
              <a:t>reject_username</a:t>
            </a:r>
            <a:r>
              <a:rPr lang="en-US" sz="2000" b="1" dirty="0"/>
              <a:t>:</a:t>
            </a:r>
            <a:r>
              <a:rPr lang="en-US" sz="2000" dirty="0"/>
              <a:t> Rejects the password containing the user name</a:t>
            </a:r>
          </a:p>
          <a:p>
            <a:pPr marL="457200" indent="-457200" fontAlgn="base">
              <a:buFont typeface="+mj-lt"/>
              <a:buAutoNum type="arabicPeriod"/>
            </a:pPr>
            <a:r>
              <a:rPr lang="en-US" sz="2000" b="1" dirty="0" err="1"/>
              <a:t>enforce_for_root</a:t>
            </a:r>
            <a:r>
              <a:rPr lang="en-US" sz="2000" b="1" dirty="0"/>
              <a:t>:</a:t>
            </a:r>
            <a:r>
              <a:rPr lang="en-US" sz="2000" dirty="0"/>
              <a:t> Also enforce the policy for the root user</a:t>
            </a:r>
          </a:p>
        </p:txBody>
      </p:sp>
      <p:cxnSp>
        <p:nvCxnSpPr>
          <p:cNvPr id="8" name="Straight Arrow Connector 7"/>
          <p:cNvCxnSpPr/>
          <p:nvPr/>
        </p:nvCxnSpPr>
        <p:spPr>
          <a:xfrm>
            <a:off x="5896303" y="1545021"/>
            <a:ext cx="481500" cy="94027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85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configuration</a:t>
            </a:r>
            <a:endParaRPr lang="en-US" dirty="0"/>
          </a:p>
        </p:txBody>
      </p:sp>
      <p:sp>
        <p:nvSpPr>
          <p:cNvPr id="3" name="Content Placeholder 2"/>
          <p:cNvSpPr>
            <a:spLocks noGrp="1"/>
          </p:cNvSpPr>
          <p:nvPr>
            <p:ph idx="1"/>
          </p:nvPr>
        </p:nvSpPr>
        <p:spPr/>
        <p:txBody>
          <a:bodyPr/>
          <a:lstStyle/>
          <a:p>
            <a:r>
              <a:rPr lang="en-US" dirty="0" smtClean="0"/>
              <a:t>$</a:t>
            </a:r>
            <a:r>
              <a:rPr lang="en-US" dirty="0" err="1" smtClean="0"/>
              <a:t>sudo</a:t>
            </a:r>
            <a:r>
              <a:rPr lang="en-US" dirty="0" smtClean="0"/>
              <a:t> reboot</a:t>
            </a:r>
          </a:p>
          <a:p>
            <a:r>
              <a:rPr lang="en-US" dirty="0" smtClean="0"/>
              <a:t>$</a:t>
            </a:r>
            <a:r>
              <a:rPr lang="en-US" dirty="0" err="1" smtClean="0"/>
              <a:t>sudo</a:t>
            </a:r>
            <a:r>
              <a:rPr lang="en-US" dirty="0" smtClean="0"/>
              <a:t> </a:t>
            </a:r>
            <a:r>
              <a:rPr lang="en-US" dirty="0" err="1" smtClean="0"/>
              <a:t>useradd</a:t>
            </a:r>
            <a:r>
              <a:rPr lang="en-US" dirty="0" smtClean="0"/>
              <a:t> </a:t>
            </a:r>
            <a:r>
              <a:rPr lang="en-US" dirty="0" err="1" smtClean="0"/>
              <a:t>namlh</a:t>
            </a:r>
            <a:endParaRPr lang="en-US" dirty="0" smtClean="0"/>
          </a:p>
          <a:p>
            <a:r>
              <a:rPr lang="en-US" dirty="0" smtClean="0"/>
              <a:t>$</a:t>
            </a:r>
            <a:r>
              <a:rPr lang="en-US" dirty="0" err="1" smtClean="0"/>
              <a:t>sudo</a:t>
            </a:r>
            <a:r>
              <a:rPr lang="en-US" dirty="0" smtClean="0"/>
              <a:t> </a:t>
            </a:r>
            <a:r>
              <a:rPr lang="en-US" dirty="0" err="1" smtClean="0"/>
              <a:t>passwd</a:t>
            </a:r>
            <a:r>
              <a:rPr lang="en-US" dirty="0" smtClean="0"/>
              <a:t> </a:t>
            </a:r>
            <a:r>
              <a:rPr lang="en-US" dirty="0" err="1" smtClean="0"/>
              <a:t>namlh</a:t>
            </a:r>
            <a:endParaRPr lang="en-US" dirty="0"/>
          </a:p>
        </p:txBody>
      </p:sp>
    </p:spTree>
    <p:extLst>
      <p:ext uri="{BB962C8B-B14F-4D97-AF65-F5344CB8AC3E}">
        <p14:creationId xmlns:p14="http://schemas.microsoft.com/office/powerpoint/2010/main" val="910934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5760984"/>
              </p:ext>
            </p:extLst>
          </p:nvPr>
        </p:nvGraphicFramePr>
        <p:xfrm>
          <a:off x="382160" y="1738859"/>
          <a:ext cx="10979051" cy="4557010"/>
        </p:xfrm>
        <a:graphic>
          <a:graphicData uri="http://schemas.openxmlformats.org/presentationml/2006/ole">
            <mc:AlternateContent xmlns:mc="http://schemas.openxmlformats.org/markup-compatibility/2006">
              <mc:Choice xmlns:v="urn:schemas-microsoft-com:vml" Requires="v">
                <p:oleObj spid="_x0000_s1043" name="Visio" r:id="rId3" imgW="7654256" imgH="3178198" progId="Visio.Drawing.11">
                  <p:embed/>
                </p:oleObj>
              </mc:Choice>
              <mc:Fallback>
                <p:oleObj name="Visio" r:id="rId3" imgW="7654256" imgH="317819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60" y="1738859"/>
                        <a:ext cx="10979051" cy="4557010"/>
                      </a:xfrm>
                      <a:prstGeom prst="rect">
                        <a:avLst/>
                      </a:prstGeom>
                      <a:noFill/>
                    </p:spPr>
                  </p:pic>
                </p:oleObj>
              </mc:Fallback>
            </mc:AlternateContent>
          </a:graphicData>
        </a:graphic>
      </p:graphicFrame>
    </p:spTree>
    <p:extLst>
      <p:ext uri="{BB962C8B-B14F-4D97-AF65-F5344CB8AC3E}">
        <p14:creationId xmlns:p14="http://schemas.microsoft.com/office/powerpoint/2010/main" val="3715656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Summary </a:t>
            </a:r>
            <a:endParaRPr lang="en-US" b="1" dirty="0">
              <a:solidFill>
                <a:srgbClr val="002060"/>
              </a:solidFill>
            </a:endParaRPr>
          </a:p>
        </p:txBody>
      </p:sp>
      <p:sp>
        <p:nvSpPr>
          <p:cNvPr id="3" name="Content Placeholder 2"/>
          <p:cNvSpPr>
            <a:spLocks noGrp="1"/>
          </p:cNvSpPr>
          <p:nvPr>
            <p:ph idx="1"/>
          </p:nvPr>
        </p:nvSpPr>
        <p:spPr>
          <a:xfrm>
            <a:off x="609600" y="1600203"/>
            <a:ext cx="10972800" cy="5055430"/>
          </a:xfrm>
        </p:spPr>
        <p:txBody>
          <a:bodyPr>
            <a:normAutofit/>
          </a:bodyPr>
          <a:lstStyle/>
          <a:p>
            <a:r>
              <a:rPr lang="en-US" dirty="0"/>
              <a:t>Authentication is about </a:t>
            </a:r>
            <a:r>
              <a:rPr lang="en-US" dirty="0">
                <a:solidFill>
                  <a:srgbClr val="FF0000"/>
                </a:solidFill>
              </a:rPr>
              <a:t>validating your credentials</a:t>
            </a:r>
            <a:r>
              <a:rPr lang="en-US" dirty="0"/>
              <a:t> such as Username/User ID and password to </a:t>
            </a:r>
            <a:r>
              <a:rPr lang="en-US" dirty="0">
                <a:solidFill>
                  <a:srgbClr val="FF0000"/>
                </a:solidFill>
              </a:rPr>
              <a:t>verify your </a:t>
            </a:r>
            <a:r>
              <a:rPr lang="en-US" dirty="0" smtClean="0">
                <a:solidFill>
                  <a:srgbClr val="FF0000"/>
                </a:solidFill>
              </a:rPr>
              <a:t>identity</a:t>
            </a:r>
          </a:p>
          <a:p>
            <a:r>
              <a:rPr lang="en-US" dirty="0" smtClean="0"/>
              <a:t>Multiple factors:</a:t>
            </a:r>
          </a:p>
          <a:p>
            <a:pPr lvl="1"/>
            <a:r>
              <a:rPr lang="en-US" dirty="0" smtClean="0">
                <a:solidFill>
                  <a:srgbClr val="00B050"/>
                </a:solidFill>
              </a:rPr>
              <a:t>Something you know</a:t>
            </a:r>
          </a:p>
          <a:p>
            <a:pPr lvl="1"/>
            <a:r>
              <a:rPr lang="en-US" dirty="0" smtClean="0">
                <a:solidFill>
                  <a:srgbClr val="00B050"/>
                </a:solidFill>
              </a:rPr>
              <a:t>Something you have</a:t>
            </a:r>
          </a:p>
          <a:p>
            <a:pPr lvl="1"/>
            <a:r>
              <a:rPr lang="en-US" dirty="0" smtClean="0">
                <a:solidFill>
                  <a:srgbClr val="00B050"/>
                </a:solidFill>
              </a:rPr>
              <a:t>Something you are</a:t>
            </a:r>
          </a:p>
          <a:p>
            <a:r>
              <a:rPr lang="en-US" dirty="0" smtClean="0"/>
              <a:t>Implementing authentication</a:t>
            </a:r>
          </a:p>
          <a:p>
            <a:pPr lvl="1"/>
            <a:r>
              <a:rPr lang="en-US" dirty="0" smtClean="0">
                <a:solidFill>
                  <a:srgbClr val="00B050"/>
                </a:solidFill>
              </a:rPr>
              <a:t>Local</a:t>
            </a:r>
          </a:p>
          <a:p>
            <a:pPr lvl="1"/>
            <a:r>
              <a:rPr lang="en-US" dirty="0" smtClean="0">
                <a:solidFill>
                  <a:srgbClr val="00B050"/>
                </a:solidFill>
              </a:rPr>
              <a:t>network</a:t>
            </a:r>
            <a:endParaRPr lang="en-US" dirty="0">
              <a:solidFill>
                <a:srgbClr val="00B050"/>
              </a:solidFill>
            </a:endParaRPr>
          </a:p>
          <a:p>
            <a:pPr lvl="1"/>
            <a:endParaRPr lang="en-US" dirty="0" smtClean="0">
              <a:solidFill>
                <a:srgbClr val="FF0000"/>
              </a:solidFill>
            </a:endParaRPr>
          </a:p>
        </p:txBody>
      </p:sp>
    </p:spTree>
    <p:extLst>
      <p:ext uri="{BB962C8B-B14F-4D97-AF65-F5344CB8AC3E}">
        <p14:creationId xmlns:p14="http://schemas.microsoft.com/office/powerpoint/2010/main" val="2784003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580" t="4625" r="3580" b="13875"/>
          <a:stretch>
            <a:fillRect/>
          </a:stretch>
        </p:blipFill>
        <p:spPr bwMode="auto">
          <a:xfrm>
            <a:off x="2245294" y="696325"/>
            <a:ext cx="8960160" cy="608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84583" y="141017"/>
            <a:ext cx="2844240" cy="707886"/>
          </a:xfrm>
          <a:prstGeom prst="rect">
            <a:avLst/>
          </a:prstGeom>
        </p:spPr>
        <p:txBody>
          <a:bodyPr wrap="none">
            <a:spAutoFit/>
          </a:bodyPr>
          <a:lstStyle/>
          <a:p>
            <a:r>
              <a:rPr lang="en-US" sz="4000" b="1" dirty="0">
                <a:solidFill>
                  <a:srgbClr val="002060"/>
                </a:solidFill>
              </a:rPr>
              <a:t>Introduction</a:t>
            </a:r>
          </a:p>
        </p:txBody>
      </p:sp>
    </p:spTree>
    <p:extLst>
      <p:ext uri="{BB962C8B-B14F-4D97-AF65-F5344CB8AC3E}">
        <p14:creationId xmlns:p14="http://schemas.microsoft.com/office/powerpoint/2010/main" val="168792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76245"/>
          </a:xfrm>
        </p:spPr>
        <p:txBody>
          <a:bodyPr/>
          <a:lstStyle/>
          <a:p>
            <a:pPr algn="l"/>
            <a:r>
              <a:rPr lang="en-US" b="1" dirty="0" smtClean="0">
                <a:solidFill>
                  <a:srgbClr val="0070C0"/>
                </a:solidFill>
              </a:rPr>
              <a:t>Introduction</a:t>
            </a:r>
            <a:endParaRPr lang="en-US" b="1" dirty="0">
              <a:solidFill>
                <a:srgbClr val="0070C0"/>
              </a:solidFill>
            </a:endParaRPr>
          </a:p>
        </p:txBody>
      </p:sp>
      <p:sp>
        <p:nvSpPr>
          <p:cNvPr id="3" name="Content Placeholder 2"/>
          <p:cNvSpPr>
            <a:spLocks noGrp="1"/>
          </p:cNvSpPr>
          <p:nvPr>
            <p:ph idx="1"/>
          </p:nvPr>
        </p:nvSpPr>
        <p:spPr>
          <a:xfrm>
            <a:off x="378371" y="1557117"/>
            <a:ext cx="6195849" cy="1759118"/>
          </a:xfrm>
        </p:spPr>
        <p:txBody>
          <a:bodyPr>
            <a:normAutofit fontScale="92500"/>
          </a:bodyPr>
          <a:lstStyle/>
          <a:p>
            <a:pPr marL="0" indent="0">
              <a:buNone/>
            </a:pPr>
            <a:r>
              <a:rPr lang="en-US" smtClean="0"/>
              <a:t>Authentication is about </a:t>
            </a:r>
            <a:r>
              <a:rPr lang="en-US" smtClean="0">
                <a:solidFill>
                  <a:srgbClr val="FF0000"/>
                </a:solidFill>
              </a:rPr>
              <a:t>validating your credentials</a:t>
            </a:r>
            <a:r>
              <a:rPr lang="en-US" smtClean="0"/>
              <a:t> such as Username/User ID and password to </a:t>
            </a:r>
            <a:r>
              <a:rPr lang="en-US" smtClean="0">
                <a:solidFill>
                  <a:srgbClr val="FF0000"/>
                </a:solidFill>
              </a:rPr>
              <a:t>verify your identity</a:t>
            </a:r>
            <a:r>
              <a:rPr lang="en-US" smtClean="0"/>
              <a:t>. </a:t>
            </a:r>
            <a:endParaRPr lang="en-US"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573" y="3407777"/>
            <a:ext cx="3639947" cy="289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418" y="1320324"/>
            <a:ext cx="2928773" cy="252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640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Introduction</a:t>
            </a:r>
            <a:endParaRPr lang="en-US" b="1" dirty="0"/>
          </a:p>
        </p:txBody>
      </p:sp>
      <p:sp>
        <p:nvSpPr>
          <p:cNvPr id="3" name="Content Placeholder 2"/>
          <p:cNvSpPr>
            <a:spLocks noGrp="1"/>
          </p:cNvSpPr>
          <p:nvPr>
            <p:ph idx="1"/>
          </p:nvPr>
        </p:nvSpPr>
        <p:spPr>
          <a:xfrm>
            <a:off x="3978402" y="1789395"/>
            <a:ext cx="8213597" cy="4525963"/>
          </a:xfrm>
        </p:spPr>
        <p:txBody>
          <a:bodyPr>
            <a:normAutofit/>
          </a:bodyPr>
          <a:lstStyle/>
          <a:p>
            <a:pPr marL="457200" lvl="1" indent="0">
              <a:buNone/>
            </a:pPr>
            <a:endParaRPr lang="en-US" dirty="0" smtClean="0"/>
          </a:p>
          <a:p>
            <a:r>
              <a:rPr lang="en-US" dirty="0" smtClean="0">
                <a:solidFill>
                  <a:srgbClr val="FF0000"/>
                </a:solidFill>
              </a:rPr>
              <a:t>Strong authentication is important</a:t>
            </a:r>
          </a:p>
          <a:p>
            <a:pPr marL="400050" lvl="1" indent="0">
              <a:buNone/>
            </a:pPr>
            <a:r>
              <a:rPr lang="en-US" dirty="0" smtClean="0"/>
              <a:t>To be properly authenticated, the subject is usually required to provide a second piece to the credential set (i.e., password, passphrase, key, PIN, token etc.</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8" y="2128344"/>
            <a:ext cx="3978403" cy="19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36" y="4317613"/>
            <a:ext cx="3858036" cy="217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00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76245"/>
          </a:xfrm>
        </p:spPr>
        <p:txBody>
          <a:bodyPr/>
          <a:lstStyle/>
          <a:p>
            <a:pPr algn="l"/>
            <a:r>
              <a:rPr lang="en-US" b="1" dirty="0" smtClean="0">
                <a:solidFill>
                  <a:srgbClr val="0070C0"/>
                </a:solidFill>
              </a:rPr>
              <a:t>Authentication factors</a:t>
            </a:r>
            <a:endParaRPr lang="en-US" b="1" dirty="0">
              <a:solidFill>
                <a:srgbClr val="0070C0"/>
              </a:solidFill>
            </a:endParaRPr>
          </a:p>
        </p:txBody>
      </p:sp>
      <p:sp>
        <p:nvSpPr>
          <p:cNvPr id="4" name="Rectangle 3"/>
          <p:cNvSpPr/>
          <p:nvPr/>
        </p:nvSpPr>
        <p:spPr>
          <a:xfrm>
            <a:off x="824082" y="1505404"/>
            <a:ext cx="6274675" cy="5601533"/>
          </a:xfrm>
          <a:prstGeom prst="rect">
            <a:avLst/>
          </a:prstGeom>
        </p:spPr>
        <p:txBody>
          <a:bodyPr wrap="square">
            <a:spAutoFit/>
          </a:bodyPr>
          <a:lstStyle/>
          <a:p>
            <a:pPr>
              <a:spcBef>
                <a:spcPts val="1200"/>
              </a:spcBef>
              <a:spcAft>
                <a:spcPts val="1200"/>
              </a:spcAft>
            </a:pPr>
            <a:r>
              <a:rPr lang="en-US" sz="3200" dirty="0"/>
              <a:t>Authentication </a:t>
            </a:r>
            <a:r>
              <a:rPr lang="en-US" sz="3200" dirty="0">
                <a:solidFill>
                  <a:srgbClr val="FF0000"/>
                </a:solidFill>
              </a:rPr>
              <a:t>factors</a:t>
            </a:r>
            <a:r>
              <a:rPr lang="en-US" sz="3200" dirty="0"/>
              <a:t> determine the many </a:t>
            </a:r>
            <a:r>
              <a:rPr lang="en-US" sz="3200" dirty="0">
                <a:solidFill>
                  <a:srgbClr val="FF0000"/>
                </a:solidFill>
              </a:rPr>
              <a:t>different elements </a:t>
            </a:r>
            <a:r>
              <a:rPr lang="en-US" sz="3200" dirty="0"/>
              <a:t>the system </a:t>
            </a:r>
            <a:r>
              <a:rPr lang="en-US" sz="3200" dirty="0">
                <a:solidFill>
                  <a:srgbClr val="FF0000"/>
                </a:solidFill>
              </a:rPr>
              <a:t>uses to verify </a:t>
            </a:r>
            <a:r>
              <a:rPr lang="en-US" sz="3200" dirty="0"/>
              <a:t>one’s identity before granting the individual access to anything</a:t>
            </a:r>
            <a:r>
              <a:rPr lang="en-US" sz="3200" dirty="0" smtClean="0"/>
              <a:t>.</a:t>
            </a:r>
          </a:p>
          <a:p>
            <a:pPr marL="914400" lvl="1" indent="-457200">
              <a:spcBef>
                <a:spcPts val="1200"/>
              </a:spcBef>
              <a:spcAft>
                <a:spcPts val="1200"/>
              </a:spcAft>
              <a:buFont typeface="Wingdings" pitchFamily="2" charset="2"/>
              <a:buChar char="§"/>
            </a:pPr>
            <a:r>
              <a:rPr lang="en-US" sz="3200" dirty="0" smtClean="0"/>
              <a:t>something you know</a:t>
            </a:r>
          </a:p>
          <a:p>
            <a:pPr marL="914400" lvl="1" indent="-457200">
              <a:spcBef>
                <a:spcPts val="1200"/>
              </a:spcBef>
              <a:spcAft>
                <a:spcPts val="1200"/>
              </a:spcAft>
              <a:buFont typeface="Wingdings" pitchFamily="2" charset="2"/>
              <a:buChar char="§"/>
            </a:pPr>
            <a:r>
              <a:rPr lang="en-US" sz="3200" dirty="0" smtClean="0"/>
              <a:t>Something you have</a:t>
            </a:r>
          </a:p>
          <a:p>
            <a:pPr marL="914400" lvl="1" indent="-457200">
              <a:spcBef>
                <a:spcPts val="1200"/>
              </a:spcBef>
              <a:spcAft>
                <a:spcPts val="1200"/>
              </a:spcAft>
              <a:buFont typeface="Wingdings" pitchFamily="2" charset="2"/>
              <a:buChar char="§"/>
            </a:pPr>
            <a:r>
              <a:rPr lang="en-US" sz="3200" dirty="0" smtClean="0"/>
              <a:t>Something you are</a:t>
            </a:r>
          </a:p>
          <a:p>
            <a:endParaRPr lang="en-US" sz="3200"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212" y="1878264"/>
            <a:ext cx="2928773" cy="252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515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39307"/>
          </a:xfrm>
        </p:spPr>
        <p:txBody>
          <a:bodyPr/>
          <a:lstStyle/>
          <a:p>
            <a:pPr algn="l"/>
            <a:r>
              <a:rPr lang="en-US" b="1" dirty="0">
                <a:solidFill>
                  <a:srgbClr val="0070C0"/>
                </a:solidFill>
              </a:rPr>
              <a:t>Authentication factors</a:t>
            </a:r>
          </a:p>
        </p:txBody>
      </p:sp>
      <p:sp>
        <p:nvSpPr>
          <p:cNvPr id="3" name="Content Placeholder 2"/>
          <p:cNvSpPr>
            <a:spLocks noGrp="1"/>
          </p:cNvSpPr>
          <p:nvPr>
            <p:ph idx="1"/>
          </p:nvPr>
        </p:nvSpPr>
        <p:spPr>
          <a:xfrm>
            <a:off x="603632" y="1095666"/>
            <a:ext cx="10972800" cy="2783876"/>
          </a:xfrm>
        </p:spPr>
        <p:txBody>
          <a:bodyPr/>
          <a:lstStyle/>
          <a:p>
            <a:r>
              <a:rPr lang="en-US" dirty="0" smtClean="0"/>
              <a:t>Based </a:t>
            </a:r>
            <a:r>
              <a:rPr lang="en-US" dirty="0"/>
              <a:t>on the security level, </a:t>
            </a:r>
            <a:r>
              <a:rPr lang="en-US" dirty="0">
                <a:solidFill>
                  <a:srgbClr val="FF0000"/>
                </a:solidFill>
              </a:rPr>
              <a:t>authentication factors </a:t>
            </a:r>
            <a:r>
              <a:rPr lang="en-US" dirty="0"/>
              <a:t>can vary from one of the following</a:t>
            </a:r>
            <a:r>
              <a:rPr lang="en-US" dirty="0" smtClean="0"/>
              <a:t>:</a:t>
            </a:r>
          </a:p>
          <a:p>
            <a:pPr lvl="1"/>
            <a:r>
              <a:rPr lang="en-US" b="1" dirty="0">
                <a:solidFill>
                  <a:srgbClr val="FF0000"/>
                </a:solidFill>
              </a:rPr>
              <a:t>Single- Factor </a:t>
            </a:r>
            <a:r>
              <a:rPr lang="en-US" b="1" dirty="0" smtClean="0"/>
              <a:t>Authentication</a:t>
            </a:r>
          </a:p>
          <a:p>
            <a:pPr lvl="1"/>
            <a:r>
              <a:rPr lang="en-US" b="1" dirty="0">
                <a:solidFill>
                  <a:srgbClr val="FF0000"/>
                </a:solidFill>
              </a:rPr>
              <a:t>Two- Factor </a:t>
            </a:r>
            <a:r>
              <a:rPr lang="en-US" b="1" dirty="0" smtClean="0"/>
              <a:t>Authentication  (</a:t>
            </a:r>
            <a:r>
              <a:rPr lang="en-US" b="1" dirty="0" err="1" smtClean="0"/>
              <a:t>2FA</a:t>
            </a:r>
            <a:r>
              <a:rPr lang="en-US" b="1" dirty="0" smtClean="0"/>
              <a:t>)</a:t>
            </a:r>
          </a:p>
          <a:p>
            <a:pPr lvl="1"/>
            <a:r>
              <a:rPr lang="en-US" b="1" dirty="0">
                <a:solidFill>
                  <a:srgbClr val="FF0000"/>
                </a:solidFill>
              </a:rPr>
              <a:t>Multi- Factor </a:t>
            </a:r>
            <a:r>
              <a:rPr lang="en-US" b="1" dirty="0" smtClean="0"/>
              <a:t>Authentication (MFA)</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40" y="3978351"/>
            <a:ext cx="6448097" cy="266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6711" y="1927591"/>
            <a:ext cx="4289206" cy="169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264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0070C0"/>
                </a:solidFill>
              </a:rPr>
              <a:t>Something you know</a:t>
            </a:r>
            <a:br>
              <a:rPr lang="en-US" b="1" dirty="0" smtClean="0">
                <a:solidFill>
                  <a:srgbClr val="0070C0"/>
                </a:solidFill>
              </a:rPr>
            </a:br>
            <a:r>
              <a:rPr lang="en-US" b="1" i="1" dirty="0" smtClean="0">
                <a:solidFill>
                  <a:srgbClr val="00B050"/>
                </a:solidFill>
              </a:rPr>
              <a:t>(Knowledge-based)</a:t>
            </a:r>
            <a:endParaRPr lang="en-US" i="1" dirty="0">
              <a:solidFill>
                <a:srgbClr val="00B050"/>
              </a:solidFill>
            </a:endParaRPr>
          </a:p>
        </p:txBody>
      </p:sp>
      <p:sp>
        <p:nvSpPr>
          <p:cNvPr id="3" name="Content Placeholder 2"/>
          <p:cNvSpPr>
            <a:spLocks noGrp="1"/>
          </p:cNvSpPr>
          <p:nvPr>
            <p:ph idx="1"/>
          </p:nvPr>
        </p:nvSpPr>
        <p:spPr>
          <a:xfrm>
            <a:off x="609601" y="1888761"/>
            <a:ext cx="11037756" cy="1169232"/>
          </a:xfrm>
        </p:spPr>
        <p:txBody>
          <a:bodyPr>
            <a:normAutofit/>
          </a:bodyPr>
          <a:lstStyle/>
          <a:p>
            <a:pPr lvl="1">
              <a:buFont typeface="Wingdings" pitchFamily="2" charset="2"/>
              <a:buChar char="§"/>
            </a:pPr>
            <a:r>
              <a:rPr lang="en-US" dirty="0" smtClean="0"/>
              <a:t>Passwords are the most common form of authentication</a:t>
            </a:r>
          </a:p>
          <a:p>
            <a:pPr lvl="1">
              <a:buFont typeface="Wingdings" pitchFamily="2" charset="2"/>
              <a:buChar char="§"/>
            </a:pPr>
            <a:r>
              <a:rPr lang="en-US" dirty="0" smtClean="0"/>
              <a:t>PIN</a:t>
            </a:r>
          </a:p>
          <a:p>
            <a:pPr marL="457200" lvl="1" indent="0">
              <a:buNone/>
            </a:pPr>
            <a:endParaRPr lang="en-US" dirty="0" smtClean="0"/>
          </a:p>
          <a:p>
            <a:pPr lvl="1"/>
            <a:endParaRPr lang="en-US" dirty="0"/>
          </a:p>
        </p:txBody>
      </p:sp>
      <p:sp>
        <p:nvSpPr>
          <p:cNvPr id="23" name="Rectangle 2"/>
          <p:cNvSpPr txBox="1">
            <a:spLocks noChangeArrowheads="1"/>
          </p:cNvSpPr>
          <p:nvPr/>
        </p:nvSpPr>
        <p:spPr>
          <a:xfrm>
            <a:off x="2553934" y="3267845"/>
            <a:ext cx="5061054" cy="455951"/>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ea typeface="ＭＳ Ｐゴシック" pitchFamily="34" charset="-128"/>
              </a:rPr>
              <a:t>Simple Password Authentication</a:t>
            </a:r>
          </a:p>
        </p:txBody>
      </p:sp>
      <p:sp>
        <p:nvSpPr>
          <p:cNvPr id="24" name="computr2"/>
          <p:cNvSpPr>
            <a:spLocks noEditPoints="1" noChangeArrowheads="1"/>
          </p:cNvSpPr>
          <p:nvPr/>
        </p:nvSpPr>
        <p:spPr bwMode="auto">
          <a:xfrm>
            <a:off x="4828535" y="4021100"/>
            <a:ext cx="1866900" cy="190500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grpSp>
        <p:nvGrpSpPr>
          <p:cNvPr id="25" name="Group 4"/>
          <p:cNvGrpSpPr>
            <a:grpSpLocks/>
          </p:cNvGrpSpPr>
          <p:nvPr/>
        </p:nvGrpSpPr>
        <p:grpSpPr bwMode="auto">
          <a:xfrm>
            <a:off x="9400535" y="4097300"/>
            <a:ext cx="685800" cy="1676400"/>
            <a:chOff x="768" y="1344"/>
            <a:chExt cx="432" cy="1056"/>
          </a:xfrm>
        </p:grpSpPr>
        <p:sp>
          <p:nvSpPr>
            <p:cNvPr id="26" name="Oval 5"/>
            <p:cNvSpPr>
              <a:spLocks noChangeArrowheads="1"/>
            </p:cNvSpPr>
            <p:nvPr/>
          </p:nvSpPr>
          <p:spPr bwMode="auto">
            <a:xfrm>
              <a:off x="834" y="1344"/>
              <a:ext cx="336" cy="33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Line 6"/>
            <p:cNvSpPr>
              <a:spLocks noChangeShapeType="1"/>
            </p:cNvSpPr>
            <p:nvPr/>
          </p:nvSpPr>
          <p:spPr bwMode="auto">
            <a:xfrm>
              <a:off x="1008" y="168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7"/>
            <p:cNvSpPr>
              <a:spLocks noChangeShapeType="1"/>
            </p:cNvSpPr>
            <p:nvPr/>
          </p:nvSpPr>
          <p:spPr bwMode="auto">
            <a:xfrm flipH="1">
              <a:off x="768" y="192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8"/>
            <p:cNvSpPr>
              <a:spLocks noChangeShapeType="1"/>
            </p:cNvSpPr>
            <p:nvPr/>
          </p:nvSpPr>
          <p:spPr bwMode="auto">
            <a:xfrm>
              <a:off x="1008" y="192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 name="Line 9"/>
          <p:cNvSpPr>
            <a:spLocks noChangeShapeType="1"/>
          </p:cNvSpPr>
          <p:nvPr/>
        </p:nvSpPr>
        <p:spPr bwMode="auto">
          <a:xfrm flipH="1">
            <a:off x="6962135" y="5316500"/>
            <a:ext cx="2057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10"/>
          <p:cNvSpPr txBox="1">
            <a:spLocks noChangeArrowheads="1"/>
          </p:cNvSpPr>
          <p:nvPr/>
        </p:nvSpPr>
        <p:spPr bwMode="auto">
          <a:xfrm>
            <a:off x="6733535" y="4173500"/>
            <a:ext cx="259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3200"/>
              <a:t>User Name, Password</a:t>
            </a:r>
          </a:p>
        </p:txBody>
      </p:sp>
      <p:sp>
        <p:nvSpPr>
          <p:cNvPr id="32" name="Text Box 11"/>
          <p:cNvSpPr txBox="1">
            <a:spLocks noChangeArrowheads="1"/>
          </p:cNvSpPr>
          <p:nvPr/>
        </p:nvSpPr>
        <p:spPr bwMode="auto">
          <a:xfrm>
            <a:off x="4599935" y="6154700"/>
            <a:ext cx="2352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3200"/>
              <a:t>/etc/shadow</a:t>
            </a:r>
          </a:p>
        </p:txBody>
      </p:sp>
    </p:spTree>
    <p:extLst>
      <p:ext uri="{BB962C8B-B14F-4D97-AF65-F5344CB8AC3E}">
        <p14:creationId xmlns:p14="http://schemas.microsoft.com/office/powerpoint/2010/main" val="1354549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70C0"/>
                </a:solidFill>
              </a:rPr>
              <a:t>Something you know</a:t>
            </a:r>
            <a:endParaRPr lang="en-US" dirty="0"/>
          </a:p>
        </p:txBody>
      </p:sp>
      <p:sp>
        <p:nvSpPr>
          <p:cNvPr id="15" name="Rectangle 2"/>
          <p:cNvSpPr txBox="1">
            <a:spLocks noChangeArrowheads="1"/>
          </p:cNvSpPr>
          <p:nvPr/>
        </p:nvSpPr>
        <p:spPr>
          <a:xfrm>
            <a:off x="60340" y="2731878"/>
            <a:ext cx="4991348"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a typeface="ＭＳ Ｐゴシック" pitchFamily="34" charset="-128"/>
              </a:rPr>
              <a:t>Password Verification</a:t>
            </a:r>
          </a:p>
        </p:txBody>
      </p:sp>
      <p:sp>
        <p:nvSpPr>
          <p:cNvPr id="16" name="AutoShape 3"/>
          <p:cNvSpPr>
            <a:spLocks noChangeArrowheads="1"/>
          </p:cNvSpPr>
          <p:nvPr/>
        </p:nvSpPr>
        <p:spPr bwMode="auto">
          <a:xfrm>
            <a:off x="5166570" y="3059788"/>
            <a:ext cx="2133600" cy="1371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17" name="Text Box 4"/>
          <p:cNvSpPr txBox="1">
            <a:spLocks noChangeArrowheads="1"/>
          </p:cNvSpPr>
          <p:nvPr/>
        </p:nvSpPr>
        <p:spPr bwMode="auto">
          <a:xfrm>
            <a:off x="5547570" y="3288388"/>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pPr>
            <a:r>
              <a:rPr lang="en-US"/>
              <a:t>Hash Function</a:t>
            </a:r>
          </a:p>
        </p:txBody>
      </p:sp>
      <p:sp>
        <p:nvSpPr>
          <p:cNvPr id="18" name="Text Box 5"/>
          <p:cNvSpPr txBox="1">
            <a:spLocks noChangeArrowheads="1"/>
          </p:cNvSpPr>
          <p:nvPr/>
        </p:nvSpPr>
        <p:spPr bwMode="auto">
          <a:xfrm>
            <a:off x="5014170" y="1445300"/>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pPr>
            <a:r>
              <a:rPr lang="en-US" sz="1800"/>
              <a:t>User-entered Password</a:t>
            </a:r>
          </a:p>
        </p:txBody>
      </p:sp>
      <p:sp>
        <p:nvSpPr>
          <p:cNvPr id="19" name="Text Box 6"/>
          <p:cNvSpPr txBox="1">
            <a:spLocks noChangeArrowheads="1"/>
          </p:cNvSpPr>
          <p:nvPr/>
        </p:nvSpPr>
        <p:spPr bwMode="auto">
          <a:xfrm>
            <a:off x="8092333" y="1597700"/>
            <a:ext cx="1905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pPr>
            <a:r>
              <a:rPr lang="en-US" sz="1800"/>
              <a:t>Password hash stored on file </a:t>
            </a:r>
            <a:r>
              <a:rPr lang="en-US" sz="1800" i="1"/>
              <a:t>e.g.</a:t>
            </a:r>
            <a:r>
              <a:rPr lang="en-US" sz="1800"/>
              <a:t> /etc/shadow</a:t>
            </a:r>
          </a:p>
          <a:p>
            <a:pPr algn="ctr">
              <a:spcBef>
                <a:spcPct val="50000"/>
              </a:spcBef>
            </a:pPr>
            <a:r>
              <a:rPr lang="en-US" sz="1800">
                <a:solidFill>
                  <a:schemeClr val="accent2"/>
                </a:solidFill>
              </a:rPr>
              <a:t>H1</a:t>
            </a:r>
            <a:endParaRPr lang="en-US" sz="1800"/>
          </a:p>
          <a:p>
            <a:pPr algn="ctr">
              <a:spcBef>
                <a:spcPct val="50000"/>
              </a:spcBef>
            </a:pPr>
            <a:endParaRPr lang="en-US" sz="1800"/>
          </a:p>
        </p:txBody>
      </p:sp>
      <p:sp>
        <p:nvSpPr>
          <p:cNvPr id="20" name="AutoShape 7"/>
          <p:cNvSpPr>
            <a:spLocks noChangeArrowheads="1"/>
          </p:cNvSpPr>
          <p:nvPr/>
        </p:nvSpPr>
        <p:spPr bwMode="auto">
          <a:xfrm>
            <a:off x="8366970" y="4812388"/>
            <a:ext cx="1371600" cy="1066800"/>
          </a:xfrm>
          <a:prstGeom prst="diamond">
            <a:avLst/>
          </a:prstGeom>
          <a:solidFill>
            <a:schemeClr val="accent1"/>
          </a:solidFill>
          <a:ln w="9525">
            <a:solidFill>
              <a:schemeClr val="tx1"/>
            </a:solidFill>
            <a:miter lim="800000"/>
            <a:headEnd/>
            <a:tailEnd/>
          </a:ln>
        </p:spPr>
        <p:txBody>
          <a:bodyPr wrap="none" anchor="ctr"/>
          <a:lstStyle/>
          <a:p>
            <a:endParaRPr lang="en-US"/>
          </a:p>
        </p:txBody>
      </p:sp>
      <p:sp>
        <p:nvSpPr>
          <p:cNvPr id="21" name="Line 8"/>
          <p:cNvSpPr>
            <a:spLocks noChangeShapeType="1"/>
          </p:cNvSpPr>
          <p:nvPr/>
        </p:nvSpPr>
        <p:spPr bwMode="auto">
          <a:xfrm>
            <a:off x="6233370" y="2145388"/>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22" name="AutoShape 9"/>
          <p:cNvCxnSpPr>
            <a:cxnSpLocks noChangeShapeType="1"/>
            <a:stCxn id="16" idx="2"/>
            <a:endCxn id="20" idx="1"/>
          </p:cNvCxnSpPr>
          <p:nvPr/>
        </p:nvCxnSpPr>
        <p:spPr bwMode="auto">
          <a:xfrm rot="16200000" flipH="1">
            <a:off x="6842970" y="3821788"/>
            <a:ext cx="914400" cy="2133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 name="AutoShape 11"/>
          <p:cNvCxnSpPr>
            <a:cxnSpLocks noChangeShapeType="1"/>
            <a:stCxn id="20" idx="3"/>
          </p:cNvCxnSpPr>
          <p:nvPr/>
        </p:nvCxnSpPr>
        <p:spPr bwMode="auto">
          <a:xfrm>
            <a:off x="9738570" y="5345788"/>
            <a:ext cx="381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12"/>
          <p:cNvCxnSpPr>
            <a:cxnSpLocks noChangeShapeType="1"/>
            <a:stCxn id="20" idx="2"/>
          </p:cNvCxnSpPr>
          <p:nvPr/>
        </p:nvCxnSpPr>
        <p:spPr bwMode="auto">
          <a:xfrm>
            <a:off x="9052770" y="5879188"/>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Text Box 13"/>
          <p:cNvSpPr txBox="1">
            <a:spLocks noChangeArrowheads="1"/>
          </p:cNvSpPr>
          <p:nvPr/>
        </p:nvSpPr>
        <p:spPr bwMode="auto">
          <a:xfrm>
            <a:off x="8544770" y="51552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H1==H2?</a:t>
            </a:r>
          </a:p>
        </p:txBody>
      </p:sp>
      <p:sp>
        <p:nvSpPr>
          <p:cNvPr id="36" name="Text Box 14"/>
          <p:cNvSpPr txBox="1">
            <a:spLocks noChangeArrowheads="1"/>
          </p:cNvSpPr>
          <p:nvPr/>
        </p:nvSpPr>
        <p:spPr bwMode="auto">
          <a:xfrm>
            <a:off x="6233370" y="47361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solidFill>
                  <a:schemeClr val="accent2"/>
                </a:solidFill>
              </a:rPr>
              <a:t>H2</a:t>
            </a:r>
          </a:p>
        </p:txBody>
      </p:sp>
      <p:sp>
        <p:nvSpPr>
          <p:cNvPr id="37" name="Text Box 15"/>
          <p:cNvSpPr txBox="1">
            <a:spLocks noChangeArrowheads="1"/>
          </p:cNvSpPr>
          <p:nvPr/>
        </p:nvSpPr>
        <p:spPr bwMode="auto">
          <a:xfrm>
            <a:off x="10119570" y="51171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OK</a:t>
            </a:r>
          </a:p>
        </p:txBody>
      </p:sp>
      <p:sp>
        <p:nvSpPr>
          <p:cNvPr id="38" name="Text Box 16"/>
          <p:cNvSpPr txBox="1">
            <a:spLocks noChangeArrowheads="1"/>
          </p:cNvSpPr>
          <p:nvPr/>
        </p:nvSpPr>
        <p:spPr bwMode="auto">
          <a:xfrm>
            <a:off x="8824170" y="62601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FAIL</a:t>
            </a:r>
          </a:p>
        </p:txBody>
      </p:sp>
      <p:sp>
        <p:nvSpPr>
          <p:cNvPr id="39" name="Text Box 17"/>
          <p:cNvSpPr txBox="1">
            <a:spLocks noChangeArrowheads="1"/>
          </p:cNvSpPr>
          <p:nvPr/>
        </p:nvSpPr>
        <p:spPr bwMode="auto">
          <a:xfrm>
            <a:off x="9509970" y="482667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Y</a:t>
            </a:r>
          </a:p>
        </p:txBody>
      </p:sp>
      <p:sp>
        <p:nvSpPr>
          <p:cNvPr id="40" name="Text Box 18"/>
          <p:cNvSpPr txBox="1">
            <a:spLocks noChangeArrowheads="1"/>
          </p:cNvSpPr>
          <p:nvPr/>
        </p:nvSpPr>
        <p:spPr bwMode="auto">
          <a:xfrm>
            <a:off x="9128970" y="58029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N</a:t>
            </a:r>
          </a:p>
        </p:txBody>
      </p:sp>
      <p:cxnSp>
        <p:nvCxnSpPr>
          <p:cNvPr id="42" name="Straight Arrow Connector 20"/>
          <p:cNvCxnSpPr>
            <a:cxnSpLocks noChangeShapeType="1"/>
          </p:cNvCxnSpPr>
          <p:nvPr/>
        </p:nvCxnSpPr>
        <p:spPr bwMode="auto">
          <a:xfrm>
            <a:off x="9052770" y="3121700"/>
            <a:ext cx="0" cy="16906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7280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994</TotalTime>
  <Words>913</Words>
  <Application>Microsoft Office PowerPoint</Application>
  <PresentationFormat>Widescreen</PresentationFormat>
  <Paragraphs>183</Paragraphs>
  <Slides>29</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ＭＳ Ｐゴシック</vt:lpstr>
      <vt:lpstr>Arial</vt:lpstr>
      <vt:lpstr>Calibri</vt:lpstr>
      <vt:lpstr>Wingdings</vt:lpstr>
      <vt:lpstr>Office Theme</vt:lpstr>
      <vt:lpstr>Visio</vt:lpstr>
      <vt:lpstr>Lesson 4.                           Authentication</vt:lpstr>
      <vt:lpstr>Outline</vt:lpstr>
      <vt:lpstr>PowerPoint Presentation</vt:lpstr>
      <vt:lpstr>Introduction</vt:lpstr>
      <vt:lpstr>Introduction</vt:lpstr>
      <vt:lpstr>Authentication factors</vt:lpstr>
      <vt:lpstr>Authentication factors</vt:lpstr>
      <vt:lpstr>Something you know (Knowledge-based)</vt:lpstr>
      <vt:lpstr>Something you know</vt:lpstr>
      <vt:lpstr>Something you know</vt:lpstr>
      <vt:lpstr>Strategies for strong passwords</vt:lpstr>
      <vt:lpstr>Something you are/do (Inherence-based)</vt:lpstr>
      <vt:lpstr>PowerPoint Presentation</vt:lpstr>
      <vt:lpstr>Something you have (Ownership-based)</vt:lpstr>
      <vt:lpstr>One Time Password</vt:lpstr>
      <vt:lpstr>Time-synchronized OTP</vt:lpstr>
      <vt:lpstr>Challenge-based OTP</vt:lpstr>
      <vt:lpstr>Single Sign On</vt:lpstr>
      <vt:lpstr>Single Sign On</vt:lpstr>
      <vt:lpstr>Implementing authentication</vt:lpstr>
      <vt:lpstr>Authentication Server</vt:lpstr>
      <vt:lpstr>RADIUS</vt:lpstr>
      <vt:lpstr>PowerPoint Presentation</vt:lpstr>
      <vt:lpstr>Lab </vt:lpstr>
      <vt:lpstr>Lab. Password Policies</vt:lpstr>
      <vt:lpstr>PowerPoint Presentation</vt:lpstr>
      <vt:lpstr>Verify the configuration</vt:lpstr>
      <vt:lpstr>Network topology</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Authentication &amp; Access Control</dc:title>
  <dc:creator>TICT-2018</dc:creator>
  <cp:lastModifiedBy>WINDOWS 10</cp:lastModifiedBy>
  <cp:revision>105</cp:revision>
  <dcterms:created xsi:type="dcterms:W3CDTF">2019-02-16T04:23:14Z</dcterms:created>
  <dcterms:modified xsi:type="dcterms:W3CDTF">2023-01-02T03:54:06Z</dcterms:modified>
</cp:coreProperties>
</file>