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18" r:id="rId4"/>
    <p:sldId id="320" r:id="rId5"/>
    <p:sldId id="321" r:id="rId6"/>
    <p:sldId id="293" r:id="rId7"/>
    <p:sldId id="294" r:id="rId8"/>
    <p:sldId id="314" r:id="rId9"/>
    <p:sldId id="337" r:id="rId10"/>
    <p:sldId id="336" r:id="rId11"/>
    <p:sldId id="339" r:id="rId12"/>
    <p:sldId id="324" r:id="rId13"/>
    <p:sldId id="326" r:id="rId14"/>
    <p:sldId id="325" r:id="rId15"/>
    <p:sldId id="327" r:id="rId16"/>
    <p:sldId id="328" r:id="rId17"/>
    <p:sldId id="329" r:id="rId18"/>
    <p:sldId id="330" r:id="rId19"/>
    <p:sldId id="340" r:id="rId20"/>
    <p:sldId id="341" r:id="rId21"/>
    <p:sldId id="331" r:id="rId22"/>
    <p:sldId id="332" r:id="rId23"/>
    <p:sldId id="333" r:id="rId24"/>
    <p:sldId id="342" r:id="rId25"/>
    <p:sldId id="344" r:id="rId26"/>
    <p:sldId id="345" r:id="rId27"/>
    <p:sldId id="346" r:id="rId28"/>
    <p:sldId id="343" r:id="rId29"/>
    <p:sldId id="338" r:id="rId30"/>
  </p:sldIdLst>
  <p:sldSz cx="12192000" cy="6858000"/>
  <p:notesSz cx="6858000" cy="9144000"/>
  <p:defaultTextStyle>
    <a:defPPr>
      <a:defRPr lang="v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77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32017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950271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39"/>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39"/>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045346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8F99AF-42D7-4A07-9943-918696688DBA}"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71346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8F99AF-42D7-4A07-9943-918696688DBA}" type="datetimeFigureOut">
              <a:rPr lang="en-US" smtClean="0"/>
              <a:t>9/13/2021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1576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8F99AF-42D7-4A07-9943-918696688DBA}"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8625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8F99AF-42D7-4A07-9943-918696688DBA}" type="datetimeFigureOut">
              <a:rPr lang="en-US" smtClean="0"/>
              <a:t>9/13/2021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095893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8F99AF-42D7-4A07-9943-918696688DBA}" type="datetimeFigureOut">
              <a:rPr lang="en-US" smtClean="0"/>
              <a:t>9/13/2021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340684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8F99AF-42D7-4A07-9943-918696688DBA}" type="datetimeFigureOut">
              <a:rPr lang="en-US" smtClean="0"/>
              <a:t>9/13/2021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1251597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144352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8F99AF-42D7-4A07-9943-918696688DBA}" type="datetimeFigureOut">
              <a:rPr lang="en-US" smtClean="0"/>
              <a:t>9/13/2021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DE64C1-204F-4435-96EF-B43E4DADB6B4}" type="slidenum">
              <a:rPr lang="en-US" smtClean="0"/>
              <a:t>‹#›</a:t>
            </a:fld>
            <a:endParaRPr lang="en-US"/>
          </a:p>
        </p:txBody>
      </p:sp>
    </p:spTree>
    <p:extLst>
      <p:ext uri="{BB962C8B-B14F-4D97-AF65-F5344CB8AC3E}">
        <p14:creationId xmlns:p14="http://schemas.microsoft.com/office/powerpoint/2010/main" val="2884205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xmlns:a="http://schemas.openxmlformats.org/drawingml/2006/main">
              <a:rPr lang="vi" smtClean="0"/>
              <a:t>Nhấp để chỉnh sửa kiểu tiêu đề Chính</a:t>
            </a:r>
            <a:endParaRPr xmlns:a="http://schemas.openxmlformats.org/drawingml/2006/main" lang="en-US"/>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xmlns:a="http://schemas.openxmlformats.org/drawingml/2006/main" lvl="0"/>
            <a:r xmlns:a="http://schemas.openxmlformats.org/drawingml/2006/main">
              <a:rPr lang="vi" smtClean="0"/>
              <a:t>Nhấp để chỉnh sửa Kiểu văn bản chính</a:t>
            </a:r>
          </a:p>
          <a:p>
            <a:pPr xmlns:a="http://schemas.openxmlformats.org/drawingml/2006/main" lvl="1"/>
            <a:r xmlns:a="http://schemas.openxmlformats.org/drawingml/2006/main">
              <a:rPr lang="vi" smtClean="0"/>
              <a:t>Cấp độ thứ hai</a:t>
            </a:r>
          </a:p>
          <a:p>
            <a:pPr xmlns:a="http://schemas.openxmlformats.org/drawingml/2006/main" lvl="2"/>
            <a:r xmlns:a="http://schemas.openxmlformats.org/drawingml/2006/main">
              <a:rPr lang="vi" smtClean="0"/>
              <a:t>Cấp độ thứ ba</a:t>
            </a:r>
          </a:p>
          <a:p>
            <a:pPr xmlns:a="http://schemas.openxmlformats.org/drawingml/2006/main" lvl="3"/>
            <a:r xmlns:a="http://schemas.openxmlformats.org/drawingml/2006/main">
              <a:rPr lang="vi" smtClean="0"/>
              <a:t>Cấp độ thứ tư</a:t>
            </a:r>
          </a:p>
          <a:p>
            <a:pPr xmlns:a="http://schemas.openxmlformats.org/drawingml/2006/main" lvl="4"/>
            <a:r xmlns:a="http://schemas.openxmlformats.org/drawingml/2006/main">
              <a:rPr lang="vi" smtClean="0"/>
              <a:t>Cấp độ thứ năm</a:t>
            </a:r>
            <a:endParaRPr xmlns:a="http://schemas.openxmlformats.org/drawingml/2006/main" lang="en-US"/>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8F99AF-42D7-4A07-9943-918696688DBA}" type="datetimeFigureOut">
              <a:rPr lang="en-US" smtClean="0"/>
              <a:t>9/13/2021</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DE64C1-204F-4435-96EF-B43E4DADB6B4}" type="slidenum">
              <a:rPr lang="en-US" smtClean="0"/>
              <a:t>‹#›</a:t>
            </a:fld>
            <a:endParaRPr lang="en-US"/>
          </a:p>
        </p:txBody>
      </p:sp>
    </p:spTree>
    <p:extLst>
      <p:ext uri="{BB962C8B-B14F-4D97-AF65-F5344CB8AC3E}">
        <p14:creationId xmlns:p14="http://schemas.microsoft.com/office/powerpoint/2010/main" val="27875023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1077" y="654265"/>
            <a:ext cx="11508826" cy="1947042"/>
          </a:xfrm>
        </p:spPr>
        <p:txBody>
          <a:bodyPr>
            <a:noAutofit/>
          </a:bodyPr>
          <a:lstStyle/>
          <a:p>
            <a:pPr xmlns:a="http://schemas.openxmlformats.org/drawingml/2006/main" algn="l">
              <a:spcBef>
                <a:spcPts val="600"/>
              </a:spcBef>
              <a:spcAft>
                <a:spcPts val="600"/>
              </a:spcAft>
            </a:pPr>
            <a:r xmlns:a="http://schemas.openxmlformats.org/drawingml/2006/main">
              <a:rPr lang="vi" sz="4000" dirty="0" smtClean="0"/>
              <a:t>Bài </a:t>
            </a:r>
            <a:r xmlns:a="http://schemas.openxmlformats.org/drawingml/2006/main">
              <a:rPr lang="vi" sz="4000" dirty="0"/>
              <a:t>4 </a:t>
            </a:r>
            <a:r xmlns:a="http://schemas.openxmlformats.org/drawingml/2006/main">
              <a:rPr lang="vi" sz="4000" dirty="0" smtClean="0"/>
              <a:t>.</a:t>
            </a:r>
            <a:br xmlns:a="http://schemas.openxmlformats.org/drawingml/2006/main">
              <a:rPr lang="en-US" sz="4000" dirty="0" smtClean="0"/>
            </a:br>
            <a:r xmlns:a="http://schemas.openxmlformats.org/drawingml/2006/main">
              <a:rPr lang="vi" sz="4000" dirty="0" smtClean="0"/>
              <a:t>                          </a:t>
            </a:r>
            <a:r xmlns:a="http://schemas.openxmlformats.org/drawingml/2006/main">
              <a:rPr lang="vi" sz="6000" b="1" dirty="0" smtClean="0"/>
              <a:t>Xác thực</a:t>
            </a:r>
            <a:endParaRPr xmlns:a="http://schemas.openxmlformats.org/drawingml/2006/main" lang="en-US" sz="4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9857" y="3028127"/>
            <a:ext cx="6312745" cy="341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03244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xmlns:a="http://schemas.openxmlformats.org/drawingml/2006/main" algn="l"/>
            <a:r xmlns:a="http://schemas.openxmlformats.org/drawingml/2006/main">
              <a:rPr lang="vi" b="1" dirty="0" smtClean="0">
                <a:solidFill>
                  <a:srgbClr val="0070C0"/>
                </a:solidFill>
              </a:rPr>
              <a:t>Một cái gì đó bạn biết</a:t>
            </a:r>
            <a:endParaRPr xmlns:a="http://schemas.openxmlformats.org/drawingml/2006/main" lang="en-US" dirty="0"/>
          </a:p>
        </p:txBody>
      </p:sp>
      <p:sp>
        <p:nvSpPr>
          <p:cNvPr id="4" name="Rectangle 3"/>
          <p:cNvSpPr/>
          <p:nvPr/>
        </p:nvSpPr>
        <p:spPr>
          <a:xfrm>
            <a:off x="584616" y="1450610"/>
            <a:ext cx="10978318" cy="498598"/>
          </a:xfrm>
          <a:prstGeom prst="rect">
            <a:avLst/>
          </a:prstGeom>
          <a:solidFill>
            <a:schemeClr val="accent6">
              <a:lumMod val="40000"/>
              <a:lumOff val="60000"/>
            </a:schemeClr>
          </a:solidFill>
        </p:spPr>
        <p:txBody>
          <a:bodyPr wrap="square">
            <a:spAutoFit/>
          </a:bodyPr>
          <a:lstStyle/>
          <a:p>
            <a:pPr xmlns:a="http://schemas.openxmlformats.org/drawingml/2006/main">
              <a:lnSpc>
                <a:spcPct val="110000"/>
              </a:lnSpc>
            </a:pPr>
            <a:r xmlns:a="http://schemas.openxmlformats.org/drawingml/2006/main">
              <a:rPr lang="vi" altLang="en-US" sz="2400" dirty="0">
                <a:solidFill>
                  <a:srgbClr val="7030A0"/>
                </a:solidFill>
              </a:rPr>
              <a:t>"Mật khẩu là một trong những vấn đề thực tế lớn nhất mà các kỹ sư bảo mật phải đối mặt ngày nay."</a:t>
            </a:r>
          </a:p>
        </p:txBody>
      </p:sp>
      <p:sp>
        <p:nvSpPr>
          <p:cNvPr id="8" name="Rectangle 7"/>
          <p:cNvSpPr/>
          <p:nvPr/>
        </p:nvSpPr>
        <p:spPr>
          <a:xfrm>
            <a:off x="569626" y="1960383"/>
            <a:ext cx="4840749" cy="1938992"/>
          </a:xfrm>
          <a:prstGeom prst="rect">
            <a:avLst/>
          </a:prstGeom>
        </p:spPr>
        <p:txBody>
          <a:bodyPr wrap="none">
            <a:spAutoFit/>
          </a:bodyPr>
          <a:lstStyle/>
          <a:p>
            <a:r xmlns:a="http://schemas.openxmlformats.org/drawingml/2006/main">
              <a:rPr lang="vi" altLang="en-US" sz="2400" dirty="0" smtClean="0"/>
              <a:t>Các vấn đề:</a:t>
            </a:r>
          </a:p>
          <a:p>
            <a:pPr xmlns:a="http://schemas.openxmlformats.org/drawingml/2006/main" marL="342900" indent="-342900">
              <a:buFontTx/>
              <a:buChar char="-"/>
            </a:pPr>
            <a:r xmlns:a="http://schemas.openxmlformats.org/drawingml/2006/main">
              <a:rPr lang="vi" altLang="en-US" sz="2400" dirty="0" smtClean="0"/>
              <a:t>Dễ dàng chia sẻ (có chủ ý hoặc không)</a:t>
            </a:r>
          </a:p>
          <a:p>
            <a:pPr xmlns:a="http://schemas.openxmlformats.org/drawingml/2006/main" marL="342900" indent="-342900">
              <a:buFontTx/>
              <a:buChar char="-"/>
            </a:pPr>
            <a:r xmlns:a="http://schemas.openxmlformats.org/drawingml/2006/main">
              <a:rPr lang="vi" altLang="en-US" sz="2400" dirty="0" smtClean="0"/>
              <a:t>Dễ quên</a:t>
            </a:r>
          </a:p>
          <a:p>
            <a:pPr xmlns:a="http://schemas.openxmlformats.org/drawingml/2006/main" marL="342900" indent="-342900">
              <a:buFontTx/>
              <a:buChar char="-"/>
            </a:pPr>
            <a:r xmlns:a="http://schemas.openxmlformats.org/drawingml/2006/main">
              <a:rPr lang="vi" altLang="en-US" sz="2400" dirty="0" smtClean="0"/>
              <a:t>Thường dễ đoán</a:t>
            </a:r>
          </a:p>
          <a:p>
            <a:pPr xmlns:a="http://schemas.openxmlformats.org/drawingml/2006/main" marL="342900" indent="-342900">
              <a:buFontTx/>
              <a:buChar char="-"/>
            </a:pPr>
            <a:r xmlns:a="http://schemas.openxmlformats.org/drawingml/2006/main">
              <a:rPr lang="vi" altLang="en-US" sz="2400" dirty="0" smtClean="0"/>
              <a:t>Quá </a:t>
            </a:r>
            <a:r xmlns:a="http://schemas.openxmlformats.org/drawingml/2006/main">
              <a:rPr lang="vi" altLang="en-US" sz="2400" dirty="0"/>
              <a:t>nhiều mật khẩu để nhớ</a:t>
            </a:r>
          </a:p>
        </p:txBody>
      </p:sp>
      <p:sp>
        <p:nvSpPr>
          <p:cNvPr id="11" name="Title 1"/>
          <p:cNvSpPr txBox="1">
            <a:spLocks/>
          </p:cNvSpPr>
          <p:nvPr/>
        </p:nvSpPr>
        <p:spPr>
          <a:xfrm>
            <a:off x="29986" y="4017363"/>
            <a:ext cx="5390924" cy="8282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xmlns:a="http://schemas.openxmlformats.org/drawingml/2006/main">
              <a:rPr lang="vi" sz="3200" dirty="0" smtClean="0"/>
              <a:t>Lỗ hổng mật khẩu</a:t>
            </a:r>
            <a:endParaRPr xmlns:a="http://schemas.openxmlformats.org/drawingml/2006/main" lang="en-US" sz="3200" dirty="0"/>
          </a:p>
        </p:txBody>
      </p:sp>
      <p:sp>
        <p:nvSpPr>
          <p:cNvPr id="12" name="Content Placeholder 2"/>
          <p:cNvSpPr>
            <a:spLocks noGrp="1"/>
          </p:cNvSpPr>
          <p:nvPr>
            <p:ph idx="1"/>
          </p:nvPr>
        </p:nvSpPr>
        <p:spPr>
          <a:xfrm>
            <a:off x="534650" y="4706911"/>
            <a:ext cx="10972800" cy="1913925"/>
          </a:xfrm>
        </p:spPr>
        <p:txBody>
          <a:bodyPr>
            <a:normAutofit/>
          </a:bodyPr>
          <a:lstStyle/>
          <a:p>
            <a:pPr xmlns:a="http://schemas.openxmlformats.org/drawingml/2006/main" lvl="1"/>
            <a:r xmlns:a="http://schemas.openxmlformats.org/drawingml/2006/main">
              <a:rPr lang="vi" sz="2400" dirty="0" smtClean="0"/>
              <a:t>Truy cập </a:t>
            </a:r>
            <a:r xmlns:a="http://schemas.openxmlformats.org/drawingml/2006/main">
              <a:rPr lang="vi" sz="2400" dirty="0" smtClean="0"/>
              <a:t>tệp </a:t>
            </a:r>
            <a:r xmlns:a="http://schemas.openxmlformats.org/drawingml/2006/main">
              <a:rPr lang="vi" sz="2400" dirty="0"/>
              <a:t>mật khẩu</a:t>
            </a:r>
          </a:p>
          <a:p>
            <a:pPr xmlns:a="http://schemas.openxmlformats.org/drawingml/2006/main" lvl="1"/>
            <a:r xmlns:a="http://schemas.openxmlformats.org/drawingml/2006/main">
              <a:rPr lang="vi" sz="2400" dirty="0" smtClean="0"/>
              <a:t> Các </a:t>
            </a:r>
            <a:r xmlns:a="http://schemas.openxmlformats.org/drawingml/2006/main">
              <a:rPr lang="vi" sz="2400" dirty="0" smtClean="0"/>
              <a:t>cuộc tấn công </a:t>
            </a:r>
            <a:r xmlns:a="http://schemas.openxmlformats.org/drawingml/2006/main">
              <a:rPr lang="vi" sz="2400" dirty="0"/>
              <a:t>vũ phu</a:t>
            </a:r>
          </a:p>
          <a:p>
            <a:pPr xmlns:a="http://schemas.openxmlformats.org/drawingml/2006/main" lvl="1"/>
            <a:r xmlns:a="http://schemas.openxmlformats.org/drawingml/2006/main">
              <a:rPr lang="vi" sz="2400" dirty="0" smtClean="0"/>
              <a:t> </a:t>
            </a:r>
            <a:r xmlns:a="http://schemas.openxmlformats.org/drawingml/2006/main">
              <a:rPr lang="vi" sz="2400" dirty="0" smtClean="0"/>
              <a:t>Tấn công thư </a:t>
            </a:r>
            <a:r xmlns:a="http://schemas.openxmlformats.org/drawingml/2006/main">
              <a:rPr lang="vi" sz="2400" dirty="0"/>
              <a:t>mục</a:t>
            </a:r>
          </a:p>
          <a:p>
            <a:pPr xmlns:a="http://schemas.openxmlformats.org/drawingml/2006/main" lvl="1"/>
            <a:r xmlns:a="http://schemas.openxmlformats.org/drawingml/2006/main">
              <a:rPr lang="vi" sz="2400" dirty="0" smtClean="0"/>
              <a:t> </a:t>
            </a:r>
            <a:r xmlns:a="http://schemas.openxmlformats.org/drawingml/2006/main">
              <a:rPr lang="vi" sz="2400" dirty="0" smtClean="0"/>
              <a:t>Kỹ thuật </a:t>
            </a:r>
            <a:endParaRPr xmlns:a="http://schemas.openxmlformats.org/drawingml/2006/main" lang="en-US" sz="1200" dirty="0"/>
            <a:r xmlns:a="http://schemas.openxmlformats.org/drawingml/2006/main">
              <a:rPr lang="vi" sz="2400" dirty="0"/>
              <a:t>xã hội</a:t>
            </a:r>
          </a:p>
        </p:txBody>
      </p:sp>
      <p:sp>
        <p:nvSpPr>
          <p:cNvPr id="13" name="Content Placeholder 2"/>
          <p:cNvSpPr txBox="1">
            <a:spLocks/>
          </p:cNvSpPr>
          <p:nvPr/>
        </p:nvSpPr>
        <p:spPr>
          <a:xfrm>
            <a:off x="6115985" y="3717563"/>
            <a:ext cx="6115986" cy="173404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xmlns:a="http://schemas.openxmlformats.org/drawingml/2006/main">
              <a:rPr lang="vi" sz="2800" dirty="0" smtClean="0"/>
              <a:t>Chính sách mật khẩu phức tạp</a:t>
            </a:r>
          </a:p>
          <a:p>
            <a:pPr xmlns:a="http://schemas.openxmlformats.org/drawingml/2006/main" lvl="1"/>
            <a:r xmlns:a="http://schemas.openxmlformats.org/drawingml/2006/main">
              <a:rPr lang="vi" sz="2400" dirty="0" smtClean="0"/>
              <a:t>Buộc người dùng chọn mật khẩu mạnh hơn</a:t>
            </a:r>
            <a:endParaRPr xmlns:a="http://schemas.openxmlformats.org/drawingml/2006/main" lang="en-US" sz="2400" dirty="0"/>
          </a:p>
        </p:txBody>
      </p:sp>
    </p:spTree>
    <p:extLst>
      <p:ext uri="{BB962C8B-B14F-4D97-AF65-F5344CB8AC3E}">
        <p14:creationId xmlns:p14="http://schemas.microsoft.com/office/powerpoint/2010/main" val="1380229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solidFill>
                  <a:srgbClr val="7030A0"/>
                </a:solidFill>
              </a:rPr>
              <a:t>Chiến lược cho mật khẩu mạnh</a:t>
            </a:r>
            <a:endParaRPr xmlns:a="http://schemas.openxmlformats.org/drawingml/2006/main" lang="en-US" dirty="0">
              <a:solidFill>
                <a:srgbClr val="7030A0"/>
              </a:solidFill>
            </a:endParaRPr>
          </a:p>
        </p:txBody>
      </p:sp>
      <p:sp>
        <p:nvSpPr>
          <p:cNvPr id="3" name="Content Placeholder 2"/>
          <p:cNvSpPr>
            <a:spLocks noGrp="1"/>
          </p:cNvSpPr>
          <p:nvPr>
            <p:ph idx="1"/>
          </p:nvPr>
        </p:nvSpPr>
        <p:spPr/>
        <p:txBody>
          <a:bodyPr/>
          <a:lstStyle/>
          <a:p>
            <a:r xmlns:a="http://schemas.openxmlformats.org/drawingml/2006/main">
              <a:rPr lang="vi" dirty="0" smtClean="0">
                <a:solidFill>
                  <a:srgbClr val="002060"/>
                </a:solidFill>
              </a:rPr>
              <a:t>Kiểm tra mật khẩu chủ động</a:t>
            </a:r>
          </a:p>
          <a:p>
            <a:pPr xmlns:a="http://schemas.openxmlformats.org/drawingml/2006/main" lvl="1"/>
            <a:r xmlns:a="http://schemas.openxmlformats.org/drawingml/2006/main">
              <a:rPr lang="vi" dirty="0" smtClean="0"/>
              <a:t>Người dùng chọn một mật khẩu tiềm năng đã được kiểm tra</a:t>
            </a:r>
          </a:p>
          <a:p>
            <a:pPr xmlns:a="http://schemas.openxmlformats.org/drawingml/2006/main" lvl="1"/>
            <a:r xmlns:a="http://schemas.openxmlformats.org/drawingml/2006/main">
              <a:rPr lang="vi" dirty="0" smtClean="0"/>
              <a:t>Mật khẩu yếu không được chấp nhận</a:t>
            </a:r>
          </a:p>
          <a:p>
            <a:r xmlns:a="http://schemas.openxmlformats.org/drawingml/2006/main">
              <a:rPr lang="vi" dirty="0" smtClean="0">
                <a:solidFill>
                  <a:srgbClr val="002060"/>
                </a:solidFill>
              </a:rPr>
              <a:t>Kiểm tra mật khẩu phản ứng</a:t>
            </a:r>
          </a:p>
          <a:p>
            <a:pPr xmlns:a="http://schemas.openxmlformats.org/drawingml/2006/main" lvl="1"/>
            <a:r xmlns:a="http://schemas.openxmlformats.org/drawingml/2006/main">
              <a:rPr lang="vi" dirty="0" err="1" smtClean="0"/>
              <a:t>SysAdmin </a:t>
            </a:r>
            <a:r xmlns:a="http://schemas.openxmlformats.org/drawingml/2006/main">
              <a:rPr lang="vi" dirty="0" smtClean="0"/>
              <a:t>chạy định kỳ các công cụ bẻ khóa mật khẩu để phát hiện các mật khẩu yếu phải được thay thế</a:t>
            </a:r>
          </a:p>
          <a:p>
            <a:r xmlns:a="http://schemas.openxmlformats.org/drawingml/2006/main">
              <a:rPr lang="vi" dirty="0" smtClean="0">
                <a:solidFill>
                  <a:srgbClr val="002060"/>
                </a:solidFill>
              </a:rPr>
              <a:t>Mật khẩu do máy tính tạo</a:t>
            </a:r>
          </a:p>
          <a:p>
            <a:pPr xmlns:a="http://schemas.openxmlformats.org/drawingml/2006/main" lvl="1"/>
            <a:r xmlns:a="http://schemas.openxmlformats.org/drawingml/2006/main">
              <a:rPr lang="vi" dirty="0" smtClean="0"/>
              <a:t>Mật khẩu ngẫu nhiên rất mạnh nhưng khó nhớ</a:t>
            </a:r>
            <a:endParaRPr xmlns:a="http://schemas.openxmlformats.org/drawingml/2006/main" lang="en-US" dirty="0"/>
          </a:p>
        </p:txBody>
      </p:sp>
    </p:spTree>
    <p:extLst>
      <p:ext uri="{BB962C8B-B14F-4D97-AF65-F5344CB8AC3E}">
        <p14:creationId xmlns:p14="http://schemas.microsoft.com/office/powerpoint/2010/main" val="530884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xmlns:a="http://schemas.openxmlformats.org/drawingml/2006/main" algn="l"/>
            <a:r xmlns:a="http://schemas.openxmlformats.org/drawingml/2006/main">
              <a:rPr lang="vi" b="1" dirty="0" smtClean="0">
                <a:solidFill>
                  <a:srgbClr val="0070C0"/>
                </a:solidFill>
              </a:rPr>
              <a:t>Một cái gì đó bạn đang / làm </a:t>
            </a:r>
            <a:br xmlns:a="http://schemas.openxmlformats.org/drawingml/2006/main">
              <a:rPr lang="en-US" b="1" dirty="0" smtClean="0">
                <a:solidFill>
                  <a:srgbClr val="0070C0"/>
                </a:solidFill>
              </a:rPr>
            </a:br>
            <a:r xmlns:a="http://schemas.openxmlformats.org/drawingml/2006/main">
              <a:rPr lang="vi" i="1" dirty="0" smtClean="0">
                <a:solidFill>
                  <a:srgbClr val="00B050"/>
                </a:solidFill>
              </a:rPr>
              <a:t>(dựa trên cơ sở)</a:t>
            </a:r>
            <a:endParaRPr xmlns:a="http://schemas.openxmlformats.org/drawingml/2006/main" lang="en-US" i="1" dirty="0">
              <a:solidFill>
                <a:srgbClr val="00B050"/>
              </a:solidFill>
            </a:endParaRPr>
          </a:p>
        </p:txBody>
      </p:sp>
      <p:sp>
        <p:nvSpPr>
          <p:cNvPr id="3" name="Content Placeholder 2"/>
          <p:cNvSpPr>
            <a:spLocks noGrp="1"/>
          </p:cNvSpPr>
          <p:nvPr>
            <p:ph idx="1"/>
          </p:nvPr>
        </p:nvSpPr>
        <p:spPr/>
        <p:txBody>
          <a:bodyPr/>
          <a:lstStyle/>
          <a:p>
            <a:pPr xmlns:a="http://schemas.openxmlformats.org/drawingml/2006/main" lvl="1"/>
            <a:r xmlns:a="http://schemas.openxmlformats.org/drawingml/2006/main">
              <a:rPr lang="vi" altLang="en-US" dirty="0" smtClean="0"/>
              <a:t>Sinh trắc học - </a:t>
            </a:r>
            <a:r xmlns:a="http://schemas.openxmlformats.org/drawingml/2006/main">
              <a:rPr lang="vi" altLang="en-US" b="1" dirty="0">
                <a:solidFill>
                  <a:schemeClr val="accent2"/>
                </a:solidFill>
              </a:rPr>
              <a:t>“Bạn là chìa khóa của bạn </a:t>
            </a:r>
            <a:r xmlns:a="http://schemas.openxmlformats.org/drawingml/2006/main">
              <a:rPr lang="vi" altLang="en-US" b="1" dirty="0" smtClean="0">
                <a:solidFill>
                  <a:schemeClr val="accent2"/>
                </a:solidFill>
              </a:rPr>
              <a:t>”</a:t>
            </a:r>
          </a:p>
          <a:p>
            <a:pPr xmlns:a="http://schemas.openxmlformats.org/drawingml/2006/main" lvl="1">
              <a:lnSpc>
                <a:spcPct val="90000"/>
              </a:lnSpc>
            </a:pPr>
            <a:r xmlns:a="http://schemas.openxmlformats.org/drawingml/2006/main">
              <a:rPr lang="vi" altLang="en-US" sz="2400" dirty="0" smtClean="0"/>
              <a:t>Ví dụ:</a:t>
            </a:r>
            <a:endParaRPr xmlns:a="http://schemas.openxmlformats.org/drawingml/2006/main" lang="en-US" altLang="en-US" sz="2400" dirty="0"/>
          </a:p>
          <a:p>
            <a:pPr xmlns:a="http://schemas.openxmlformats.org/drawingml/2006/main" lvl="2">
              <a:lnSpc>
                <a:spcPct val="90000"/>
              </a:lnSpc>
            </a:pPr>
            <a:r xmlns:a="http://schemas.openxmlformats.org/drawingml/2006/main">
              <a:rPr lang="vi" altLang="en-US" sz="2000" dirty="0"/>
              <a:t>Vân tay</a:t>
            </a:r>
          </a:p>
          <a:p>
            <a:pPr xmlns:a="http://schemas.openxmlformats.org/drawingml/2006/main" lvl="2">
              <a:lnSpc>
                <a:spcPct val="90000"/>
              </a:lnSpc>
            </a:pPr>
            <a:r xmlns:a="http://schemas.openxmlformats.org/drawingml/2006/main">
              <a:rPr lang="vi" altLang="en-US" sz="2000" dirty="0" smtClean="0"/>
              <a:t>Chữ ký viết tay</a:t>
            </a:r>
            <a:endParaRPr xmlns:a="http://schemas.openxmlformats.org/drawingml/2006/main" lang="en-US" altLang="en-US" sz="2000" dirty="0"/>
          </a:p>
          <a:p>
            <a:pPr xmlns:a="http://schemas.openxmlformats.org/drawingml/2006/main" lvl="2">
              <a:lnSpc>
                <a:spcPct val="90000"/>
              </a:lnSpc>
            </a:pPr>
            <a:r xmlns:a="http://schemas.openxmlformats.org/drawingml/2006/main">
              <a:rPr lang="vi" altLang="en-US" sz="2000" dirty="0"/>
              <a:t>Nhận dạng khuôn mặt</a:t>
            </a:r>
          </a:p>
          <a:p>
            <a:pPr xmlns:a="http://schemas.openxmlformats.org/drawingml/2006/main" lvl="2">
              <a:lnSpc>
                <a:spcPct val="90000"/>
              </a:lnSpc>
            </a:pPr>
            <a:r xmlns:a="http://schemas.openxmlformats.org/drawingml/2006/main">
              <a:rPr lang="vi" altLang="en-US" sz="2000" dirty="0"/>
              <a:t>Nhận </a:t>
            </a:r>
            <a:r xmlns:a="http://schemas.openxmlformats.org/drawingml/2006/main">
              <a:rPr lang="vi" altLang="en-US" sz="2000" dirty="0" smtClean="0"/>
              <a:t>dạng giọng nói</a:t>
            </a:r>
          </a:p>
          <a:p>
            <a:pPr xmlns:a="http://schemas.openxmlformats.org/drawingml/2006/main" lvl="2">
              <a:lnSpc>
                <a:spcPct val="90000"/>
              </a:lnSpc>
            </a:pPr>
            <a:r xmlns:a="http://schemas.openxmlformats.org/drawingml/2006/main">
              <a:rPr lang="vi" altLang="en-US" sz="2000" dirty="0" smtClean="0"/>
              <a:t>Mống mắt</a:t>
            </a:r>
          </a:p>
          <a:p>
            <a:pPr xmlns:a="http://schemas.openxmlformats.org/drawingml/2006/main" lvl="2">
              <a:lnSpc>
                <a:spcPct val="90000"/>
              </a:lnSpc>
            </a:pPr>
            <a:r xmlns:a="http://schemas.openxmlformats.org/drawingml/2006/main">
              <a:rPr lang="vi" altLang="en-US" sz="2000" dirty="0" smtClean="0"/>
              <a:t>Tiếng nói</a:t>
            </a:r>
          </a:p>
          <a:p>
            <a:pPr xmlns:a="http://schemas.openxmlformats.org/drawingml/2006/main" lvl="2">
              <a:lnSpc>
                <a:spcPct val="90000"/>
              </a:lnSpc>
            </a:pPr>
            <a:r xmlns:a="http://schemas.openxmlformats.org/drawingml/2006/main">
              <a:rPr lang="vi" altLang="en-US" sz="2000" dirty="0" smtClean="0"/>
              <a:t>…</a:t>
            </a:r>
          </a:p>
          <a:p>
            <a:pPr marL="914400" lvl="2" indent="0">
              <a:lnSpc>
                <a:spcPct val="90000"/>
              </a:lnSpc>
              <a:buNone/>
            </a:pPr>
            <a:endParaRPr lang="en-US" altLang="en-US" sz="2000" dirty="0"/>
          </a:p>
          <a:p>
            <a:pPr marL="457200" lvl="1" indent="0">
              <a:buNone/>
            </a:pPr>
            <a:endParaRPr lang="en-US" dirty="0"/>
          </a:p>
        </p:txBody>
      </p:sp>
      <p:pic>
        <p:nvPicPr>
          <p:cNvPr id="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278" y="1245219"/>
            <a:ext cx="2555902" cy="168755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ngerprintscann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4240" y="2257816"/>
            <a:ext cx="2586038" cy="216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0213" y="3080141"/>
            <a:ext cx="3276600" cy="2255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5502" y="4421578"/>
            <a:ext cx="5184176" cy="2043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395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532" y="464950"/>
            <a:ext cx="9242105" cy="5989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6108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xmlns:a="http://schemas.openxmlformats.org/drawingml/2006/main" algn="l"/>
            <a:r xmlns:a="http://schemas.openxmlformats.org/drawingml/2006/main">
              <a:rPr lang="vi" b="1" dirty="0" smtClean="0">
                <a:solidFill>
                  <a:srgbClr val="0070C0"/>
                </a:solidFill>
              </a:rPr>
              <a:t>Một cái gì đó bạn có </a:t>
            </a:r>
            <a:br xmlns:a="http://schemas.openxmlformats.org/drawingml/2006/main">
              <a:rPr lang="en-US" b="1" dirty="0" smtClean="0">
                <a:solidFill>
                  <a:srgbClr val="0070C0"/>
                </a:solidFill>
              </a:rPr>
            </a:br>
            <a:r xmlns:a="http://schemas.openxmlformats.org/drawingml/2006/main">
              <a:rPr lang="vi" i="1" dirty="0" smtClean="0">
                <a:solidFill>
                  <a:srgbClr val="00B050"/>
                </a:solidFill>
              </a:rPr>
              <a:t>(Dựa trên quyền sở hữu)</a:t>
            </a:r>
            <a:endParaRPr xmlns:a="http://schemas.openxmlformats.org/drawingml/2006/main" lang="en-US" i="1" dirty="0">
              <a:solidFill>
                <a:srgbClr val="00B050"/>
              </a:solidFill>
            </a:endParaRPr>
          </a:p>
        </p:txBody>
      </p:sp>
      <p:sp>
        <p:nvSpPr>
          <p:cNvPr id="3" name="Content Placeholder 2"/>
          <p:cNvSpPr>
            <a:spLocks noGrp="1"/>
          </p:cNvSpPr>
          <p:nvPr>
            <p:ph idx="1"/>
          </p:nvPr>
        </p:nvSpPr>
        <p:spPr>
          <a:xfrm>
            <a:off x="119921" y="1600203"/>
            <a:ext cx="7764905" cy="4525963"/>
          </a:xfrm>
        </p:spPr>
        <p:txBody>
          <a:bodyPr/>
          <a:lstStyle/>
          <a:p>
            <a:pPr xmlns:a="http://schemas.openxmlformats.org/drawingml/2006/main" marL="573088" lvl="2"/>
            <a:r xmlns:a="http://schemas.openxmlformats.org/drawingml/2006/main">
              <a:rPr lang="vi" altLang="en-US" b="1" dirty="0" smtClean="0"/>
              <a:t>Mã thông báo điện tử </a:t>
            </a:r>
            <a:r xmlns:a="http://schemas.openxmlformats.org/drawingml/2006/main">
              <a:rPr lang="vi" altLang="en-US" dirty="0" smtClean="0"/>
              <a:t>: </a:t>
            </a:r>
            <a:r xmlns:a="http://schemas.openxmlformats.org/drawingml/2006/main">
              <a:rPr lang="vi" dirty="0"/>
              <a:t>lưu trữ thông tin đăng nhập như mật khẩu, chữ ký điện tử và chứng chỉ, và khóa cá nhân</a:t>
            </a:r>
            <a:endParaRPr xmlns:a="http://schemas.openxmlformats.org/drawingml/2006/main" lang="en-US" altLang="en-US" dirty="0" smtClean="0"/>
          </a:p>
          <a:p>
            <a:pPr xmlns:a="http://schemas.openxmlformats.org/drawingml/2006/main" marL="573088" lvl="2"/>
            <a:r xmlns:a="http://schemas.openxmlformats.org/drawingml/2006/main">
              <a:rPr lang="vi" altLang="en-US" b="1" dirty="0" smtClean="0"/>
              <a:t>RFID </a:t>
            </a:r>
            <a:r xmlns:a="http://schemas.openxmlformats.org/drawingml/2006/main">
              <a:rPr lang="vi" altLang="en-US" dirty="0" smtClean="0"/>
              <a:t>: </a:t>
            </a:r>
            <a:r xmlns:a="http://schemas.openxmlformats.org/drawingml/2006/main">
              <a:rPr lang="vi" dirty="0"/>
              <a:t>(Các) mạch tích hợp với ăng-ten có thể phản hồi tín hiệu </a:t>
            </a:r>
            <a:r xmlns:a="http://schemas.openxmlformats.org/drawingml/2006/main">
              <a:rPr lang="vi" dirty="0" err="1"/>
              <a:t>RF </a:t>
            </a:r>
            <a:r xmlns:a="http://schemas.openxmlformats.org/drawingml/2006/main">
              <a:rPr lang="vi" dirty="0"/>
              <a:t>với </a:t>
            </a:r>
            <a:r xmlns:a="http://schemas.openxmlformats.org/drawingml/2006/main">
              <a:rPr lang="vi" dirty="0" smtClean="0"/>
              <a:t>thông tin nhận dạng</a:t>
            </a:r>
            <a:endParaRPr xmlns:a="http://schemas.openxmlformats.org/drawingml/2006/main" lang="en-US" altLang="en-US" dirty="0" smtClean="0"/>
          </a:p>
          <a:p>
            <a:pPr xmlns:a="http://schemas.openxmlformats.org/drawingml/2006/main" marL="573088" lvl="2"/>
            <a:r xmlns:a="http://schemas.openxmlformats.org/drawingml/2006/main">
              <a:rPr lang="vi" altLang="en-US" b="1" dirty="0" smtClean="0"/>
              <a:t>Thẻ thông minh</a:t>
            </a:r>
          </a:p>
          <a:p>
            <a:pPr xmlns:a="http://schemas.openxmlformats.org/drawingml/2006/main" marL="573088" lvl="2"/>
            <a:r xmlns:a="http://schemas.openxmlformats.org/drawingml/2006/main">
              <a:rPr lang="vi" altLang="en-US" b="1" dirty="0" smtClean="0"/>
              <a:t>Chứng chỉ kỹ thuật số </a:t>
            </a:r>
            <a:r xmlns:a="http://schemas.openxmlformats.org/drawingml/2006/main">
              <a:rPr lang="vi" altLang="en-US" dirty="0" smtClean="0"/>
              <a:t>(được các trang web sử dụng để xác thực cho khách hàng)</a:t>
            </a:r>
            <a:endParaRPr xmlns:a="http://schemas.openxmlformats.org/drawingml/2006/main" lang="en-US" altLang="en-US" dirty="0"/>
          </a:p>
        </p:txBody>
      </p:sp>
      <p:pic>
        <p:nvPicPr>
          <p:cNvPr id="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34993" y="337279"/>
            <a:ext cx="2504086" cy="1658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7403" y="337279"/>
            <a:ext cx="1767590" cy="17675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7403" y="2258517"/>
            <a:ext cx="3581400" cy="260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45972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solidFill>
                  <a:srgbClr val="002060"/>
                </a:solidFill>
              </a:rPr>
              <a:t>Mật khẩu một lần</a:t>
            </a:r>
            <a:endParaRPr xmlns:a="http://schemas.openxmlformats.org/drawingml/2006/main" lang="en-US" b="1" dirty="0">
              <a:solidFill>
                <a:srgbClr val="002060"/>
              </a:solidFill>
            </a:endParaRPr>
          </a:p>
        </p:txBody>
      </p:sp>
      <p:sp>
        <p:nvSpPr>
          <p:cNvPr id="3" name="Content Placeholder 2"/>
          <p:cNvSpPr>
            <a:spLocks noGrp="1"/>
          </p:cNvSpPr>
          <p:nvPr>
            <p:ph idx="1"/>
          </p:nvPr>
        </p:nvSpPr>
        <p:spPr/>
        <p:txBody>
          <a:bodyPr/>
          <a:lstStyle/>
          <a:p>
            <a:r xmlns:a="http://schemas.openxmlformats.org/drawingml/2006/main">
              <a:rPr lang="vi" dirty="0" smtClean="0"/>
              <a:t>Mật khẩu động thường xuyên thay đổi</a:t>
            </a:r>
          </a:p>
          <a:p>
            <a:r xmlns:a="http://schemas.openxmlformats.org/drawingml/2006/main">
              <a:rPr lang="vi" dirty="0" smtClean="0"/>
              <a:t>hệ thống sử dụng </a:t>
            </a:r>
            <a:r xmlns:a="http://schemas.openxmlformats.org/drawingml/2006/main">
              <a:rPr lang="vi" dirty="0" err="1" smtClean="0"/>
              <a:t>OTP </a:t>
            </a:r>
            <a:r xmlns:a="http://schemas.openxmlformats.org/drawingml/2006/main">
              <a:rPr lang="vi" dirty="0" smtClean="0"/>
              <a:t>tạo một mật khẩu duy nhất theo yêu cầu và không thể sử dụng lại được</a:t>
            </a:r>
            <a:endParaRPr xmlns:a="http://schemas.openxmlformats.org/drawingml/2006/main" lang="en-US" dirty="0"/>
          </a:p>
        </p:txBody>
      </p:sp>
    </p:spTree>
    <p:extLst>
      <p:ext uri="{BB962C8B-B14F-4D97-AF65-F5344CB8AC3E}">
        <p14:creationId xmlns:p14="http://schemas.microsoft.com/office/powerpoint/2010/main" val="2286225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err="1" smtClean="0"/>
              <a:t>OTP </a:t>
            </a:r>
            <a:endParaRPr xmlns:a="http://schemas.openxmlformats.org/drawingml/2006/main" lang="en-US" dirty="0"/>
            <a:r xmlns:a="http://schemas.openxmlformats.org/drawingml/2006/main">
              <a:rPr lang="vi" dirty="0" smtClean="0"/>
              <a:t>được đồng bộ hóa theo thời gian</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a:stretch/>
        </p:blipFill>
        <p:spPr bwMode="auto">
          <a:xfrm>
            <a:off x="2143124" y="1178918"/>
            <a:ext cx="8643695" cy="5208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31873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err="1" smtClean="0">
                <a:solidFill>
                  <a:srgbClr val="002060"/>
                </a:solidFill>
              </a:rPr>
              <a:t>OTP </a:t>
            </a:r>
            <a:endParaRPr xmlns:a="http://schemas.openxmlformats.org/drawingml/2006/main" lang="en-US" dirty="0">
              <a:solidFill>
                <a:srgbClr val="002060"/>
              </a:solidFill>
            </a:endParaRPr>
            <a:r xmlns:a="http://schemas.openxmlformats.org/drawingml/2006/main">
              <a:rPr lang="vi" dirty="0" smtClean="0">
                <a:solidFill>
                  <a:srgbClr val="002060"/>
                </a:solidFill>
              </a:rPr>
              <a:t>dựa trên thử thách</a:t>
            </a:r>
          </a:p>
        </p:txBody>
      </p:sp>
      <p:sp>
        <p:nvSpPr>
          <p:cNvPr id="3" name="Content Placeholder 2"/>
          <p:cNvSpPr>
            <a:spLocks noGrp="1"/>
          </p:cNvSpPr>
          <p:nvPr>
            <p:ph idx="1"/>
          </p:nvPr>
        </p:nvSpPr>
        <p:spPr/>
        <p:txBody>
          <a:bodyPr/>
          <a:lstStyle/>
          <a:p>
            <a:pPr xmlns:a="http://schemas.openxmlformats.org/drawingml/2006/main">
              <a:spcAft>
                <a:spcPts val="1200"/>
              </a:spcAft>
            </a:pPr>
            <a:r xmlns:a="http://schemas.openxmlformats.org/drawingml/2006/main">
              <a:rPr lang="vi" dirty="0" smtClean="0">
                <a:solidFill>
                  <a:srgbClr val="002060"/>
                </a:solidFill>
              </a:rPr>
              <a:t>Máy chủ xác thực </a:t>
            </a:r>
            <a:r xmlns:a="http://schemas.openxmlformats.org/drawingml/2006/main">
              <a:rPr lang="vi" dirty="0" smtClean="0"/>
              <a:t>hiển thị </a:t>
            </a:r>
            <a:r xmlns:a="http://schemas.openxmlformats.org/drawingml/2006/main">
              <a:rPr lang="vi" dirty="0" smtClean="0">
                <a:solidFill>
                  <a:srgbClr val="FF0000"/>
                </a:solidFill>
              </a:rPr>
              <a:t>một thử thách </a:t>
            </a:r>
            <a:r xmlns:a="http://schemas.openxmlformats.org/drawingml/2006/main">
              <a:rPr lang="vi" dirty="0" smtClean="0"/>
              <a:t>(một số ngẫu nhiên) cho người dùng</a:t>
            </a:r>
          </a:p>
          <a:p>
            <a:pPr xmlns:a="http://schemas.openxmlformats.org/drawingml/2006/main">
              <a:spcAft>
                <a:spcPts val="1200"/>
              </a:spcAft>
            </a:pPr>
            <a:r xmlns:a="http://schemas.openxmlformats.org/drawingml/2006/main">
              <a:rPr lang="vi" dirty="0" smtClean="0">
                <a:solidFill>
                  <a:srgbClr val="002060"/>
                </a:solidFill>
              </a:rPr>
              <a:t>dùng </a:t>
            </a:r>
            <a:r xmlns:a="http://schemas.openxmlformats.org/drawingml/2006/main">
              <a:rPr lang="vi" dirty="0" smtClean="0"/>
              <a:t>nhập số thử thách vào mã thông báo (thực hiện một thuật toán đặc biệt để tạo mật khẩu)</a:t>
            </a:r>
          </a:p>
          <a:p>
            <a:pPr xmlns:a="http://schemas.openxmlformats.org/drawingml/2006/main">
              <a:spcAft>
                <a:spcPts val="1200"/>
              </a:spcAft>
            </a:pPr>
            <a:r xmlns:a="http://schemas.openxmlformats.org/drawingml/2006/main">
              <a:rPr lang="vi" dirty="0" smtClean="0"/>
              <a:t>Bởi vì máy chủ xác thực có cùng một thuật toán, nó cũng có thể tạo mật khẩu và so sánh mật khẩu với mật khẩu do người dùng nhập.</a:t>
            </a:r>
            <a:endParaRPr xmlns:a="http://schemas.openxmlformats.org/drawingml/2006/main" lang="en-US" dirty="0"/>
          </a:p>
        </p:txBody>
      </p:sp>
    </p:spTree>
    <p:extLst>
      <p:ext uri="{BB962C8B-B14F-4D97-AF65-F5344CB8AC3E}">
        <p14:creationId xmlns:p14="http://schemas.microsoft.com/office/powerpoint/2010/main" val="32182168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solidFill>
                  <a:srgbClr val="002060"/>
                </a:solidFill>
              </a:rPr>
              <a:t>Dấu hiệu duy nhất trên</a:t>
            </a:r>
            <a:endParaRPr xmlns:a="http://schemas.openxmlformats.org/drawingml/2006/main" lang="en-US" dirty="0">
              <a:solidFill>
                <a:srgbClr val="002060"/>
              </a:solidFill>
            </a:endParaRPr>
          </a:p>
        </p:txBody>
      </p:sp>
      <p:sp>
        <p:nvSpPr>
          <p:cNvPr id="3" name="Content Placeholder 2"/>
          <p:cNvSpPr>
            <a:spLocks noGrp="1"/>
          </p:cNvSpPr>
          <p:nvPr>
            <p:ph idx="1"/>
          </p:nvPr>
        </p:nvSpPr>
        <p:spPr/>
        <p:txBody>
          <a:bodyPr/>
          <a:lstStyle/>
          <a:p>
            <a:pPr xmlns:a="http://schemas.openxmlformats.org/drawingml/2006/main">
              <a:spcAft>
                <a:spcPts val="1200"/>
              </a:spcAft>
            </a:pPr>
            <a:r xmlns:a="http://schemas.openxmlformats.org/drawingml/2006/main">
              <a:rPr lang="vi" dirty="0" smtClean="0">
                <a:solidFill>
                  <a:srgbClr val="002060"/>
                </a:solidFill>
              </a:rPr>
              <a:t>Nhiều ứng dụng </a:t>
            </a:r>
            <a:r xmlns:a="http://schemas.openxmlformats.org/drawingml/2006/main">
              <a:rPr lang="vi" dirty="0" smtClean="0"/>
              <a:t>, mỗi ứng dụng yêu cầu đăng nhập</a:t>
            </a:r>
          </a:p>
          <a:p>
            <a:pPr xmlns:a="http://schemas.openxmlformats.org/drawingml/2006/main">
              <a:spcAft>
                <a:spcPts val="1200"/>
              </a:spcAft>
            </a:pPr>
            <a:r xmlns:a="http://schemas.openxmlformats.org/drawingml/2006/main">
              <a:rPr lang="vi" dirty="0" smtClean="0"/>
              <a:t>Cung cấp cho người dùng khả năng đăng nhập một lần duy nhất để sử dụng</a:t>
            </a:r>
          </a:p>
          <a:p>
            <a:pPr xmlns:a="http://schemas.openxmlformats.org/drawingml/2006/main">
              <a:spcAft>
                <a:spcPts val="1200"/>
              </a:spcAft>
            </a:pPr>
            <a:r xmlns:a="http://schemas.openxmlformats.org/drawingml/2006/main">
              <a:rPr lang="vi" dirty="0" smtClean="0">
                <a:solidFill>
                  <a:srgbClr val="002060"/>
                </a:solidFill>
              </a:rPr>
              <a:t>Tự động </a:t>
            </a:r>
            <a:r xmlns:a="http://schemas.openxmlformats.org/drawingml/2006/main">
              <a:rPr lang="vi" dirty="0" smtClean="0"/>
              <a:t>đăng nhập cho tất cả các ứng dụng</a:t>
            </a:r>
            <a:endParaRPr xmlns:a="http://schemas.openxmlformats.org/drawingml/2006/main" lang="en-US" dirty="0"/>
          </a:p>
        </p:txBody>
      </p:sp>
    </p:spTree>
    <p:extLst>
      <p:ext uri="{BB962C8B-B14F-4D97-AF65-F5344CB8AC3E}">
        <p14:creationId xmlns:p14="http://schemas.microsoft.com/office/powerpoint/2010/main" val="7557147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a:solidFill>
                  <a:srgbClr val="002060"/>
                </a:solidFill>
              </a:rPr>
              <a:t>Dấu hiệu duy nhất trên</a:t>
            </a:r>
          </a:p>
        </p:txBody>
      </p:sp>
      <p:sp>
        <p:nvSpPr>
          <p:cNvPr id="3" name="Content Placeholder 2"/>
          <p:cNvSpPr>
            <a:spLocks noGrp="1"/>
          </p:cNvSpPr>
          <p:nvPr>
            <p:ph idx="1"/>
          </p:nvPr>
        </p:nvSpPr>
        <p:spPr/>
        <p:txBody>
          <a:bodyPr/>
          <a:lstStyle/>
          <a:p>
            <a:r xmlns:a="http://schemas.openxmlformats.org/drawingml/2006/main">
              <a:rPr lang="vi" dirty="0" smtClean="0">
                <a:solidFill>
                  <a:srgbClr val="002060"/>
                </a:solidFill>
              </a:rPr>
              <a:t>Thuận lợi</a:t>
            </a:r>
          </a:p>
          <a:p>
            <a:pPr xmlns:a="http://schemas.openxmlformats.org/drawingml/2006/main" lvl="1"/>
            <a:r xmlns:a="http://schemas.openxmlformats.org/drawingml/2006/main">
              <a:rPr lang="vi" dirty="0" smtClean="0"/>
              <a:t>Cơ chế hợp nhất</a:t>
            </a:r>
          </a:p>
          <a:p>
            <a:pPr xmlns:a="http://schemas.openxmlformats.org/drawingml/2006/main" lvl="1"/>
            <a:r xmlns:a="http://schemas.openxmlformats.org/drawingml/2006/main">
              <a:rPr lang="vi" dirty="0" smtClean="0"/>
              <a:t>Một thông tin đăng nhập / mật khẩu cần nhớ</a:t>
            </a:r>
          </a:p>
          <a:p>
            <a:pPr xmlns:a="http://schemas.openxmlformats.org/drawingml/2006/main" lvl="1"/>
            <a:r xmlns:a="http://schemas.openxmlformats.org/drawingml/2006/main">
              <a:rPr lang="vi" dirty="0" smtClean="0"/>
              <a:t>Các ứng dụng mới sử dụng lại mã</a:t>
            </a:r>
          </a:p>
          <a:p>
            <a:pPr lvl="1"/>
            <a:endParaRPr lang="en-US" dirty="0" smtClean="0"/>
          </a:p>
          <a:p>
            <a:r xmlns:a="http://schemas.openxmlformats.org/drawingml/2006/main">
              <a:rPr lang="vi" dirty="0" smtClean="0">
                <a:solidFill>
                  <a:srgbClr val="002060"/>
                </a:solidFill>
              </a:rPr>
              <a:t>Nhược điểm</a:t>
            </a:r>
          </a:p>
          <a:p>
            <a:pPr xmlns:a="http://schemas.openxmlformats.org/drawingml/2006/main" lvl="1"/>
            <a:r xmlns:a="http://schemas.openxmlformats.org/drawingml/2006/main">
              <a:rPr lang="vi" dirty="0" smtClean="0"/>
              <a:t>Có thể làm suy yếu bảo mật</a:t>
            </a:r>
            <a:endParaRPr xmlns:a="http://schemas.openxmlformats.org/drawingml/2006/main" lang="en-US" dirty="0"/>
          </a:p>
        </p:txBody>
      </p:sp>
    </p:spTree>
    <p:extLst>
      <p:ext uri="{BB962C8B-B14F-4D97-AF65-F5344CB8AC3E}">
        <p14:creationId xmlns:p14="http://schemas.microsoft.com/office/powerpoint/2010/main" val="2017467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solidFill>
                  <a:srgbClr val="FF0000"/>
                </a:solidFill>
              </a:rPr>
              <a:t>Đề cương</a:t>
            </a:r>
            <a:endParaRPr xmlns:a="http://schemas.openxmlformats.org/drawingml/2006/main" lang="en-US" b="1" dirty="0">
              <a:solidFill>
                <a:srgbClr val="FF0000"/>
              </a:solidFill>
            </a:endParaRPr>
          </a:p>
        </p:txBody>
      </p:sp>
      <p:sp>
        <p:nvSpPr>
          <p:cNvPr id="3" name="Content Placeholder 2"/>
          <p:cNvSpPr>
            <a:spLocks noGrp="1"/>
          </p:cNvSpPr>
          <p:nvPr>
            <p:ph idx="1"/>
          </p:nvPr>
        </p:nvSpPr>
        <p:spPr>
          <a:xfrm>
            <a:off x="977462" y="1755228"/>
            <a:ext cx="10641724" cy="3777622"/>
          </a:xfrm>
        </p:spPr>
        <p:txBody>
          <a:bodyPr>
            <a:normAutofit/>
          </a:bodyPr>
          <a:lstStyle/>
          <a:p>
            <a:pPr xmlns:a="http://schemas.openxmlformats.org/drawingml/2006/main" marL="457200" indent="-457200">
              <a:buFont typeface="+mj-lt"/>
              <a:buAutoNum type="arabicPeriod"/>
            </a:pPr>
            <a:r xmlns:a="http://schemas.openxmlformats.org/drawingml/2006/main">
              <a:rPr lang="vi" dirty="0" smtClean="0"/>
              <a:t>Giới thiệu</a:t>
            </a:r>
          </a:p>
          <a:p>
            <a:pPr xmlns:a="http://schemas.openxmlformats.org/drawingml/2006/main" marL="457200" indent="-457200">
              <a:buFont typeface="+mj-lt"/>
              <a:buAutoNum type="arabicPeriod"/>
            </a:pPr>
            <a:r xmlns:a="http://schemas.openxmlformats.org/drawingml/2006/main">
              <a:rPr lang="vi" dirty="0" smtClean="0"/>
              <a:t>Các yếu tố xác thực</a:t>
            </a:r>
          </a:p>
          <a:p>
            <a:pPr xmlns:a="http://schemas.openxmlformats.org/drawingml/2006/main" marL="457200" indent="-457200">
              <a:buFont typeface="+mj-lt"/>
              <a:buAutoNum type="arabicPeriod"/>
            </a:pPr>
            <a:r xmlns:a="http://schemas.openxmlformats.org/drawingml/2006/main">
              <a:rPr lang="vi" dirty="0" smtClean="0"/>
              <a:t>Mật khẩu dùng một lần ( </a:t>
            </a:r>
            <a:r xmlns:a="http://schemas.openxmlformats.org/drawingml/2006/main">
              <a:rPr lang="vi" dirty="0" err="1" smtClean="0"/>
              <a:t>OTP </a:t>
            </a:r>
            <a:r xmlns:a="http://schemas.openxmlformats.org/drawingml/2006/main">
              <a:rPr lang="vi" dirty="0" smtClean="0"/>
              <a:t>)</a:t>
            </a:r>
          </a:p>
          <a:p>
            <a:pPr xmlns:a="http://schemas.openxmlformats.org/drawingml/2006/main" marL="457200" indent="-457200">
              <a:buFont typeface="+mj-lt"/>
              <a:buAutoNum type="arabicPeriod"/>
            </a:pPr>
            <a:r xmlns:a="http://schemas.openxmlformats.org/drawingml/2006/main">
              <a:rPr lang="vi" dirty="0" smtClean="0"/>
              <a:t>Đăng nhập một lần ( </a:t>
            </a:r>
            <a:r xmlns:a="http://schemas.openxmlformats.org/drawingml/2006/main">
              <a:rPr lang="vi" dirty="0" err="1" smtClean="0"/>
              <a:t>SSO </a:t>
            </a:r>
            <a:r xmlns:a="http://schemas.openxmlformats.org/drawingml/2006/main">
              <a:rPr lang="vi" dirty="0" smtClean="0"/>
              <a:t>)</a:t>
            </a:r>
            <a:endParaRPr xmlns:a="http://schemas.openxmlformats.org/drawingml/2006/main" lang="en-US" dirty="0" smtClean="0"/>
          </a:p>
          <a:p>
            <a:pPr xmlns:a="http://schemas.openxmlformats.org/drawingml/2006/main" marL="457200" indent="-457200">
              <a:buFont typeface="+mj-lt"/>
              <a:buAutoNum type="arabicPeriod"/>
            </a:pPr>
            <a:r xmlns:a="http://schemas.openxmlformats.org/drawingml/2006/main">
              <a:rPr lang="vi" dirty="0" smtClean="0"/>
              <a:t>Phòng thí nghiệm</a:t>
            </a:r>
            <a:endParaRPr xmlns:a="http://schemas.openxmlformats.org/drawingml/2006/main" lang="en-US" dirty="0" smtClean="0"/>
          </a:p>
          <a:p>
            <a:pPr xmlns:a="http://schemas.openxmlformats.org/drawingml/2006/main" marL="457200" indent="-457200">
              <a:buFont typeface="+mj-lt"/>
              <a:buAutoNum type="arabicPeriod"/>
            </a:pPr>
            <a:r xmlns:a="http://schemas.openxmlformats.org/drawingml/2006/main">
              <a:rPr lang="vi" dirty="0" smtClean="0"/>
              <a:t>Bản tóm tắt</a:t>
            </a:r>
          </a:p>
        </p:txBody>
      </p:sp>
    </p:spTree>
    <p:extLst>
      <p:ext uri="{BB962C8B-B14F-4D97-AF65-F5344CB8AC3E}">
        <p14:creationId xmlns:p14="http://schemas.microsoft.com/office/powerpoint/2010/main" val="27829851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solidFill>
                  <a:srgbClr val="002060"/>
                </a:solidFill>
              </a:rPr>
              <a:t>Triển khai xác thực</a:t>
            </a:r>
            <a:endParaRPr xmlns:a="http://schemas.openxmlformats.org/drawingml/2006/main" lang="en-US" dirty="0">
              <a:solidFill>
                <a:srgbClr val="002060"/>
              </a:solidFill>
            </a:endParaRPr>
          </a:p>
        </p:txBody>
      </p:sp>
      <p:sp>
        <p:nvSpPr>
          <p:cNvPr id="3" name="Content Placeholder 2"/>
          <p:cNvSpPr>
            <a:spLocks noGrp="1"/>
          </p:cNvSpPr>
          <p:nvPr>
            <p:ph idx="1"/>
          </p:nvPr>
        </p:nvSpPr>
        <p:spPr/>
        <p:txBody>
          <a:bodyPr/>
          <a:lstStyle/>
          <a:p>
            <a:pPr xmlns:a="http://schemas.openxmlformats.org/drawingml/2006/main">
              <a:spcAft>
                <a:spcPts val="1200"/>
              </a:spcAft>
            </a:pPr>
            <a:r xmlns:a="http://schemas.openxmlformats.org/drawingml/2006/main">
              <a:rPr lang="vi" dirty="0" smtClean="0"/>
              <a:t>Xác thực cục bộ</a:t>
            </a:r>
          </a:p>
          <a:p>
            <a:pPr xmlns:a="http://schemas.openxmlformats.org/drawingml/2006/main">
              <a:spcAft>
                <a:spcPts val="1200"/>
              </a:spcAft>
            </a:pPr>
            <a:r xmlns:a="http://schemas.openxmlformats.org/drawingml/2006/main">
              <a:rPr lang="vi" dirty="0" smtClean="0"/>
              <a:t>Xác thực mạng</a:t>
            </a:r>
            <a:endParaRPr xmlns:a="http://schemas.openxmlformats.org/drawingml/2006/main" lang="en-US" dirty="0"/>
          </a:p>
        </p:txBody>
      </p:sp>
    </p:spTree>
    <p:extLst>
      <p:ext uri="{BB962C8B-B14F-4D97-AF65-F5344CB8AC3E}">
        <p14:creationId xmlns:p14="http://schemas.microsoft.com/office/powerpoint/2010/main" val="1851467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Máy chủ xác thực</a:t>
            </a:r>
            <a:endParaRPr xmlns:a="http://schemas.openxmlformats.org/drawingml/2006/main" lang="en-US" dirty="0"/>
          </a:p>
        </p:txBody>
      </p:sp>
      <p:sp>
        <p:nvSpPr>
          <p:cNvPr id="3" name="Content Placeholder 2"/>
          <p:cNvSpPr>
            <a:spLocks noGrp="1"/>
          </p:cNvSpPr>
          <p:nvPr>
            <p:ph idx="1"/>
          </p:nvPr>
        </p:nvSpPr>
        <p:spPr/>
        <p:txBody>
          <a:bodyPr/>
          <a:lstStyle/>
          <a:p>
            <a:r xmlns:a="http://schemas.openxmlformats.org/drawingml/2006/main">
              <a:rPr lang="vi" dirty="0" smtClean="0"/>
              <a:t>Bán kính</a:t>
            </a:r>
          </a:p>
          <a:p>
            <a:r xmlns:a="http://schemas.openxmlformats.org/drawingml/2006/main">
              <a:rPr lang="vi" dirty="0" smtClean="0"/>
              <a:t>Kerberos</a:t>
            </a:r>
          </a:p>
          <a:p>
            <a:r xmlns:a="http://schemas.openxmlformats.org/drawingml/2006/main">
              <a:rPr lang="vi" dirty="0" err="1" smtClean="0"/>
              <a:t>TACACS </a:t>
            </a:r>
            <a:r xmlns:a="http://schemas.openxmlformats.org/drawingml/2006/main">
              <a:rPr lang="vi" dirty="0" smtClean="0"/>
              <a:t>+</a:t>
            </a:r>
          </a:p>
          <a:p>
            <a:r xmlns:a="http://schemas.openxmlformats.org/drawingml/2006/main">
              <a:rPr lang="vi" dirty="0" err="1" smtClean="0"/>
              <a:t>LDAP</a:t>
            </a:r>
            <a:endParaRPr xmlns:a="http://schemas.openxmlformats.org/drawingml/2006/main" lang="en-US" dirty="0"/>
          </a:p>
        </p:txBody>
      </p:sp>
    </p:spTree>
    <p:extLst>
      <p:ext uri="{BB962C8B-B14F-4D97-AF65-F5344CB8AC3E}">
        <p14:creationId xmlns:p14="http://schemas.microsoft.com/office/powerpoint/2010/main" val="2384104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RADIUS</a:t>
            </a:r>
            <a:endParaRPr xmlns:a="http://schemas.openxmlformats.org/drawingml/2006/main" lang="en-US" dirty="0"/>
          </a:p>
        </p:txBody>
      </p:sp>
      <p:sp>
        <p:nvSpPr>
          <p:cNvPr id="3" name="Content Placeholder 2"/>
          <p:cNvSpPr>
            <a:spLocks noGrp="1"/>
          </p:cNvSpPr>
          <p:nvPr>
            <p:ph idx="1"/>
          </p:nvPr>
        </p:nvSpPr>
        <p:spPr/>
        <p:txBody>
          <a:bodyPr/>
          <a:lstStyle/>
          <a:p>
            <a:r xmlns:a="http://schemas.openxmlformats.org/drawingml/2006/main">
              <a:rPr lang="vi" dirty="0" smtClean="0"/>
              <a:t>Mạng LAN có dây và không dây</a:t>
            </a:r>
          </a:p>
          <a:p>
            <a:r xmlns:a="http://schemas.openxmlformats.org/drawingml/2006/main">
              <a:rPr lang="vi" dirty="0" smtClean="0"/>
              <a:t>Máy khách bán kính: máy chủ, chuyển mạch, AP</a:t>
            </a:r>
          </a:p>
          <a:p>
            <a:r xmlns:a="http://schemas.openxmlformats.org/drawingml/2006/main">
              <a:rPr lang="vi" dirty="0" smtClean="0"/>
              <a:t>Máy chủ bán kính xác thực và ủy quyền các yêu cầu của máy khách bán kính</a:t>
            </a:r>
            <a:endParaRPr xmlns:a="http://schemas.openxmlformats.org/drawingml/2006/main" lang="en-US" dirty="0"/>
          </a:p>
        </p:txBody>
      </p:sp>
    </p:spTree>
    <p:extLst>
      <p:ext uri="{BB962C8B-B14F-4D97-AF65-F5344CB8AC3E}">
        <p14:creationId xmlns:p14="http://schemas.microsoft.com/office/powerpoint/2010/main" val="6802245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07"/>
          <a:stretch/>
        </p:blipFill>
        <p:spPr bwMode="auto">
          <a:xfrm>
            <a:off x="1693889" y="327833"/>
            <a:ext cx="8588817" cy="5785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434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solidFill>
                  <a:srgbClr val="7030A0"/>
                </a:solidFill>
              </a:rPr>
              <a:t>Phòng thí nghiệm</a:t>
            </a:r>
            <a:endParaRPr xmlns:a="http://schemas.openxmlformats.org/drawingml/2006/main" lang="en-US" b="1" dirty="0">
              <a:solidFill>
                <a:srgbClr val="7030A0"/>
              </a:solidFill>
            </a:endParaRPr>
          </a:p>
        </p:txBody>
      </p:sp>
      <p:sp>
        <p:nvSpPr>
          <p:cNvPr id="3" name="Content Placeholder 2"/>
          <p:cNvSpPr>
            <a:spLocks noGrp="1"/>
          </p:cNvSpPr>
          <p:nvPr>
            <p:ph idx="1"/>
          </p:nvPr>
        </p:nvSpPr>
        <p:spPr>
          <a:xfrm>
            <a:off x="564629" y="1390341"/>
            <a:ext cx="10972800" cy="4525963"/>
          </a:xfrm>
        </p:spPr>
        <p:txBody>
          <a:bodyPr>
            <a:normAutofit lnSpcReduction="10000"/>
          </a:bodyPr>
          <a:lstStyle/>
          <a:p>
            <a:pPr xmlns:a="http://schemas.openxmlformats.org/drawingml/2006/main" marL="514350" lvl="0" indent="-514350">
              <a:buFont typeface="+mj-lt"/>
              <a:buAutoNum type="arabicPeriod"/>
            </a:pPr>
            <a:r xmlns:a="http://schemas.openxmlformats.org/drawingml/2006/main">
              <a:rPr lang="vi" b="1" dirty="0" smtClean="0"/>
              <a:t>Chính sách mật khẩu</a:t>
            </a:r>
            <a:endParaRPr xmlns:a="http://schemas.openxmlformats.org/drawingml/2006/main" lang="en-US" dirty="0" smtClean="0"/>
          </a:p>
          <a:p>
            <a:pPr xmlns:a="http://schemas.openxmlformats.org/drawingml/2006/main" marL="457200" lvl="1" indent="0">
              <a:buNone/>
            </a:pPr>
            <a:r xmlns:a="http://schemas.openxmlformats.org/drawingml/2006/main">
              <a:rPr lang="vi" dirty="0" smtClean="0"/>
              <a:t>Tạo một tài khoản và kiểm tra một số chức năng:</a:t>
            </a:r>
          </a:p>
          <a:p>
            <a:pPr xmlns:a="http://schemas.openxmlformats.org/drawingml/2006/main" lvl="1"/>
            <a:r xmlns:a="http://schemas.openxmlformats.org/drawingml/2006/main">
              <a:rPr lang="vi" dirty="0"/>
              <a:t>dài mật khẩu </a:t>
            </a:r>
            <a:r xmlns:a="http://schemas.openxmlformats.org/drawingml/2006/main">
              <a:rPr lang="vi" dirty="0" smtClean="0"/>
              <a:t>tối thiểu</a:t>
            </a:r>
          </a:p>
          <a:p>
            <a:pPr xmlns:a="http://schemas.openxmlformats.org/drawingml/2006/main" lvl="1"/>
            <a:r xmlns:a="http://schemas.openxmlformats.org/drawingml/2006/main">
              <a:rPr lang="vi" dirty="0"/>
              <a:t>Mật khẩu mạnh</a:t>
            </a:r>
          </a:p>
          <a:p>
            <a:pPr xmlns:a="http://schemas.openxmlformats.org/drawingml/2006/main" lvl="1"/>
            <a:r xmlns:a="http://schemas.openxmlformats.org/drawingml/2006/main">
              <a:rPr lang="vi" dirty="0" smtClean="0"/>
              <a:t>Ngưỡng </a:t>
            </a:r>
            <a:r xmlns:a="http://schemas.openxmlformats.org/drawingml/2006/main">
              <a:rPr lang="vi" dirty="0"/>
              <a:t>khóa tài khoản</a:t>
            </a:r>
          </a:p>
          <a:p>
            <a:pPr marL="457200" lvl="1" indent="0">
              <a:buNone/>
            </a:pPr>
            <a:endParaRPr lang="en-US" dirty="0"/>
          </a:p>
          <a:p>
            <a:pPr xmlns:a="http://schemas.openxmlformats.org/drawingml/2006/main" marL="514350" indent="-514350">
              <a:buFont typeface="+mj-lt"/>
              <a:buAutoNum type="arabicPeriod"/>
            </a:pPr>
            <a:r xmlns:a="http://schemas.openxmlformats.org/drawingml/2006/main">
              <a:rPr lang="vi" b="1" dirty="0" smtClean="0"/>
              <a:t>Xác thực người dùng </a:t>
            </a:r>
            <a:r xmlns:a="http://schemas.openxmlformats.org/drawingml/2006/main">
              <a:rPr lang="vi" b="1" dirty="0" err="1" smtClean="0"/>
              <a:t>WiFi ( </a:t>
            </a:r>
            <a:r xmlns:a="http://schemas.openxmlformats.org/drawingml/2006/main">
              <a:rPr lang="vi" b="1" dirty="0" err="1" smtClean="0"/>
              <a:t>WiFi </a:t>
            </a:r>
            <a:r xmlns:a="http://schemas.openxmlformats.org/drawingml/2006/main">
              <a:rPr lang="vi" b="1" dirty="0" smtClean="0"/>
              <a:t>)</a:t>
            </a:r>
          </a:p>
          <a:p>
            <a:pPr xmlns:a="http://schemas.openxmlformats.org/drawingml/2006/main" lvl="1"/>
            <a:r xmlns:a="http://schemas.openxmlformats.org/drawingml/2006/main">
              <a:rPr lang="vi" dirty="0" err="1" smtClean="0"/>
              <a:t>WPA2</a:t>
            </a:r>
            <a:endParaRPr xmlns:a="http://schemas.openxmlformats.org/drawingml/2006/main" lang="en-US" dirty="0"/>
          </a:p>
          <a:p>
            <a:pPr xmlns:a="http://schemas.openxmlformats.org/drawingml/2006/main" lvl="1"/>
            <a:r xmlns:a="http://schemas.openxmlformats.org/drawingml/2006/main">
              <a:rPr lang="vi" dirty="0" smtClean="0"/>
              <a:t>Máy chủ RADIUS</a:t>
            </a:r>
            <a:endParaRPr xmlns:a="http://schemas.openxmlformats.org/drawingml/2006/main" lang="en-US" dirty="0"/>
          </a:p>
        </p:txBody>
      </p:sp>
    </p:spTree>
    <p:extLst>
      <p:ext uri="{BB962C8B-B14F-4D97-AF65-F5344CB8AC3E}">
        <p14:creationId xmlns:p14="http://schemas.microsoft.com/office/powerpoint/2010/main" val="9485960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Phòng thí nghiệm. Chính sách mật khẩu</a:t>
            </a:r>
            <a:endParaRPr xmlns:a="http://schemas.openxmlformats.org/drawingml/2006/main" lang="en-US" dirty="0"/>
          </a:p>
        </p:txBody>
      </p:sp>
      <p:sp>
        <p:nvSpPr>
          <p:cNvPr id="3" name="Content Placeholder 2"/>
          <p:cNvSpPr>
            <a:spLocks noGrp="1"/>
          </p:cNvSpPr>
          <p:nvPr>
            <p:ph idx="1"/>
          </p:nvPr>
        </p:nvSpPr>
        <p:spPr/>
        <p:txBody>
          <a:bodyPr/>
          <a:lstStyle/>
          <a:p>
            <a:pPr xmlns:a="http://schemas.openxmlformats.org/drawingml/2006/main" marL="0" indent="0">
              <a:buNone/>
            </a:pPr>
            <a:r xmlns:a="http://schemas.openxmlformats.org/drawingml/2006/main">
              <a:rPr lang="vi" dirty="0" smtClean="0"/>
              <a:t>Ubuntu</a:t>
            </a:r>
          </a:p>
          <a:p>
            <a:pPr xmlns:a="http://schemas.openxmlformats.org/drawingml/2006/main" fontAlgn="base"/>
            <a:r xmlns:a="http://schemas.openxmlformats.org/drawingml/2006/main">
              <a:rPr lang="vi" dirty="0"/>
              <a:t>Mật khẩu mạnh phải chứa:</a:t>
            </a:r>
          </a:p>
          <a:p>
            <a:pPr xmlns:a="http://schemas.openxmlformats.org/drawingml/2006/main" lvl="1" fontAlgn="base"/>
            <a:r xmlns:a="http://schemas.openxmlformats.org/drawingml/2006/main">
              <a:rPr lang="vi" dirty="0"/>
              <a:t>Chữ viết hoa</a:t>
            </a:r>
          </a:p>
          <a:p>
            <a:pPr xmlns:a="http://schemas.openxmlformats.org/drawingml/2006/main" lvl="1" fontAlgn="base"/>
            <a:r xmlns:a="http://schemas.openxmlformats.org/drawingml/2006/main">
              <a:rPr lang="vi" dirty="0"/>
              <a:t>Chữ viết thường</a:t>
            </a:r>
          </a:p>
          <a:p>
            <a:pPr xmlns:a="http://schemas.openxmlformats.org/drawingml/2006/main" lvl="1" fontAlgn="base"/>
            <a:r xmlns:a="http://schemas.openxmlformats.org/drawingml/2006/main">
              <a:rPr lang="vi" dirty="0"/>
              <a:t>Chữ số</a:t>
            </a:r>
          </a:p>
          <a:p>
            <a:pPr xmlns:a="http://schemas.openxmlformats.org/drawingml/2006/main" lvl="1" fontAlgn="base"/>
            <a:r xmlns:a="http://schemas.openxmlformats.org/drawingml/2006/main">
              <a:rPr lang="vi" dirty="0" smtClean="0"/>
              <a:t>Ký hiệu</a:t>
            </a:r>
          </a:p>
          <a:p>
            <a:pPr xmlns:a="http://schemas.openxmlformats.org/drawingml/2006/main" fontAlgn="base"/>
            <a:r xmlns:a="http://schemas.openxmlformats.org/drawingml/2006/main">
              <a:rPr lang="vi" dirty="0"/>
              <a:t>chúng tôi sẽ sử dụng mô-đun </a:t>
            </a:r>
            <a:r xmlns:a="http://schemas.openxmlformats.org/drawingml/2006/main">
              <a:rPr lang="vi" dirty="0" err="1"/>
              <a:t>pwquality </a:t>
            </a:r>
            <a:r xmlns:a="http://schemas.openxmlformats.org/drawingml/2006/main">
              <a:rPr lang="vi" dirty="0"/>
              <a:t>của PAM</a:t>
            </a:r>
          </a:p>
          <a:p>
            <a:pPr marL="0" indent="0">
              <a:buNone/>
            </a:pPr>
            <a:endParaRPr lang="en-US" dirty="0"/>
          </a:p>
        </p:txBody>
      </p:sp>
      <p:sp>
        <p:nvSpPr>
          <p:cNvPr id="4" name="Rectangle 3"/>
          <p:cNvSpPr/>
          <p:nvPr/>
        </p:nvSpPr>
        <p:spPr>
          <a:xfrm>
            <a:off x="2138466" y="5656457"/>
            <a:ext cx="7510044" cy="523220"/>
          </a:xfrm>
          <a:prstGeom prst="rect">
            <a:avLst/>
          </a:prstGeom>
        </p:spPr>
        <p:txBody>
          <a:bodyPr wrap="square">
            <a:spAutoFit/>
          </a:bodyPr>
          <a:lstStyle/>
          <a:p>
            <a:r xmlns:a="http://schemas.openxmlformats.org/drawingml/2006/main">
              <a:rPr lang="vi" sz="2800" dirty="0">
                <a:solidFill>
                  <a:srgbClr val="7030A0"/>
                </a:solidFill>
              </a:rPr>
              <a:t>$ </a:t>
            </a:r>
            <a:r xmlns:a="http://schemas.openxmlformats.org/drawingml/2006/main">
              <a:rPr lang="vi" sz="2800" dirty="0" err="1">
                <a:solidFill>
                  <a:srgbClr val="7030A0"/>
                </a:solidFill>
              </a:rPr>
              <a:t>sudo </a:t>
            </a:r>
            <a:r xmlns:a="http://schemas.openxmlformats.org/drawingml/2006/main">
              <a:rPr lang="vi" sz="2800" dirty="0">
                <a:solidFill>
                  <a:srgbClr val="7030A0"/>
                </a:solidFill>
              </a:rPr>
              <a:t>apt cài đặt </a:t>
            </a:r>
            <a:r xmlns:a="http://schemas.openxmlformats.org/drawingml/2006/main">
              <a:rPr lang="vi" sz="2800" dirty="0" err="1">
                <a:solidFill>
                  <a:srgbClr val="7030A0"/>
                </a:solidFill>
              </a:rPr>
              <a:t>libpam-pwquality</a:t>
            </a:r>
            <a:endParaRPr xmlns:a="http://schemas.openxmlformats.org/drawingml/2006/main" lang="en-US" sz="2800" dirty="0">
              <a:solidFill>
                <a:srgbClr val="7030A0"/>
              </a:solidFill>
            </a:endParaRPr>
          </a:p>
        </p:txBody>
      </p:sp>
    </p:spTree>
    <p:extLst>
      <p:ext uri="{BB962C8B-B14F-4D97-AF65-F5344CB8AC3E}">
        <p14:creationId xmlns:p14="http://schemas.microsoft.com/office/powerpoint/2010/main" val="4200315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5734" y="273506"/>
            <a:ext cx="11520651" cy="4525963"/>
          </a:xfrm>
        </p:spPr>
        <p:txBody>
          <a:bodyPr>
            <a:normAutofit/>
          </a:bodyPr>
          <a:lstStyle/>
          <a:p>
            <a:r xmlns:a="http://schemas.openxmlformats.org/drawingml/2006/main">
              <a:rPr lang="vi" sz="2400" dirty="0" smtClean="0"/>
              <a:t>Bây giờ, trước tiên hãy sao chép tệp “/ </a:t>
            </a:r>
            <a:r xmlns:a="http://schemas.openxmlformats.org/drawingml/2006/main">
              <a:rPr lang="vi" sz="2400" dirty="0" err="1" smtClean="0"/>
              <a:t>etc </a:t>
            </a:r>
            <a:r xmlns:a="http://schemas.openxmlformats.org/drawingml/2006/main">
              <a:rPr lang="vi" sz="2400" dirty="0" smtClean="0"/>
              <a:t>/ </a:t>
            </a:r>
            <a:r xmlns:a="http://schemas.openxmlformats.org/drawingml/2006/main">
              <a:rPr lang="vi" sz="2400" dirty="0" err="1" smtClean="0"/>
              <a:t>pam.d </a:t>
            </a:r>
            <a:r xmlns:a="http://schemas.openxmlformats.org/drawingml/2006/main">
              <a:rPr lang="vi" sz="2400" dirty="0" smtClean="0"/>
              <a:t>/ common-password” trước khi định cấu hình bất kỳ thay đổi nào.</a:t>
            </a:r>
            <a:endParaRPr xmlns:a="http://schemas.openxmlformats.org/drawingml/2006/main" lang="en-U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888" y="756386"/>
            <a:ext cx="10555014" cy="37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05503" y="1284965"/>
            <a:ext cx="9419897" cy="1200329"/>
          </a:xfrm>
          <a:prstGeom prst="rect">
            <a:avLst/>
          </a:prstGeom>
        </p:spPr>
        <p:txBody>
          <a:bodyPr wrap="square">
            <a:spAutoFit/>
          </a:bodyPr>
          <a:lstStyle/>
          <a:p>
            <a:r xmlns:a="http://schemas.openxmlformats.org/drawingml/2006/main">
              <a:rPr lang="vi" sz="2400" b="1" dirty="0" smtClean="0">
                <a:solidFill>
                  <a:srgbClr val="7030A0"/>
                </a:solidFill>
              </a:rPr>
              <a:t>$ </a:t>
            </a:r>
            <a:r xmlns:a="http://schemas.openxmlformats.org/drawingml/2006/main">
              <a:rPr lang="vi" sz="2400" b="1" dirty="0" err="1" smtClean="0">
                <a:solidFill>
                  <a:srgbClr val="7030A0"/>
                </a:solidFill>
              </a:rPr>
              <a:t>sudo</a:t>
            </a:r>
            <a:r xmlns:a="http://schemas.openxmlformats.org/drawingml/2006/main">
              <a:rPr lang="vi" sz="2400" b="1" dirty="0">
                <a:solidFill>
                  <a:srgbClr val="7030A0"/>
                </a:solidFill>
              </a:rPr>
              <a:t> </a:t>
            </a:r>
            <a:r xmlns:a="http://schemas.openxmlformats.org/drawingml/2006/main">
              <a:rPr lang="vi" sz="2400" b="1" dirty="0" smtClean="0">
                <a:solidFill>
                  <a:srgbClr val="7030A0"/>
                </a:solidFill>
              </a:rPr>
              <a:t>vi </a:t>
            </a:r>
            <a:r xmlns:a="http://schemas.openxmlformats.org/drawingml/2006/main">
              <a:rPr lang="vi" sz="2400" b="1" dirty="0">
                <a:solidFill>
                  <a:srgbClr val="7030A0"/>
                </a:solidFill>
              </a:rPr>
              <a:t>/ </a:t>
            </a:r>
            <a:r xmlns:a="http://schemas.openxmlformats.org/drawingml/2006/main">
              <a:rPr lang="vi" sz="2400" b="1" dirty="0" err="1" smtClean="0">
                <a:solidFill>
                  <a:srgbClr val="7030A0"/>
                </a:solidFill>
              </a:rPr>
              <a:t>etc </a:t>
            </a:r>
            <a:r xmlns:a="http://schemas.openxmlformats.org/drawingml/2006/main">
              <a:rPr lang="vi" sz="2400" b="1" dirty="0" smtClean="0">
                <a:solidFill>
                  <a:srgbClr val="7030A0"/>
                </a:solidFill>
              </a:rPr>
              <a:t>/ </a:t>
            </a:r>
            <a:r xmlns:a="http://schemas.openxmlformats.org/drawingml/2006/main">
              <a:rPr lang="vi" sz="2400" b="1" dirty="0" err="1" smtClean="0">
                <a:solidFill>
                  <a:srgbClr val="7030A0"/>
                </a:solidFill>
              </a:rPr>
              <a:t>pam.d </a:t>
            </a:r>
            <a:r xmlns:a="http://schemas.openxmlformats.org/drawingml/2006/main">
              <a:rPr lang="vi" sz="2400" b="1" dirty="0" smtClean="0">
                <a:solidFill>
                  <a:srgbClr val="7030A0"/>
                </a:solidFill>
              </a:rPr>
              <a:t>/ common-password</a:t>
            </a:r>
          </a:p>
          <a:p>
            <a:r xmlns:a="http://schemas.openxmlformats.org/drawingml/2006/main">
              <a:rPr lang="vi" sz="2400" dirty="0"/>
              <a:t>( </a:t>
            </a:r>
            <a:r xmlns:a="http://schemas.openxmlformats.org/drawingml/2006/main">
              <a:rPr lang="vi" sz="2400" dirty="0" smtClean="0"/>
              <a:t>$ </a:t>
            </a:r>
            <a:r xmlns:a="http://schemas.openxmlformats.org/drawingml/2006/main">
              <a:rPr lang="vi" sz="2400" dirty="0" err="1" smtClean="0"/>
              <a:t>sudo </a:t>
            </a:r>
            <a:r xmlns:a="http://schemas.openxmlformats.org/drawingml/2006/main">
              <a:rPr lang="vi" sz="2400" dirty="0" smtClean="0"/>
              <a:t>vi / </a:t>
            </a:r>
            <a:r xmlns:a="http://schemas.openxmlformats.org/drawingml/2006/main">
              <a:rPr lang="vi" sz="2400" dirty="0" err="1" smtClean="0"/>
              <a:t>etc </a:t>
            </a:r>
            <a:r xmlns:a="http://schemas.openxmlformats.org/drawingml/2006/main">
              <a:rPr lang="vi" sz="2400" dirty="0" smtClean="0"/>
              <a:t>/ security / </a:t>
            </a:r>
            <a:r xmlns:a="http://schemas.openxmlformats.org/drawingml/2006/main">
              <a:rPr lang="vi" sz="2400" dirty="0" err="1" smtClean="0"/>
              <a:t>pwquality.conf </a:t>
            </a:r>
            <a:r xmlns:a="http://schemas.openxmlformats.org/drawingml/2006/main">
              <a:rPr lang="vi" sz="2400" dirty="0" smtClean="0"/>
              <a:t>)</a:t>
            </a:r>
          </a:p>
          <a:p>
            <a:r xmlns:a="http://schemas.openxmlformats.org/drawingml/2006/main">
              <a:rPr lang="vi" sz="2400" b="1" dirty="0" smtClean="0">
                <a:solidFill>
                  <a:srgbClr val="7030A0"/>
                </a:solidFill>
              </a:rPr>
              <a:t>$ </a:t>
            </a:r>
            <a:r xmlns:a="http://schemas.openxmlformats.org/drawingml/2006/main">
              <a:rPr lang="vi" sz="2400" b="1" dirty="0" err="1" smtClean="0">
                <a:solidFill>
                  <a:srgbClr val="7030A0"/>
                </a:solidFill>
              </a:rPr>
              <a:t>sudo </a:t>
            </a:r>
            <a:r xmlns:a="http://schemas.openxmlformats.org/drawingml/2006/main">
              <a:rPr lang="vi" sz="2400" b="1" dirty="0" smtClean="0">
                <a:solidFill>
                  <a:srgbClr val="7030A0"/>
                </a:solidFill>
              </a:rPr>
              <a:t>vi / </a:t>
            </a:r>
            <a:r xmlns:a="http://schemas.openxmlformats.org/drawingml/2006/main">
              <a:rPr lang="vi" sz="2400" b="1" dirty="0" err="1" smtClean="0">
                <a:solidFill>
                  <a:srgbClr val="7030A0"/>
                </a:solidFill>
              </a:rPr>
              <a:t>etc </a:t>
            </a:r>
            <a:r xmlns:a="http://schemas.openxmlformats.org/drawingml/2006/main">
              <a:rPr lang="vi" sz="2400" b="1" dirty="0" smtClean="0">
                <a:solidFill>
                  <a:srgbClr val="7030A0"/>
                </a:solidFill>
              </a:rPr>
              <a:t>/ </a:t>
            </a:r>
            <a:r xmlns:a="http://schemas.openxmlformats.org/drawingml/2006/main">
              <a:rPr lang="vi" sz="2400" b="1" dirty="0" err="1" smtClean="0">
                <a:solidFill>
                  <a:srgbClr val="7030A0"/>
                </a:solidFill>
              </a:rPr>
              <a:t>login.defs</a:t>
            </a:r>
            <a:endParaRPr xmlns:a="http://schemas.openxmlformats.org/drawingml/2006/main" lang="en-US" sz="2400" b="1" dirty="0">
              <a:solidFill>
                <a:srgbClr val="7030A0"/>
              </a:solidFill>
            </a:endParaRPr>
          </a:p>
        </p:txBody>
      </p:sp>
      <p:sp>
        <p:nvSpPr>
          <p:cNvPr id="5" name="Rectangle 4"/>
          <p:cNvSpPr/>
          <p:nvPr/>
        </p:nvSpPr>
        <p:spPr>
          <a:xfrm>
            <a:off x="634554" y="2557042"/>
            <a:ext cx="11486499" cy="830997"/>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xmlns:a="http://schemas.openxmlformats.org/drawingml/2006/main">
              <a:rPr lang="vi" sz="2400" dirty="0"/>
              <a:t>mật khẩu </a:t>
            </a:r>
            <a:r xmlns:a="http://schemas.openxmlformats.org/drawingml/2006/main">
              <a:rPr lang="vi" sz="2400" dirty="0" smtClean="0"/>
              <a:t>yêu cầu </a:t>
            </a:r>
            <a:r xmlns:a="http://schemas.openxmlformats.org/drawingml/2006/main">
              <a:rPr lang="vi" sz="2400" dirty="0" err="1" smtClean="0"/>
              <a:t>pam_pwquality.so </a:t>
            </a:r>
            <a:r xmlns:a="http://schemas.openxmlformats.org/drawingml/2006/main">
              <a:rPr lang="vi" sz="2400" dirty="0">
                <a:solidFill>
                  <a:srgbClr val="7030A0"/>
                </a:solidFill>
              </a:rPr>
              <a:t>retry = 4</a:t>
            </a:r>
            <a:r xmlns:a="http://schemas.openxmlformats.org/drawingml/2006/main">
              <a:rPr lang="vi" sz="2400" dirty="0"/>
              <a:t> </a:t>
            </a:r>
            <a:r xmlns:a="http://schemas.openxmlformats.org/drawingml/2006/main">
              <a:rPr lang="vi" sz="2400" dirty="0" smtClean="0"/>
              <a:t> </a:t>
            </a:r>
            <a:r xmlns:a="http://schemas.openxmlformats.org/drawingml/2006/main">
              <a:rPr lang="vi" sz="2400" dirty="0" err="1" smtClean="0">
                <a:solidFill>
                  <a:srgbClr val="7030A0"/>
                </a:solidFill>
              </a:rPr>
              <a:t>minlen </a:t>
            </a:r>
            <a:r xmlns:a="http://schemas.openxmlformats.org/drawingml/2006/main">
              <a:rPr lang="vi" sz="2400" dirty="0" smtClean="0">
                <a:solidFill>
                  <a:srgbClr val="7030A0"/>
                </a:solidFill>
              </a:rPr>
              <a:t>= 9</a:t>
            </a:r>
            <a:r xmlns:a="http://schemas.openxmlformats.org/drawingml/2006/main">
              <a:rPr lang="vi" sz="2400" dirty="0"/>
              <a:t> </a:t>
            </a:r>
            <a:r xmlns:a="http://schemas.openxmlformats.org/drawingml/2006/main">
              <a:rPr lang="vi" sz="2400" dirty="0" smtClean="0"/>
              <a:t> </a:t>
            </a:r>
            <a:r xmlns:a="http://schemas.openxmlformats.org/drawingml/2006/main">
              <a:rPr lang="vi" sz="2400" dirty="0" err="1" smtClean="0"/>
              <a:t>difok </a:t>
            </a:r>
            <a:r xmlns:a="http://schemas.openxmlformats.org/drawingml/2006/main">
              <a:rPr lang="vi" sz="2400" dirty="0" smtClean="0"/>
              <a:t>= 4</a:t>
            </a:r>
            <a:r xmlns:a="http://schemas.openxmlformats.org/drawingml/2006/main">
              <a:rPr lang="vi" sz="2400" dirty="0"/>
              <a:t> </a:t>
            </a:r>
            <a:r xmlns:a="http://schemas.openxmlformats.org/drawingml/2006/main">
              <a:rPr lang="vi" sz="2400" dirty="0" smtClean="0"/>
              <a:t>  </a:t>
            </a:r>
            <a:r xmlns:a="http://schemas.openxmlformats.org/drawingml/2006/main">
              <a:rPr lang="vi" sz="2400" dirty="0" err="1" smtClean="0">
                <a:solidFill>
                  <a:srgbClr val="FF0000"/>
                </a:solidFill>
              </a:rPr>
              <a:t>lcredit </a:t>
            </a:r>
            <a:r xmlns:a="http://schemas.openxmlformats.org/drawingml/2006/main">
              <a:rPr lang="vi" sz="2400" dirty="0">
                <a:solidFill>
                  <a:srgbClr val="FF0000"/>
                </a:solidFill>
              </a:rPr>
              <a:t>= - </a:t>
            </a:r>
            <a:r xmlns:a="http://schemas.openxmlformats.org/drawingml/2006/main">
              <a:rPr lang="vi" sz="2400" dirty="0" smtClean="0">
                <a:solidFill>
                  <a:srgbClr val="FF0000"/>
                </a:solidFill>
              </a:rPr>
              <a:t>2</a:t>
            </a:r>
            <a:r xmlns:a="http://schemas.openxmlformats.org/drawingml/2006/main">
              <a:rPr lang="vi" sz="2400" dirty="0"/>
              <a:t> </a:t>
            </a:r>
            <a:r xmlns:a="http://schemas.openxmlformats.org/drawingml/2006/main">
              <a:rPr lang="vi" sz="2400" dirty="0" err="1" smtClean="0">
                <a:solidFill>
                  <a:srgbClr val="FF0000"/>
                </a:solidFill>
              </a:rPr>
              <a:t>ucredit </a:t>
            </a:r>
            <a:r xmlns:a="http://schemas.openxmlformats.org/drawingml/2006/main">
              <a:rPr lang="vi" sz="2400" dirty="0" smtClean="0">
                <a:solidFill>
                  <a:srgbClr val="FF0000"/>
                </a:solidFill>
              </a:rPr>
              <a:t>= 2</a:t>
            </a:r>
          </a:p>
          <a:p>
            <a:r xmlns:a="http://schemas.openxmlformats.org/drawingml/2006/main">
              <a:rPr lang="vi" sz="2400" dirty="0">
                <a:solidFill>
                  <a:srgbClr val="FF0000"/>
                </a:solidFill>
              </a:rPr>
              <a:t> </a:t>
            </a:r>
            <a:r xmlns:a="http://schemas.openxmlformats.org/drawingml/2006/main">
              <a:rPr lang="vi" sz="2400" dirty="0" err="1">
                <a:solidFill>
                  <a:srgbClr val="FF0000"/>
                </a:solidFill>
              </a:rPr>
              <a:t>dcredit </a:t>
            </a:r>
            <a:r xmlns:a="http://schemas.openxmlformats.org/drawingml/2006/main">
              <a:rPr lang="vi" sz="2400" dirty="0" smtClean="0">
                <a:solidFill>
                  <a:srgbClr val="FF0000"/>
                </a:solidFill>
              </a:rPr>
              <a:t>= - </a:t>
            </a:r>
            <a:r xmlns:a="http://schemas.openxmlformats.org/drawingml/2006/main">
              <a:rPr lang="vi" sz="2400" dirty="0">
                <a:solidFill>
                  <a:srgbClr val="FF0000"/>
                </a:solidFill>
              </a:rPr>
              <a:t>1</a:t>
            </a:r>
            <a:r xmlns:a="http://schemas.openxmlformats.org/drawingml/2006/main">
              <a:rPr lang="vi" sz="2400" dirty="0"/>
              <a:t> </a:t>
            </a:r>
            <a:r xmlns:a="http://schemas.openxmlformats.org/drawingml/2006/main">
              <a:rPr lang="vi" sz="2400" dirty="0" err="1">
                <a:solidFill>
                  <a:srgbClr val="FF0000"/>
                </a:solidFill>
              </a:rPr>
              <a:t>ocredit </a:t>
            </a:r>
            <a:r xmlns:a="http://schemas.openxmlformats.org/drawingml/2006/main">
              <a:rPr lang="vi" sz="2400" dirty="0">
                <a:solidFill>
                  <a:srgbClr val="FF0000"/>
                </a:solidFill>
              </a:rPr>
              <a:t>= -1</a:t>
            </a:r>
            <a:r xmlns:a="http://schemas.openxmlformats.org/drawingml/2006/main">
              <a:rPr lang="vi" sz="2400" dirty="0"/>
              <a:t> </a:t>
            </a:r>
            <a:r xmlns:a="http://schemas.openxmlformats.org/drawingml/2006/main">
              <a:rPr lang="vi" sz="2400" dirty="0" err="1"/>
              <a:t>từ chối tên người dùng</a:t>
            </a:r>
            <a:r xmlns:a="http://schemas.openxmlformats.org/drawingml/2006/main">
              <a:rPr lang="vi" sz="2400" dirty="0"/>
              <a:t> </a:t>
            </a:r>
            <a:r xmlns:a="http://schemas.openxmlformats.org/drawingml/2006/main">
              <a:rPr lang="vi" sz="2400" dirty="0" err="1">
                <a:solidFill>
                  <a:srgbClr val="00B050"/>
                </a:solidFill>
              </a:rPr>
              <a:t>cưỡng chế_để_root</a:t>
            </a:r>
            <a:endParaRPr xmlns:a="http://schemas.openxmlformats.org/drawingml/2006/main" lang="en-US" sz="2400" dirty="0">
              <a:solidFill>
                <a:srgbClr val="00B050"/>
              </a:solidFill>
            </a:endParaRPr>
          </a:p>
        </p:txBody>
      </p:sp>
      <p:sp>
        <p:nvSpPr>
          <p:cNvPr id="6" name="Rectangle 5"/>
          <p:cNvSpPr/>
          <p:nvPr/>
        </p:nvSpPr>
        <p:spPr>
          <a:xfrm>
            <a:off x="634554" y="3756003"/>
            <a:ext cx="11109434" cy="2862322"/>
          </a:xfrm>
          <a:prstGeom prst="rect">
            <a:avLst/>
          </a:prstGeom>
        </p:spPr>
        <p:txBody>
          <a:bodyPr wrap="square">
            <a:spAutoFit/>
          </a:bodyPr>
          <a:lstStyle/>
          <a:p>
            <a:pPr xmlns:a="http://schemas.openxmlformats.org/drawingml/2006/main" marL="457200" indent="-457200" fontAlgn="base">
              <a:buFont typeface="+mj-lt"/>
              <a:buAutoNum type="arabicPeriod"/>
            </a:pPr>
            <a:r xmlns:a="http://schemas.openxmlformats.org/drawingml/2006/main">
              <a:rPr lang="vi" sz="2000" b="1" dirty="0"/>
              <a:t>thử lại </a:t>
            </a:r>
            <a:r xmlns:a="http://schemas.openxmlformats.org/drawingml/2006/main">
              <a:rPr lang="vi" sz="2000" dirty="0"/>
              <a:t>: Số lần liên tiếp người dùng có thể nhập sai mật khẩu.</a:t>
            </a:r>
          </a:p>
          <a:p>
            <a:pPr xmlns:a="http://schemas.openxmlformats.org/drawingml/2006/main" marL="457200" indent="-457200" fontAlgn="base">
              <a:buFont typeface="+mj-lt"/>
              <a:buAutoNum type="arabicPeriod"/>
            </a:pPr>
            <a:r xmlns:a="http://schemas.openxmlformats.org/drawingml/2006/main">
              <a:rPr lang="vi" sz="2000" b="1" dirty="0" err="1"/>
              <a:t>minlen </a:t>
            </a:r>
            <a:r xmlns:a="http://schemas.openxmlformats.org/drawingml/2006/main">
              <a:rPr lang="vi" sz="2000" b="1" dirty="0"/>
              <a:t>: </a:t>
            </a:r>
            <a:r xmlns:a="http://schemas.openxmlformats.org/drawingml/2006/main">
              <a:rPr lang="vi" sz="2000" dirty="0"/>
              <a:t>Độ dài tối thiểu của mật khẩu</a:t>
            </a:r>
          </a:p>
          <a:p>
            <a:pPr xmlns:a="http://schemas.openxmlformats.org/drawingml/2006/main" marL="457200" indent="-457200" fontAlgn="base">
              <a:buFont typeface="+mj-lt"/>
              <a:buAutoNum type="arabicPeriod"/>
            </a:pPr>
            <a:r xmlns:a="http://schemas.openxmlformats.org/drawingml/2006/main">
              <a:rPr lang="vi" sz="2000" b="1" dirty="0" err="1"/>
              <a:t>difok </a:t>
            </a:r>
            <a:r xmlns:a="http://schemas.openxmlformats.org/drawingml/2006/main">
              <a:rPr lang="vi" sz="2000" b="1" dirty="0"/>
              <a:t>: </a:t>
            </a:r>
            <a:r xmlns:a="http://schemas.openxmlformats.org/drawingml/2006/main">
              <a:rPr lang="vi" sz="2000" dirty="0"/>
              <a:t>Số ký tự có thể giống với mật khẩu cũ</a:t>
            </a:r>
          </a:p>
          <a:p>
            <a:pPr xmlns:a="http://schemas.openxmlformats.org/drawingml/2006/main" marL="457200" indent="-457200" fontAlgn="base">
              <a:buFont typeface="+mj-lt"/>
              <a:buAutoNum type="arabicPeriod"/>
            </a:pPr>
            <a:r xmlns:a="http://schemas.openxmlformats.org/drawingml/2006/main">
              <a:rPr lang="vi" sz="2000" b="1" dirty="0" err="1"/>
              <a:t>lcredit </a:t>
            </a:r>
            <a:r xmlns:a="http://schemas.openxmlformats.org/drawingml/2006/main">
              <a:rPr lang="vi" sz="2000" b="1" dirty="0"/>
              <a:t>: </a:t>
            </a:r>
            <a:r xmlns:a="http://schemas.openxmlformats.org/drawingml/2006/main">
              <a:rPr lang="vi" sz="2000" dirty="0"/>
              <a:t>Số chữ thường tối thiểu</a:t>
            </a:r>
          </a:p>
          <a:p>
            <a:pPr xmlns:a="http://schemas.openxmlformats.org/drawingml/2006/main" marL="457200" indent="-457200" fontAlgn="base">
              <a:buFont typeface="+mj-lt"/>
              <a:buAutoNum type="arabicPeriod"/>
            </a:pPr>
            <a:r xmlns:a="http://schemas.openxmlformats.org/drawingml/2006/main">
              <a:rPr lang="vi" sz="2000" b="1" dirty="0" err="1"/>
              <a:t>ucredit </a:t>
            </a:r>
            <a:r xmlns:a="http://schemas.openxmlformats.org/drawingml/2006/main">
              <a:rPr lang="vi" sz="2000" b="1" dirty="0"/>
              <a:t>: </a:t>
            </a:r>
            <a:r xmlns:a="http://schemas.openxmlformats.org/drawingml/2006/main">
              <a:rPr lang="vi" sz="2000" dirty="0"/>
              <a:t>Số chữ hoa tối thiểu</a:t>
            </a:r>
          </a:p>
          <a:p>
            <a:pPr xmlns:a="http://schemas.openxmlformats.org/drawingml/2006/main" marL="457200" indent="-457200" fontAlgn="base">
              <a:buFont typeface="+mj-lt"/>
              <a:buAutoNum type="arabicPeriod"/>
            </a:pPr>
            <a:r xmlns:a="http://schemas.openxmlformats.org/drawingml/2006/main">
              <a:rPr lang="vi" sz="2000" b="1" dirty="0" err="1"/>
              <a:t>dcredit </a:t>
            </a:r>
            <a:r xmlns:a="http://schemas.openxmlformats.org/drawingml/2006/main">
              <a:rPr lang="vi" sz="2000" b="1" dirty="0"/>
              <a:t>: </a:t>
            </a:r>
            <a:r xmlns:a="http://schemas.openxmlformats.org/drawingml/2006/main">
              <a:rPr lang="vi" sz="2000" dirty="0"/>
              <a:t>Số chữ số tối thiểu</a:t>
            </a:r>
          </a:p>
          <a:p>
            <a:pPr xmlns:a="http://schemas.openxmlformats.org/drawingml/2006/main" marL="457200" indent="-457200" fontAlgn="base">
              <a:buFont typeface="+mj-lt"/>
              <a:buAutoNum type="arabicPeriod"/>
            </a:pPr>
            <a:r xmlns:a="http://schemas.openxmlformats.org/drawingml/2006/main">
              <a:rPr lang="vi" sz="2000" b="1" dirty="0" err="1"/>
              <a:t>ocredit </a:t>
            </a:r>
            <a:r xmlns:a="http://schemas.openxmlformats.org/drawingml/2006/main">
              <a:rPr lang="vi" sz="2000" b="1" dirty="0"/>
              <a:t>: </a:t>
            </a:r>
            <a:r xmlns:a="http://schemas.openxmlformats.org/drawingml/2006/main">
              <a:rPr lang="vi" sz="2000" dirty="0"/>
              <a:t>Số ký hiệu tối thiểu</a:t>
            </a:r>
          </a:p>
          <a:p>
            <a:pPr xmlns:a="http://schemas.openxmlformats.org/drawingml/2006/main" marL="457200" indent="-457200" fontAlgn="base">
              <a:buFont typeface="+mj-lt"/>
              <a:buAutoNum type="arabicPeriod"/>
            </a:pPr>
            <a:r xmlns:a="http://schemas.openxmlformats.org/drawingml/2006/main">
              <a:rPr lang="vi" sz="2000" b="1" dirty="0" err="1"/>
              <a:t>chối tên người dùng </a:t>
            </a:r>
            <a:r xmlns:a="http://schemas.openxmlformats.org/drawingml/2006/main">
              <a:rPr lang="vi" sz="2000" b="1" dirty="0"/>
              <a:t>: </a:t>
            </a:r>
            <a:r xmlns:a="http://schemas.openxmlformats.org/drawingml/2006/main">
              <a:rPr lang="vi" sz="2000" dirty="0"/>
              <a:t>Từ chối mật khẩu chứa tên người dùng</a:t>
            </a:r>
          </a:p>
          <a:p>
            <a:pPr xmlns:a="http://schemas.openxmlformats.org/drawingml/2006/main" marL="457200" indent="-457200" fontAlgn="base">
              <a:buFont typeface="+mj-lt"/>
              <a:buAutoNum type="arabicPeriod"/>
            </a:pPr>
            <a:r xmlns:a="http://schemas.openxmlformats.org/drawingml/2006/main">
              <a:rPr lang="vi" sz="2000" b="1" dirty="0" err="1"/>
              <a:t>execute_for_root </a:t>
            </a:r>
            <a:r xmlns:a="http://schemas.openxmlformats.org/drawingml/2006/main">
              <a:rPr lang="vi" sz="2000" b="1" dirty="0"/>
              <a:t>: </a:t>
            </a:r>
            <a:r xmlns:a="http://schemas.openxmlformats.org/drawingml/2006/main">
              <a:rPr lang="vi" sz="2000" dirty="0"/>
              <a:t>Cũng thực thi chính sách cho người dùng root</a:t>
            </a:r>
          </a:p>
        </p:txBody>
      </p:sp>
      <p:cxnSp>
        <p:nvCxnSpPr>
          <p:cNvPr id="8" name="Straight Arrow Connector 7"/>
          <p:cNvCxnSpPr/>
          <p:nvPr/>
        </p:nvCxnSpPr>
        <p:spPr>
          <a:xfrm>
            <a:off x="5896303" y="1545021"/>
            <a:ext cx="481500" cy="940273"/>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859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Xác minh cấu hình</a:t>
            </a:r>
            <a:endParaRPr xmlns:a="http://schemas.openxmlformats.org/drawingml/2006/main" lang="en-US" dirty="0"/>
          </a:p>
        </p:txBody>
      </p:sp>
      <p:sp>
        <p:nvSpPr>
          <p:cNvPr id="3" name="Content Placeholder 2"/>
          <p:cNvSpPr>
            <a:spLocks noGrp="1"/>
          </p:cNvSpPr>
          <p:nvPr>
            <p:ph idx="1"/>
          </p:nvPr>
        </p:nvSpPr>
        <p:spPr/>
        <p:txBody>
          <a:bodyPr/>
          <a:lstStyle/>
          <a:p>
            <a:r xmlns:a="http://schemas.openxmlformats.org/drawingml/2006/main">
              <a:rPr lang="vi" dirty="0" smtClean="0"/>
              <a:t>$ </a:t>
            </a:r>
            <a:r xmlns:a="http://schemas.openxmlformats.org/drawingml/2006/main">
              <a:rPr lang="vi" dirty="0" err="1" smtClean="0"/>
              <a:t>sudo </a:t>
            </a:r>
            <a:r xmlns:a="http://schemas.openxmlformats.org/drawingml/2006/main">
              <a:rPr lang="vi" dirty="0" smtClean="0"/>
              <a:t>khởi động lại</a:t>
            </a:r>
          </a:p>
          <a:p>
            <a:r xmlns:a="http://schemas.openxmlformats.org/drawingml/2006/main">
              <a:rPr lang="vi" dirty="0" smtClean="0"/>
              <a:t>$ </a:t>
            </a:r>
            <a:r xmlns:a="http://schemas.openxmlformats.org/drawingml/2006/main">
              <a:rPr lang="vi" dirty="0" err="1" smtClean="0"/>
              <a:t>sudo</a:t>
            </a:r>
            <a:r xmlns:a="http://schemas.openxmlformats.org/drawingml/2006/main">
              <a:rPr lang="vi" dirty="0" smtClean="0"/>
              <a:t> </a:t>
            </a:r>
            <a:r xmlns:a="http://schemas.openxmlformats.org/drawingml/2006/main">
              <a:rPr lang="vi" dirty="0" err="1" smtClean="0"/>
              <a:t>useradd</a:t>
            </a:r>
            <a:r xmlns:a="http://schemas.openxmlformats.org/drawingml/2006/main">
              <a:rPr lang="vi" dirty="0" smtClean="0"/>
              <a:t> </a:t>
            </a:r>
            <a:r xmlns:a="http://schemas.openxmlformats.org/drawingml/2006/main">
              <a:rPr lang="vi" dirty="0" err="1" smtClean="0"/>
              <a:t>namlh</a:t>
            </a:r>
            <a:endParaRPr xmlns:a="http://schemas.openxmlformats.org/drawingml/2006/main" lang="en-US" dirty="0" smtClean="0"/>
          </a:p>
          <a:p>
            <a:r xmlns:a="http://schemas.openxmlformats.org/drawingml/2006/main">
              <a:rPr lang="vi" dirty="0" smtClean="0"/>
              <a:t>$ </a:t>
            </a:r>
            <a:r xmlns:a="http://schemas.openxmlformats.org/drawingml/2006/main">
              <a:rPr lang="vi" dirty="0" err="1" smtClean="0"/>
              <a:t>sudo</a:t>
            </a:r>
            <a:r xmlns:a="http://schemas.openxmlformats.org/drawingml/2006/main">
              <a:rPr lang="vi" dirty="0" smtClean="0"/>
              <a:t> </a:t>
            </a:r>
            <a:r xmlns:a="http://schemas.openxmlformats.org/drawingml/2006/main">
              <a:rPr lang="vi" dirty="0" err="1" smtClean="0"/>
              <a:t>passwd</a:t>
            </a:r>
            <a:r xmlns:a="http://schemas.openxmlformats.org/drawingml/2006/main">
              <a:rPr lang="vi" dirty="0" smtClean="0"/>
              <a:t> </a:t>
            </a:r>
            <a:r xmlns:a="http://schemas.openxmlformats.org/drawingml/2006/main">
              <a:rPr lang="vi" dirty="0" err="1" smtClean="0"/>
              <a:t>namlh</a:t>
            </a:r>
            <a:endParaRPr xmlns:a="http://schemas.openxmlformats.org/drawingml/2006/main" lang="en-US" dirty="0"/>
          </a:p>
        </p:txBody>
      </p:sp>
    </p:spTree>
    <p:extLst>
      <p:ext uri="{BB962C8B-B14F-4D97-AF65-F5344CB8AC3E}">
        <p14:creationId xmlns:p14="http://schemas.microsoft.com/office/powerpoint/2010/main" val="9109348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dirty="0" smtClean="0"/>
              <a:t>Cấu trúc mạng</a:t>
            </a:r>
            <a:endParaRPr xmlns:a="http://schemas.openxmlformats.org/drawingml/2006/main" lang="en-US" dirty="0"/>
          </a:p>
        </p:txBody>
      </p:sp>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5760984"/>
              </p:ext>
            </p:extLst>
          </p:nvPr>
        </p:nvGraphicFramePr>
        <p:xfrm>
          <a:off x="382160" y="1738859"/>
          <a:ext cx="10979051" cy="4557010"/>
        </p:xfrm>
        <a:graphic>
          <a:graphicData uri="http://schemas.openxmlformats.org/presentationml/2006/ole">
            <mc:AlternateContent xmlns:mc="http://schemas.openxmlformats.org/markup-compatibility/2006">
              <mc:Choice xmlns:v="urn:schemas-microsoft-com:vml" Requires="v">
                <p:oleObj spid="_x0000_s1038" name="Visio" r:id="rId3" imgW="7654256" imgH="3178198" progId="Visio.Drawing.11">
                  <p:embed/>
                </p:oleObj>
              </mc:Choice>
              <mc:Fallback>
                <p:oleObj name="Visio" r:id="rId3" imgW="7654256" imgH="317819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60" y="1738859"/>
                        <a:ext cx="10979051" cy="4557010"/>
                      </a:xfrm>
                      <a:prstGeom prst="rect">
                        <a:avLst/>
                      </a:prstGeom>
                      <a:noFill/>
                    </p:spPr>
                  </p:pic>
                </p:oleObj>
              </mc:Fallback>
            </mc:AlternateContent>
          </a:graphicData>
        </a:graphic>
      </p:graphicFrame>
    </p:spTree>
    <p:extLst>
      <p:ext uri="{BB962C8B-B14F-4D97-AF65-F5344CB8AC3E}">
        <p14:creationId xmlns:p14="http://schemas.microsoft.com/office/powerpoint/2010/main" val="37156561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vi" b="1" dirty="0" smtClean="0">
                <a:solidFill>
                  <a:srgbClr val="002060"/>
                </a:solidFill>
              </a:rPr>
              <a:t>Bản tóm tắt</a:t>
            </a:r>
            <a:endParaRPr xmlns:a="http://schemas.openxmlformats.org/drawingml/2006/main" lang="en-US" b="1" dirty="0">
              <a:solidFill>
                <a:srgbClr val="002060"/>
              </a:solidFill>
            </a:endParaRPr>
          </a:p>
        </p:txBody>
      </p:sp>
      <p:sp>
        <p:nvSpPr>
          <p:cNvPr id="3" name="Content Placeholder 2"/>
          <p:cNvSpPr>
            <a:spLocks noGrp="1"/>
          </p:cNvSpPr>
          <p:nvPr>
            <p:ph idx="1"/>
          </p:nvPr>
        </p:nvSpPr>
        <p:spPr>
          <a:xfrm>
            <a:off x="609600" y="1600203"/>
            <a:ext cx="10972800" cy="5055430"/>
          </a:xfrm>
        </p:spPr>
        <p:txBody>
          <a:bodyPr>
            <a:normAutofit/>
          </a:bodyPr>
          <a:lstStyle/>
          <a:p>
            <a:r xmlns:a="http://schemas.openxmlformats.org/drawingml/2006/main">
              <a:rPr lang="vi" dirty="0"/>
              <a:t>Xác thực là </a:t>
            </a:r>
            <a:r xmlns:a="http://schemas.openxmlformats.org/drawingml/2006/main">
              <a:rPr lang="vi" dirty="0">
                <a:solidFill>
                  <a:srgbClr val="FF0000"/>
                </a:solidFill>
              </a:rPr>
              <a:t>xác thực thông tin đăng nhập của bạn </a:t>
            </a:r>
            <a:r xmlns:a="http://schemas.openxmlformats.org/drawingml/2006/main">
              <a:rPr lang="vi" dirty="0"/>
              <a:t>như Tên người dùng / ID người dùng và mật khẩu để </a:t>
            </a:r>
            <a:r xmlns:a="http://schemas.openxmlformats.org/drawingml/2006/main">
              <a:rPr lang="vi" dirty="0">
                <a:solidFill>
                  <a:srgbClr val="FF0000"/>
                </a:solidFill>
              </a:rPr>
              <a:t>xác minh </a:t>
            </a:r>
            <a:r xmlns:a="http://schemas.openxmlformats.org/drawingml/2006/main">
              <a:rPr lang="vi" dirty="0" smtClean="0">
                <a:solidFill>
                  <a:srgbClr val="FF0000"/>
                </a:solidFill>
              </a:rPr>
              <a:t>danh tính của bạn</a:t>
            </a:r>
          </a:p>
          <a:p>
            <a:r xmlns:a="http://schemas.openxmlformats.org/drawingml/2006/main">
              <a:rPr lang="vi" dirty="0" smtClean="0"/>
              <a:t>Nhiều yếu tố:</a:t>
            </a:r>
          </a:p>
          <a:p>
            <a:pPr xmlns:a="http://schemas.openxmlformats.org/drawingml/2006/main" lvl="1"/>
            <a:r xmlns:a="http://schemas.openxmlformats.org/drawingml/2006/main">
              <a:rPr lang="vi" dirty="0" smtClean="0">
                <a:solidFill>
                  <a:srgbClr val="00B050"/>
                </a:solidFill>
              </a:rPr>
              <a:t>Một cái gì đó bạn biết</a:t>
            </a:r>
          </a:p>
          <a:p>
            <a:pPr xmlns:a="http://schemas.openxmlformats.org/drawingml/2006/main" lvl="1"/>
            <a:r xmlns:a="http://schemas.openxmlformats.org/drawingml/2006/main">
              <a:rPr lang="vi" dirty="0" smtClean="0">
                <a:solidFill>
                  <a:srgbClr val="00B050"/>
                </a:solidFill>
              </a:rPr>
              <a:t>Một cái gì đó bạn có</a:t>
            </a:r>
          </a:p>
          <a:p>
            <a:pPr xmlns:a="http://schemas.openxmlformats.org/drawingml/2006/main" lvl="1"/>
            <a:r xmlns:a="http://schemas.openxmlformats.org/drawingml/2006/main">
              <a:rPr lang="vi" dirty="0" smtClean="0">
                <a:solidFill>
                  <a:srgbClr val="00B050"/>
                </a:solidFill>
              </a:rPr>
              <a:t>Một cái gì đó bạn là</a:t>
            </a:r>
          </a:p>
          <a:p>
            <a:r xmlns:a="http://schemas.openxmlformats.org/drawingml/2006/main">
              <a:rPr lang="vi" dirty="0" smtClean="0"/>
              <a:t>Triển khai xác thực</a:t>
            </a:r>
          </a:p>
          <a:p>
            <a:pPr xmlns:a="http://schemas.openxmlformats.org/drawingml/2006/main" lvl="1"/>
            <a:r xmlns:a="http://schemas.openxmlformats.org/drawingml/2006/main">
              <a:rPr lang="vi" dirty="0" smtClean="0">
                <a:solidFill>
                  <a:srgbClr val="00B050"/>
                </a:solidFill>
              </a:rPr>
              <a:t>Địa phương</a:t>
            </a:r>
          </a:p>
          <a:p>
            <a:pPr xmlns:a="http://schemas.openxmlformats.org/drawingml/2006/main" lvl="1"/>
            <a:r xmlns:a="http://schemas.openxmlformats.org/drawingml/2006/main">
              <a:rPr lang="vi" dirty="0" smtClean="0">
                <a:solidFill>
                  <a:srgbClr val="00B050"/>
                </a:solidFill>
              </a:rPr>
              <a:t>mạng</a:t>
            </a:r>
            <a:endParaRPr xmlns:a="http://schemas.openxmlformats.org/drawingml/2006/main" lang="en-US" dirty="0">
              <a:solidFill>
                <a:srgbClr val="00B050"/>
              </a:solidFill>
            </a:endParaRPr>
          </a:p>
          <a:p>
            <a:pPr lvl="1"/>
            <a:endParaRPr lang="en-US" dirty="0" smtClean="0">
              <a:solidFill>
                <a:srgbClr val="FF0000"/>
              </a:solidFill>
            </a:endParaRPr>
          </a:p>
        </p:txBody>
      </p:sp>
    </p:spTree>
    <p:extLst>
      <p:ext uri="{BB962C8B-B14F-4D97-AF65-F5344CB8AC3E}">
        <p14:creationId xmlns:p14="http://schemas.microsoft.com/office/powerpoint/2010/main" val="27840034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l="3580" t="4625" r="3580" b="13875"/>
          <a:stretch>
            <a:fillRect/>
          </a:stretch>
        </p:blipFill>
        <p:spPr bwMode="auto">
          <a:xfrm>
            <a:off x="2245294" y="696325"/>
            <a:ext cx="8960160" cy="6087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84583" y="141017"/>
            <a:ext cx="2844240" cy="707886"/>
          </a:xfrm>
          <a:prstGeom prst="rect">
            <a:avLst/>
          </a:prstGeom>
        </p:spPr>
        <p:txBody>
          <a:bodyPr wrap="none">
            <a:spAutoFit/>
          </a:bodyPr>
          <a:lstStyle/>
          <a:p>
            <a:r xmlns:a="http://schemas.openxmlformats.org/drawingml/2006/main">
              <a:rPr lang="vi" sz="4000" b="1" dirty="0">
                <a:solidFill>
                  <a:srgbClr val="002060"/>
                </a:solidFill>
              </a:rPr>
              <a:t>Giới thiệu</a:t>
            </a:r>
          </a:p>
        </p:txBody>
      </p:sp>
    </p:spTree>
    <p:extLst>
      <p:ext uri="{BB962C8B-B14F-4D97-AF65-F5344CB8AC3E}">
        <p14:creationId xmlns:p14="http://schemas.microsoft.com/office/powerpoint/2010/main" val="16879284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76245"/>
          </a:xfrm>
        </p:spPr>
        <p:txBody>
          <a:bodyPr/>
          <a:lstStyle/>
          <a:p>
            <a:pPr xmlns:a="http://schemas.openxmlformats.org/drawingml/2006/main" algn="l"/>
            <a:r xmlns:a="http://schemas.openxmlformats.org/drawingml/2006/main">
              <a:rPr lang="vi" b="1" dirty="0" smtClean="0">
                <a:solidFill>
                  <a:srgbClr val="0070C0"/>
                </a:solidFill>
              </a:rPr>
              <a:t>Giới thiệu</a:t>
            </a:r>
            <a:endParaRPr xmlns:a="http://schemas.openxmlformats.org/drawingml/2006/main" lang="en-US" b="1" dirty="0">
              <a:solidFill>
                <a:srgbClr val="0070C0"/>
              </a:solidFill>
            </a:endParaRPr>
          </a:p>
        </p:txBody>
      </p:sp>
      <p:sp>
        <p:nvSpPr>
          <p:cNvPr id="3" name="Content Placeholder 2"/>
          <p:cNvSpPr>
            <a:spLocks noGrp="1"/>
          </p:cNvSpPr>
          <p:nvPr>
            <p:ph idx="1"/>
          </p:nvPr>
        </p:nvSpPr>
        <p:spPr>
          <a:xfrm>
            <a:off x="378371" y="1557117"/>
            <a:ext cx="6195849" cy="1759118"/>
          </a:xfrm>
        </p:spPr>
        <p:txBody>
          <a:bodyPr>
            <a:normAutofit fontScale="92500"/>
          </a:bodyPr>
          <a:lstStyle/>
          <a:p>
            <a:pPr xmlns:a="http://schemas.openxmlformats.org/drawingml/2006/main" marL="0" indent="0">
              <a:buNone/>
            </a:pPr>
            <a:r xmlns:a="http://schemas.openxmlformats.org/drawingml/2006/main">
              <a:rPr lang="vi" dirty="0"/>
              <a:t>Xác thực là </a:t>
            </a:r>
            <a:r xmlns:a="http://schemas.openxmlformats.org/drawingml/2006/main">
              <a:rPr lang="vi" dirty="0">
                <a:solidFill>
                  <a:srgbClr val="FF0000"/>
                </a:solidFill>
              </a:rPr>
              <a:t>xác thực thông tin đăng nhập của bạn </a:t>
            </a:r>
            <a:r xmlns:a="http://schemas.openxmlformats.org/drawingml/2006/main">
              <a:rPr lang="vi" dirty="0"/>
              <a:t>như Tên người dùng / ID người dùng và mật khẩu để </a:t>
            </a:r>
            <a:r xmlns:a="http://schemas.openxmlformats.org/drawingml/2006/main">
              <a:rPr lang="vi" dirty="0">
                <a:solidFill>
                  <a:srgbClr val="FF0000"/>
                </a:solidFill>
              </a:rPr>
              <a:t>xác minh danh tính của bạn </a:t>
            </a:r>
            <a:r xmlns:a="http://schemas.openxmlformats.org/drawingml/2006/main">
              <a:rPr lang="vi" dirty="0"/>
              <a:t>.</a:t>
            </a:r>
            <a:endParaRPr xmlns:a="http://schemas.openxmlformats.org/drawingml/2006/main" lang="en-US" dirty="0" smtClean="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9573" y="3407777"/>
            <a:ext cx="3639947" cy="289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1418" y="1320324"/>
            <a:ext cx="2928773" cy="252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46407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xmlns:a="http://schemas.openxmlformats.org/drawingml/2006/main" algn="l"/>
            <a:r xmlns:a="http://schemas.openxmlformats.org/drawingml/2006/main">
              <a:rPr lang="vi" b="1" dirty="0" smtClean="0"/>
              <a:t>Giới thiệu</a:t>
            </a:r>
            <a:endParaRPr xmlns:a="http://schemas.openxmlformats.org/drawingml/2006/main" lang="en-US" b="1" dirty="0"/>
          </a:p>
        </p:txBody>
      </p:sp>
      <p:sp>
        <p:nvSpPr>
          <p:cNvPr id="3" name="Content Placeholder 2"/>
          <p:cNvSpPr>
            <a:spLocks noGrp="1"/>
          </p:cNvSpPr>
          <p:nvPr>
            <p:ph idx="1"/>
          </p:nvPr>
        </p:nvSpPr>
        <p:spPr>
          <a:xfrm>
            <a:off x="3978402" y="1789395"/>
            <a:ext cx="8213597" cy="4525963"/>
          </a:xfrm>
        </p:spPr>
        <p:txBody>
          <a:bodyPr>
            <a:normAutofit/>
          </a:bodyPr>
          <a:lstStyle/>
          <a:p>
            <a:pPr marL="457200" lvl="1" indent="0">
              <a:buNone/>
            </a:pPr>
            <a:endParaRPr lang="en-US" dirty="0" smtClean="0"/>
          </a:p>
          <a:p>
            <a:r xmlns:a="http://schemas.openxmlformats.org/drawingml/2006/main">
              <a:rPr lang="vi" dirty="0" smtClean="0">
                <a:solidFill>
                  <a:srgbClr val="FF0000"/>
                </a:solidFill>
              </a:rPr>
              <a:t>Xác thực mạnh là quan trọng</a:t>
            </a:r>
          </a:p>
          <a:p>
            <a:pPr xmlns:a="http://schemas.openxmlformats.org/drawingml/2006/main" marL="400050" lvl="1" indent="0">
              <a:buNone/>
            </a:pPr>
            <a:r xmlns:a="http://schemas.openxmlformats.org/drawingml/2006/main">
              <a:rPr lang="vi" dirty="0" smtClean="0"/>
              <a:t>Để được xác thực đúng cách, chủ thể thường được yêu cầu cung cấp phần thứ hai cho tập thông tin xác thực (tức là mật khẩu, cụm mật khẩu, khóa, mã PIN, mã thông báo, v.v.</a:t>
            </a:r>
            <a:endParaRPr xmlns:a="http://schemas.openxmlformats.org/drawingml/2006/main"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8" y="2128344"/>
            <a:ext cx="3978403" cy="1902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36" y="4317613"/>
            <a:ext cx="3858036" cy="2179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005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876245"/>
          </a:xfrm>
        </p:spPr>
        <p:txBody>
          <a:bodyPr/>
          <a:lstStyle/>
          <a:p>
            <a:pPr xmlns:a="http://schemas.openxmlformats.org/drawingml/2006/main" algn="l"/>
            <a:r xmlns:a="http://schemas.openxmlformats.org/drawingml/2006/main">
              <a:rPr lang="vi" b="1" dirty="0" smtClean="0">
                <a:solidFill>
                  <a:srgbClr val="0070C0"/>
                </a:solidFill>
              </a:rPr>
              <a:t>Các yếu tố xác thực</a:t>
            </a:r>
            <a:endParaRPr xmlns:a="http://schemas.openxmlformats.org/drawingml/2006/main" lang="en-US" b="1" dirty="0">
              <a:solidFill>
                <a:srgbClr val="0070C0"/>
              </a:solidFill>
            </a:endParaRPr>
          </a:p>
        </p:txBody>
      </p:sp>
      <p:sp>
        <p:nvSpPr>
          <p:cNvPr id="4" name="Rectangle 3"/>
          <p:cNvSpPr/>
          <p:nvPr/>
        </p:nvSpPr>
        <p:spPr>
          <a:xfrm>
            <a:off x="824082" y="1505404"/>
            <a:ext cx="6274675" cy="5601533"/>
          </a:xfrm>
          <a:prstGeom prst="rect">
            <a:avLst/>
          </a:prstGeom>
        </p:spPr>
        <p:txBody>
          <a:bodyPr wrap="square">
            <a:spAutoFit/>
          </a:bodyPr>
          <a:lstStyle/>
          <a:p>
            <a:pPr xmlns:a="http://schemas.openxmlformats.org/drawingml/2006/main">
              <a:spcBef>
                <a:spcPts val="1200"/>
              </a:spcBef>
              <a:spcAft>
                <a:spcPts val="1200"/>
              </a:spcAft>
            </a:pPr>
            <a:r xmlns:a="http://schemas.openxmlformats.org/drawingml/2006/main">
              <a:rPr lang="vi" sz="3200" dirty="0">
                <a:solidFill>
                  <a:srgbClr val="FF0000"/>
                </a:solidFill>
              </a:rPr>
              <a:t>yếu tố </a:t>
            </a:r>
            <a:r xmlns:a="http://schemas.openxmlformats.org/drawingml/2006/main">
              <a:rPr lang="vi" sz="3200" dirty="0"/>
              <a:t>xác thực </a:t>
            </a:r>
            <a:r xmlns:a="http://schemas.openxmlformats.org/drawingml/2006/main">
              <a:rPr lang="vi" sz="3200" dirty="0"/>
              <a:t>xác định nhiều </a:t>
            </a:r>
            <a:r xmlns:a="http://schemas.openxmlformats.org/drawingml/2006/main">
              <a:rPr lang="vi" sz="3200" dirty="0">
                <a:solidFill>
                  <a:srgbClr val="FF0000"/>
                </a:solidFill>
              </a:rPr>
              <a:t>yếu tố khác nhau </a:t>
            </a:r>
            <a:r xmlns:a="http://schemas.openxmlformats.org/drawingml/2006/main">
              <a:rPr lang="vi" sz="3200" dirty="0"/>
              <a:t>mà hệ thống </a:t>
            </a:r>
            <a:r xmlns:a="http://schemas.openxmlformats.org/drawingml/2006/main">
              <a:rPr lang="vi" sz="3200" dirty="0">
                <a:solidFill>
                  <a:srgbClr val="FF0000"/>
                </a:solidFill>
              </a:rPr>
              <a:t>sử dụng để xác minh </a:t>
            </a:r>
            <a:r xmlns:a="http://schemas.openxmlformats.org/drawingml/2006/main">
              <a:rPr lang="vi" sz="3200" dirty="0"/>
              <a:t>danh tính của một người trước khi cấp cho cá nhân quyền truy cập vào bất kỳ thứ gì </a:t>
            </a:r>
            <a:r xmlns:a="http://schemas.openxmlformats.org/drawingml/2006/main">
              <a:rPr lang="vi" sz="3200" dirty="0" smtClean="0"/>
              <a:t>.</a:t>
            </a:r>
          </a:p>
          <a:p>
            <a:pPr xmlns:a="http://schemas.openxmlformats.org/drawingml/2006/main" marL="914400" lvl="1" indent="-457200">
              <a:spcBef>
                <a:spcPts val="1200"/>
              </a:spcBef>
              <a:spcAft>
                <a:spcPts val="1200"/>
              </a:spcAft>
              <a:buFont typeface="Wingdings" pitchFamily="2" charset="2"/>
              <a:buChar char="§"/>
            </a:pPr>
            <a:r xmlns:a="http://schemas.openxmlformats.org/drawingml/2006/main">
              <a:rPr lang="vi" sz="3200" dirty="0" smtClean="0"/>
              <a:t>một cái gì đó bạn biết</a:t>
            </a:r>
          </a:p>
          <a:p>
            <a:pPr xmlns:a="http://schemas.openxmlformats.org/drawingml/2006/main" marL="914400" lvl="1" indent="-457200">
              <a:spcBef>
                <a:spcPts val="1200"/>
              </a:spcBef>
              <a:spcAft>
                <a:spcPts val="1200"/>
              </a:spcAft>
              <a:buFont typeface="Wingdings" pitchFamily="2" charset="2"/>
              <a:buChar char="§"/>
            </a:pPr>
            <a:r xmlns:a="http://schemas.openxmlformats.org/drawingml/2006/main">
              <a:rPr lang="vi" sz="3200" dirty="0" smtClean="0"/>
              <a:t>Một cái gì đó bạn có</a:t>
            </a:r>
          </a:p>
          <a:p>
            <a:pPr xmlns:a="http://schemas.openxmlformats.org/drawingml/2006/main" marL="914400" lvl="1" indent="-457200">
              <a:spcBef>
                <a:spcPts val="1200"/>
              </a:spcBef>
              <a:spcAft>
                <a:spcPts val="1200"/>
              </a:spcAft>
              <a:buFont typeface="Wingdings" pitchFamily="2" charset="2"/>
              <a:buChar char="§"/>
            </a:pPr>
            <a:r xmlns:a="http://schemas.openxmlformats.org/drawingml/2006/main">
              <a:rPr lang="vi" sz="3200" dirty="0" smtClean="0"/>
              <a:t>Một cái gì đó bạn là</a:t>
            </a:r>
          </a:p>
          <a:p>
            <a:endParaRPr lang="en-US" sz="3200"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212" y="1878264"/>
            <a:ext cx="2928773" cy="2524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5158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7340"/>
            <a:ext cx="10972800" cy="939307"/>
          </a:xfrm>
        </p:spPr>
        <p:txBody>
          <a:bodyPr/>
          <a:lstStyle/>
          <a:p>
            <a:pPr xmlns:a="http://schemas.openxmlformats.org/drawingml/2006/main" algn="l"/>
            <a:r xmlns:a="http://schemas.openxmlformats.org/drawingml/2006/main">
              <a:rPr lang="vi" b="1" dirty="0">
                <a:solidFill>
                  <a:srgbClr val="0070C0"/>
                </a:solidFill>
              </a:rPr>
              <a:t>Các yếu tố xác thực</a:t>
            </a:r>
          </a:p>
        </p:txBody>
      </p:sp>
      <p:sp>
        <p:nvSpPr>
          <p:cNvPr id="3" name="Content Placeholder 2"/>
          <p:cNvSpPr>
            <a:spLocks noGrp="1"/>
          </p:cNvSpPr>
          <p:nvPr>
            <p:ph idx="1"/>
          </p:nvPr>
        </p:nvSpPr>
        <p:spPr>
          <a:xfrm>
            <a:off x="603632" y="1095666"/>
            <a:ext cx="10972800" cy="2783876"/>
          </a:xfrm>
        </p:spPr>
        <p:txBody>
          <a:bodyPr/>
          <a:lstStyle/>
          <a:p>
            <a:r xmlns:a="http://schemas.openxmlformats.org/drawingml/2006/main">
              <a:rPr lang="vi" dirty="0" smtClean="0"/>
              <a:t>Dựa </a:t>
            </a:r>
            <a:r xmlns:a="http://schemas.openxmlformats.org/drawingml/2006/main">
              <a:rPr lang="vi" dirty="0"/>
              <a:t>trên mức độ bảo mật, </a:t>
            </a:r>
            <a:r xmlns:a="http://schemas.openxmlformats.org/drawingml/2006/main">
              <a:rPr lang="vi" dirty="0">
                <a:solidFill>
                  <a:srgbClr val="FF0000"/>
                </a:solidFill>
              </a:rPr>
              <a:t>các yếu tố xác thực </a:t>
            </a:r>
            <a:r xmlns:a="http://schemas.openxmlformats.org/drawingml/2006/main">
              <a:rPr lang="vi" dirty="0"/>
              <a:t>có thể thay đổi từ một trong các yếu tố sau </a:t>
            </a:r>
            <a:r xmlns:a="http://schemas.openxmlformats.org/drawingml/2006/main">
              <a:rPr lang="vi" dirty="0" smtClean="0"/>
              <a:t>:</a:t>
            </a:r>
          </a:p>
          <a:p>
            <a:pPr xmlns:a="http://schemas.openxmlformats.org/drawingml/2006/main" lvl="1"/>
            <a:r xmlns:a="http://schemas.openxmlformats.org/drawingml/2006/main">
              <a:rPr lang="vi" b="1" dirty="0" smtClean="0"/>
              <a:t>Xác thực </a:t>
            </a:r>
            <a:r xmlns:a="http://schemas.openxmlformats.org/drawingml/2006/main">
              <a:rPr lang="vi" b="1" dirty="0">
                <a:solidFill>
                  <a:srgbClr val="FF0000"/>
                </a:solidFill>
              </a:rPr>
              <a:t>một yếu tố</a:t>
            </a:r>
          </a:p>
          <a:p>
            <a:pPr xmlns:a="http://schemas.openxmlformats.org/drawingml/2006/main" lvl="1"/>
            <a:r xmlns:a="http://schemas.openxmlformats.org/drawingml/2006/main">
              <a:rPr lang="vi" b="1" dirty="0">
                <a:solidFill>
                  <a:srgbClr val="FF0000"/>
                </a:solidFill>
              </a:rPr>
              <a:t>yếu tố </a:t>
            </a:r>
            <a:r xmlns:a="http://schemas.openxmlformats.org/drawingml/2006/main">
              <a:rPr lang="vi" b="1" dirty="0" smtClean="0"/>
              <a:t>( </a:t>
            </a:r>
            <a:r xmlns:a="http://schemas.openxmlformats.org/drawingml/2006/main">
              <a:rPr lang="vi" b="1" dirty="0" err="1" smtClean="0"/>
              <a:t>2FA </a:t>
            </a:r>
            <a:r xmlns:a="http://schemas.openxmlformats.org/drawingml/2006/main">
              <a:rPr lang="vi" b="1" dirty="0" smtClean="0"/>
              <a:t>)</a:t>
            </a:r>
          </a:p>
          <a:p>
            <a:pPr xmlns:a="http://schemas.openxmlformats.org/drawingml/2006/main" lvl="1"/>
            <a:r xmlns:a="http://schemas.openxmlformats.org/drawingml/2006/main">
              <a:rPr lang="vi" b="1" dirty="0">
                <a:solidFill>
                  <a:srgbClr val="FF0000"/>
                </a:solidFill>
              </a:rPr>
              <a:t>đa yếu tố </a:t>
            </a:r>
            <a:r xmlns:a="http://schemas.openxmlformats.org/drawingml/2006/main">
              <a:rPr lang="vi" b="1" dirty="0" smtClean="0"/>
              <a:t>(MFA)</a:t>
            </a:r>
            <a:endParaRPr xmlns:a="http://schemas.openxmlformats.org/drawingml/2006/main"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340" y="3978351"/>
            <a:ext cx="6448097" cy="2660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6711" y="1927591"/>
            <a:ext cx="4289206" cy="169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5264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xmlns:a="http://schemas.openxmlformats.org/drawingml/2006/main" algn="l"/>
            <a:r xmlns:a="http://schemas.openxmlformats.org/drawingml/2006/main">
              <a:rPr lang="vi" b="1" dirty="0" smtClean="0">
                <a:solidFill>
                  <a:srgbClr val="0070C0"/>
                </a:solidFill>
              </a:rPr>
              <a:t>Vài điều bạn biết </a:t>
            </a:r>
            <a:br xmlns:a="http://schemas.openxmlformats.org/drawingml/2006/main">
              <a:rPr lang="en-US" b="1" dirty="0" smtClean="0">
                <a:solidFill>
                  <a:srgbClr val="0070C0"/>
                </a:solidFill>
              </a:rPr>
            </a:br>
            <a:r xmlns:a="http://schemas.openxmlformats.org/drawingml/2006/main">
              <a:rPr lang="vi" b="1" i="1" dirty="0" smtClean="0">
                <a:solidFill>
                  <a:srgbClr val="00B050"/>
                </a:solidFill>
              </a:rPr>
              <a:t>(Dựa trên kiến thức)</a:t>
            </a:r>
            <a:endParaRPr xmlns:a="http://schemas.openxmlformats.org/drawingml/2006/main" lang="en-US" i="1" dirty="0">
              <a:solidFill>
                <a:srgbClr val="00B050"/>
              </a:solidFill>
            </a:endParaRPr>
          </a:p>
        </p:txBody>
      </p:sp>
      <p:sp>
        <p:nvSpPr>
          <p:cNvPr id="3" name="Content Placeholder 2"/>
          <p:cNvSpPr>
            <a:spLocks noGrp="1"/>
          </p:cNvSpPr>
          <p:nvPr>
            <p:ph idx="1"/>
          </p:nvPr>
        </p:nvSpPr>
        <p:spPr>
          <a:xfrm>
            <a:off x="609601" y="1888761"/>
            <a:ext cx="11037756" cy="1169232"/>
          </a:xfrm>
        </p:spPr>
        <p:txBody>
          <a:bodyPr>
            <a:normAutofit/>
          </a:bodyPr>
          <a:lstStyle/>
          <a:p>
            <a:pPr xmlns:a="http://schemas.openxmlformats.org/drawingml/2006/main" lvl="1">
              <a:buFont typeface="Wingdings" pitchFamily="2" charset="2"/>
              <a:buChar char="§"/>
            </a:pPr>
            <a:r xmlns:a="http://schemas.openxmlformats.org/drawingml/2006/main">
              <a:rPr lang="vi" dirty="0" smtClean="0"/>
              <a:t>Mật khẩu là hình thức xác thực phổ biến nhất</a:t>
            </a:r>
          </a:p>
          <a:p>
            <a:pPr xmlns:a="http://schemas.openxmlformats.org/drawingml/2006/main" lvl="1">
              <a:buFont typeface="Wingdings" pitchFamily="2" charset="2"/>
              <a:buChar char="§"/>
            </a:pPr>
            <a:r xmlns:a="http://schemas.openxmlformats.org/drawingml/2006/main">
              <a:rPr lang="vi" dirty="0" smtClean="0"/>
              <a:t>GHIM</a:t>
            </a:r>
          </a:p>
          <a:p>
            <a:pPr marL="457200" lvl="1" indent="0">
              <a:buNone/>
            </a:pPr>
            <a:endParaRPr lang="en-US" dirty="0" smtClean="0"/>
          </a:p>
          <a:p>
            <a:pPr lvl="1"/>
            <a:endParaRPr lang="en-US" dirty="0"/>
          </a:p>
        </p:txBody>
      </p:sp>
      <p:sp>
        <p:nvSpPr>
          <p:cNvPr id="23" name="Rectangle 2"/>
          <p:cNvSpPr txBox="1">
            <a:spLocks noChangeArrowheads="1"/>
          </p:cNvSpPr>
          <p:nvPr/>
        </p:nvSpPr>
        <p:spPr>
          <a:xfrm>
            <a:off x="2553934" y="3267845"/>
            <a:ext cx="5061054" cy="455951"/>
          </a:xfrm>
          <a:prstGeom prst="rect">
            <a:avLst/>
          </a:prstGeom>
        </p:spPr>
        <p:txBody>
          <a:bodyPr vert="horz" lIns="91440" tIns="45720" rIns="91440" bIns="45720" rtlCol="0" anchor="ctr">
            <a:normAutofit fontScale="7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xmlns:a="http://schemas.openxmlformats.org/drawingml/2006/main">
              <a:rPr lang="vi" sz="4000" dirty="0" smtClean="0">
                <a:ea typeface="ＭＳ Ｐゴシック" pitchFamily="34" charset="-128"/>
              </a:rPr>
              <a:t>Xác thực mật khẩu đơn giản</a:t>
            </a:r>
          </a:p>
        </p:txBody>
      </p:sp>
      <p:sp>
        <p:nvSpPr>
          <p:cNvPr id="24" name="computr2"/>
          <p:cNvSpPr>
            <a:spLocks noEditPoints="1" noChangeArrowheads="1"/>
          </p:cNvSpPr>
          <p:nvPr/>
        </p:nvSpPr>
        <p:spPr bwMode="auto">
          <a:xfrm>
            <a:off x="4828535" y="4021100"/>
            <a:ext cx="1866900" cy="1905000"/>
          </a:xfrm>
          <a:custGeom>
            <a:avLst/>
            <a:gdLst>
              <a:gd name="T0" fmla="*/ 2147483647 w 21600"/>
              <a:gd name="T1" fmla="*/ 0 h 21600"/>
              <a:gd name="T2" fmla="*/ 2147483647 w 21600"/>
              <a:gd name="T3" fmla="*/ 2147483647 h 21600"/>
              <a:gd name="T4" fmla="*/ 2147483647 w 21600"/>
              <a:gd name="T5" fmla="*/ 0 h 21600"/>
              <a:gd name="T6" fmla="*/ 2147483647 w 21600"/>
              <a:gd name="T7" fmla="*/ 0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2147483647 w 21600"/>
              <a:gd name="T17" fmla="*/ 2147483647 h 21600"/>
              <a:gd name="T18" fmla="*/ 2147483647 w 21600"/>
              <a:gd name="T19" fmla="*/ 2147483647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6194 w 21600"/>
              <a:gd name="T31" fmla="*/ 1913 h 21600"/>
              <a:gd name="T32" fmla="*/ 15565 w 21600"/>
              <a:gd name="T33" fmla="*/ 9747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rgbClr val="FFFFCC"/>
          </a:solidFill>
          <a:ln w="9525">
            <a:solidFill>
              <a:srgbClr val="000000"/>
            </a:solidFill>
            <a:miter lim="800000"/>
            <a:headEnd/>
            <a:tailEnd/>
          </a:ln>
        </p:spPr>
        <p:txBody>
          <a:bodyPr/>
          <a:lstStyle/>
          <a:p>
            <a:endParaRPr lang="en-US"/>
          </a:p>
        </p:txBody>
      </p:sp>
      <p:grpSp>
        <p:nvGrpSpPr>
          <p:cNvPr id="25" name="Group 4"/>
          <p:cNvGrpSpPr>
            <a:grpSpLocks/>
          </p:cNvGrpSpPr>
          <p:nvPr/>
        </p:nvGrpSpPr>
        <p:grpSpPr bwMode="auto">
          <a:xfrm>
            <a:off x="9400535" y="4097300"/>
            <a:ext cx="685800" cy="1676400"/>
            <a:chOff x="768" y="1344"/>
            <a:chExt cx="432" cy="1056"/>
          </a:xfrm>
        </p:grpSpPr>
        <p:sp>
          <p:nvSpPr>
            <p:cNvPr id="26" name="Oval 5"/>
            <p:cNvSpPr>
              <a:spLocks noChangeArrowheads="1"/>
            </p:cNvSpPr>
            <p:nvPr/>
          </p:nvSpPr>
          <p:spPr bwMode="auto">
            <a:xfrm>
              <a:off x="834" y="1344"/>
              <a:ext cx="336" cy="336"/>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 name="Line 6"/>
            <p:cNvSpPr>
              <a:spLocks noChangeShapeType="1"/>
            </p:cNvSpPr>
            <p:nvPr/>
          </p:nvSpPr>
          <p:spPr bwMode="auto">
            <a:xfrm>
              <a:off x="1008" y="1680"/>
              <a:ext cx="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7"/>
            <p:cNvSpPr>
              <a:spLocks noChangeShapeType="1"/>
            </p:cNvSpPr>
            <p:nvPr/>
          </p:nvSpPr>
          <p:spPr bwMode="auto">
            <a:xfrm flipH="1">
              <a:off x="768" y="1920"/>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8"/>
            <p:cNvSpPr>
              <a:spLocks noChangeShapeType="1"/>
            </p:cNvSpPr>
            <p:nvPr/>
          </p:nvSpPr>
          <p:spPr bwMode="auto">
            <a:xfrm>
              <a:off x="1008" y="192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 name="Line 9"/>
          <p:cNvSpPr>
            <a:spLocks noChangeShapeType="1"/>
          </p:cNvSpPr>
          <p:nvPr/>
        </p:nvSpPr>
        <p:spPr bwMode="auto">
          <a:xfrm flipH="1">
            <a:off x="6962135" y="5316500"/>
            <a:ext cx="20574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Text Box 10"/>
          <p:cNvSpPr txBox="1">
            <a:spLocks noChangeArrowheads="1"/>
          </p:cNvSpPr>
          <p:nvPr/>
        </p:nvSpPr>
        <p:spPr bwMode="auto">
          <a:xfrm>
            <a:off x="6733535" y="4173500"/>
            <a:ext cx="2590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lgn="ctr" eaLnBrk="1" hangingPunct="1">
              <a:spcBef>
                <a:spcPct val="50000"/>
              </a:spcBef>
            </a:pPr>
            <a:r xmlns:a="http://schemas.openxmlformats.org/drawingml/2006/main">
              <a:rPr lang="vi" sz="3200"/>
              <a:t>Tên người dùng, mật khẩu</a:t>
            </a:r>
          </a:p>
        </p:txBody>
      </p:sp>
      <p:sp>
        <p:nvSpPr>
          <p:cNvPr id="32" name="Text Box 11"/>
          <p:cNvSpPr txBox="1">
            <a:spLocks noChangeArrowheads="1"/>
          </p:cNvSpPr>
          <p:nvPr/>
        </p:nvSpPr>
        <p:spPr bwMode="auto">
          <a:xfrm>
            <a:off x="4599935" y="6154700"/>
            <a:ext cx="2352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eaLnBrk="1" hangingPunct="1"/>
            <a:r xmlns:a="http://schemas.openxmlformats.org/drawingml/2006/main">
              <a:rPr lang="vi" sz="3200"/>
              <a:t>/ etc / shadow</a:t>
            </a:r>
          </a:p>
        </p:txBody>
      </p:sp>
    </p:spTree>
    <p:extLst>
      <p:ext uri="{BB962C8B-B14F-4D97-AF65-F5344CB8AC3E}">
        <p14:creationId xmlns:p14="http://schemas.microsoft.com/office/powerpoint/2010/main" val="13545498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xmlns:a="http://schemas.openxmlformats.org/drawingml/2006/main" algn="l"/>
            <a:r xmlns:a="http://schemas.openxmlformats.org/drawingml/2006/main">
              <a:rPr lang="vi" b="1" dirty="0" smtClean="0">
                <a:solidFill>
                  <a:srgbClr val="0070C0"/>
                </a:solidFill>
              </a:rPr>
              <a:t>Một cái gì đó bạn biết</a:t>
            </a:r>
            <a:endParaRPr xmlns:a="http://schemas.openxmlformats.org/drawingml/2006/main" lang="en-US" dirty="0"/>
          </a:p>
        </p:txBody>
      </p:sp>
      <p:sp>
        <p:nvSpPr>
          <p:cNvPr id="15" name="Rectangle 2"/>
          <p:cNvSpPr txBox="1">
            <a:spLocks noChangeArrowheads="1"/>
          </p:cNvSpPr>
          <p:nvPr/>
        </p:nvSpPr>
        <p:spPr>
          <a:xfrm>
            <a:off x="60340" y="2731878"/>
            <a:ext cx="4991348" cy="1143000"/>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xmlns:a="http://schemas.openxmlformats.org/drawingml/2006/main">
              <a:rPr lang="vi" dirty="0" smtClean="0">
                <a:ea typeface="ＭＳ Ｐゴシック" pitchFamily="34" charset="-128"/>
              </a:rPr>
              <a:t>Xác minh mật khẩu</a:t>
            </a:r>
          </a:p>
        </p:txBody>
      </p:sp>
      <p:sp>
        <p:nvSpPr>
          <p:cNvPr id="16" name="AutoShape 3"/>
          <p:cNvSpPr>
            <a:spLocks noChangeArrowheads="1"/>
          </p:cNvSpPr>
          <p:nvPr/>
        </p:nvSpPr>
        <p:spPr bwMode="auto">
          <a:xfrm>
            <a:off x="5166570" y="3059788"/>
            <a:ext cx="2133600" cy="1371600"/>
          </a:xfrm>
          <a:prstGeom prst="roundRect">
            <a:avLst>
              <a:gd name="adj" fmla="val 16667"/>
            </a:avLst>
          </a:prstGeom>
          <a:solidFill>
            <a:schemeClr val="accent1"/>
          </a:solidFill>
          <a:ln w="9525">
            <a:solidFill>
              <a:schemeClr val="tx1"/>
            </a:solidFill>
            <a:round/>
            <a:headEnd/>
            <a:tailEnd/>
          </a:ln>
        </p:spPr>
        <p:txBody>
          <a:bodyPr wrap="none" anchor="ctr"/>
          <a:lstStyle/>
          <a:p>
            <a:endParaRPr lang="en-US"/>
          </a:p>
        </p:txBody>
      </p:sp>
      <p:sp>
        <p:nvSpPr>
          <p:cNvPr id="17" name="Text Box 4"/>
          <p:cNvSpPr txBox="1">
            <a:spLocks noChangeArrowheads="1"/>
          </p:cNvSpPr>
          <p:nvPr/>
        </p:nvSpPr>
        <p:spPr bwMode="auto">
          <a:xfrm>
            <a:off x="5547570" y="3288388"/>
            <a:ext cx="1447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lgn="ctr">
              <a:spcBef>
                <a:spcPct val="50000"/>
              </a:spcBef>
            </a:pPr>
            <a:r xmlns:a="http://schemas.openxmlformats.org/drawingml/2006/main">
              <a:rPr lang="vi"/>
              <a:t>Hàm băm</a:t>
            </a:r>
          </a:p>
        </p:txBody>
      </p:sp>
      <p:sp>
        <p:nvSpPr>
          <p:cNvPr id="18" name="Text Box 5"/>
          <p:cNvSpPr txBox="1">
            <a:spLocks noChangeArrowheads="1"/>
          </p:cNvSpPr>
          <p:nvPr/>
        </p:nvSpPr>
        <p:spPr bwMode="auto">
          <a:xfrm>
            <a:off x="5014170" y="1445300"/>
            <a:ext cx="2438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lgn="ctr">
              <a:spcBef>
                <a:spcPct val="50000"/>
              </a:spcBef>
            </a:pPr>
            <a:r xmlns:a="http://schemas.openxmlformats.org/drawingml/2006/main">
              <a:rPr lang="vi" sz="1800"/>
              <a:t>Mật khẩu do người dùng nhập</a:t>
            </a:r>
          </a:p>
        </p:txBody>
      </p:sp>
      <p:sp>
        <p:nvSpPr>
          <p:cNvPr id="19" name="Text Box 6"/>
          <p:cNvSpPr txBox="1">
            <a:spLocks noChangeArrowheads="1"/>
          </p:cNvSpPr>
          <p:nvPr/>
        </p:nvSpPr>
        <p:spPr bwMode="auto">
          <a:xfrm>
            <a:off x="8092333" y="1597700"/>
            <a:ext cx="1905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lgn="ctr">
              <a:spcBef>
                <a:spcPct val="50000"/>
              </a:spcBef>
            </a:pPr>
            <a:r xmlns:a="http://schemas.openxmlformats.org/drawingml/2006/main">
              <a:rPr lang="vi" sz="1800"/>
              <a:t>Mật khẩu băm được lưu trữ trên tệp </a:t>
            </a:r>
            <a:r xmlns:a="http://schemas.openxmlformats.org/drawingml/2006/main">
              <a:rPr lang="vi" sz="1800" i="1"/>
              <a:t>ví dụ </a:t>
            </a:r>
            <a:r xmlns:a="http://schemas.openxmlformats.org/drawingml/2006/main">
              <a:rPr lang="vi" sz="1800"/>
              <a:t>/ etc / shadow</a:t>
            </a:r>
          </a:p>
          <a:p>
            <a:pPr xmlns:a="http://schemas.openxmlformats.org/drawingml/2006/main" algn="ctr">
              <a:spcBef>
                <a:spcPct val="50000"/>
              </a:spcBef>
            </a:pPr>
            <a:r xmlns:a="http://schemas.openxmlformats.org/drawingml/2006/main">
              <a:rPr lang="vi" sz="1800">
                <a:solidFill>
                  <a:schemeClr val="accent2"/>
                </a:solidFill>
              </a:rPr>
              <a:t>H1</a:t>
            </a:r>
            <a:endParaRPr xmlns:a="http://schemas.openxmlformats.org/drawingml/2006/main" lang="en-US" sz="1800"/>
          </a:p>
          <a:p>
            <a:pPr algn="ctr">
              <a:spcBef>
                <a:spcPct val="50000"/>
              </a:spcBef>
            </a:pPr>
            <a:endParaRPr lang="en-US" sz="1800"/>
          </a:p>
        </p:txBody>
      </p:sp>
      <p:sp>
        <p:nvSpPr>
          <p:cNvPr id="20" name="AutoShape 7"/>
          <p:cNvSpPr>
            <a:spLocks noChangeArrowheads="1"/>
          </p:cNvSpPr>
          <p:nvPr/>
        </p:nvSpPr>
        <p:spPr bwMode="auto">
          <a:xfrm>
            <a:off x="8366970" y="4812388"/>
            <a:ext cx="1371600" cy="1066800"/>
          </a:xfrm>
          <a:prstGeom prst="diamond">
            <a:avLst/>
          </a:prstGeom>
          <a:solidFill>
            <a:schemeClr val="accent1"/>
          </a:solidFill>
          <a:ln w="9525">
            <a:solidFill>
              <a:schemeClr val="tx1"/>
            </a:solidFill>
            <a:miter lim="800000"/>
            <a:headEnd/>
            <a:tailEnd/>
          </a:ln>
        </p:spPr>
        <p:txBody>
          <a:bodyPr wrap="none" anchor="ctr"/>
          <a:lstStyle/>
          <a:p>
            <a:endParaRPr lang="en-US"/>
          </a:p>
        </p:txBody>
      </p:sp>
      <p:sp>
        <p:nvSpPr>
          <p:cNvPr id="21" name="Line 8"/>
          <p:cNvSpPr>
            <a:spLocks noChangeShapeType="1"/>
          </p:cNvSpPr>
          <p:nvPr/>
        </p:nvSpPr>
        <p:spPr bwMode="auto">
          <a:xfrm>
            <a:off x="6233370" y="2145388"/>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22" name="AutoShape 9"/>
          <p:cNvCxnSpPr>
            <a:cxnSpLocks noChangeShapeType="1"/>
            <a:stCxn id="16" idx="2"/>
            <a:endCxn id="20" idx="1"/>
          </p:cNvCxnSpPr>
          <p:nvPr/>
        </p:nvCxnSpPr>
        <p:spPr bwMode="auto">
          <a:xfrm rot="16200000" flipH="1">
            <a:off x="6842970" y="3821788"/>
            <a:ext cx="914400" cy="2133600"/>
          </a:xfrm>
          <a:prstGeom prst="bentConnector2">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33" name="AutoShape 11"/>
          <p:cNvCxnSpPr>
            <a:cxnSpLocks noChangeShapeType="1"/>
            <a:stCxn id="20" idx="3"/>
          </p:cNvCxnSpPr>
          <p:nvPr/>
        </p:nvCxnSpPr>
        <p:spPr bwMode="auto">
          <a:xfrm>
            <a:off x="9738570" y="5345788"/>
            <a:ext cx="3810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4" name="AutoShape 12"/>
          <p:cNvCxnSpPr>
            <a:cxnSpLocks noChangeShapeType="1"/>
            <a:stCxn id="20" idx="2"/>
          </p:cNvCxnSpPr>
          <p:nvPr/>
        </p:nvCxnSpPr>
        <p:spPr bwMode="auto">
          <a:xfrm>
            <a:off x="9052770" y="5879188"/>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5" name="Text Box 13"/>
          <p:cNvSpPr txBox="1">
            <a:spLocks noChangeArrowheads="1"/>
          </p:cNvSpPr>
          <p:nvPr/>
        </p:nvSpPr>
        <p:spPr bwMode="auto">
          <a:xfrm>
            <a:off x="8544770" y="51552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spcBef>
                <a:spcPct val="50000"/>
              </a:spcBef>
            </a:pPr>
            <a:r xmlns:a="http://schemas.openxmlformats.org/drawingml/2006/main">
              <a:rPr lang="vi" sz="1800"/>
              <a:t>H1 == H2?</a:t>
            </a:r>
          </a:p>
        </p:txBody>
      </p:sp>
      <p:sp>
        <p:nvSpPr>
          <p:cNvPr id="36" name="Text Box 14"/>
          <p:cNvSpPr txBox="1">
            <a:spLocks noChangeArrowheads="1"/>
          </p:cNvSpPr>
          <p:nvPr/>
        </p:nvSpPr>
        <p:spPr bwMode="auto">
          <a:xfrm>
            <a:off x="6233370" y="47361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spcBef>
                <a:spcPct val="50000"/>
              </a:spcBef>
            </a:pPr>
            <a:r xmlns:a="http://schemas.openxmlformats.org/drawingml/2006/main">
              <a:rPr lang="vi" sz="1800">
                <a:solidFill>
                  <a:schemeClr val="accent2"/>
                </a:solidFill>
              </a:rPr>
              <a:t>H2</a:t>
            </a:r>
          </a:p>
        </p:txBody>
      </p:sp>
      <p:sp>
        <p:nvSpPr>
          <p:cNvPr id="37" name="Text Box 15"/>
          <p:cNvSpPr txBox="1">
            <a:spLocks noChangeArrowheads="1"/>
          </p:cNvSpPr>
          <p:nvPr/>
        </p:nvSpPr>
        <p:spPr bwMode="auto">
          <a:xfrm>
            <a:off x="10119570" y="51171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spcBef>
                <a:spcPct val="50000"/>
              </a:spcBef>
            </a:pPr>
            <a:r xmlns:a="http://schemas.openxmlformats.org/drawingml/2006/main">
              <a:rPr lang="vi" sz="1800"/>
              <a:t>ĐƯỢC RỒI</a:t>
            </a:r>
          </a:p>
        </p:txBody>
      </p:sp>
      <p:sp>
        <p:nvSpPr>
          <p:cNvPr id="38" name="Text Box 16"/>
          <p:cNvSpPr txBox="1">
            <a:spLocks noChangeArrowheads="1"/>
          </p:cNvSpPr>
          <p:nvPr/>
        </p:nvSpPr>
        <p:spPr bwMode="auto">
          <a:xfrm>
            <a:off x="8824170" y="62601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spcBef>
                <a:spcPct val="50000"/>
              </a:spcBef>
            </a:pPr>
            <a:r xmlns:a="http://schemas.openxmlformats.org/drawingml/2006/main">
              <a:rPr lang="vi" sz="1800"/>
              <a:t>THẤT BẠI</a:t>
            </a:r>
          </a:p>
        </p:txBody>
      </p:sp>
      <p:sp>
        <p:nvSpPr>
          <p:cNvPr id="39" name="Text Box 17"/>
          <p:cNvSpPr txBox="1">
            <a:spLocks noChangeArrowheads="1"/>
          </p:cNvSpPr>
          <p:nvPr/>
        </p:nvSpPr>
        <p:spPr bwMode="auto">
          <a:xfrm>
            <a:off x="9509970" y="482667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spcBef>
                <a:spcPct val="50000"/>
              </a:spcBef>
            </a:pPr>
            <a:r xmlns:a="http://schemas.openxmlformats.org/drawingml/2006/main">
              <a:rPr lang="vi" sz="1800"/>
              <a:t>Y</a:t>
            </a:r>
          </a:p>
        </p:txBody>
      </p:sp>
      <p:sp>
        <p:nvSpPr>
          <p:cNvPr id="40" name="Text Box 18"/>
          <p:cNvSpPr txBox="1">
            <a:spLocks noChangeArrowheads="1"/>
          </p:cNvSpPr>
          <p:nvPr/>
        </p:nvSpPr>
        <p:spPr bwMode="auto">
          <a:xfrm>
            <a:off x="9128970" y="5802988"/>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xmlns:a="http://schemas.openxmlformats.org/drawingml/2006/main">
              <a:spcBef>
                <a:spcPct val="50000"/>
              </a:spcBef>
            </a:pPr>
            <a:r xmlns:a="http://schemas.openxmlformats.org/drawingml/2006/main">
              <a:rPr lang="vi" sz="1800"/>
              <a:t>N</a:t>
            </a:r>
          </a:p>
        </p:txBody>
      </p:sp>
      <p:cxnSp>
        <p:nvCxnSpPr>
          <p:cNvPr id="42" name="Straight Arrow Connector 20"/>
          <p:cNvCxnSpPr>
            <a:cxnSpLocks noChangeShapeType="1"/>
          </p:cNvCxnSpPr>
          <p:nvPr/>
        </p:nvCxnSpPr>
        <p:spPr bwMode="auto">
          <a:xfrm>
            <a:off x="9052770" y="3121700"/>
            <a:ext cx="0" cy="16906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9272806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978</TotalTime>
  <Words>675</Words>
  <Application>Microsoft Office PowerPoint</Application>
  <PresentationFormat>Custom</PresentationFormat>
  <Paragraphs>160</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Office Theme</vt:lpstr>
      <vt:lpstr>Visio</vt:lpstr>
      <vt:lpstr>Lesson 4.                           Authentication</vt:lpstr>
      <vt:lpstr>Outline</vt:lpstr>
      <vt:lpstr>PowerPoint Presentation</vt:lpstr>
      <vt:lpstr>Introduction</vt:lpstr>
      <vt:lpstr>Introduction</vt:lpstr>
      <vt:lpstr>Authentication factors</vt:lpstr>
      <vt:lpstr>Authentication factors</vt:lpstr>
      <vt:lpstr>Something you know (Knowledge-based)</vt:lpstr>
      <vt:lpstr>Something you know</vt:lpstr>
      <vt:lpstr>Something you know</vt:lpstr>
      <vt:lpstr>Strategies for strong passwords</vt:lpstr>
      <vt:lpstr>Something you are/do (Inherence-based)</vt:lpstr>
      <vt:lpstr>PowerPoint Presentation</vt:lpstr>
      <vt:lpstr>Something you have (Ownership-based)</vt:lpstr>
      <vt:lpstr>One Time Password</vt:lpstr>
      <vt:lpstr>Time-synchronized OTP</vt:lpstr>
      <vt:lpstr>Challenge-based OTP</vt:lpstr>
      <vt:lpstr>Single Sign On</vt:lpstr>
      <vt:lpstr>Single Sign On</vt:lpstr>
      <vt:lpstr>Implementing authentication</vt:lpstr>
      <vt:lpstr>Authentication Server</vt:lpstr>
      <vt:lpstr>RADIUS</vt:lpstr>
      <vt:lpstr>PowerPoint Presentation</vt:lpstr>
      <vt:lpstr>Lab </vt:lpstr>
      <vt:lpstr>Lab. Password Policies</vt:lpstr>
      <vt:lpstr>PowerPoint Presentation</vt:lpstr>
      <vt:lpstr>Verify the configuration</vt:lpstr>
      <vt:lpstr>Network topology</vt:lpstr>
      <vt:lpstr>Summary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Authentication &amp; Access Control</dc:title>
  <dc:creator>TICT-2018</dc:creator>
  <cp:lastModifiedBy>Administrator</cp:lastModifiedBy>
  <cp:revision>100</cp:revision>
  <dcterms:created xsi:type="dcterms:W3CDTF">2019-02-16T04:23:14Z</dcterms:created>
  <dcterms:modified xsi:type="dcterms:W3CDTF">2021-09-13T11:39:42Z</dcterms:modified>
</cp:coreProperties>
</file>