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318" r:id="rId4"/>
    <p:sldId id="258" r:id="rId5"/>
    <p:sldId id="310" r:id="rId6"/>
    <p:sldId id="259" r:id="rId7"/>
    <p:sldId id="260" r:id="rId8"/>
    <p:sldId id="261" r:id="rId9"/>
    <p:sldId id="262" r:id="rId10"/>
    <p:sldId id="267" r:id="rId11"/>
    <p:sldId id="303" r:id="rId12"/>
    <p:sldId id="304" r:id="rId13"/>
    <p:sldId id="300" r:id="rId14"/>
    <p:sldId id="299" r:id="rId15"/>
    <p:sldId id="297" r:id="rId16"/>
    <p:sldId id="298" r:id="rId17"/>
    <p:sldId id="296" r:id="rId18"/>
    <p:sldId id="319" r:id="rId19"/>
    <p:sldId id="311" r:id="rId20"/>
    <p:sldId id="302" r:id="rId21"/>
    <p:sldId id="312" r:id="rId22"/>
    <p:sldId id="313" r:id="rId23"/>
    <p:sldId id="306" r:id="rId24"/>
    <p:sldId id="289" r:id="rId25"/>
    <p:sldId id="305" r:id="rId26"/>
    <p:sldId id="320" r:id="rId27"/>
    <p:sldId id="321" r:id="rId28"/>
  </p:sldIdLst>
  <p:sldSz cx="12192000" cy="6858000"/>
  <p:notesSz cx="6858000" cy="9144000"/>
  <p:defaultTextStyle>
    <a:defPPr>
      <a:defRPr lang="v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7" d="100"/>
          <a:sy n="67" d="100"/>
        </p:scale>
        <p:origin x="-53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8F99AF-42D7-4A07-9943-918696688DBA}"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1032017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8F99AF-42D7-4A07-9943-918696688DBA}"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950271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39"/>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39"/>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8F99AF-42D7-4A07-9943-918696688DBA}"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2045346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8F99AF-42D7-4A07-9943-918696688DBA}"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2171346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8F99AF-42D7-4A07-9943-918696688DBA}"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3415765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8F99AF-42D7-4A07-9943-918696688DBA}" type="datetimeFigureOut">
              <a:rPr lang="en-US" smtClean="0"/>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386256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8F99AF-42D7-4A07-9943-918696688DBA}" type="datetimeFigureOut">
              <a:rPr lang="en-US" smtClean="0"/>
              <a:t>9/20/2021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1095893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8F99AF-42D7-4A07-9943-918696688DBA}" type="datetimeFigureOut">
              <a:rPr lang="en-US" smtClean="0"/>
              <a:t>9/20/2021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3406842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8F99AF-42D7-4A07-9943-918696688DBA}" type="datetimeFigureOut">
              <a:rPr lang="en-US" smtClean="0"/>
              <a:t>9/20/2021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1251597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8F99AF-42D7-4A07-9943-918696688DBA}" type="datetimeFigureOut">
              <a:rPr lang="en-US" smtClean="0"/>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2144352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8F99AF-42D7-4A07-9943-918696688DBA}" type="datetimeFigureOut">
              <a:rPr lang="en-US" smtClean="0"/>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2884205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xmlns:a="http://schemas.openxmlformats.org/drawingml/2006/main">
              <a:rPr lang="vi" smtClean="0"/>
              <a:t>Nhấp để chỉnh sửa kiểu tiêu đề Chính</a:t>
            </a:r>
            <a:endParaRPr xmlns:a="http://schemas.openxmlformats.org/drawingml/2006/main"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xmlns:a="http://schemas.openxmlformats.org/drawingml/2006/main" lvl="0"/>
            <a:r xmlns:a="http://schemas.openxmlformats.org/drawingml/2006/main">
              <a:rPr lang="vi" smtClean="0"/>
              <a:t>Nhấp để chỉnh sửa Kiểu văn bản chính</a:t>
            </a:r>
          </a:p>
          <a:p>
            <a:pPr xmlns:a="http://schemas.openxmlformats.org/drawingml/2006/main" lvl="1"/>
            <a:r xmlns:a="http://schemas.openxmlformats.org/drawingml/2006/main">
              <a:rPr lang="vi" smtClean="0"/>
              <a:t>Cấp độ thứ hai</a:t>
            </a:r>
          </a:p>
          <a:p>
            <a:pPr xmlns:a="http://schemas.openxmlformats.org/drawingml/2006/main" lvl="2"/>
            <a:r xmlns:a="http://schemas.openxmlformats.org/drawingml/2006/main">
              <a:rPr lang="vi" smtClean="0"/>
              <a:t>Cấp độ thứ ba</a:t>
            </a:r>
          </a:p>
          <a:p>
            <a:pPr xmlns:a="http://schemas.openxmlformats.org/drawingml/2006/main" lvl="3"/>
            <a:r xmlns:a="http://schemas.openxmlformats.org/drawingml/2006/main">
              <a:rPr lang="vi" smtClean="0"/>
              <a:t>Cấp độ thứ tư</a:t>
            </a:r>
          </a:p>
          <a:p>
            <a:pPr xmlns:a="http://schemas.openxmlformats.org/drawingml/2006/main" lvl="4"/>
            <a:r xmlns:a="http://schemas.openxmlformats.org/drawingml/2006/main">
              <a:rPr lang="vi" smtClean="0"/>
              <a:t>Cấp độ thứ năm</a:t>
            </a:r>
            <a:endParaRPr xmlns:a="http://schemas.openxmlformats.org/drawingml/2006/main"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8F99AF-42D7-4A07-9943-918696688DBA}" type="datetimeFigureOut">
              <a:rPr lang="en-US" smtClean="0"/>
              <a:t>9/20/2021</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DE64C1-204F-4435-96EF-B43E4DADB6B4}" type="slidenum">
              <a:rPr lang="en-US" smtClean="0"/>
              <a:t>‹#›</a:t>
            </a:fld>
            <a:endParaRPr lang="en-US"/>
          </a:p>
        </p:txBody>
      </p:sp>
    </p:spTree>
    <p:extLst>
      <p:ext uri="{BB962C8B-B14F-4D97-AF65-F5344CB8AC3E}">
        <p14:creationId xmlns:p14="http://schemas.microsoft.com/office/powerpoint/2010/main" val="278750236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1077" y="654265"/>
            <a:ext cx="11508826" cy="1947042"/>
          </a:xfrm>
        </p:spPr>
        <p:txBody>
          <a:bodyPr>
            <a:noAutofit/>
          </a:bodyPr>
          <a:lstStyle/>
          <a:p>
            <a:pPr xmlns:a="http://schemas.openxmlformats.org/drawingml/2006/main" algn="l">
              <a:spcBef>
                <a:spcPts val="600"/>
              </a:spcBef>
              <a:spcAft>
                <a:spcPts val="600"/>
              </a:spcAft>
            </a:pPr>
            <a:r xmlns:a="http://schemas.openxmlformats.org/drawingml/2006/main">
              <a:rPr lang="vi" sz="4000" dirty="0" smtClean="0"/>
              <a:t>Bài 5.</a:t>
            </a:r>
            <a:br xmlns:a="http://schemas.openxmlformats.org/drawingml/2006/main">
              <a:rPr lang="en-US" sz="4000" dirty="0" smtClean="0"/>
            </a:br>
            <a:r xmlns:a="http://schemas.openxmlformats.org/drawingml/2006/main">
              <a:rPr lang="vi" sz="4000" dirty="0" smtClean="0"/>
              <a:t>                        </a:t>
            </a:r>
            <a:r xmlns:a="http://schemas.openxmlformats.org/drawingml/2006/main">
              <a:rPr lang="vi" sz="6000" b="1" dirty="0" smtClean="0"/>
              <a:t>Kiểm soát truy cập</a:t>
            </a:r>
            <a:endParaRPr xmlns:a="http://schemas.openxmlformats.org/drawingml/2006/main" lang="en-US" sz="4400" b="1"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1494" y="2870965"/>
            <a:ext cx="6312745" cy="341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03244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13183"/>
          </a:xfrm>
        </p:spPr>
        <p:txBody>
          <a:bodyPr/>
          <a:lstStyle/>
          <a:p>
            <a:r xmlns:a="http://schemas.openxmlformats.org/drawingml/2006/main">
              <a:rPr lang="vi" b="1" dirty="0" smtClean="0"/>
              <a:t>Ủy quyền</a:t>
            </a:r>
            <a:endParaRPr xmlns:a="http://schemas.openxmlformats.org/drawingml/2006/main" lang="en-US" b="1" dirty="0"/>
          </a:p>
        </p:txBody>
      </p:sp>
      <p:sp>
        <p:nvSpPr>
          <p:cNvPr id="3" name="Content Placeholder 2"/>
          <p:cNvSpPr>
            <a:spLocks noGrp="1"/>
          </p:cNvSpPr>
          <p:nvPr>
            <p:ph idx="1"/>
          </p:nvPr>
        </p:nvSpPr>
        <p:spPr>
          <a:xfrm>
            <a:off x="325811" y="1272209"/>
            <a:ext cx="11466795" cy="5254713"/>
          </a:xfrm>
        </p:spPr>
        <p:txBody>
          <a:bodyPr>
            <a:normAutofit/>
          </a:bodyPr>
          <a:lstStyle/>
          <a:p>
            <a:pPr xmlns:a="http://schemas.openxmlformats.org/drawingml/2006/main">
              <a:spcAft>
                <a:spcPts val="1200"/>
              </a:spcAft>
            </a:pPr>
            <a:r xmlns:a="http://schemas.openxmlformats.org/drawingml/2006/main">
              <a:rPr lang="vi" dirty="0" smtClean="0"/>
              <a:t>Xác định rằng danh tính đã được chứng minh có một số tập hợp các đặc điểm liên quan đến nó để </a:t>
            </a:r>
            <a:r xmlns:a="http://schemas.openxmlformats.org/drawingml/2006/main">
              <a:rPr lang="vi" dirty="0" smtClean="0">
                <a:solidFill>
                  <a:srgbClr val="FF0000"/>
                </a:solidFill>
              </a:rPr>
              <a:t>cung cấp cho nó quyền truy cập vào các tài nguyên được yêu cầu.</a:t>
            </a:r>
          </a:p>
          <a:p>
            <a:pPr xmlns:a="http://schemas.openxmlformats.org/drawingml/2006/main">
              <a:spcAft>
                <a:spcPts val="1200"/>
              </a:spcAft>
            </a:pPr>
            <a:r xmlns:a="http://schemas.openxmlformats.org/drawingml/2006/main">
              <a:rPr lang="vi" dirty="0" smtClean="0">
                <a:solidFill>
                  <a:srgbClr val="FF0000"/>
                </a:solidFill>
              </a:rPr>
              <a:t>Quyền truy cập mạng lưới đối </a:t>
            </a:r>
            <a:r xmlns:a="http://schemas.openxmlformats.org/drawingml/2006/main">
              <a:rPr lang="vi" dirty="0" smtClean="0"/>
              <a:t>với </a:t>
            </a:r>
            <a:r xmlns:a="http://schemas.openxmlformats.org/drawingml/2006/main">
              <a:rPr lang="vi" dirty="0" smtClean="0">
                <a:solidFill>
                  <a:srgbClr val="FF0000"/>
                </a:solidFill>
              </a:rPr>
              <a:t>các đối tượng </a:t>
            </a:r>
            <a:r xmlns:a="http://schemas.openxmlformats.org/drawingml/2006/main">
              <a:rPr lang="vi" dirty="0" smtClean="0"/>
              <a:t>phải dựa trên </a:t>
            </a:r>
            <a:r xmlns:a="http://schemas.openxmlformats.org/drawingml/2006/main">
              <a:rPr lang="vi" dirty="0" smtClean="0">
                <a:solidFill>
                  <a:srgbClr val="FF0000"/>
                </a:solidFill>
              </a:rPr>
              <a:t>mức độ tin cậy của </a:t>
            </a:r>
            <a:r xmlns:a="http://schemas.openxmlformats.org/drawingml/2006/main">
              <a:rPr lang="vi" dirty="0" smtClean="0"/>
              <a:t>một công ty đối với đối tượng và nhu cầu biết của đối tượng.</a:t>
            </a:r>
          </a:p>
          <a:p>
            <a:pPr xmlns:a="http://schemas.openxmlformats.org/drawingml/2006/main">
              <a:spcAft>
                <a:spcPts val="1200"/>
              </a:spcAft>
            </a:pPr>
            <a:r xmlns:a="http://schemas.openxmlformats.org/drawingml/2006/main">
              <a:rPr lang="vi" dirty="0" smtClean="0"/>
              <a:t>Là một </a:t>
            </a:r>
            <a:r xmlns:a="http://schemas.openxmlformats.org/drawingml/2006/main">
              <a:rPr lang="vi" dirty="0" smtClean="0">
                <a:solidFill>
                  <a:srgbClr val="FF0000"/>
                </a:solidFill>
              </a:rPr>
              <a:t>thành phần cốt lõi của mọi hệ điều hành </a:t>
            </a:r>
            <a:r xmlns:a="http://schemas.openxmlformats.org/drawingml/2006/main">
              <a:rPr lang="vi" dirty="0" smtClean="0"/>
              <a:t>và được thiết lập xem người dùng có được phép truy cập vào một tài nguyên cụ thể hay không và những hành động nào anh ta được phép thực hiện trên tài nguyên đó.</a:t>
            </a:r>
            <a:endParaRPr xmlns:a="http://schemas.openxmlformats.org/drawingml/2006/main" lang="en-US" dirty="0"/>
          </a:p>
        </p:txBody>
      </p:sp>
    </p:spTree>
    <p:extLst>
      <p:ext uri="{BB962C8B-B14F-4D97-AF65-F5344CB8AC3E}">
        <p14:creationId xmlns:p14="http://schemas.microsoft.com/office/powerpoint/2010/main" val="20346499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8872"/>
            <a:ext cx="10972800" cy="1002369"/>
          </a:xfrm>
        </p:spPr>
        <p:txBody>
          <a:bodyPr/>
          <a:lstStyle/>
          <a:p>
            <a:r xmlns:a="http://schemas.openxmlformats.org/drawingml/2006/main">
              <a:rPr lang="vi" b="1"/>
              <a:t>Ủy quyền</a:t>
            </a:r>
            <a:endParaRPr xmlns:a="http://schemas.openxmlformats.org/drawingml/2006/main" lang="en-US"/>
          </a:p>
        </p:txBody>
      </p:sp>
      <p:sp>
        <p:nvSpPr>
          <p:cNvPr id="3" name="Content Placeholder 2"/>
          <p:cNvSpPr>
            <a:spLocks noGrp="1"/>
          </p:cNvSpPr>
          <p:nvPr>
            <p:ph idx="1"/>
          </p:nvPr>
        </p:nvSpPr>
        <p:spPr>
          <a:xfrm>
            <a:off x="609600" y="1292773"/>
            <a:ext cx="11356428" cy="5281448"/>
          </a:xfrm>
        </p:spPr>
        <p:txBody>
          <a:bodyPr>
            <a:normAutofit fontScale="85000" lnSpcReduction="20000"/>
          </a:bodyPr>
          <a:lstStyle/>
          <a:p>
            <a:pPr xmlns:a="http://schemas.openxmlformats.org/drawingml/2006/main" marL="0" indent="0" algn="ctr">
              <a:buNone/>
            </a:pPr>
            <a:r xmlns:a="http://schemas.openxmlformats.org/drawingml/2006/main">
              <a:rPr lang="vi" b="1" smtClean="0">
                <a:solidFill>
                  <a:srgbClr val="002060"/>
                </a:solidFill>
              </a:rPr>
              <a:t>Tiêu chí truy cập có thể được coi là:</a:t>
            </a:r>
          </a:p>
          <a:p>
            <a:r xmlns:a="http://schemas.openxmlformats.org/drawingml/2006/main">
              <a:rPr lang="vi" smtClean="0">
                <a:solidFill>
                  <a:srgbClr val="FF0000"/>
                </a:solidFill>
              </a:rPr>
              <a:t>Vai trò:</a:t>
            </a:r>
          </a:p>
          <a:p>
            <a:pPr xmlns:a="http://schemas.openxmlformats.org/drawingml/2006/main" marL="1482725" lvl="1" indent="0">
              <a:buNone/>
            </a:pPr>
            <a:r xmlns:a="http://schemas.openxmlformats.org/drawingml/2006/main">
              <a:rPr lang="vi" smtClean="0"/>
              <a:t>Là một cách hiệu quả để phân quyền cho một loại người dùng thực hiện một nhiệm vụ nhất định (giao việc hoặc chức năng).</a:t>
            </a:r>
          </a:p>
          <a:p>
            <a:r xmlns:a="http://schemas.openxmlformats.org/drawingml/2006/main">
              <a:rPr lang="vi" smtClean="0">
                <a:solidFill>
                  <a:srgbClr val="FF0000"/>
                </a:solidFill>
              </a:rPr>
              <a:t>Các nhóm:</a:t>
            </a:r>
          </a:p>
          <a:p>
            <a:pPr xmlns:a="http://schemas.openxmlformats.org/drawingml/2006/main" marL="1482725" lvl="1" indent="0">
              <a:buNone/>
            </a:pPr>
            <a:r xmlns:a="http://schemas.openxmlformats.org/drawingml/2006/main">
              <a:rPr lang="vi" smtClean="0"/>
              <a:t>Khi </a:t>
            </a:r>
            <a:r xmlns:a="http://schemas.openxmlformats.org/drawingml/2006/main">
              <a:rPr lang="vi"/>
              <a:t>một số </a:t>
            </a:r>
            <a:r xmlns:a="http://schemas.openxmlformats.org/drawingml/2006/main">
              <a:rPr lang="vi" smtClean="0"/>
              <a:t>người dùng yêu cầu cùng một loại quyền truy cập vào thông tin và tài nguyên</a:t>
            </a:r>
          </a:p>
          <a:p>
            <a:r xmlns:a="http://schemas.openxmlformats.org/drawingml/2006/main">
              <a:rPr lang="vi" smtClean="0">
                <a:solidFill>
                  <a:srgbClr val="FF0000"/>
                </a:solidFill>
              </a:rPr>
              <a:t>Địa điểm:</a:t>
            </a:r>
          </a:p>
          <a:p>
            <a:pPr xmlns:a="http://schemas.openxmlformats.org/drawingml/2006/main" marL="1608138" lvl="1" indent="0">
              <a:buNone/>
            </a:pPr>
            <a:r xmlns:a="http://schemas.openxmlformats.org/drawingml/2006/main">
              <a:rPr lang="vi" smtClean="0"/>
              <a:t>Để hạn chế các cá nhân trái phép có thể truy cập và cấu hình lại máy chủ từ xa</a:t>
            </a:r>
            <a:r xmlns:a="http://schemas.openxmlformats.org/drawingml/2006/main">
              <a:rPr lang="vi"/>
              <a:t> </a:t>
            </a:r>
            <a:endParaRPr xmlns:a="http://schemas.openxmlformats.org/drawingml/2006/main" lang="en-US" smtClean="0"/>
          </a:p>
          <a:p>
            <a:r xmlns:a="http://schemas.openxmlformats.org/drawingml/2006/main">
              <a:rPr lang="vi" smtClean="0">
                <a:solidFill>
                  <a:srgbClr val="FF0000"/>
                </a:solidFill>
              </a:rPr>
              <a:t>Thời gian:</a:t>
            </a:r>
          </a:p>
          <a:p>
            <a:pPr xmlns:a="http://schemas.openxmlformats.org/drawingml/2006/main" marL="1482725" lvl="1" indent="0">
              <a:buNone/>
            </a:pPr>
            <a:r xmlns:a="http://schemas.openxmlformats.org/drawingml/2006/main">
              <a:rPr lang="vi" smtClean="0"/>
              <a:t>Hạn chế thời gian mà các hành động hoặc dịch vụ chứng nhận có thể được truy cập</a:t>
            </a:r>
          </a:p>
          <a:p>
            <a:r xmlns:a="http://schemas.openxmlformats.org/drawingml/2006/main">
              <a:rPr lang="vi" smtClean="0">
                <a:solidFill>
                  <a:srgbClr val="FF0000"/>
                </a:solidFill>
              </a:rPr>
              <a:t>Loại giao dịch:</a:t>
            </a:r>
          </a:p>
          <a:p>
            <a:pPr xmlns:a="http://schemas.openxmlformats.org/drawingml/2006/main" marL="2806700" lvl="1" indent="0">
              <a:buNone/>
            </a:pPr>
            <a:r xmlns:a="http://schemas.openxmlformats.org/drawingml/2006/main">
              <a:rPr lang="vi" smtClean="0"/>
              <a:t>Có thể được sử dụng để kiểm soát dữ liệu nào được đánh giá trong một số loại chức năng nhất định và những gì khen thưởng có thể được thực hiện trên dữ liệu</a:t>
            </a:r>
            <a:endParaRPr xmlns:a="http://schemas.openxmlformats.org/drawingml/2006/main" lang="en-US"/>
          </a:p>
        </p:txBody>
      </p:sp>
    </p:spTree>
    <p:extLst>
      <p:ext uri="{BB962C8B-B14F-4D97-AF65-F5344CB8AC3E}">
        <p14:creationId xmlns:p14="http://schemas.microsoft.com/office/powerpoint/2010/main" val="1913428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5808"/>
            <a:ext cx="10972800" cy="671293"/>
          </a:xfrm>
        </p:spPr>
        <p:txBody>
          <a:bodyPr>
            <a:noAutofit/>
          </a:bodyPr>
          <a:lstStyle/>
          <a:p>
            <a:r xmlns:a="http://schemas.openxmlformats.org/drawingml/2006/main">
              <a:rPr lang="vi" sz="4800" b="1"/>
              <a:t>Ủy quyền</a:t>
            </a:r>
            <a:endParaRPr xmlns:a="http://schemas.openxmlformats.org/drawingml/2006/main" lang="en-US" sz="4800"/>
          </a:p>
        </p:txBody>
      </p:sp>
      <p:sp>
        <p:nvSpPr>
          <p:cNvPr id="3" name="Content Placeholder 2"/>
          <p:cNvSpPr>
            <a:spLocks noGrp="1"/>
          </p:cNvSpPr>
          <p:nvPr>
            <p:ph idx="1"/>
          </p:nvPr>
        </p:nvSpPr>
        <p:spPr>
          <a:xfrm>
            <a:off x="278524" y="1040524"/>
            <a:ext cx="9212317" cy="2490951"/>
          </a:xfrm>
        </p:spPr>
        <p:txBody>
          <a:bodyPr>
            <a:normAutofit/>
          </a:bodyPr>
          <a:lstStyle/>
          <a:p>
            <a:r xmlns:a="http://schemas.openxmlformats.org/drawingml/2006/main">
              <a:rPr lang="vi" b="1" smtClean="0">
                <a:solidFill>
                  <a:srgbClr val="7030A0"/>
                </a:solidFill>
              </a:rPr>
              <a:t>Các vấn đề trong việc kiểm soát quyền truy cập để đánh giá:</a:t>
            </a:r>
          </a:p>
          <a:p>
            <a:pPr xmlns:a="http://schemas.openxmlformats.org/drawingml/2006/main" lvl="1"/>
            <a:r xmlns:a="http://schemas.openxmlformats.org/drawingml/2006/main">
              <a:rPr lang="vi" sz="2400" smtClean="0"/>
              <a:t>Các cấp độ người dùng khác nhau với các cấp độ truy cập khác nhau</a:t>
            </a:r>
          </a:p>
          <a:p>
            <a:pPr xmlns:a="http://schemas.openxmlformats.org/drawingml/2006/main" lvl="1"/>
            <a:r xmlns:a="http://schemas.openxmlformats.org/drawingml/2006/main">
              <a:rPr lang="vi" sz="2400" smtClean="0"/>
              <a:t>Tài nguyên có thể được phân loại khác nhau</a:t>
            </a:r>
          </a:p>
          <a:p>
            <a:pPr xmlns:a="http://schemas.openxmlformats.org/drawingml/2006/main" lvl="1"/>
            <a:r xmlns:a="http://schemas.openxmlformats.org/drawingml/2006/main">
              <a:rPr lang="vi" sz="2400" smtClean="0"/>
              <a:t>Dữ liệu nhận dạng đa dạng</a:t>
            </a:r>
          </a:p>
          <a:p>
            <a:pPr xmlns:a="http://schemas.openxmlformats.org/drawingml/2006/main" lvl="1"/>
            <a:r xmlns:a="http://schemas.openxmlformats.org/drawingml/2006/main">
              <a:rPr lang="vi" sz="2400" smtClean="0"/>
              <a:t>Môi trường công ty luôn thay đổi</a:t>
            </a:r>
          </a:p>
        </p:txBody>
      </p:sp>
      <p:sp>
        <p:nvSpPr>
          <p:cNvPr id="4" name="Rectangle 3"/>
          <p:cNvSpPr/>
          <p:nvPr/>
        </p:nvSpPr>
        <p:spPr>
          <a:xfrm>
            <a:off x="2795751" y="3915731"/>
            <a:ext cx="9396249" cy="2739211"/>
          </a:xfrm>
          <a:prstGeom prst="rect">
            <a:avLst/>
          </a:prstGeom>
        </p:spPr>
        <p:txBody>
          <a:bodyPr wrap="square">
            <a:spAutoFit/>
          </a:bodyPr>
          <a:lstStyle/>
          <a:p>
            <a:pPr xmlns:a="http://schemas.openxmlformats.org/drawingml/2006/main" marL="342900" lvl="0" indent="-342900">
              <a:spcBef>
                <a:spcPct val="20000"/>
              </a:spcBef>
              <a:buFont typeface="Arial" pitchFamily="34" charset="0"/>
              <a:buChar char="•"/>
            </a:pPr>
            <a:r xmlns:a="http://schemas.openxmlformats.org/drawingml/2006/main">
              <a:rPr lang="vi" sz="2800" b="1">
                <a:solidFill>
                  <a:srgbClr val="7030A0"/>
                </a:solidFill>
              </a:rPr>
              <a:t>Các giải pháp mà doanh nghiệp đăng ký trên phạm vi rộng và duy nhất về các giải pháp</a:t>
            </a:r>
          </a:p>
          <a:p>
            <a:pPr xmlns:a="http://schemas.openxmlformats.org/drawingml/2006/main" marL="742950" lvl="1" indent="-285750">
              <a:spcBef>
                <a:spcPct val="20000"/>
              </a:spcBef>
              <a:buFont typeface="Arial" pitchFamily="34" charset="0"/>
              <a:buChar char="–"/>
            </a:pPr>
            <a:r xmlns:a="http://schemas.openxmlformats.org/drawingml/2006/main">
              <a:rPr lang="vi" sz="2400">
                <a:solidFill>
                  <a:prstClr val="black"/>
                </a:solidFill>
              </a:rPr>
              <a:t>Cấp phép người dùng</a:t>
            </a:r>
          </a:p>
          <a:p>
            <a:pPr xmlns:a="http://schemas.openxmlformats.org/drawingml/2006/main" marL="742950" lvl="1" indent="-285750">
              <a:spcBef>
                <a:spcPct val="20000"/>
              </a:spcBef>
              <a:buFont typeface="Arial" pitchFamily="34" charset="0"/>
              <a:buChar char="–"/>
            </a:pPr>
            <a:r xmlns:a="http://schemas.openxmlformats.org/drawingml/2006/main">
              <a:rPr lang="vi" sz="2400">
                <a:solidFill>
                  <a:prstClr val="black"/>
                </a:solidFill>
              </a:rPr>
              <a:t>Đồng bộ hóa và đặt lại mật khẩu</a:t>
            </a:r>
          </a:p>
          <a:p>
            <a:pPr xmlns:a="http://schemas.openxmlformats.org/drawingml/2006/main" marL="742950" lvl="1" indent="-285750">
              <a:spcBef>
                <a:spcPct val="20000"/>
              </a:spcBef>
              <a:buFont typeface="Arial" pitchFamily="34" charset="0"/>
              <a:buChar char="–"/>
            </a:pPr>
            <a:r xmlns:a="http://schemas.openxmlformats.org/drawingml/2006/main">
              <a:rPr lang="vi" sz="2400">
                <a:solidFill>
                  <a:prstClr val="black"/>
                </a:solidFill>
              </a:rPr>
              <a:t>Kiểm toán tập trung và báo cáo</a:t>
            </a:r>
          </a:p>
          <a:p>
            <a:pPr xmlns:a="http://schemas.openxmlformats.org/drawingml/2006/main" marL="742950" lvl="1" indent="-285750">
              <a:spcBef>
                <a:spcPct val="20000"/>
              </a:spcBef>
              <a:buFont typeface="Arial" pitchFamily="34" charset="0"/>
              <a:buChar char="–"/>
            </a:pPr>
            <a:r xmlns:a="http://schemas.openxmlformats.org/drawingml/2006/main">
              <a:rPr lang="vi" sz="2400">
                <a:solidFill>
                  <a:prstClr val="black"/>
                </a:solidFill>
              </a:rPr>
              <a:t>Quy trình làm việc tích hợp (tăng năng suất)</a:t>
            </a:r>
          </a:p>
          <a:p>
            <a:pPr xmlns:a="http://schemas.openxmlformats.org/drawingml/2006/main" marL="742950" lvl="1" indent="-285750">
              <a:spcBef>
                <a:spcPct val="20000"/>
              </a:spcBef>
              <a:buFont typeface="Arial" pitchFamily="34" charset="0"/>
              <a:buChar char="–"/>
            </a:pPr>
            <a:r xmlns:a="http://schemas.openxmlformats.org/drawingml/2006/main">
              <a:rPr lang="vi" sz="2400">
                <a:solidFill>
                  <a:prstClr val="black"/>
                </a:solidFill>
              </a:rPr>
              <a:t>Tuân thủ quy định</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355" y="4248644"/>
            <a:ext cx="2824984" cy="2073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4163" y="1288340"/>
            <a:ext cx="3436554" cy="2167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88624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3106"/>
            <a:ext cx="10972800" cy="813183"/>
          </a:xfrm>
        </p:spPr>
        <p:txBody>
          <a:bodyPr/>
          <a:lstStyle/>
          <a:p>
            <a:r xmlns:a="http://schemas.openxmlformats.org/drawingml/2006/main">
              <a:rPr lang="vi" b="1" smtClean="0">
                <a:solidFill>
                  <a:srgbClr val="FF0000"/>
                </a:solidFill>
              </a:rPr>
              <a:t>Các mô hình Kiểm soát Truy cập</a:t>
            </a:r>
            <a:endParaRPr xmlns:a="http://schemas.openxmlformats.org/drawingml/2006/main" lang="en-US" b="1">
              <a:solidFill>
                <a:srgbClr val="FF0000"/>
              </a:solidFill>
            </a:endParaRPr>
          </a:p>
        </p:txBody>
      </p:sp>
      <p:sp>
        <p:nvSpPr>
          <p:cNvPr id="3" name="Content Placeholder 2"/>
          <p:cNvSpPr>
            <a:spLocks noGrp="1"/>
          </p:cNvSpPr>
          <p:nvPr>
            <p:ph idx="1"/>
          </p:nvPr>
        </p:nvSpPr>
        <p:spPr>
          <a:xfrm>
            <a:off x="299545" y="1135117"/>
            <a:ext cx="11282855" cy="4991049"/>
          </a:xfrm>
        </p:spPr>
        <p:txBody>
          <a:bodyPr>
            <a:normAutofit fontScale="92500" lnSpcReduction="20000"/>
          </a:bodyPr>
          <a:lstStyle/>
          <a:p>
            <a:pPr xmlns:a="http://schemas.openxmlformats.org/drawingml/2006/main">
              <a:spcAft>
                <a:spcPts val="1200"/>
              </a:spcAft>
            </a:pPr>
            <a:r xmlns:a="http://schemas.openxmlformats.org/drawingml/2006/main">
              <a:rPr lang="vi" dirty="0"/>
              <a:t>Làm thế nào để một người nào đó cấp quyền ở mức độ phù hợp cho một cá nhân để họ có thể thực hiện nhiệm vụ của mình? </a:t>
            </a:r>
            <a:r xmlns:a="http://schemas.openxmlformats.org/drawingml/2006/main">
              <a:rPr lang="vi" dirty="0">
                <a:solidFill>
                  <a:srgbClr val="7030A0"/>
                </a:solidFill>
              </a:rPr>
              <a:t>Các mô hình kiểm soát truy cập xác định cách </a:t>
            </a:r>
            <a:r xmlns:a="http://schemas.openxmlformats.org/drawingml/2006/main">
              <a:rPr lang="vi" dirty="0" smtClean="0">
                <a:solidFill>
                  <a:srgbClr val="7030A0"/>
                </a:solidFill>
              </a:rPr>
              <a:t>phân quyền.</a:t>
            </a:r>
          </a:p>
          <a:p>
            <a:r xmlns:a="http://schemas.openxmlformats.org/drawingml/2006/main">
              <a:rPr lang="vi" dirty="0" smtClean="0"/>
              <a:t>Mô hình kiểm soát truy cập - </a:t>
            </a:r>
            <a:r xmlns:a="http://schemas.openxmlformats.org/drawingml/2006/main">
              <a:rPr lang="vi" i="1" dirty="0" smtClean="0">
                <a:solidFill>
                  <a:srgbClr val="FF0000"/>
                </a:solidFill>
              </a:rPr>
              <a:t>khung </a:t>
            </a:r>
            <a:r xmlns:a="http://schemas.openxmlformats.org/drawingml/2006/main">
              <a:rPr lang="vi" dirty="0" smtClean="0">
                <a:solidFill>
                  <a:srgbClr val="7030A0"/>
                </a:solidFill>
              </a:rPr>
              <a:t>phần cứng và phần mềm được xác định trước </a:t>
            </a:r>
            <a:r xmlns:a="http://schemas.openxmlformats.org/drawingml/2006/main">
              <a:rPr lang="vi" dirty="0" smtClean="0">
                <a:solidFill>
                  <a:srgbClr val="7030A0"/>
                </a:solidFill>
              </a:rPr>
              <a:t>mà người giám sát có thể sử dụng để kiểm soát quyền truy cập</a:t>
            </a:r>
          </a:p>
          <a:p>
            <a:endParaRPr lang="en-US" sz="1800" dirty="0" smtClean="0"/>
          </a:p>
          <a:p>
            <a:r xmlns:a="http://schemas.openxmlformats.org/drawingml/2006/main">
              <a:rPr lang="vi" dirty="0"/>
              <a:t>Các mô hình kiểm soát truy cập có bốn hương vị:</a:t>
            </a:r>
          </a:p>
          <a:p>
            <a:pPr xmlns:a="http://schemas.openxmlformats.org/drawingml/2006/main" lvl="1"/>
            <a:r xmlns:a="http://schemas.openxmlformats.org/drawingml/2006/main">
              <a:rPr lang="vi" dirty="0">
                <a:solidFill>
                  <a:srgbClr val="7030A0"/>
                </a:solidFill>
              </a:rPr>
              <a:t>Bắt buộc</a:t>
            </a:r>
            <a:r xmlns:a="http://schemas.openxmlformats.org/drawingml/2006/main">
              <a:rPr lang="vi" dirty="0"/>
              <a:t> </a:t>
            </a:r>
            <a:r xmlns:a="http://schemas.openxmlformats.org/drawingml/2006/main">
              <a:rPr lang="vi" dirty="0" smtClean="0"/>
              <a:t>kiểm soát truy cập </a:t>
            </a:r>
            <a:r xmlns:a="http://schemas.openxmlformats.org/drawingml/2006/main">
              <a:rPr lang="vi" dirty="0"/>
              <a:t>(MAC)</a:t>
            </a:r>
          </a:p>
          <a:p>
            <a:pPr xmlns:a="http://schemas.openxmlformats.org/drawingml/2006/main" lvl="1"/>
            <a:r xmlns:a="http://schemas.openxmlformats.org/drawingml/2006/main">
              <a:rPr lang="vi" dirty="0" smtClean="0"/>
              <a:t>Kiểm soát truy cập </a:t>
            </a:r>
            <a:r xmlns:a="http://schemas.openxmlformats.org/drawingml/2006/main">
              <a:rPr lang="vi" dirty="0" smtClean="0">
                <a:solidFill>
                  <a:srgbClr val="7030A0"/>
                </a:solidFill>
              </a:rPr>
              <a:t>tùy ý </a:t>
            </a:r>
            <a:r xmlns:a="http://schemas.openxmlformats.org/drawingml/2006/main">
              <a:rPr lang="vi" dirty="0"/>
              <a:t>(DAC)</a:t>
            </a:r>
          </a:p>
          <a:p>
            <a:pPr xmlns:a="http://schemas.openxmlformats.org/drawingml/2006/main" lvl="1"/>
            <a:r xmlns:a="http://schemas.openxmlformats.org/drawingml/2006/main">
              <a:rPr lang="vi" dirty="0">
                <a:solidFill>
                  <a:srgbClr val="7030A0"/>
                </a:solidFill>
              </a:rPr>
              <a:t>Dựa trên vai trò</a:t>
            </a:r>
            <a:r xmlns:a="http://schemas.openxmlformats.org/drawingml/2006/main">
              <a:rPr lang="vi" dirty="0"/>
              <a:t> </a:t>
            </a:r>
            <a:r xmlns:a="http://schemas.openxmlformats.org/drawingml/2006/main">
              <a:rPr lang="vi" dirty="0" smtClean="0"/>
              <a:t>kiểm soát truy cập</a:t>
            </a:r>
          </a:p>
          <a:p>
            <a:pPr xmlns:a="http://schemas.openxmlformats.org/drawingml/2006/main" lvl="1"/>
            <a:r xmlns:a="http://schemas.openxmlformats.org/drawingml/2006/main">
              <a:rPr lang="vi" dirty="0" smtClean="0"/>
              <a:t>Kiểm soát truy cập </a:t>
            </a:r>
            <a:r xmlns:a="http://schemas.openxmlformats.org/drawingml/2006/main">
              <a:rPr lang="vi" dirty="0" smtClean="0">
                <a:solidFill>
                  <a:srgbClr val="7030A0"/>
                </a:solidFill>
              </a:rPr>
              <a:t>dựa trên quy tắc</a:t>
            </a:r>
          </a:p>
          <a:p>
            <a:pPr xmlns:a="http://schemas.openxmlformats.org/drawingml/2006/main" lvl="1"/>
            <a:r xmlns:a="http://schemas.openxmlformats.org/drawingml/2006/main">
              <a:rPr lang="vi" dirty="0" smtClean="0"/>
              <a:t>Kiểm soát truy cập </a:t>
            </a:r>
            <a:endParaRPr xmlns:a="http://schemas.openxmlformats.org/drawingml/2006/main" lang="en-US" dirty="0"/>
            <a:r xmlns:a="http://schemas.openxmlformats.org/drawingml/2006/main">
              <a:rPr lang="vi" dirty="0" smtClean="0">
                <a:solidFill>
                  <a:srgbClr val="7030A0"/>
                </a:solidFill>
              </a:rPr>
              <a:t>dựa trên thuộc tính</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6130" y="3595522"/>
            <a:ext cx="4886325"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1982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b="1" smtClean="0">
                <a:solidFill>
                  <a:srgbClr val="7030A0"/>
                </a:solidFill>
              </a:rPr>
              <a:t>Kiểm soát truy cập bắt buộc (MAC)</a:t>
            </a:r>
            <a:endParaRPr xmlns:a="http://schemas.openxmlformats.org/drawingml/2006/main" lang="en-US" b="1">
              <a:solidFill>
                <a:srgbClr val="7030A0"/>
              </a:solidFill>
            </a:endParaRPr>
          </a:p>
        </p:txBody>
      </p:sp>
      <p:sp>
        <p:nvSpPr>
          <p:cNvPr id="3" name="Content Placeholder 2"/>
          <p:cNvSpPr>
            <a:spLocks noGrp="1"/>
          </p:cNvSpPr>
          <p:nvPr>
            <p:ph idx="1"/>
          </p:nvPr>
        </p:nvSpPr>
        <p:spPr/>
        <p:txBody>
          <a:bodyPr/>
          <a:lstStyle/>
          <a:p>
            <a:r xmlns:a="http://schemas.openxmlformats.org/drawingml/2006/main">
              <a:rPr lang="vi" dirty="0" smtClean="0"/>
              <a:t>Đây là một mô hình bảo mật trong đó </a:t>
            </a:r>
            <a:r xmlns:a="http://schemas.openxmlformats.org/drawingml/2006/main">
              <a:rPr lang="vi" dirty="0" smtClean="0">
                <a:solidFill>
                  <a:srgbClr val="FF0000"/>
                </a:solidFill>
              </a:rPr>
              <a:t>quyền truy cập </a:t>
            </a:r>
            <a:r xmlns:a="http://schemas.openxmlformats.org/drawingml/2006/main">
              <a:rPr lang="vi" dirty="0" smtClean="0"/>
              <a:t>được quy định bởi một </a:t>
            </a:r>
            <a:r xmlns:a="http://schemas.openxmlformats.org/drawingml/2006/main">
              <a:rPr lang="vi" dirty="0" smtClean="0">
                <a:solidFill>
                  <a:srgbClr val="FF0000"/>
                </a:solidFill>
              </a:rPr>
              <a:t>cơ quan trung ương </a:t>
            </a:r>
            <a:r xmlns:a="http://schemas.openxmlformats.org/drawingml/2006/main">
              <a:rPr lang="vi" dirty="0" smtClean="0"/>
              <a:t>dựa trên nhiều cấp độ bảo mật.</a:t>
            </a:r>
          </a:p>
          <a:p>
            <a:r xmlns:a="http://schemas.openxmlformats.org/drawingml/2006/main">
              <a:rPr lang="vi" dirty="0" smtClean="0"/>
              <a:t>Điều này </a:t>
            </a:r>
            <a:r xmlns:a="http://schemas.openxmlformats.org/drawingml/2006/main">
              <a:rPr lang="vi" dirty="0"/>
              <a:t>có nghĩa là </a:t>
            </a:r>
            <a:r xmlns:a="http://schemas.openxmlformats.org/drawingml/2006/main">
              <a:rPr lang="vi" dirty="0">
                <a:solidFill>
                  <a:srgbClr val="7030A0"/>
                </a:solidFill>
              </a:rPr>
              <a:t>người dùng cuối không có quyền kiểm soát </a:t>
            </a:r>
            <a:r xmlns:a="http://schemas.openxmlformats.org/drawingml/2006/main">
              <a:rPr lang="vi" dirty="0"/>
              <a:t>bất kỳ cài đặt nào cung cấp bất kỳ đặc quyền nào cho bất kỳ ai.</a:t>
            </a:r>
          </a:p>
        </p:txBody>
      </p:sp>
    </p:spTree>
    <p:extLst>
      <p:ext uri="{BB962C8B-B14F-4D97-AF65-F5344CB8AC3E}">
        <p14:creationId xmlns:p14="http://schemas.microsoft.com/office/powerpoint/2010/main" val="30780690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b="1" dirty="0" smtClean="0">
                <a:solidFill>
                  <a:srgbClr val="7030A0"/>
                </a:solidFill>
              </a:rPr>
              <a:t>Kiểm soát truy cập tùy ý ( </a:t>
            </a:r>
            <a:r xmlns:a="http://schemas.openxmlformats.org/drawingml/2006/main">
              <a:rPr lang="vi" b="1" dirty="0" err="1" smtClean="0">
                <a:solidFill>
                  <a:srgbClr val="7030A0"/>
                </a:solidFill>
              </a:rPr>
              <a:t>DAC </a:t>
            </a:r>
            <a:r xmlns:a="http://schemas.openxmlformats.org/drawingml/2006/main">
              <a:rPr lang="vi" b="1" dirty="0" smtClean="0">
                <a:solidFill>
                  <a:srgbClr val="7030A0"/>
                </a:solidFill>
              </a:rPr>
              <a:t>)</a:t>
            </a:r>
            <a:endParaRPr xmlns:a="http://schemas.openxmlformats.org/drawingml/2006/main" lang="en-US" b="1" dirty="0">
              <a:solidFill>
                <a:srgbClr val="7030A0"/>
              </a:solidFill>
            </a:endParaRPr>
          </a:p>
        </p:txBody>
      </p:sp>
      <p:sp>
        <p:nvSpPr>
          <p:cNvPr id="3" name="Content Placeholder 2"/>
          <p:cNvSpPr>
            <a:spLocks noGrp="1"/>
          </p:cNvSpPr>
          <p:nvPr>
            <p:ph idx="1"/>
          </p:nvPr>
        </p:nvSpPr>
        <p:spPr>
          <a:xfrm>
            <a:off x="5975131" y="1647500"/>
            <a:ext cx="5954110" cy="4525963"/>
          </a:xfrm>
        </p:spPr>
        <p:txBody>
          <a:bodyPr>
            <a:normAutofit/>
          </a:bodyPr>
          <a:lstStyle/>
          <a:p>
            <a:pPr xmlns:a="http://schemas.openxmlformats.org/drawingml/2006/main">
              <a:spcAft>
                <a:spcPts val="1200"/>
              </a:spcAft>
            </a:pPr>
            <a:r xmlns:a="http://schemas.openxmlformats.org/drawingml/2006/main">
              <a:rPr lang="vi" dirty="0" err="1" smtClean="0"/>
              <a:t>DAC</a:t>
            </a:r>
            <a:r xmlns:a="http://schemas.openxmlformats.org/drawingml/2006/main">
              <a:rPr lang="vi" dirty="0" smtClean="0"/>
              <a:t> </a:t>
            </a:r>
            <a:r xmlns:a="http://schemas.openxmlformats.org/drawingml/2006/main">
              <a:rPr lang="vi" dirty="0"/>
              <a:t>cho phép một </a:t>
            </a:r>
            <a:r xmlns:a="http://schemas.openxmlformats.org/drawingml/2006/main">
              <a:rPr lang="vi" dirty="0">
                <a:solidFill>
                  <a:srgbClr val="7030A0"/>
                </a:solidFill>
              </a:rPr>
              <a:t>cá nhân </a:t>
            </a:r>
            <a:r xmlns:a="http://schemas.openxmlformats.org/drawingml/2006/main">
              <a:rPr lang="vi" dirty="0">
                <a:solidFill>
                  <a:srgbClr val="FF0000"/>
                </a:solidFill>
              </a:rPr>
              <a:t>kiểm soát hoàn toàn </a:t>
            </a:r>
            <a:r xmlns:a="http://schemas.openxmlformats.org/drawingml/2006/main">
              <a:rPr lang="vi" dirty="0"/>
              <a:t>bất kỳ </a:t>
            </a:r>
            <a:r xmlns:a="http://schemas.openxmlformats.org/drawingml/2006/main">
              <a:rPr lang="vi" dirty="0">
                <a:solidFill>
                  <a:srgbClr val="7030A0"/>
                </a:solidFill>
              </a:rPr>
              <a:t>đối tượng nào mà họ sở hữu </a:t>
            </a:r>
            <a:r xmlns:a="http://schemas.openxmlformats.org/drawingml/2006/main">
              <a:rPr lang="vi" dirty="0"/>
              <a:t>cùng với các chương trình liên kết với các đối tượng đó.</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606" y="2457449"/>
            <a:ext cx="5659822" cy="2337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67254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5811"/>
            <a:ext cx="10972800" cy="813183"/>
          </a:xfrm>
        </p:spPr>
        <p:txBody>
          <a:bodyPr/>
          <a:lstStyle/>
          <a:p>
            <a:r xmlns:a="http://schemas.openxmlformats.org/drawingml/2006/main">
              <a:rPr lang="vi" b="1" dirty="0" smtClean="0">
                <a:solidFill>
                  <a:srgbClr val="7030A0"/>
                </a:solidFill>
              </a:rPr>
              <a:t>Kiểm soát truy cập dựa trên vai trò ( </a:t>
            </a:r>
            <a:r xmlns:a="http://schemas.openxmlformats.org/drawingml/2006/main">
              <a:rPr lang="vi" b="1" dirty="0" err="1" smtClean="0">
                <a:solidFill>
                  <a:srgbClr val="7030A0"/>
                </a:solidFill>
              </a:rPr>
              <a:t>RBAC </a:t>
            </a:r>
            <a:r xmlns:a="http://schemas.openxmlformats.org/drawingml/2006/main">
              <a:rPr lang="vi" b="1" dirty="0" smtClean="0">
                <a:solidFill>
                  <a:srgbClr val="7030A0"/>
                </a:solidFill>
              </a:rPr>
              <a:t>)</a:t>
            </a:r>
            <a:endParaRPr xmlns:a="http://schemas.openxmlformats.org/drawingml/2006/main" lang="en-US" b="1" dirty="0">
              <a:solidFill>
                <a:srgbClr val="7030A0"/>
              </a:solidFill>
            </a:endParaRPr>
          </a:p>
        </p:txBody>
      </p:sp>
      <p:sp>
        <p:nvSpPr>
          <p:cNvPr id="3" name="Content Placeholder 2"/>
          <p:cNvSpPr>
            <a:spLocks noGrp="1"/>
          </p:cNvSpPr>
          <p:nvPr>
            <p:ph idx="1"/>
          </p:nvPr>
        </p:nvSpPr>
        <p:spPr>
          <a:xfrm>
            <a:off x="6448097" y="1537134"/>
            <a:ext cx="5449613" cy="4525963"/>
          </a:xfrm>
        </p:spPr>
        <p:txBody>
          <a:bodyPr>
            <a:normAutofit/>
          </a:bodyPr>
          <a:lstStyle/>
          <a:p>
            <a:pPr xmlns:a="http://schemas.openxmlformats.org/drawingml/2006/main">
              <a:spcAft>
                <a:spcPts val="1200"/>
              </a:spcAft>
            </a:pPr>
            <a:r xmlns:a="http://schemas.openxmlformats.org/drawingml/2006/main">
              <a:rPr lang="vi" sz="2800" dirty="0" smtClean="0"/>
              <a:t>Cung cấp </a:t>
            </a:r>
            <a:r xmlns:a="http://schemas.openxmlformats.org/drawingml/2006/main">
              <a:rPr lang="vi" sz="2800" dirty="0"/>
              <a:t>quyền kiểm soát truy cập dựa trên </a:t>
            </a:r>
            <a:r xmlns:a="http://schemas.openxmlformats.org/drawingml/2006/main">
              <a:rPr lang="vi" sz="2800" dirty="0">
                <a:solidFill>
                  <a:srgbClr val="FF0000"/>
                </a:solidFill>
              </a:rPr>
              <a:t>vị trí mà </a:t>
            </a:r>
            <a:r xmlns:a="http://schemas.openxmlformats.org/drawingml/2006/main">
              <a:rPr lang="vi" sz="2800" dirty="0"/>
              <a:t>một cá nhân đảm nhận trong một tổ chức.</a:t>
            </a:r>
            <a:endParaRPr xmlns:a="http://schemas.openxmlformats.org/drawingml/2006/main" lang="en-US" sz="28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1135121"/>
            <a:ext cx="561975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165835" y="1072060"/>
            <a:ext cx="1008993" cy="496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8828" y="3237483"/>
            <a:ext cx="4759544" cy="2677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83779" y="4632215"/>
            <a:ext cx="7015655" cy="1384995"/>
          </a:xfrm>
          <a:prstGeom prst="rect">
            <a:avLst/>
          </a:prstGeom>
        </p:spPr>
        <p:txBody>
          <a:bodyPr wrap="square">
            <a:spAutoFit/>
          </a:bodyPr>
          <a:lstStyle/>
          <a:p>
            <a:pPr xmlns:a="http://schemas.openxmlformats.org/drawingml/2006/main" marL="342900" lvl="0" indent="-342900">
              <a:spcBef>
                <a:spcPct val="20000"/>
              </a:spcBef>
              <a:spcAft>
                <a:spcPts val="1200"/>
              </a:spcAft>
              <a:buFont typeface="Arial" pitchFamily="34" charset="0"/>
              <a:buChar char="•"/>
            </a:pPr>
            <a:r xmlns:a="http://schemas.openxmlformats.org/drawingml/2006/main">
              <a:rPr lang="vi" sz="2800" dirty="0" smtClean="0">
                <a:solidFill>
                  <a:prstClr val="black"/>
                </a:solidFill>
              </a:rPr>
              <a:t>Hạn chế quyền truy cập vào tài nguyên máy tính dựa </a:t>
            </a:r>
            <a:r xmlns:a="http://schemas.openxmlformats.org/drawingml/2006/main">
              <a:rPr lang="vi" sz="2800" dirty="0" smtClean="0">
                <a:solidFill>
                  <a:srgbClr val="FF0000"/>
                </a:solidFill>
              </a:rPr>
              <a:t>trên các cá nhân hoặc nhóm </a:t>
            </a:r>
            <a:r xmlns:a="http://schemas.openxmlformats.org/drawingml/2006/main">
              <a:rPr lang="vi" sz="2800" dirty="0" smtClean="0">
                <a:solidFill>
                  <a:prstClr val="black"/>
                </a:solidFill>
              </a:rPr>
              <a:t>có </a:t>
            </a:r>
            <a:r xmlns:a="http://schemas.openxmlformats.org/drawingml/2006/main">
              <a:rPr lang="vi" sz="2800" dirty="0" smtClean="0">
                <a:solidFill>
                  <a:srgbClr val="7030A0"/>
                </a:solidFill>
              </a:rPr>
              <a:t>chức năng kinh doanh xác định </a:t>
            </a:r>
            <a:r xmlns:a="http://schemas.openxmlformats.org/drawingml/2006/main">
              <a:rPr lang="vi" sz="2800" dirty="0" smtClean="0">
                <a:solidFill>
                  <a:prstClr val="black"/>
                </a:solidFill>
              </a:rPr>
              <a:t>.</a:t>
            </a:r>
            <a:endParaRPr xmlns:a="http://schemas.openxmlformats.org/drawingml/2006/main" lang="en-US" sz="2800" dirty="0">
              <a:solidFill>
                <a:prstClr val="black"/>
              </a:solidFill>
            </a:endParaRPr>
          </a:p>
        </p:txBody>
      </p:sp>
    </p:spTree>
    <p:extLst>
      <p:ext uri="{BB962C8B-B14F-4D97-AF65-F5344CB8AC3E}">
        <p14:creationId xmlns:p14="http://schemas.microsoft.com/office/powerpoint/2010/main" val="5955192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b="1" dirty="0" smtClean="0">
                <a:solidFill>
                  <a:srgbClr val="0070C0"/>
                </a:solidFill>
              </a:rPr>
              <a:t>Kiểm soát truy cập dựa trên quy tắc</a:t>
            </a:r>
            <a:endParaRPr xmlns:a="http://schemas.openxmlformats.org/drawingml/2006/main" lang="en-US" b="1" dirty="0">
              <a:solidFill>
                <a:srgbClr val="0070C0"/>
              </a:solidFill>
            </a:endParaRPr>
          </a:p>
        </p:txBody>
      </p:sp>
      <p:sp>
        <p:nvSpPr>
          <p:cNvPr id="3" name="Content Placeholder 2"/>
          <p:cNvSpPr>
            <a:spLocks noGrp="1"/>
          </p:cNvSpPr>
          <p:nvPr>
            <p:ph idx="1"/>
          </p:nvPr>
        </p:nvSpPr>
        <p:spPr/>
        <p:txBody>
          <a:bodyPr/>
          <a:lstStyle/>
          <a:p>
            <a:pPr xmlns:a="http://schemas.openxmlformats.org/drawingml/2006/main">
              <a:spcAft>
                <a:spcPts val="1200"/>
              </a:spcAft>
            </a:pPr>
            <a:r xmlns:a="http://schemas.openxmlformats.org/drawingml/2006/main">
              <a:rPr lang="vi" dirty="0" smtClean="0"/>
              <a:t>Đây là một mô hình bảo mật trong đó người quản trị hệ thống </a:t>
            </a:r>
            <a:r xmlns:a="http://schemas.openxmlformats.org/drawingml/2006/main">
              <a:rPr lang="vi" dirty="0" smtClean="0">
                <a:solidFill>
                  <a:srgbClr val="FF0000"/>
                </a:solidFill>
              </a:rPr>
              <a:t>xác </a:t>
            </a:r>
            <a:r xmlns:a="http://schemas.openxmlformats.org/drawingml/2006/main">
              <a:rPr lang="vi" dirty="0" smtClean="0">
                <a:solidFill>
                  <a:srgbClr val="7030A0"/>
                </a:solidFill>
              </a:rPr>
              <a:t>định các quy tắc </a:t>
            </a:r>
            <a:r xmlns:a="http://schemas.openxmlformats.org/drawingml/2006/main">
              <a:rPr lang="vi" dirty="0" smtClean="0"/>
              <a:t>chi phối quyền truy cập vào các đối tượng tài nguyên.</a:t>
            </a:r>
          </a:p>
          <a:p>
            <a:pPr xmlns:a="http://schemas.openxmlformats.org/drawingml/2006/main">
              <a:spcAft>
                <a:spcPts val="1200"/>
              </a:spcAft>
            </a:pPr>
            <a:r xmlns:a="http://schemas.openxmlformats.org/drawingml/2006/main">
              <a:rPr lang="vi" dirty="0" smtClean="0"/>
              <a:t>Các quy tắc này </a:t>
            </a:r>
            <a:r xmlns:a="http://schemas.openxmlformats.org/drawingml/2006/main">
              <a:rPr lang="vi" dirty="0" smtClean="0">
                <a:solidFill>
                  <a:srgbClr val="FF0000"/>
                </a:solidFill>
              </a:rPr>
              <a:t>dựa trên các điều kiện </a:t>
            </a:r>
            <a:r xmlns:a="http://schemas.openxmlformats.org/drawingml/2006/main">
              <a:rPr lang="vi" dirty="0" smtClean="0"/>
              <a:t>, chẳng hạn như thời gian trong ngày hoặc địa điểm.</a:t>
            </a:r>
          </a:p>
          <a:p>
            <a:pPr xmlns:a="http://schemas.openxmlformats.org/drawingml/2006/main">
              <a:spcAft>
                <a:spcPts val="1200"/>
              </a:spcAft>
            </a:pPr>
            <a:r xmlns:a="http://schemas.openxmlformats.org/drawingml/2006/main">
              <a:rPr lang="vi" dirty="0" smtClean="0"/>
              <a:t>Ví dụ: </a:t>
            </a:r>
            <a:r xmlns:a="http://schemas.openxmlformats.org/drawingml/2006/main">
              <a:rPr lang="vi" dirty="0" smtClean="0">
                <a:solidFill>
                  <a:schemeClr val="accent6">
                    <a:lumMod val="75000"/>
                  </a:schemeClr>
                </a:solidFill>
              </a:rPr>
              <a:t>nếu </a:t>
            </a:r>
            <a:r xmlns:a="http://schemas.openxmlformats.org/drawingml/2006/main">
              <a:rPr lang="vi" dirty="0">
                <a:solidFill>
                  <a:schemeClr val="accent6">
                    <a:lumMod val="75000"/>
                  </a:schemeClr>
                </a:solidFill>
              </a:rPr>
              <a:t>ai đó chỉ được phép truy cập vào tệp trong những giờ nhất định trong ngày, Kiểm soát truy cập </a:t>
            </a:r>
            <a:r xmlns:a="http://schemas.openxmlformats.org/drawingml/2006/main">
              <a:rPr lang="vi" dirty="0" smtClean="0">
                <a:solidFill>
                  <a:schemeClr val="accent6">
                    <a:lumMod val="75000"/>
                  </a:schemeClr>
                </a:solidFill>
              </a:rPr>
              <a:t>dựa trên quy tắc </a:t>
            </a:r>
            <a:r xmlns:a="http://schemas.openxmlformats.org/drawingml/2006/main">
              <a:rPr lang="vi" dirty="0">
                <a:solidFill>
                  <a:schemeClr val="accent6">
                    <a:lumMod val="75000"/>
                  </a:schemeClr>
                </a:solidFill>
              </a:rPr>
              <a:t>sẽ là công cụ được lựa chọn.</a:t>
            </a:r>
          </a:p>
        </p:txBody>
      </p:sp>
    </p:spTree>
    <p:extLst>
      <p:ext uri="{BB962C8B-B14F-4D97-AF65-F5344CB8AC3E}">
        <p14:creationId xmlns:p14="http://schemas.microsoft.com/office/powerpoint/2010/main" val="16011123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b="1" dirty="0" smtClean="0">
                <a:solidFill>
                  <a:srgbClr val="0070C0"/>
                </a:solidFill>
              </a:rPr>
              <a:t>Kiểm soát truy cập dựa trên thuộc tính (ABAC)</a:t>
            </a:r>
            <a:endParaRPr xmlns:a="http://schemas.openxmlformats.org/drawingml/2006/main" lang="en-US" b="1" dirty="0">
              <a:solidFill>
                <a:srgbClr val="0070C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99413" y="1622931"/>
            <a:ext cx="4192587"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7438" y="1745168"/>
            <a:ext cx="8545551" cy="4525963"/>
          </a:xfrm>
        </p:spPr>
        <p:txBody>
          <a:bodyPr>
            <a:normAutofit/>
          </a:bodyPr>
          <a:lstStyle/>
          <a:p>
            <a:pPr xmlns:a="http://schemas.openxmlformats.org/drawingml/2006/main">
              <a:spcAft>
                <a:spcPts val="1200"/>
              </a:spcAft>
            </a:pPr>
            <a:r xmlns:a="http://schemas.openxmlformats.org/drawingml/2006/main">
              <a:rPr lang="vi" altLang="en-US" dirty="0"/>
              <a:t>Xác định các ủy quyền thể hiện các </a:t>
            </a:r>
            <a:r xmlns:a="http://schemas.openxmlformats.org/drawingml/2006/main">
              <a:rPr lang="vi" altLang="en-US" dirty="0">
                <a:solidFill>
                  <a:srgbClr val="FF0000"/>
                </a:solidFill>
              </a:rPr>
              <a:t>điều kiện đối với các thuộc tính </a:t>
            </a:r>
            <a:r xmlns:a="http://schemas.openxmlformats.org/drawingml/2006/main">
              <a:rPr lang="vi" altLang="en-US" dirty="0"/>
              <a:t>của cả </a:t>
            </a:r>
            <a:r xmlns:a="http://schemas.openxmlformats.org/drawingml/2006/main">
              <a:rPr lang="vi" altLang="en-US" dirty="0">
                <a:solidFill>
                  <a:srgbClr val="FF0000"/>
                </a:solidFill>
              </a:rPr>
              <a:t>tài nguyên </a:t>
            </a:r>
            <a:r xmlns:a="http://schemas.openxmlformats.org/drawingml/2006/main">
              <a:rPr lang="vi" altLang="en-US" dirty="0"/>
              <a:t>và </a:t>
            </a:r>
            <a:r xmlns:a="http://schemas.openxmlformats.org/drawingml/2006/main">
              <a:rPr lang="vi" altLang="en-US" dirty="0">
                <a:solidFill>
                  <a:srgbClr val="FF0000"/>
                </a:solidFill>
              </a:rPr>
              <a:t>chủ thể</a:t>
            </a:r>
          </a:p>
          <a:p>
            <a:r xmlns:a="http://schemas.openxmlformats.org/drawingml/2006/main">
              <a:rPr lang="vi" altLang="en-US" dirty="0"/>
              <a:t>Các loại </a:t>
            </a:r>
            <a:r xmlns:a="http://schemas.openxmlformats.org/drawingml/2006/main">
              <a:rPr lang="vi" altLang="en-US" dirty="0" smtClean="0"/>
              <a:t>thuộc tính</a:t>
            </a:r>
          </a:p>
          <a:p>
            <a:pPr xmlns:a="http://schemas.openxmlformats.org/drawingml/2006/main" lvl="1"/>
            <a:r xmlns:a="http://schemas.openxmlformats.org/drawingml/2006/main">
              <a:rPr lang="vi" altLang="en-US" dirty="0"/>
              <a:t>chủ đề </a:t>
            </a:r>
            <a:r xmlns:a="http://schemas.openxmlformats.org/drawingml/2006/main">
              <a:rPr lang="vi" altLang="en-US" dirty="0" smtClean="0"/>
              <a:t>: </a:t>
            </a:r>
            <a:r xmlns:a="http://schemas.openxmlformats.org/drawingml/2006/main">
              <a:rPr lang="vi" altLang="en-US" sz="2300" dirty="0" smtClean="0">
                <a:solidFill>
                  <a:srgbClr val="FF0000"/>
                </a:solidFill>
              </a:rPr>
              <a:t>Tên, Tổ chức, Chức vụ</a:t>
            </a:r>
            <a:endParaRPr xmlns:a="http://schemas.openxmlformats.org/drawingml/2006/main" lang="en-US" altLang="en-US" sz="2300" dirty="0">
              <a:solidFill>
                <a:srgbClr val="FF0000"/>
              </a:solidFill>
            </a:endParaRPr>
          </a:p>
          <a:p>
            <a:pPr xmlns:a="http://schemas.openxmlformats.org/drawingml/2006/main" lvl="1"/>
            <a:r xmlns:a="http://schemas.openxmlformats.org/drawingml/2006/main">
              <a:rPr lang="vi" altLang="en-US" dirty="0"/>
              <a:t>đối tượng </a:t>
            </a:r>
            <a:r xmlns:a="http://schemas.openxmlformats.org/drawingml/2006/main">
              <a:rPr lang="vi" altLang="en-US" dirty="0" smtClean="0"/>
              <a:t>: </a:t>
            </a:r>
            <a:r xmlns:a="http://schemas.openxmlformats.org/drawingml/2006/main">
              <a:rPr lang="vi" altLang="en-US" sz="2300" dirty="0" smtClean="0">
                <a:solidFill>
                  <a:srgbClr val="FF0000"/>
                </a:solidFill>
              </a:rPr>
              <a:t>Tiêu đề, Tác giả, Ngày tháng</a:t>
            </a:r>
            <a:endParaRPr xmlns:a="http://schemas.openxmlformats.org/drawingml/2006/main" lang="en-US" altLang="en-US" sz="2300" dirty="0">
              <a:solidFill>
                <a:srgbClr val="FF0000"/>
              </a:solidFill>
            </a:endParaRPr>
          </a:p>
          <a:p>
            <a:pPr xmlns:a="http://schemas.openxmlformats.org/drawingml/2006/main" lvl="1"/>
            <a:r xmlns:a="http://schemas.openxmlformats.org/drawingml/2006/main">
              <a:rPr lang="vi" altLang="en-US" dirty="0"/>
              <a:t>môi trường </a:t>
            </a:r>
            <a:r xmlns:a="http://schemas.openxmlformats.org/drawingml/2006/main">
              <a:rPr lang="vi" altLang="en-US" dirty="0" smtClean="0"/>
              <a:t>: </a:t>
            </a:r>
            <a:r xmlns:a="http://schemas.openxmlformats.org/drawingml/2006/main">
              <a:rPr lang="vi" altLang="en-US" sz="2300" dirty="0">
                <a:solidFill>
                  <a:srgbClr val="7030A0"/>
                </a:solidFill>
              </a:rPr>
              <a:t>Mô tả bối cảnh hoặc môi trường hoạt động, kỹ thuật và thậm chí cả tình huống mà truy cập thông tin </a:t>
            </a:r>
            <a:r xmlns:a="http://schemas.openxmlformats.org/drawingml/2006/main">
              <a:rPr lang="vi" altLang="en-US" sz="2300" dirty="0" smtClean="0">
                <a:solidFill>
                  <a:srgbClr val="7030A0"/>
                </a:solidFill>
              </a:rPr>
              <a:t>xảy ra: Ngày </a:t>
            </a:r>
            <a:r xmlns:a="http://schemas.openxmlformats.org/drawingml/2006/main">
              <a:rPr lang="vi" altLang="en-US" sz="2300" dirty="0">
                <a:solidFill>
                  <a:srgbClr val="7030A0"/>
                </a:solidFill>
              </a:rPr>
              <a:t>hiện tại </a:t>
            </a:r>
            <a:r xmlns:a="http://schemas.openxmlformats.org/drawingml/2006/main">
              <a:rPr lang="vi" altLang="en-US" sz="2300" dirty="0" smtClean="0">
                <a:solidFill>
                  <a:srgbClr val="7030A0"/>
                </a:solidFill>
              </a:rPr>
              <a:t>, </a:t>
            </a:r>
            <a:r xmlns:a="http://schemas.openxmlformats.org/drawingml/2006/main">
              <a:rPr lang="vi" altLang="en-US" sz="2300" dirty="0" smtClean="0">
                <a:solidFill>
                  <a:srgbClr val="7030A0"/>
                </a:solidFill>
              </a:rPr>
              <a:t>Mức độ </a:t>
            </a:r>
            <a:r xmlns:a="http://schemas.openxmlformats.org/drawingml/2006/main">
              <a:rPr lang="vi" altLang="en-US" sz="2300" dirty="0">
                <a:solidFill>
                  <a:srgbClr val="7030A0"/>
                </a:solidFill>
              </a:rPr>
              <a:t>bảo mật mạng , </a:t>
            </a:r>
            <a:r xmlns:a="http://schemas.openxmlformats.org/drawingml/2006/main">
              <a:rPr lang="vi" altLang="en-US" sz="2300" dirty="0">
                <a:solidFill>
                  <a:srgbClr val="7030A0"/>
                </a:solidFill>
              </a:rPr>
              <a:t>Hoạt động hiện tại của vi-rút / tin tặc</a:t>
            </a:r>
          </a:p>
          <a:p>
            <a:pPr lvl="1"/>
            <a:endParaRPr lang="en-US" altLang="en-US" dirty="0"/>
          </a:p>
          <a:p>
            <a:pPr lvl="1"/>
            <a:endParaRPr lang="en-US" altLang="en-US" dirty="0"/>
          </a:p>
          <a:p>
            <a:pPr lvl="1"/>
            <a:endParaRPr lang="en-US" dirty="0"/>
          </a:p>
        </p:txBody>
      </p:sp>
    </p:spTree>
    <p:extLst>
      <p:ext uri="{BB962C8B-B14F-4D97-AF65-F5344CB8AC3E}">
        <p14:creationId xmlns:p14="http://schemas.microsoft.com/office/powerpoint/2010/main" val="25613738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46046"/>
            <a:ext cx="10972800" cy="754062"/>
          </a:xfrm>
        </p:spPr>
        <p:txBody>
          <a:bodyPr>
            <a:normAutofit fontScale="90000"/>
          </a:bodyPr>
          <a:lstStyle/>
          <a:p>
            <a:r xmlns:a="http://schemas.openxmlformats.org/drawingml/2006/main">
              <a:rPr lang="vi" b="1" dirty="0" smtClean="0">
                <a:solidFill>
                  <a:srgbClr val="002060"/>
                </a:solidFill>
              </a:rPr>
              <a:t>Triển khai kiểm soát truy cập</a:t>
            </a:r>
            <a:endParaRPr xmlns:a="http://schemas.openxmlformats.org/drawingml/2006/main" lang="en-US" b="1" dirty="0">
              <a:solidFill>
                <a:srgbClr val="002060"/>
              </a:solidFill>
            </a:endParaRPr>
          </a:p>
        </p:txBody>
      </p:sp>
      <p:sp>
        <p:nvSpPr>
          <p:cNvPr id="3" name="Content Placeholder 2"/>
          <p:cNvSpPr>
            <a:spLocks noGrp="1"/>
          </p:cNvSpPr>
          <p:nvPr>
            <p:ph idx="1"/>
          </p:nvPr>
        </p:nvSpPr>
        <p:spPr>
          <a:xfrm>
            <a:off x="609599" y="1057275"/>
            <a:ext cx="11306175" cy="5557838"/>
          </a:xfrm>
        </p:spPr>
        <p:txBody>
          <a:bodyPr>
            <a:normAutofit/>
          </a:bodyPr>
          <a:lstStyle/>
          <a:p>
            <a:pPr xmlns:a="http://schemas.openxmlformats.org/drawingml/2006/main">
              <a:spcAft>
                <a:spcPts val="1200"/>
              </a:spcAft>
            </a:pPr>
            <a:r xmlns:a="http://schemas.openxmlformats.org/drawingml/2006/main">
              <a:rPr lang="vi" sz="2800" dirty="0" smtClean="0"/>
              <a:t>Kiểm soát truy cập là một quá trình được tích hợp vào môi trường CNTT của tổ chức. Nó có thể liên quan đến hệ thống quản lý danh tính và quản lý truy cập.</a:t>
            </a:r>
          </a:p>
          <a:p>
            <a:pPr xmlns:a="http://schemas.openxmlformats.org/drawingml/2006/main">
              <a:spcAft>
                <a:spcPts val="1200"/>
              </a:spcAft>
            </a:pPr>
            <a:r xmlns:a="http://schemas.openxmlformats.org/drawingml/2006/main">
              <a:rPr lang="vi" sz="2800" dirty="0" smtClean="0"/>
              <a:t>Các hệ thống này cung cấp phần mềm kiểm soát truy cập, cơ sở dữ liệu người dùng và các công cụ quản lý cho các chính sách kiểm soát truy cập, kiểm toán và thực thi.</a:t>
            </a:r>
          </a:p>
          <a:p>
            <a:pPr xmlns:a="http://schemas.openxmlformats.org/drawingml/2006/main">
              <a:spcAft>
                <a:spcPts val="1200"/>
              </a:spcAft>
            </a:pPr>
            <a:r xmlns:a="http://schemas.openxmlformats.org/drawingml/2006/main">
              <a:rPr lang="vi" sz="2800" dirty="0" smtClean="0"/>
              <a:t>Khi người dùng được thêm vào hệ thống quản lý truy cập, quản trị viên hệ thống sử dụng hệ thống cung cấp tự động để thiết lập quyền dựa trên khuôn khổ kiểm soát truy cập, trách nhiệm công việc và quy trình làm việc.</a:t>
            </a:r>
            <a:endParaRPr xmlns:a="http://schemas.openxmlformats.org/drawingml/2006/main" lang="en-US" sz="2800" dirty="0" smtClean="0">
              <a:solidFill>
                <a:srgbClr val="FF0000"/>
              </a:solidFill>
            </a:endParaRPr>
          </a:p>
          <a:p>
            <a:pPr xmlns:a="http://schemas.openxmlformats.org/drawingml/2006/main">
              <a:spcAft>
                <a:spcPts val="1200"/>
              </a:spcAft>
            </a:pPr>
            <a:r xmlns:a="http://schemas.openxmlformats.org/drawingml/2006/main">
              <a:rPr lang="vi" sz="2800" dirty="0" smtClean="0">
                <a:solidFill>
                  <a:srgbClr val="7030A0"/>
                </a:solidFill>
              </a:rPr>
              <a:t>Yêu cầu kiểm soát truy cập: </a:t>
            </a:r>
            <a:r xmlns:a="http://schemas.openxmlformats.org/drawingml/2006/main">
              <a:rPr lang="vi" sz="2800" b="1" dirty="0" smtClean="0">
                <a:solidFill>
                  <a:srgbClr val="FF0000"/>
                </a:solidFill>
              </a:rPr>
              <a:t>đặc quyền ít nhất</a:t>
            </a:r>
          </a:p>
        </p:txBody>
      </p:sp>
    </p:spTree>
    <p:extLst>
      <p:ext uri="{BB962C8B-B14F-4D97-AF65-F5344CB8AC3E}">
        <p14:creationId xmlns:p14="http://schemas.microsoft.com/office/powerpoint/2010/main" val="1232662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b="1" dirty="0" smtClean="0">
                <a:solidFill>
                  <a:srgbClr val="FF0000"/>
                </a:solidFill>
              </a:rPr>
              <a:t>Đề cương</a:t>
            </a:r>
            <a:endParaRPr xmlns:a="http://schemas.openxmlformats.org/drawingml/2006/main" lang="en-US" b="1" dirty="0">
              <a:solidFill>
                <a:srgbClr val="FF0000"/>
              </a:solidFill>
            </a:endParaRPr>
          </a:p>
        </p:txBody>
      </p:sp>
      <p:sp>
        <p:nvSpPr>
          <p:cNvPr id="3" name="Content Placeholder 2"/>
          <p:cNvSpPr>
            <a:spLocks noGrp="1"/>
          </p:cNvSpPr>
          <p:nvPr>
            <p:ph idx="1"/>
          </p:nvPr>
        </p:nvSpPr>
        <p:spPr>
          <a:xfrm>
            <a:off x="977462" y="1577009"/>
            <a:ext cx="10641724" cy="4518991"/>
          </a:xfrm>
        </p:spPr>
        <p:txBody>
          <a:bodyPr>
            <a:normAutofit lnSpcReduction="10000"/>
          </a:bodyPr>
          <a:lstStyle/>
          <a:p>
            <a:pPr xmlns:a="http://schemas.openxmlformats.org/drawingml/2006/main" marL="457200" indent="-457200">
              <a:buFont typeface="+mj-lt"/>
              <a:buAutoNum type="arabicPeriod"/>
            </a:pPr>
            <a:r xmlns:a="http://schemas.openxmlformats.org/drawingml/2006/main">
              <a:rPr lang="vi" dirty="0" smtClean="0"/>
              <a:t>Giới thiệu</a:t>
            </a:r>
          </a:p>
          <a:p>
            <a:pPr xmlns:a="http://schemas.openxmlformats.org/drawingml/2006/main" marL="457200" indent="-457200">
              <a:buFont typeface="+mj-lt"/>
              <a:buAutoNum type="arabicPeriod"/>
            </a:pPr>
            <a:r xmlns:a="http://schemas.openxmlformats.org/drawingml/2006/main">
              <a:rPr lang="vi" dirty="0" smtClean="0"/>
              <a:t>Các loại kiểm soát truy cập</a:t>
            </a:r>
          </a:p>
          <a:p>
            <a:pPr xmlns:a="http://schemas.openxmlformats.org/drawingml/2006/main" marL="457200" indent="-457200">
              <a:buFont typeface="+mj-lt"/>
              <a:buAutoNum type="arabicPeriod"/>
            </a:pPr>
            <a:r xmlns:a="http://schemas.openxmlformats.org/drawingml/2006/main">
              <a:rPr lang="vi" dirty="0" smtClean="0"/>
              <a:t>Thuật ngữ kiểm soát truy cập</a:t>
            </a:r>
          </a:p>
          <a:p>
            <a:pPr xmlns:a="http://schemas.openxmlformats.org/drawingml/2006/main" marL="457200" indent="-457200">
              <a:buFont typeface="+mj-lt"/>
              <a:buAutoNum type="arabicPeriod"/>
            </a:pPr>
            <a:r xmlns:a="http://schemas.openxmlformats.org/drawingml/2006/main">
              <a:rPr lang="vi" dirty="0" smtClean="0"/>
              <a:t>Các mô hình kiểm soát truy cập</a:t>
            </a:r>
          </a:p>
          <a:p>
            <a:pPr xmlns:a="http://schemas.openxmlformats.org/drawingml/2006/main" marL="457200" indent="-457200">
              <a:buFont typeface="+mj-lt"/>
              <a:buAutoNum type="arabicPeriod"/>
            </a:pPr>
            <a:r xmlns:a="http://schemas.openxmlformats.org/drawingml/2006/main">
              <a:rPr lang="vi" dirty="0" smtClean="0"/>
              <a:t>Ma trận kiểm soát truy cập</a:t>
            </a:r>
          </a:p>
          <a:p>
            <a:pPr xmlns:a="http://schemas.openxmlformats.org/drawingml/2006/main" marL="457200" indent="-457200">
              <a:buFont typeface="+mj-lt"/>
              <a:buAutoNum type="arabicPeriod"/>
            </a:pPr>
            <a:r xmlns:a="http://schemas.openxmlformats.org/drawingml/2006/main">
              <a:rPr lang="vi" dirty="0" smtClean="0"/>
              <a:t>Giám sát kiểm soát truy cập</a:t>
            </a:r>
          </a:p>
          <a:p>
            <a:pPr xmlns:a="http://schemas.openxmlformats.org/drawingml/2006/main" marL="457200" indent="-457200">
              <a:buFont typeface="+mj-lt"/>
              <a:buAutoNum type="arabicPeriod"/>
            </a:pPr>
            <a:r xmlns:a="http://schemas.openxmlformats.org/drawingml/2006/main">
              <a:rPr lang="vi" dirty="0" smtClean="0"/>
              <a:t>Phòng thí nghiệm</a:t>
            </a:r>
          </a:p>
          <a:p>
            <a:pPr xmlns:a="http://schemas.openxmlformats.org/drawingml/2006/main" marL="457200" indent="-457200">
              <a:buFont typeface="+mj-lt"/>
              <a:buAutoNum type="arabicPeriod"/>
            </a:pPr>
            <a:r xmlns:a="http://schemas.openxmlformats.org/drawingml/2006/main">
              <a:rPr lang="vi" dirty="0" smtClean="0"/>
              <a:t>bản tóm tắt</a:t>
            </a:r>
          </a:p>
          <a:p>
            <a:pPr marL="457200" indent="-457200">
              <a:buFont typeface="+mj-lt"/>
              <a:buAutoNum type="arabicPeriod"/>
            </a:pPr>
            <a:endParaRPr lang="en-US" dirty="0" smtClean="0"/>
          </a:p>
        </p:txBody>
      </p:sp>
    </p:spTree>
    <p:extLst>
      <p:ext uri="{BB962C8B-B14F-4D97-AF65-F5344CB8AC3E}">
        <p14:creationId xmlns:p14="http://schemas.microsoft.com/office/powerpoint/2010/main" val="27829851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7340"/>
            <a:ext cx="10972800" cy="923541"/>
          </a:xfrm>
        </p:spPr>
        <p:txBody>
          <a:bodyPr/>
          <a:lstStyle/>
          <a:p>
            <a:r xmlns:a="http://schemas.openxmlformats.org/drawingml/2006/main">
              <a:rPr lang="vi" b="1" dirty="0" smtClean="0">
                <a:solidFill>
                  <a:srgbClr val="7030A0"/>
                </a:solidFill>
              </a:rPr>
              <a:t>Ma trận kiểm soát truy cập</a:t>
            </a:r>
            <a:endParaRPr xmlns:a="http://schemas.openxmlformats.org/drawingml/2006/main" lang="en-US" b="1" dirty="0">
              <a:solidFill>
                <a:srgbClr val="7030A0"/>
              </a:solidFill>
            </a:endParaRPr>
          </a:p>
        </p:txBody>
      </p:sp>
      <p:sp>
        <p:nvSpPr>
          <p:cNvPr id="3" name="Content Placeholder 2"/>
          <p:cNvSpPr>
            <a:spLocks noGrp="1"/>
          </p:cNvSpPr>
          <p:nvPr>
            <p:ph idx="1"/>
          </p:nvPr>
        </p:nvSpPr>
        <p:spPr>
          <a:xfrm>
            <a:off x="157164" y="1600203"/>
            <a:ext cx="7015810" cy="4525963"/>
          </a:xfrm>
        </p:spPr>
        <p:txBody>
          <a:bodyPr/>
          <a:lstStyle/>
          <a:p>
            <a:pPr xmlns:a="http://schemas.openxmlformats.org/drawingml/2006/main" marL="457200" lvl="1"/>
            <a:r xmlns:a="http://schemas.openxmlformats.org/drawingml/2006/main">
              <a:rPr lang="vi" dirty="0" smtClean="0"/>
              <a:t>Là một </a:t>
            </a:r>
            <a:r xmlns:a="http://schemas.openxmlformats.org/drawingml/2006/main">
              <a:rPr lang="vi" dirty="0" smtClean="0">
                <a:solidFill>
                  <a:srgbClr val="FF0000"/>
                </a:solidFill>
              </a:rPr>
              <a:t>bảng </a:t>
            </a:r>
            <a:r xmlns:a="http://schemas.openxmlformats.org/drawingml/2006/main">
              <a:rPr lang="vi" dirty="0" smtClean="0"/>
              <a:t>các </a:t>
            </a:r>
            <a:r xmlns:a="http://schemas.openxmlformats.org/drawingml/2006/main">
              <a:rPr lang="vi" dirty="0" smtClean="0">
                <a:solidFill>
                  <a:srgbClr val="7030A0"/>
                </a:solidFill>
              </a:rPr>
              <a:t>chủ thể </a:t>
            </a:r>
            <a:r xmlns:a="http://schemas.openxmlformats.org/drawingml/2006/main">
              <a:rPr lang="vi" dirty="0" smtClean="0"/>
              <a:t>và </a:t>
            </a:r>
            <a:r xmlns:a="http://schemas.openxmlformats.org/drawingml/2006/main">
              <a:rPr lang="vi" dirty="0" smtClean="0">
                <a:solidFill>
                  <a:srgbClr val="7030A0"/>
                </a:solidFill>
              </a:rPr>
              <a:t>đối tượng </a:t>
            </a:r>
            <a:r xmlns:a="http://schemas.openxmlformats.org/drawingml/2006/main">
              <a:rPr lang="vi" dirty="0" smtClean="0"/>
              <a:t>cho biết các chủ thể cá nhân có thể thực hiện những </a:t>
            </a:r>
            <a:r xmlns:a="http://schemas.openxmlformats.org/drawingml/2006/main">
              <a:rPr lang="vi" dirty="0" smtClean="0">
                <a:solidFill>
                  <a:srgbClr val="7030A0"/>
                </a:solidFill>
              </a:rPr>
              <a:t>hành động nào </a:t>
            </a:r>
            <a:r xmlns:a="http://schemas.openxmlformats.org/drawingml/2006/main">
              <a:rPr lang="vi" dirty="0" smtClean="0"/>
              <a:t>đối với các đối tượng riêng lẻ</a:t>
            </a:r>
          </a:p>
          <a:p>
            <a:pPr lvl="1"/>
            <a:endParaRPr lang="en-US" dirty="0" smtClean="0"/>
          </a:p>
          <a:p>
            <a:pPr xmlns:a="http://schemas.openxmlformats.org/drawingml/2006/main" marL="514350" lvl="1"/>
            <a:r xmlns:a="http://schemas.openxmlformats.org/drawingml/2006/main">
              <a:rPr lang="vi" dirty="0" smtClean="0"/>
              <a:t>Hai loại:</a:t>
            </a:r>
          </a:p>
          <a:p>
            <a:pPr xmlns:a="http://schemas.openxmlformats.org/drawingml/2006/main" lvl="2"/>
            <a:r xmlns:a="http://schemas.openxmlformats.org/drawingml/2006/main">
              <a:rPr lang="vi" sz="2800" dirty="0" smtClean="0"/>
              <a:t>Bảng khả năng </a:t>
            </a:r>
            <a:r xmlns:a="http://schemas.openxmlformats.org/drawingml/2006/main">
              <a:rPr lang="vi" dirty="0" smtClean="0"/>
              <a:t>(liên kết với một chủ đề)</a:t>
            </a:r>
          </a:p>
          <a:p>
            <a:pPr xmlns:a="http://schemas.openxmlformats.org/drawingml/2006/main" lvl="2"/>
            <a:r xmlns:a="http://schemas.openxmlformats.org/drawingml/2006/main">
              <a:rPr lang="vi" sz="2800" dirty="0" smtClean="0"/>
              <a:t>Danh sách kiểm soát truy cập </a:t>
            </a:r>
            <a:r xmlns:a="http://schemas.openxmlformats.org/drawingml/2006/main">
              <a:rPr lang="vi" dirty="0" smtClean="0"/>
              <a:t>(liên kết với một đối tượng)</a:t>
            </a:r>
            <a:endParaRPr xmlns:a="http://schemas.openxmlformats.org/drawingml/2006/main"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8118" y="1686910"/>
            <a:ext cx="5392144" cy="3233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558118" y="4477407"/>
            <a:ext cx="2349399" cy="443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10132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551" y="274133"/>
            <a:ext cx="11864897" cy="1584903"/>
          </a:xfrm>
        </p:spPr>
        <p:txBody>
          <a:bodyPr>
            <a:noAutofit/>
          </a:bodyPr>
          <a:lstStyle/>
          <a:p>
            <a:pPr xmlns:a="http://schemas.openxmlformats.org/drawingml/2006/main" algn="l"/>
            <a:r xmlns:a="http://schemas.openxmlformats.org/drawingml/2006/main">
              <a:rPr lang="vi" sz="2200" b="1" dirty="0" smtClean="0"/>
              <a:t>Ví dụ 1: </a:t>
            </a:r>
            <a:r xmlns:a="http://schemas.openxmlformats.org/drawingml/2006/main">
              <a:rPr lang="vi" sz="2300" dirty="0" smtClean="0">
                <a:solidFill>
                  <a:srgbClr val="002060"/>
                </a:solidFill>
              </a:rPr>
              <a:t>Hãy xem xét </a:t>
            </a:r>
            <a:r xmlns:a="http://schemas.openxmlformats.org/drawingml/2006/main">
              <a:rPr lang="vi" sz="2300" dirty="0">
                <a:solidFill>
                  <a:srgbClr val="002060"/>
                </a:solidFill>
              </a:rPr>
              <a:t>một hệ thống máy tính có ba người dùng: </a:t>
            </a:r>
            <a:r xmlns:a="http://schemas.openxmlformats.org/drawingml/2006/main">
              <a:rPr lang="vi" sz="2300" dirty="0">
                <a:solidFill>
                  <a:srgbClr val="FF0000"/>
                </a:solidFill>
              </a:rPr>
              <a:t>Alice </a:t>
            </a:r>
            <a:r xmlns:a="http://schemas.openxmlformats.org/drawingml/2006/main">
              <a:rPr lang="vi" sz="2300" dirty="0">
                <a:solidFill>
                  <a:srgbClr val="002060"/>
                </a:solidFill>
              </a:rPr>
              <a:t>, </a:t>
            </a:r>
            <a:r xmlns:a="http://schemas.openxmlformats.org/drawingml/2006/main">
              <a:rPr lang="vi" sz="2300" dirty="0">
                <a:solidFill>
                  <a:srgbClr val="FF0000"/>
                </a:solidFill>
              </a:rPr>
              <a:t>Bob </a:t>
            </a:r>
            <a:r xmlns:a="http://schemas.openxmlformats.org/drawingml/2006/main">
              <a:rPr lang="vi" sz="2300" dirty="0">
                <a:solidFill>
                  <a:srgbClr val="002060"/>
                </a:solidFill>
              </a:rPr>
              <a:t>và </a:t>
            </a:r>
            <a:r xmlns:a="http://schemas.openxmlformats.org/drawingml/2006/main">
              <a:rPr lang="vi" sz="2300" dirty="0" err="1">
                <a:solidFill>
                  <a:srgbClr val="FF0000"/>
                </a:solidFill>
              </a:rPr>
              <a:t>Cyndy </a:t>
            </a:r>
            <a:r xmlns:a="http://schemas.openxmlformats.org/drawingml/2006/main">
              <a:rPr lang="vi" sz="2300" dirty="0">
                <a:solidFill>
                  <a:srgbClr val="002060"/>
                </a:solidFill>
              </a:rPr>
              <a:t>. Alice sở hữu tệp là chữ số </a:t>
            </a:r>
            <a:r xmlns:a="http://schemas.openxmlformats.org/drawingml/2006/main">
              <a:rPr lang="vi" sz="2300" dirty="0">
                <a:solidFill>
                  <a:srgbClr val="002060"/>
                </a:solidFill>
              </a:rPr>
              <a:t>và Bob và </a:t>
            </a:r>
            <a:r xmlns:a="http://schemas.openxmlformats.org/drawingml/2006/main">
              <a:rPr lang="vi" sz="2300" b="1" dirty="0" err="1">
                <a:solidFill>
                  <a:srgbClr val="7030A0"/>
                </a:solidFill>
              </a:rPr>
              <a:t>Cyndy </a:t>
            </a:r>
            <a:r xmlns:a="http://schemas.openxmlformats.org/drawingml/2006/main">
              <a:rPr lang="vi" sz="2300" dirty="0" err="1">
                <a:solidFill>
                  <a:srgbClr val="002060"/>
                </a:solidFill>
              </a:rPr>
              <a:t>có </a:t>
            </a:r>
            <a:r xmlns:a="http://schemas.openxmlformats.org/drawingml/2006/main">
              <a:rPr lang="vi" sz="2300" dirty="0">
                <a:solidFill>
                  <a:srgbClr val="002060"/>
                </a:solidFill>
              </a:rPr>
              <a:t>thể đọc nó. </a:t>
            </a:r>
            <a:r xmlns:a="http://schemas.openxmlformats.org/drawingml/2006/main">
              <a:rPr lang="vi" sz="2300" dirty="0" err="1">
                <a:solidFill>
                  <a:srgbClr val="002060"/>
                </a:solidFill>
              </a:rPr>
              <a:t>Cyndy </a:t>
            </a:r>
            <a:r xmlns:a="http://schemas.openxmlformats.org/drawingml/2006/main">
              <a:rPr lang="vi" sz="2300" dirty="0">
                <a:solidFill>
                  <a:srgbClr val="002060"/>
                </a:solidFill>
              </a:rPr>
              <a:t>có thể đọc và ghi tệp </a:t>
            </a:r>
            <a:r xmlns:a="http://schemas.openxmlformats.org/drawingml/2006/main">
              <a:rPr lang="vi" sz="2300" b="1" dirty="0" err="1">
                <a:solidFill>
                  <a:srgbClr val="7030A0"/>
                </a:solidFill>
              </a:rPr>
              <a:t>bobrc </a:t>
            </a:r>
            <a:r xmlns:a="http://schemas.openxmlformats.org/drawingml/2006/main">
              <a:rPr lang="vi" sz="2300" dirty="0">
                <a:solidFill>
                  <a:srgbClr val="002060"/>
                </a:solidFill>
              </a:rPr>
              <a:t>mà Bob sở hữu, nhưng Alice chỉ có thể đọc nó. Chỉ có </a:t>
            </a:r>
            <a:r xmlns:a="http://schemas.openxmlformats.org/drawingml/2006/main">
              <a:rPr lang="vi" sz="2300" dirty="0" err="1">
                <a:solidFill>
                  <a:srgbClr val="002060"/>
                </a:solidFill>
              </a:rPr>
              <a:t>Cyndy mới </a:t>
            </a:r>
            <a:r xmlns:a="http://schemas.openxmlformats.org/drawingml/2006/main">
              <a:rPr lang="vi" sz="2300" dirty="0">
                <a:solidFill>
                  <a:srgbClr val="002060"/>
                </a:solidFill>
              </a:rPr>
              <a:t>có thể đọc và ghi tệp </a:t>
            </a:r>
            <a:r xmlns:a="http://schemas.openxmlformats.org/drawingml/2006/main">
              <a:rPr lang="vi" sz="2300" b="1" dirty="0" err="1">
                <a:solidFill>
                  <a:srgbClr val="7030A0"/>
                </a:solidFill>
              </a:rPr>
              <a:t>cyndyrc </a:t>
            </a:r>
            <a:r xmlns:a="http://schemas.openxmlformats.org/drawingml/2006/main">
              <a:rPr lang="vi" sz="2300" dirty="0">
                <a:solidFill>
                  <a:srgbClr val="002060"/>
                </a:solidFill>
              </a:rPr>
              <a:t>mà cô ấy sở hữu. Giả sử rằng chủ sở hữu của mỗi tệp này có thể thực thi nó.</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9241" y="1691768"/>
            <a:ext cx="4238318" cy="2133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8514" y="4650057"/>
            <a:ext cx="4263251" cy="2131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301083" y="2118303"/>
            <a:ext cx="9909717" cy="4525963"/>
          </a:xfrm>
        </p:spPr>
        <p:txBody>
          <a:bodyPr>
            <a:normAutofit/>
          </a:bodyPr>
          <a:lstStyle/>
          <a:p>
            <a:pPr xmlns:a="http://schemas.openxmlformats.org/drawingml/2006/main" marL="0" indent="0">
              <a:buNone/>
            </a:pPr>
            <a:r xmlns:a="http://schemas.openxmlformats.org/drawingml/2006/main">
              <a:rPr lang="vi" sz="2400" b="1" dirty="0"/>
              <a:t>một. Tạo ma trận kiểm soát truy cập tương ứng.</a:t>
            </a:r>
            <a:endParaRPr xmlns:a="http://schemas.openxmlformats.org/drawingml/2006/main" lang="en-US" b="1" dirty="0" smtClean="0"/>
          </a:p>
          <a:p>
            <a:endParaRPr lang="en-US" b="1" dirty="0"/>
          </a:p>
          <a:p>
            <a:pPr marL="0" indent="0">
              <a:buNone/>
            </a:pPr>
            <a:endParaRPr lang="en-US" b="1" dirty="0"/>
          </a:p>
          <a:p>
            <a:pPr xmlns:a="http://schemas.openxmlformats.org/drawingml/2006/main" marL="0" indent="0">
              <a:buNone/>
            </a:pPr>
            <a:r xmlns:a="http://schemas.openxmlformats.org/drawingml/2006/main">
              <a:rPr lang="vi" sz="2200" b="1" dirty="0"/>
              <a:t> </a:t>
            </a:r>
            <a:r xmlns:a="http://schemas.openxmlformats.org/drawingml/2006/main">
              <a:rPr lang="vi" sz="2200" b="1" dirty="0" smtClean="0"/>
              <a:t>b. </a:t>
            </a:r>
            <a:r xmlns:a="http://schemas.openxmlformats.org/drawingml/2006/main">
              <a:rPr lang="vi" sz="2200" b="1" dirty="0" err="1" smtClean="0">
                <a:solidFill>
                  <a:srgbClr val="FF0000"/>
                </a:solidFill>
              </a:rPr>
              <a:t>Cyndy</a:t>
            </a:r>
            <a:r xmlns:a="http://schemas.openxmlformats.org/drawingml/2006/main">
              <a:rPr lang="vi" sz="2200" b="1" dirty="0" smtClean="0">
                <a:solidFill>
                  <a:srgbClr val="FF0000"/>
                </a:solidFill>
              </a:rPr>
              <a:t> </a:t>
            </a:r>
            <a:r xmlns:a="http://schemas.openxmlformats.org/drawingml/2006/main">
              <a:rPr lang="vi" sz="2200" b="1" dirty="0"/>
              <a:t>cấp cho </a:t>
            </a:r>
            <a:r xmlns:a="http://schemas.openxmlformats.org/drawingml/2006/main">
              <a:rPr lang="vi" sz="2200" b="1" dirty="0">
                <a:solidFill>
                  <a:srgbClr val="FF0000"/>
                </a:solidFill>
              </a:rPr>
              <a:t>Alice </a:t>
            </a:r>
            <a:r xmlns:a="http://schemas.openxmlformats.org/drawingml/2006/main">
              <a:rPr lang="vi" sz="2200" b="1" dirty="0"/>
              <a:t>quyền đọc </a:t>
            </a:r>
            <a:r xmlns:a="http://schemas.openxmlformats.org/drawingml/2006/main">
              <a:rPr lang="vi" sz="2200" b="1" dirty="0" err="1">
                <a:solidFill>
                  <a:srgbClr val="7030A0"/>
                </a:solidFill>
              </a:rPr>
              <a:t>cyndyrc </a:t>
            </a:r>
            <a:r xmlns:a="http://schemas.openxmlformats.org/drawingml/2006/main">
              <a:rPr lang="vi" sz="2200" b="1" dirty="0"/>
              <a:t>, và </a:t>
            </a:r>
            <a:r xmlns:a="http://schemas.openxmlformats.org/drawingml/2006/main">
              <a:rPr lang="vi" sz="2200" b="1" dirty="0">
                <a:solidFill>
                  <a:srgbClr val="FF0000"/>
                </a:solidFill>
              </a:rPr>
              <a:t>Alice </a:t>
            </a:r>
            <a:r xmlns:a="http://schemas.openxmlformats.org/drawingml/2006/main">
              <a:rPr lang="vi" sz="2200" b="1" dirty="0"/>
              <a:t>loại bỏ </a:t>
            </a:r>
            <a:r xmlns:a="http://schemas.openxmlformats.org/drawingml/2006/main">
              <a:rPr lang="vi" sz="2200" b="1" dirty="0"/>
              <a:t>khả năng đọc chữ </a:t>
            </a:r>
            <a:r xmlns:a="http://schemas.openxmlformats.org/drawingml/2006/main">
              <a:rPr lang="vi" sz="2200" b="1" dirty="0" err="1">
                <a:solidFill>
                  <a:srgbClr val="7030A0"/>
                </a:solidFill>
              </a:rPr>
              <a:t>số của </a:t>
            </a:r>
            <a:r xmlns:a="http://schemas.openxmlformats.org/drawingml/2006/main">
              <a:rPr lang="vi" sz="2200" b="1" dirty="0">
                <a:solidFill>
                  <a:srgbClr val="FF0000"/>
                </a:solidFill>
              </a:rPr>
              <a:t>Bob </a:t>
            </a:r>
            <a:r xmlns:a="http://schemas.openxmlformats.org/drawingml/2006/main">
              <a:rPr lang="vi" sz="2200" b="1" dirty="0"/>
              <a:t>. Hiển thị ma trận kiểm soát truy cập mới.</a:t>
            </a:r>
            <a:endParaRPr xmlns:a="http://schemas.openxmlformats.org/drawingml/2006/main" lang="en-US" sz="2200" dirty="0"/>
          </a:p>
          <a:p>
            <a:endParaRPr lang="en-US" dirty="0"/>
          </a:p>
        </p:txBody>
      </p:sp>
    </p:spTree>
    <p:extLst>
      <p:ext uri="{BB962C8B-B14F-4D97-AF65-F5344CB8AC3E}">
        <p14:creationId xmlns:p14="http://schemas.microsoft.com/office/powerpoint/2010/main" val="3094109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wipe(down)">
                                      <p:cBhvr>
                                        <p:cTn id="12"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663" y="274638"/>
            <a:ext cx="11459737" cy="1143000"/>
          </a:xfrm>
        </p:spPr>
        <p:txBody>
          <a:bodyPr>
            <a:noAutofit/>
          </a:bodyPr>
          <a:lstStyle/>
          <a:p>
            <a:r xmlns:a="http://schemas.openxmlformats.org/drawingml/2006/main">
              <a:rPr lang="vi" sz="2800" dirty="0" smtClean="0"/>
              <a:t>Ví dụ 2: </a:t>
            </a:r>
            <a:r xmlns:a="http://schemas.openxmlformats.org/drawingml/2006/main">
              <a:rPr lang="vi" sz="2800" dirty="0" smtClean="0">
                <a:solidFill>
                  <a:srgbClr val="FF0000"/>
                </a:solidFill>
              </a:rPr>
              <a:t>Alice</a:t>
            </a:r>
            <a:r xmlns:a="http://schemas.openxmlformats.org/drawingml/2006/main">
              <a:rPr lang="vi" sz="2800" dirty="0" smtClean="0">
                <a:solidFill>
                  <a:srgbClr val="002060"/>
                </a:solidFill>
              </a:rPr>
              <a:t> </a:t>
            </a:r>
            <a:r xmlns:a="http://schemas.openxmlformats.org/drawingml/2006/main">
              <a:rPr lang="vi" sz="2800" dirty="0">
                <a:solidFill>
                  <a:srgbClr val="002060"/>
                </a:solidFill>
              </a:rPr>
              <a:t>có thể đọc và ghi vào </a:t>
            </a:r>
            <a:r xmlns:a="http://schemas.openxmlformats.org/drawingml/2006/main">
              <a:rPr lang="vi" sz="2800" dirty="0">
                <a:solidFill>
                  <a:srgbClr val="FF0000"/>
                </a:solidFill>
              </a:rPr>
              <a:t>tệp x </a:t>
            </a:r>
            <a:r xmlns:a="http://schemas.openxmlformats.org/drawingml/2006/main">
              <a:rPr lang="vi" sz="2800" dirty="0">
                <a:solidFill>
                  <a:srgbClr val="002060"/>
                </a:solidFill>
              </a:rPr>
              <a:t>, có thể đọc </a:t>
            </a:r>
            <a:r xmlns:a="http://schemas.openxmlformats.org/drawingml/2006/main">
              <a:rPr lang="vi" sz="2800" dirty="0">
                <a:solidFill>
                  <a:srgbClr val="FF0000"/>
                </a:solidFill>
              </a:rPr>
              <a:t>tệp y </a:t>
            </a:r>
            <a:r xmlns:a="http://schemas.openxmlformats.org/drawingml/2006/main">
              <a:rPr lang="vi" sz="2800" dirty="0">
                <a:solidFill>
                  <a:srgbClr val="002060"/>
                </a:solidFill>
              </a:rPr>
              <a:t>và có thể thực thi </a:t>
            </a:r>
            <a:r xmlns:a="http://schemas.openxmlformats.org/drawingml/2006/main">
              <a:rPr lang="vi" sz="2800" dirty="0">
                <a:solidFill>
                  <a:srgbClr val="FF0000"/>
                </a:solidFill>
              </a:rPr>
              <a:t>tệp z </a:t>
            </a:r>
            <a:r xmlns:a="http://schemas.openxmlformats.org/drawingml/2006/main">
              <a:rPr lang="vi" sz="2800" dirty="0">
                <a:solidFill>
                  <a:srgbClr val="002060"/>
                </a:solidFill>
              </a:rPr>
              <a:t>. </a:t>
            </a:r>
            <a:r xmlns:a="http://schemas.openxmlformats.org/drawingml/2006/main">
              <a:rPr lang="vi" sz="2800" dirty="0">
                <a:solidFill>
                  <a:srgbClr val="FF0000"/>
                </a:solidFill>
              </a:rPr>
              <a:t>Bob </a:t>
            </a:r>
            <a:r xmlns:a="http://schemas.openxmlformats.org/drawingml/2006/main">
              <a:rPr lang="vi" sz="2800" dirty="0">
                <a:solidFill>
                  <a:srgbClr val="002060"/>
                </a:solidFill>
              </a:rPr>
              <a:t>có thể </a:t>
            </a:r>
            <a:r xmlns:a="http://schemas.openxmlformats.org/drawingml/2006/main">
              <a:rPr lang="vi" sz="2800" dirty="0">
                <a:solidFill>
                  <a:srgbClr val="7030A0"/>
                </a:solidFill>
              </a:rPr>
              <a:t>đọc x </a:t>
            </a:r>
            <a:r xmlns:a="http://schemas.openxmlformats.org/drawingml/2006/main">
              <a:rPr lang="vi" sz="2800" dirty="0">
                <a:solidFill>
                  <a:srgbClr val="002060"/>
                </a:solidFill>
              </a:rPr>
              <a:t>, có thể đọc và </a:t>
            </a:r>
            <a:r xmlns:a="http://schemas.openxmlformats.org/drawingml/2006/main">
              <a:rPr lang="vi" sz="2800" dirty="0">
                <a:solidFill>
                  <a:srgbClr val="7030A0"/>
                </a:solidFill>
              </a:rPr>
              <a:t>ghi vào y </a:t>
            </a:r>
            <a:r xmlns:a="http://schemas.openxmlformats.org/drawingml/2006/main">
              <a:rPr lang="vi" sz="2800" dirty="0">
                <a:solidFill>
                  <a:srgbClr val="002060"/>
                </a:solidFill>
              </a:rPr>
              <a:t>, và không thể </a:t>
            </a:r>
            <a:r xmlns:a="http://schemas.openxmlformats.org/drawingml/2006/main">
              <a:rPr lang="vi" sz="2800" dirty="0">
                <a:solidFill>
                  <a:srgbClr val="7030A0"/>
                </a:solidFill>
              </a:rPr>
              <a:t>truy cập z</a:t>
            </a:r>
          </a:p>
        </p:txBody>
      </p:sp>
      <p:sp>
        <p:nvSpPr>
          <p:cNvPr id="3" name="Content Placeholder 2"/>
          <p:cNvSpPr>
            <a:spLocks noGrp="1"/>
          </p:cNvSpPr>
          <p:nvPr>
            <p:ph idx="1"/>
          </p:nvPr>
        </p:nvSpPr>
        <p:spPr>
          <a:xfrm>
            <a:off x="1981200" y="1600201"/>
            <a:ext cx="8229600" cy="1828800"/>
          </a:xfrm>
        </p:spPr>
        <p:txBody>
          <a:bodyPr>
            <a:normAutofit fontScale="92500"/>
          </a:bodyPr>
          <a:lstStyle/>
          <a:p>
            <a:pPr xmlns:a="http://schemas.openxmlformats.org/drawingml/2006/main" marL="971550" lvl="1" indent="-514350">
              <a:buFont typeface="+mj-lt"/>
              <a:buAutoNum type="alphaLcParenR"/>
            </a:pPr>
            <a:r xmlns:a="http://schemas.openxmlformats.org/drawingml/2006/main">
              <a:rPr lang="vi" dirty="0"/>
              <a:t>Viết một tập hợp các </a:t>
            </a:r>
            <a:r xmlns:a="http://schemas.openxmlformats.org/drawingml/2006/main">
              <a:rPr lang="vi" b="1" dirty="0"/>
              <a:t>danh sách kiểm soát truy cập </a:t>
            </a:r>
            <a:r xmlns:a="http://schemas.openxmlformats.org/drawingml/2006/main">
              <a:rPr lang="vi" dirty="0"/>
              <a:t>cho tình huống này. Danh sách nào được liên kết với </a:t>
            </a:r>
            <a:r xmlns:a="http://schemas.openxmlformats.org/drawingml/2006/main">
              <a:rPr lang="vi" dirty="0" smtClean="0"/>
              <a:t>tệp </a:t>
            </a:r>
            <a:r xmlns:a="http://schemas.openxmlformats.org/drawingml/2006/main">
              <a:rPr lang="vi" dirty="0"/>
              <a:t>nào?</a:t>
            </a:r>
            <a:endParaRPr xmlns:a="http://schemas.openxmlformats.org/drawingml/2006/main" lang="en-US" sz="2400" dirty="0"/>
          </a:p>
          <a:p>
            <a:pPr xmlns:a="http://schemas.openxmlformats.org/drawingml/2006/main" marL="971550" lvl="1" indent="-514350">
              <a:buFont typeface="+mj-lt"/>
              <a:buAutoNum type="alphaLcParenR"/>
            </a:pPr>
            <a:r xmlns:a="http://schemas.openxmlformats.org/drawingml/2006/main">
              <a:rPr lang="vi" dirty="0" smtClean="0"/>
              <a:t>Viết </a:t>
            </a:r>
            <a:r xmlns:a="http://schemas.openxmlformats.org/drawingml/2006/main">
              <a:rPr lang="vi" dirty="0"/>
              <a:t>một tập hợp các </a:t>
            </a:r>
            <a:r xmlns:a="http://schemas.openxmlformats.org/drawingml/2006/main">
              <a:rPr lang="vi" b="1" dirty="0"/>
              <a:t>danh sách khả năng </a:t>
            </a:r>
            <a:r xmlns:a="http://schemas.openxmlformats.org/drawingml/2006/main">
              <a:rPr lang="vi" dirty="0"/>
              <a:t>cho tình huống này. Với những gì được liên kết với mỗi danh sách?</a:t>
            </a:r>
          </a:p>
        </p:txBody>
      </p:sp>
      <p:sp>
        <p:nvSpPr>
          <p:cNvPr id="4" name="Rectangle 3"/>
          <p:cNvSpPr/>
          <p:nvPr/>
        </p:nvSpPr>
        <p:spPr>
          <a:xfrm>
            <a:off x="1981200" y="3962401"/>
            <a:ext cx="8458200" cy="2585323"/>
          </a:xfrm>
          <a:prstGeom prst="rect">
            <a:avLst/>
          </a:prstGeom>
        </p:spPr>
        <p:txBody>
          <a:bodyPr wrap="square">
            <a:spAutoFit/>
          </a:bodyPr>
          <a:lstStyle/>
          <a:p>
            <a:r xmlns:a="http://schemas.openxmlformats.org/drawingml/2006/main">
              <a:rPr lang="vi"/>
              <a:t>Tập hợp các danh sách kiểm soát truy cập. Chúng tập trung vào đối tượng nên mỗi danh sách được liên kết với một tệp.</a:t>
            </a:r>
          </a:p>
          <a:p>
            <a:r xmlns:a="http://schemas.openxmlformats.org/drawingml/2006/main">
              <a:rPr lang="vi"/>
              <a:t>ACL (FileX) = Alice: {read, write}, Bob: {read}</a:t>
            </a:r>
          </a:p>
          <a:p>
            <a:r xmlns:a="http://schemas.openxmlformats.org/drawingml/2006/main">
              <a:rPr lang="vi"/>
              <a:t>ACL (FileY) = Alice: {read}, Bob: {read, write}</a:t>
            </a:r>
          </a:p>
          <a:p>
            <a:r xmlns:a="http://schemas.openxmlformats.org/drawingml/2006/main">
              <a:rPr lang="vi"/>
              <a:t>ACL (FileZ) = Alice: {execute}, Bob: {}</a:t>
            </a:r>
          </a:p>
          <a:p>
            <a:r xmlns:a="http://schemas.openxmlformats.org/drawingml/2006/main">
              <a:rPr lang="vi"/>
              <a:t/>
            </a:r>
            <a:br xmlns:a="http://schemas.openxmlformats.org/drawingml/2006/main">
              <a:rPr lang="en-US"/>
            </a:br>
            <a:endParaRPr xmlns:a="http://schemas.openxmlformats.org/drawingml/2006/main" lang="en-US"/>
          </a:p>
          <a:p>
            <a:r xmlns:a="http://schemas.openxmlformats.org/drawingml/2006/main">
              <a:rPr lang="vi"/>
              <a:t>Tập hợp các danh sách khả năng. Chúng tập trung vào chủ đề, vì vậy mỗi danh sách được liên kết với một người dùng.</a:t>
            </a:r>
          </a:p>
          <a:p>
            <a:r xmlns:a="http://schemas.openxmlformats.org/drawingml/2006/main">
              <a:rPr lang="vi"/>
              <a:t>CList (Alice) = FileX: {read, write}, FileY: {read}, FileZ: {execute}</a:t>
            </a:r>
          </a:p>
          <a:p>
            <a:r xmlns:a="http://schemas.openxmlformats.org/drawingml/2006/main">
              <a:rPr lang="vi"/>
              <a:t>CList (Bob) = FileX: {read}, FileY: {read, write}, FileZ: {}</a:t>
            </a:r>
          </a:p>
        </p:txBody>
      </p:sp>
    </p:spTree>
    <p:extLst>
      <p:ext uri="{BB962C8B-B14F-4D97-AF65-F5344CB8AC3E}">
        <p14:creationId xmlns:p14="http://schemas.microsoft.com/office/powerpoint/2010/main" val="139036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40069"/>
            <a:ext cx="10972800" cy="5234152"/>
          </a:xfrm>
        </p:spPr>
        <p:txBody>
          <a:bodyPr>
            <a:normAutofit lnSpcReduction="10000"/>
          </a:bodyPr>
          <a:lstStyle/>
          <a:p>
            <a:pPr xmlns:a="http://schemas.openxmlformats.org/drawingml/2006/main" marL="0" indent="0">
              <a:buNone/>
            </a:pPr>
            <a:r xmlns:a="http://schemas.openxmlformats.org/drawingml/2006/main">
              <a:rPr lang="vi" sz="3900" b="1" smtClean="0">
                <a:solidFill>
                  <a:schemeClr val="accent2"/>
                </a:solidFill>
              </a:rPr>
              <a:t>Phát hiện xâm nhập</a:t>
            </a:r>
            <a:endParaRPr xmlns:a="http://schemas.openxmlformats.org/drawingml/2006/main" lang="en-US" b="1" smtClean="0">
              <a:solidFill>
                <a:schemeClr val="accent2"/>
              </a:solidFill>
            </a:endParaRPr>
          </a:p>
          <a:p>
            <a:pPr xmlns:a="http://schemas.openxmlformats.org/drawingml/2006/main" marL="695325" indent="-285750"/>
            <a:r xmlns:a="http://schemas.openxmlformats.org/drawingml/2006/main">
              <a:rPr lang="vi" b="1" smtClean="0">
                <a:solidFill>
                  <a:srgbClr val="0070C0"/>
                </a:solidFill>
              </a:rPr>
              <a:t>Ba thành phần chung</a:t>
            </a:r>
          </a:p>
          <a:p>
            <a:pPr xmlns:a="http://schemas.openxmlformats.org/drawingml/2006/main" marL="1436688" lvl="1"/>
            <a:r xmlns:a="http://schemas.openxmlformats.org/drawingml/2006/main">
              <a:rPr lang="vi" smtClean="0"/>
              <a:t>Cảm biến</a:t>
            </a:r>
          </a:p>
          <a:p>
            <a:pPr xmlns:a="http://schemas.openxmlformats.org/drawingml/2006/main" marL="1436688" lvl="1"/>
            <a:r xmlns:a="http://schemas.openxmlformats.org/drawingml/2006/main">
              <a:rPr lang="vi" smtClean="0"/>
              <a:t>Máy phân tích</a:t>
            </a:r>
          </a:p>
          <a:p>
            <a:pPr xmlns:a="http://schemas.openxmlformats.org/drawingml/2006/main" marL="1436688" lvl="1"/>
            <a:r xmlns:a="http://schemas.openxmlformats.org/drawingml/2006/main">
              <a:rPr lang="vi" smtClean="0"/>
              <a:t>Giao diện quản trị viên</a:t>
            </a:r>
          </a:p>
          <a:p>
            <a:pPr xmlns:a="http://schemas.openxmlformats.org/drawingml/2006/main" marL="695325" indent="-285750"/>
            <a:r xmlns:a="http://schemas.openxmlformats.org/drawingml/2006/main">
              <a:rPr lang="vi" b="1" smtClean="0">
                <a:solidFill>
                  <a:srgbClr val="0070C0"/>
                </a:solidFill>
              </a:rPr>
              <a:t>Loại phổ biến</a:t>
            </a:r>
          </a:p>
          <a:p>
            <a:pPr xmlns:a="http://schemas.openxmlformats.org/drawingml/2006/main" marL="1436688" lvl="1"/>
            <a:r xmlns:a="http://schemas.openxmlformats.org/drawingml/2006/main">
              <a:rPr lang="vi" smtClean="0"/>
              <a:t>Phát hiện xâm nhập</a:t>
            </a:r>
          </a:p>
          <a:p>
            <a:pPr xmlns:a="http://schemas.openxmlformats.org/drawingml/2006/main" marL="1436688" lvl="1"/>
            <a:r xmlns:a="http://schemas.openxmlformats.org/drawingml/2006/main">
              <a:rPr lang="vi" smtClean="0"/>
              <a:t>Phòng chống xâm nhập</a:t>
            </a:r>
          </a:p>
          <a:p>
            <a:pPr xmlns:a="http://schemas.openxmlformats.org/drawingml/2006/main" marL="1436688" lvl="1"/>
            <a:r xmlns:a="http://schemas.openxmlformats.org/drawingml/2006/main">
              <a:rPr lang="vi" smtClean="0"/>
              <a:t>Honeypots</a:t>
            </a:r>
          </a:p>
          <a:p>
            <a:pPr xmlns:a="http://schemas.openxmlformats.org/drawingml/2006/main" marL="1436688" lvl="1"/>
            <a:r xmlns:a="http://schemas.openxmlformats.org/drawingml/2006/main">
              <a:rPr lang="vi" smtClean="0"/>
              <a:t>Người đánh hơi mạng</a:t>
            </a:r>
            <a:endParaRPr xmlns:a="http://schemas.openxmlformats.org/drawingml/2006/main" lang="en-US"/>
          </a:p>
        </p:txBody>
      </p:sp>
      <p:sp>
        <p:nvSpPr>
          <p:cNvPr id="4" name="Title 1"/>
          <p:cNvSpPr>
            <a:spLocks noGrp="1"/>
          </p:cNvSpPr>
          <p:nvPr>
            <p:ph type="title"/>
          </p:nvPr>
        </p:nvSpPr>
        <p:spPr>
          <a:xfrm>
            <a:off x="641131" y="195808"/>
            <a:ext cx="10972800" cy="923541"/>
          </a:xfrm>
        </p:spPr>
        <p:txBody>
          <a:bodyPr/>
          <a:lstStyle/>
          <a:p>
            <a:r xmlns:a="http://schemas.openxmlformats.org/drawingml/2006/main">
              <a:rPr lang="vi" b="1" smtClean="0">
                <a:solidFill>
                  <a:srgbClr val="7030A0"/>
                </a:solidFill>
              </a:rPr>
              <a:t>Giám sát kiểm soát truy cập</a:t>
            </a:r>
            <a:endParaRPr xmlns:a="http://schemas.openxmlformats.org/drawingml/2006/main" lang="en-US" b="1">
              <a:solidFill>
                <a:srgbClr val="7030A0"/>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8496" y="1623846"/>
            <a:ext cx="4135737" cy="4361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43471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03131"/>
            <a:ext cx="10972800" cy="4723035"/>
          </a:xfrm>
        </p:spPr>
        <p:txBody>
          <a:bodyPr>
            <a:normAutofit lnSpcReduction="10000"/>
          </a:bodyPr>
          <a:lstStyle/>
          <a:p>
            <a:r xmlns:a="http://schemas.openxmlformats.org/drawingml/2006/main">
              <a:rPr lang="vi" b="1" smtClean="0">
                <a:solidFill>
                  <a:srgbClr val="0070C0"/>
                </a:solidFill>
              </a:rPr>
              <a:t>Hai loại hệ thống phát hiện xâm nhập chính</a:t>
            </a:r>
          </a:p>
          <a:p>
            <a:pPr xmlns:a="http://schemas.openxmlformats.org/drawingml/2006/main" lvl="1">
              <a:buFont typeface="Wingdings 2" pitchFamily="18" charset="2"/>
              <a:buChar char="P"/>
            </a:pPr>
            <a:r xmlns:a="http://schemas.openxmlformats.org/drawingml/2006/main">
              <a:rPr lang="vi" smtClean="0"/>
              <a:t>Dựa trên mạng (NIDS)</a:t>
            </a:r>
          </a:p>
          <a:p>
            <a:pPr xmlns:a="http://schemas.openxmlformats.org/drawingml/2006/main" lvl="1">
              <a:buFont typeface="Wingdings 2" pitchFamily="18" charset="2"/>
              <a:buChar char="P"/>
            </a:pPr>
            <a:r xmlns:a="http://schemas.openxmlformats.org/drawingml/2006/main">
              <a:rPr lang="vi" smtClean="0"/>
              <a:t>Dựa trên máy chủ (HIDS)</a:t>
            </a:r>
          </a:p>
          <a:p>
            <a:pPr marL="457200" lvl="1" indent="0">
              <a:buNone/>
            </a:pPr>
            <a:endParaRPr lang="en-US" smtClean="0"/>
          </a:p>
          <a:p>
            <a:r xmlns:a="http://schemas.openxmlformats.org/drawingml/2006/main">
              <a:rPr lang="vi" b="1" smtClean="0">
                <a:solidFill>
                  <a:srgbClr val="0070C0"/>
                </a:solidFill>
              </a:rPr>
              <a:t>HIDS &amp; NIDS có thể</a:t>
            </a:r>
          </a:p>
          <a:p>
            <a:pPr xmlns:a="http://schemas.openxmlformats.org/drawingml/2006/main" lvl="1"/>
            <a:r xmlns:a="http://schemas.openxmlformats.org/drawingml/2006/main">
              <a:rPr lang="vi" smtClean="0"/>
              <a:t>Dựa trên chữ ký</a:t>
            </a:r>
          </a:p>
          <a:p>
            <a:pPr xmlns:a="http://schemas.openxmlformats.org/drawingml/2006/main" lvl="1"/>
            <a:r xmlns:a="http://schemas.openxmlformats.org/drawingml/2006/main">
              <a:rPr lang="vi" smtClean="0"/>
              <a:t>Dựa trên sự bất thường thống kê</a:t>
            </a:r>
          </a:p>
          <a:p>
            <a:pPr xmlns:a="http://schemas.openxmlformats.org/drawingml/2006/main" lvl="2"/>
            <a:r xmlns:a="http://schemas.openxmlformats.org/drawingml/2006/main">
              <a:rPr lang="vi" smtClean="0"/>
              <a:t>Giao thức dựa trên sự bất thường</a:t>
            </a:r>
          </a:p>
          <a:p>
            <a:pPr xmlns:a="http://schemas.openxmlformats.org/drawingml/2006/main" lvl="2"/>
            <a:r xmlns:a="http://schemas.openxmlformats.org/drawingml/2006/main">
              <a:rPr lang="vi" smtClean="0"/>
              <a:t>Giao thông dựa trên bất thường</a:t>
            </a:r>
          </a:p>
          <a:p>
            <a:pPr xmlns:a="http://schemas.openxmlformats.org/drawingml/2006/main" lvl="1"/>
            <a:r xmlns:a="http://schemas.openxmlformats.org/drawingml/2006/main">
              <a:rPr lang="vi" smtClean="0"/>
              <a:t>Dựa trên quy tắc</a:t>
            </a:r>
            <a:endParaRPr xmlns:a="http://schemas.openxmlformats.org/drawingml/2006/main" lang="en-US"/>
          </a:p>
        </p:txBody>
      </p:sp>
      <p:sp>
        <p:nvSpPr>
          <p:cNvPr id="5" name="Title 1"/>
          <p:cNvSpPr>
            <a:spLocks noGrp="1"/>
          </p:cNvSpPr>
          <p:nvPr>
            <p:ph type="title"/>
          </p:nvPr>
        </p:nvSpPr>
        <p:spPr>
          <a:xfrm>
            <a:off x="609600" y="274638"/>
            <a:ext cx="10972800" cy="923541"/>
          </a:xfrm>
        </p:spPr>
        <p:txBody>
          <a:bodyPr/>
          <a:lstStyle/>
          <a:p>
            <a:r xmlns:a="http://schemas.openxmlformats.org/drawingml/2006/main">
              <a:rPr lang="vi" b="1" smtClean="0">
                <a:solidFill>
                  <a:srgbClr val="7030A0"/>
                </a:solidFill>
              </a:rPr>
              <a:t>Giám sát kiểm soát truy cập</a:t>
            </a:r>
            <a:endParaRPr xmlns:a="http://schemas.openxmlformats.org/drawingml/2006/main" lang="en-US" b="1">
              <a:solidFill>
                <a:srgbClr val="7030A0"/>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4291" y="2543173"/>
            <a:ext cx="5213459" cy="3645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27315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23541"/>
          </a:xfrm>
        </p:spPr>
        <p:txBody>
          <a:bodyPr/>
          <a:lstStyle/>
          <a:p>
            <a:r xmlns:a="http://schemas.openxmlformats.org/drawingml/2006/main">
              <a:rPr lang="vi" b="1" smtClean="0">
                <a:solidFill>
                  <a:srgbClr val="7030A0"/>
                </a:solidFill>
              </a:rPr>
              <a:t>Giám sát kiểm soát truy cập</a:t>
            </a:r>
            <a:endParaRPr xmlns:a="http://schemas.openxmlformats.org/drawingml/2006/main" lang="en-US" b="1">
              <a:solidFill>
                <a:srgbClr val="7030A0"/>
              </a:solidFill>
            </a:endParaRPr>
          </a:p>
        </p:txBody>
      </p:sp>
      <p:sp>
        <p:nvSpPr>
          <p:cNvPr id="3" name="Content Placeholder 2"/>
          <p:cNvSpPr>
            <a:spLocks noGrp="1"/>
          </p:cNvSpPr>
          <p:nvPr>
            <p:ph idx="1"/>
          </p:nvPr>
        </p:nvSpPr>
        <p:spPr>
          <a:xfrm>
            <a:off x="168153" y="1426782"/>
            <a:ext cx="7824952" cy="5257797"/>
          </a:xfrm>
        </p:spPr>
        <p:txBody>
          <a:bodyPr>
            <a:normAutofit/>
          </a:bodyPr>
          <a:lstStyle/>
          <a:p>
            <a:r xmlns:a="http://schemas.openxmlformats.org/drawingml/2006/main">
              <a:rPr lang="vi" b="1" smtClean="0">
                <a:solidFill>
                  <a:srgbClr val="FF0000"/>
                </a:solidFill>
              </a:rPr>
              <a:t>Hệ thống ngăn chặn xâm nhập</a:t>
            </a:r>
          </a:p>
          <a:p>
            <a:pPr xmlns:a="http://schemas.openxmlformats.org/drawingml/2006/main" lvl="1"/>
            <a:r xmlns:a="http://schemas.openxmlformats.org/drawingml/2006/main">
              <a:rPr lang="vi" sz="2400" smtClean="0"/>
              <a:t>Là một </a:t>
            </a:r>
            <a:r xmlns:a="http://schemas.openxmlformats.org/drawingml/2006/main">
              <a:rPr lang="vi" sz="2400" b="1" smtClean="0">
                <a:solidFill>
                  <a:srgbClr val="0070C0"/>
                </a:solidFill>
              </a:rPr>
              <a:t>phòng ngừa và chủ động</a:t>
            </a:r>
            <a:r xmlns:a="http://schemas.openxmlformats.org/drawingml/2006/main">
              <a:rPr lang="vi" sz="2400" b="1" smtClean="0"/>
              <a:t> </a:t>
            </a:r>
            <a:r xmlns:a="http://schemas.openxmlformats.org/drawingml/2006/main">
              <a:rPr lang="vi" sz="2400" smtClean="0"/>
              <a:t>công nghệ, IDS là một công nghệ phát hiện</a:t>
            </a:r>
          </a:p>
          <a:p>
            <a:pPr xmlns:a="http://schemas.openxmlformats.org/drawingml/2006/main" lvl="1"/>
            <a:r xmlns:a="http://schemas.openxmlformats.org/drawingml/2006/main">
              <a:rPr lang="vi" sz="2400" smtClean="0"/>
              <a:t>Hai loại: Dựa trên mạng (NIPS) và Dựa trên máy chủ (HIPS)</a:t>
            </a:r>
          </a:p>
          <a:p>
            <a:r xmlns:a="http://schemas.openxmlformats.org/drawingml/2006/main">
              <a:rPr lang="vi" b="1" smtClean="0">
                <a:solidFill>
                  <a:srgbClr val="FF0000"/>
                </a:solidFill>
              </a:rPr>
              <a:t>Honeypots</a:t>
            </a:r>
          </a:p>
          <a:p>
            <a:pPr xmlns:a="http://schemas.openxmlformats.org/drawingml/2006/main" lvl="1"/>
            <a:r xmlns:a="http://schemas.openxmlformats.org/drawingml/2006/main">
              <a:rPr lang="vi" sz="2400" smtClean="0"/>
              <a:t>Một đề nghị hấp dẫn hy vọng sẽ </a:t>
            </a:r>
            <a:r xmlns:a="http://schemas.openxmlformats.org/drawingml/2006/main">
              <a:rPr lang="vi" sz="2400" b="1" smtClean="0">
                <a:solidFill>
                  <a:srgbClr val="0070C0"/>
                </a:solidFill>
              </a:rPr>
              <a:t>thu hút những kẻ tấn công </a:t>
            </a:r>
            <a:r xmlns:a="http://schemas.openxmlformats.org/drawingml/2006/main">
              <a:rPr lang="vi" sz="2400" smtClean="0"/>
              <a:t>khỏi các hệ thống quan trọng</a:t>
            </a:r>
          </a:p>
          <a:p>
            <a:r xmlns:a="http://schemas.openxmlformats.org/drawingml/2006/main">
              <a:rPr lang="vi" b="1" smtClean="0">
                <a:solidFill>
                  <a:srgbClr val="FF0000"/>
                </a:solidFill>
              </a:rPr>
              <a:t>Người đánh hơi mạng</a:t>
            </a:r>
          </a:p>
          <a:p>
            <a:pPr xmlns:a="http://schemas.openxmlformats.org/drawingml/2006/main" lvl="1"/>
            <a:r xmlns:a="http://schemas.openxmlformats.org/drawingml/2006/main">
              <a:rPr lang="vi" sz="2400" smtClean="0"/>
              <a:t>Một thuật ngữ chung cho các chương trình hoặc thiết bị có </a:t>
            </a:r>
            <a:r xmlns:a="http://schemas.openxmlformats.org/drawingml/2006/main">
              <a:rPr lang="vi" sz="2400" b="1" smtClean="0">
                <a:solidFill>
                  <a:srgbClr val="0070C0"/>
                </a:solidFill>
              </a:rPr>
              <a:t>thể kiểm tra lưu lượng </a:t>
            </a:r>
            <a:r xmlns:a="http://schemas.openxmlformats.org/drawingml/2006/main">
              <a:rPr lang="vi" sz="2400" smtClean="0"/>
              <a:t>trên một phân đoạn mạng LAN.</a:t>
            </a:r>
            <a:endParaRPr xmlns:a="http://schemas.openxmlformats.org/drawingml/2006/main" lang="en-US" sz="240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5104" y="1589032"/>
            <a:ext cx="4232222" cy="2641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2744" y="4230112"/>
            <a:ext cx="196215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01887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dirty="0" smtClean="0"/>
              <a:t>Phòng thí nghiệm</a:t>
            </a:r>
            <a:endParaRPr xmlns:a="http://schemas.openxmlformats.org/drawingml/2006/main" lang="en-US" dirty="0"/>
          </a:p>
        </p:txBody>
      </p:sp>
      <p:sp>
        <p:nvSpPr>
          <p:cNvPr id="3" name="Content Placeholder 2"/>
          <p:cNvSpPr>
            <a:spLocks noGrp="1"/>
          </p:cNvSpPr>
          <p:nvPr>
            <p:ph idx="1"/>
          </p:nvPr>
        </p:nvSpPr>
        <p:spPr/>
        <p:txBody>
          <a:bodyPr/>
          <a:lstStyle/>
          <a:p>
            <a:r xmlns:a="http://schemas.openxmlformats.org/drawingml/2006/main">
              <a:rPr lang="vi" dirty="0" smtClean="0"/>
              <a:t>Linux: </a:t>
            </a:r>
            <a:r xmlns:a="http://schemas.openxmlformats.org/drawingml/2006/main">
              <a:rPr lang="vi" dirty="0" err="1" smtClean="0">
                <a:solidFill>
                  <a:srgbClr val="7030A0"/>
                </a:solidFill>
              </a:rPr>
              <a:t>chmod</a:t>
            </a:r>
            <a:endParaRPr xmlns:a="http://schemas.openxmlformats.org/drawingml/2006/main" lang="en-US" dirty="0" smtClean="0">
              <a:solidFill>
                <a:srgbClr val="7030A0"/>
              </a:solidFill>
            </a:endParaRPr>
          </a:p>
          <a:p>
            <a:r xmlns:a="http://schemas.openxmlformats.org/drawingml/2006/main">
              <a:rPr lang="vi" dirty="0" smtClean="0"/>
              <a:t>Windows: </a:t>
            </a:r>
            <a:r xmlns:a="http://schemas.openxmlformats.org/drawingml/2006/main">
              <a:rPr lang="vi" dirty="0" smtClean="0">
                <a:solidFill>
                  <a:srgbClr val="7030A0"/>
                </a:solidFill>
              </a:rPr>
              <a:t>Quyền </a:t>
            </a:r>
            <a:endParaRPr xmlns:a="http://schemas.openxmlformats.org/drawingml/2006/main" lang="en-US" dirty="0">
              <a:solidFill>
                <a:srgbClr val="7030A0"/>
              </a:solidFill>
            </a:endParaRPr>
            <a:r xmlns:a="http://schemas.openxmlformats.org/drawingml/2006/main">
              <a:rPr lang="vi" dirty="0" err="1" smtClean="0">
                <a:solidFill>
                  <a:srgbClr val="7030A0"/>
                </a:solidFill>
              </a:rPr>
              <a:t>NTFS</a:t>
            </a:r>
          </a:p>
        </p:txBody>
      </p:sp>
    </p:spTree>
    <p:extLst>
      <p:ext uri="{BB962C8B-B14F-4D97-AF65-F5344CB8AC3E}">
        <p14:creationId xmlns:p14="http://schemas.microsoft.com/office/powerpoint/2010/main" val="2563364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b="1" dirty="0" smtClean="0"/>
              <a:t>Bản tóm tắt</a:t>
            </a:r>
            <a:endParaRPr xmlns:a="http://schemas.openxmlformats.org/drawingml/2006/main" lang="en-US" b="1" dirty="0"/>
          </a:p>
        </p:txBody>
      </p:sp>
      <p:sp>
        <p:nvSpPr>
          <p:cNvPr id="3" name="Content Placeholder 2"/>
          <p:cNvSpPr>
            <a:spLocks noGrp="1"/>
          </p:cNvSpPr>
          <p:nvPr>
            <p:ph idx="1"/>
          </p:nvPr>
        </p:nvSpPr>
        <p:spPr/>
        <p:txBody>
          <a:bodyPr/>
          <a:lstStyle/>
          <a:p>
            <a:r xmlns:a="http://schemas.openxmlformats.org/drawingml/2006/main">
              <a:rPr lang="vi" dirty="0" smtClean="0"/>
              <a:t>Kiểm soát truy cập là một thành phần cơ bản của bảo mật dữ liệu.</a:t>
            </a:r>
          </a:p>
          <a:p>
            <a:r xmlns:a="http://schemas.openxmlformats.org/drawingml/2006/main">
              <a:rPr lang="vi" dirty="0" smtClean="0"/>
              <a:t>Chính sách kiểm soát truy cập</a:t>
            </a:r>
          </a:p>
          <a:p>
            <a:r xmlns:a="http://schemas.openxmlformats.org/drawingml/2006/main">
              <a:rPr lang="vi" dirty="0" smtClean="0"/>
              <a:t>Các mô hình kiểm soát truy cập</a:t>
            </a:r>
          </a:p>
          <a:p>
            <a:r xmlns:a="http://schemas.openxmlformats.org/drawingml/2006/main">
              <a:rPr lang="vi" dirty="0" smtClean="0"/>
              <a:t>Ma trận kiểm soát truy cập</a:t>
            </a:r>
            <a:endParaRPr xmlns:a="http://schemas.openxmlformats.org/drawingml/2006/main" lang="en-US" dirty="0"/>
          </a:p>
        </p:txBody>
      </p:sp>
    </p:spTree>
    <p:extLst>
      <p:ext uri="{BB962C8B-B14F-4D97-AF65-F5344CB8AC3E}">
        <p14:creationId xmlns:p14="http://schemas.microsoft.com/office/powerpoint/2010/main" val="861284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l="3580" t="4625" r="3580" b="13875"/>
          <a:stretch>
            <a:fillRect/>
          </a:stretch>
        </p:blipFill>
        <p:spPr bwMode="auto">
          <a:xfrm>
            <a:off x="119372" y="785816"/>
            <a:ext cx="8438841" cy="5874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4948" y="3409948"/>
            <a:ext cx="2160850" cy="1962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798746" y="5545690"/>
            <a:ext cx="4393254" cy="369332"/>
          </a:xfrm>
          <a:prstGeom prst="rect">
            <a:avLst/>
          </a:prstGeom>
        </p:spPr>
        <p:txBody>
          <a:bodyPr wrap="none">
            <a:spAutoFit/>
          </a:bodyPr>
          <a:lstStyle/>
          <a:p>
            <a:r xmlns:a="http://schemas.openxmlformats.org/drawingml/2006/main">
              <a:rPr lang="vi" dirty="0" smtClean="0"/>
              <a:t>Kiểm soát truy cập ở các cấp độ khác nhau trong một hệ thống</a:t>
            </a:r>
            <a:endParaRPr xmlns:a="http://schemas.openxmlformats.org/drawingml/2006/main" lang="en-US" dirty="0"/>
          </a:p>
        </p:txBody>
      </p:sp>
      <p:sp>
        <p:nvSpPr>
          <p:cNvPr id="5" name="Title 1"/>
          <p:cNvSpPr>
            <a:spLocks noGrp="1"/>
          </p:cNvSpPr>
          <p:nvPr>
            <p:ph type="title"/>
          </p:nvPr>
        </p:nvSpPr>
        <p:spPr>
          <a:xfrm>
            <a:off x="242888" y="85724"/>
            <a:ext cx="11815762" cy="728654"/>
          </a:xfrm>
        </p:spPr>
        <p:txBody>
          <a:bodyPr>
            <a:noAutofit/>
          </a:bodyPr>
          <a:lstStyle/>
          <a:p>
            <a:r xmlns:a="http://schemas.openxmlformats.org/drawingml/2006/main">
              <a:rPr lang="vi" sz="3200" b="1" dirty="0" smtClean="0">
                <a:solidFill>
                  <a:srgbClr val="002060"/>
                </a:solidFill>
              </a:rPr>
              <a:t>Mối quan hệ giữa Kiểm soát truy cập và các chức năng bảo mật khác</a:t>
            </a:r>
            <a:endParaRPr xmlns:a="http://schemas.openxmlformats.org/drawingml/2006/main" lang="en-US" sz="3200" b="1" dirty="0">
              <a:solidFill>
                <a:srgbClr val="002060"/>
              </a:solidFill>
            </a:endParaRPr>
          </a:p>
        </p:txBody>
      </p:sp>
    </p:spTree>
    <p:extLst>
      <p:ext uri="{BB962C8B-B14F-4D97-AF65-F5344CB8AC3E}">
        <p14:creationId xmlns:p14="http://schemas.microsoft.com/office/powerpoint/2010/main" val="16879284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818" y="274638"/>
            <a:ext cx="11218880" cy="1143000"/>
          </a:xfrm>
        </p:spPr>
        <p:txBody>
          <a:bodyPr/>
          <a:lstStyle/>
          <a:p>
            <a:pPr xmlns:a="http://schemas.openxmlformats.org/drawingml/2006/main" algn="l"/>
            <a:r xmlns:a="http://schemas.openxmlformats.org/drawingml/2006/main">
              <a:rPr lang="vi" b="1" dirty="0" smtClean="0">
                <a:solidFill>
                  <a:srgbClr val="002060"/>
                </a:solidFill>
              </a:rPr>
              <a:t>Giới thiệu</a:t>
            </a:r>
            <a:endParaRPr xmlns:a="http://schemas.openxmlformats.org/drawingml/2006/main" lang="en-US" b="1" dirty="0">
              <a:solidFill>
                <a:srgbClr val="002060"/>
              </a:solidFill>
            </a:endParaRPr>
          </a:p>
        </p:txBody>
      </p:sp>
      <p:sp>
        <p:nvSpPr>
          <p:cNvPr id="3" name="Content Placeholder 2"/>
          <p:cNvSpPr>
            <a:spLocks noGrp="1"/>
          </p:cNvSpPr>
          <p:nvPr>
            <p:ph idx="1"/>
          </p:nvPr>
        </p:nvSpPr>
        <p:spPr>
          <a:xfrm>
            <a:off x="5060721" y="470850"/>
            <a:ext cx="6968357" cy="6001388"/>
          </a:xfrm>
        </p:spPr>
        <p:txBody>
          <a:bodyPr>
            <a:normAutofit/>
          </a:bodyPr>
          <a:lstStyle/>
          <a:p>
            <a:pPr xmlns:a="http://schemas.openxmlformats.org/drawingml/2006/main">
              <a:lnSpc>
                <a:spcPct val="114000"/>
              </a:lnSpc>
              <a:spcAft>
                <a:spcPts val="600"/>
              </a:spcAft>
            </a:pPr>
            <a:r xmlns:a="http://schemas.openxmlformats.org/drawingml/2006/main">
              <a:rPr lang="vi" sz="2400" b="1" dirty="0" smtClean="0"/>
              <a:t>Kiểm soát truy cập </a:t>
            </a:r>
            <a:r xmlns:a="http://schemas.openxmlformats.org/drawingml/2006/main">
              <a:rPr lang="vi" sz="2400" dirty="0" smtClean="0"/>
              <a:t>là tập hợp các cơ chế cho phép người quản lý hệ thống thực hiện ảnh hưởng trực tiếp hoặc hạn chế đối với hành vi, việc sử dụng và nội dung của hệ thống.</a:t>
            </a:r>
            <a:endParaRPr xmlns:a="http://schemas.openxmlformats.org/drawingml/2006/main" lang="en-US" sz="2400" dirty="0"/>
          </a:p>
          <a:p>
            <a:pPr xmlns:a="http://schemas.openxmlformats.org/drawingml/2006/main">
              <a:lnSpc>
                <a:spcPct val="114000"/>
              </a:lnSpc>
              <a:spcAft>
                <a:spcPts val="600"/>
              </a:spcAft>
            </a:pPr>
            <a:r xmlns:a="http://schemas.openxmlformats.org/drawingml/2006/main">
              <a:rPr lang="vi" sz="2400" dirty="0" smtClean="0"/>
              <a:t>Nó cho phép ban quản lý chỉ định </a:t>
            </a:r>
            <a:r xmlns:a="http://schemas.openxmlformats.org/drawingml/2006/main">
              <a:rPr lang="vi" sz="2400" b="1" dirty="0" smtClean="0"/>
              <a:t>những gì người dùng có thể làm </a:t>
            </a:r>
            <a:r xmlns:a="http://schemas.openxmlformats.org/drawingml/2006/main">
              <a:rPr lang="vi" sz="2400" dirty="0" smtClean="0"/>
              <a:t>, </a:t>
            </a:r>
            <a:r xmlns:a="http://schemas.openxmlformats.org/drawingml/2006/main">
              <a:rPr lang="vi" sz="2400" b="1" dirty="0" smtClean="0"/>
              <a:t>những tài nguyên nào họ có thể tích lũy </a:t>
            </a:r>
            <a:r xmlns:a="http://schemas.openxmlformats.org/drawingml/2006/main">
              <a:rPr lang="vi" sz="2400" dirty="0" smtClean="0"/>
              <a:t>và </a:t>
            </a:r>
            <a:r xmlns:a="http://schemas.openxmlformats.org/drawingml/2006/main">
              <a:rPr lang="vi" sz="2400" b="1" dirty="0" smtClean="0"/>
              <a:t>những hoạt động nào họ có thể thực hiện trên một hệ thống </a:t>
            </a:r>
            <a:r xmlns:a="http://schemas.openxmlformats.org/drawingml/2006/main">
              <a:rPr lang="vi" sz="2400" dirty="0" smtClean="0"/>
              <a:t>.</a:t>
            </a:r>
          </a:p>
          <a:p>
            <a:pPr xmlns:a="http://schemas.openxmlformats.org/drawingml/2006/main">
              <a:lnSpc>
                <a:spcPct val="114000"/>
              </a:lnSpc>
              <a:spcAft>
                <a:spcPts val="600"/>
              </a:spcAft>
            </a:pPr>
            <a:r xmlns:a="http://schemas.openxmlformats.org/drawingml/2006/main">
              <a:rPr lang="vi" sz="2400" dirty="0" smtClean="0">
                <a:solidFill>
                  <a:srgbClr val="FF0000"/>
                </a:solidFill>
              </a:rPr>
              <a:t>Mục tiêu </a:t>
            </a:r>
            <a:r xmlns:a="http://schemas.openxmlformats.org/drawingml/2006/main">
              <a:rPr lang="vi" sz="2400" dirty="0" smtClean="0"/>
              <a:t>của kiểm soát truy cập là </a:t>
            </a:r>
            <a:r xmlns:a="http://schemas.openxmlformats.org/drawingml/2006/main">
              <a:rPr lang="vi" sz="2400" dirty="0" smtClean="0">
                <a:solidFill>
                  <a:srgbClr val="FF0000"/>
                </a:solidFill>
              </a:rPr>
              <a:t>giảm thiểu rủi ro bảo mật </a:t>
            </a:r>
            <a:r xmlns:a="http://schemas.openxmlformats.org/drawingml/2006/main">
              <a:rPr lang="vi" sz="2400" dirty="0" smtClean="0"/>
              <a:t>của việc truy cập trái phép vào các hệ thống vật lý và logic</a:t>
            </a:r>
          </a:p>
          <a:p>
            <a:pPr xmlns:a="http://schemas.openxmlformats.org/drawingml/2006/main">
              <a:lnSpc>
                <a:spcPct val="114000"/>
              </a:lnSpc>
              <a:spcAft>
                <a:spcPts val="600"/>
              </a:spcAft>
            </a:pPr>
            <a:r xmlns:a="http://schemas.openxmlformats.org/drawingml/2006/main">
              <a:rPr lang="vi" sz="2400" dirty="0" smtClean="0"/>
              <a:t>Nó bao gồm hai thành phần chính: xác thực và ủy quyền</a:t>
            </a:r>
            <a:endParaRPr xmlns:a="http://schemas.openxmlformats.org/drawingml/2006/main" lang="en-US"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16" y="2278445"/>
            <a:ext cx="4860705" cy="318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45987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xmlns:a="http://schemas.openxmlformats.org/drawingml/2006/main" algn="l"/>
            <a:r xmlns:a="http://schemas.openxmlformats.org/drawingml/2006/main">
              <a:rPr lang="vi" b="1" dirty="0" smtClean="0">
                <a:solidFill>
                  <a:srgbClr val="002060"/>
                </a:solidFill>
              </a:rPr>
              <a:t>Các loại kiểm soát truy cập</a:t>
            </a:r>
            <a:endParaRPr xmlns:a="http://schemas.openxmlformats.org/drawingml/2006/main" lang="en-US" dirty="0">
              <a:solidFill>
                <a:srgbClr val="002060"/>
              </a:solidFill>
            </a:endParaRPr>
          </a:p>
        </p:txBody>
      </p:sp>
      <p:sp>
        <p:nvSpPr>
          <p:cNvPr id="3" name="Content Placeholder 2"/>
          <p:cNvSpPr>
            <a:spLocks noGrp="1"/>
          </p:cNvSpPr>
          <p:nvPr>
            <p:ph idx="1"/>
          </p:nvPr>
        </p:nvSpPr>
        <p:spPr/>
        <p:txBody>
          <a:bodyPr/>
          <a:lstStyle/>
          <a:p>
            <a:pPr xmlns:a="http://schemas.openxmlformats.org/drawingml/2006/main">
              <a:spcBef>
                <a:spcPts val="1200"/>
              </a:spcBef>
              <a:spcAft>
                <a:spcPts val="1200"/>
              </a:spcAft>
            </a:pPr>
            <a:r xmlns:a="http://schemas.openxmlformats.org/drawingml/2006/main">
              <a:rPr lang="vi" b="1" dirty="0" smtClean="0">
                <a:solidFill>
                  <a:srgbClr val="7030A0"/>
                </a:solidFill>
              </a:rPr>
              <a:t>Vật lý</a:t>
            </a:r>
            <a:r xmlns:a="http://schemas.openxmlformats.org/drawingml/2006/main">
              <a:rPr lang="vi" b="1" dirty="0" smtClean="0"/>
              <a:t> </a:t>
            </a:r>
            <a:r xmlns:a="http://schemas.openxmlformats.org/drawingml/2006/main">
              <a:rPr lang="vi" b="1" dirty="0" smtClean="0">
                <a:solidFill>
                  <a:srgbClr val="00B050"/>
                </a:solidFill>
              </a:rPr>
              <a:t>kiểm soát truy cập </a:t>
            </a:r>
            <a:r xmlns:a="http://schemas.openxmlformats.org/drawingml/2006/main">
              <a:rPr lang="vi" dirty="0" smtClean="0"/>
              <a:t>: giới hạn quyền truy cập vào khuôn viên, tòa nhà, phòng và tài sản CNTT vật lý. ( </a:t>
            </a:r>
            <a:r xmlns:a="http://schemas.openxmlformats.org/drawingml/2006/main">
              <a:rPr lang="vi" dirty="0"/>
              <a:t>F </a:t>
            </a:r>
            <a:r xmlns:a="http://schemas.openxmlformats.org/drawingml/2006/main">
              <a:rPr lang="vi" dirty="0" smtClean="0"/>
              <a:t>encing, khóa cửa phần cứng,… hạn chế tiếp xúc với </a:t>
            </a:r>
            <a:r xmlns:a="http://schemas.openxmlformats.org/drawingml/2006/main">
              <a:rPr lang="vi" dirty="0" smtClean="0">
                <a:solidFill>
                  <a:srgbClr val="FF0000"/>
                </a:solidFill>
              </a:rPr>
              <a:t>thiết bị)</a:t>
            </a:r>
          </a:p>
          <a:p>
            <a:pPr xmlns:a="http://schemas.openxmlformats.org/drawingml/2006/main">
              <a:spcBef>
                <a:spcPts val="1200"/>
              </a:spcBef>
              <a:spcAft>
                <a:spcPts val="1200"/>
              </a:spcAft>
            </a:pPr>
            <a:r xmlns:a="http://schemas.openxmlformats.org/drawingml/2006/main">
              <a:rPr lang="vi" b="1" dirty="0" smtClean="0">
                <a:solidFill>
                  <a:srgbClr val="00B050"/>
                </a:solidFill>
              </a:rPr>
              <a:t>Kiểm soát truy cập </a:t>
            </a:r>
            <a:r xmlns:a="http://schemas.openxmlformats.org/drawingml/2006/main">
              <a:rPr lang="vi" b="1" dirty="0" smtClean="0">
                <a:solidFill>
                  <a:srgbClr val="7030A0"/>
                </a:solidFill>
              </a:rPr>
              <a:t>kỹ thuật </a:t>
            </a:r>
            <a:r xmlns:a="http://schemas.openxmlformats.org/drawingml/2006/main">
              <a:rPr lang="vi" dirty="0" smtClean="0"/>
              <a:t>: các hạn chế công nghệ giới hạn người dùng trên máy tính truy cập </a:t>
            </a:r>
            <a:r xmlns:a="http://schemas.openxmlformats.org/drawingml/2006/main">
              <a:rPr lang="vi" dirty="0" smtClean="0">
                <a:solidFill>
                  <a:srgbClr val="FF0000"/>
                </a:solidFill>
              </a:rPr>
              <a:t>dữ liệu</a:t>
            </a:r>
            <a:endParaRPr xmlns:a="http://schemas.openxmlformats.org/drawingml/2006/main" lang="en-US" dirty="0">
              <a:solidFill>
                <a:srgbClr val="FF0000"/>
              </a:solidFill>
            </a:endParaRPr>
          </a:p>
        </p:txBody>
      </p:sp>
      <p:sp>
        <p:nvSpPr>
          <p:cNvPr id="4" name="Rectangle 3"/>
          <p:cNvSpPr/>
          <p:nvPr/>
        </p:nvSpPr>
        <p:spPr>
          <a:xfrm>
            <a:off x="1367410" y="4670679"/>
            <a:ext cx="9405366" cy="1661993"/>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xmlns:a="http://schemas.openxmlformats.org/drawingml/2006/main" fontAlgn="base">
              <a:spcBef>
                <a:spcPts val="600"/>
              </a:spcBef>
              <a:spcAft>
                <a:spcPts val="600"/>
              </a:spcAft>
            </a:pPr>
            <a:r xmlns:a="http://schemas.openxmlformats.org/drawingml/2006/main">
              <a:rPr lang="vi" b="1" dirty="0">
                <a:solidFill>
                  <a:srgbClr val="323232"/>
                </a:solidFill>
                <a:latin typeface="ibm-plex-sans"/>
              </a:rPr>
              <a:t>Kiểm soát truy cập bao gồm </a:t>
            </a:r>
            <a:r xmlns:a="http://schemas.openxmlformats.org/drawingml/2006/main">
              <a:rPr lang="vi" b="1" dirty="0" smtClean="0">
                <a:solidFill>
                  <a:srgbClr val="323232"/>
                </a:solidFill>
                <a:latin typeface="ibm-plex-sans"/>
              </a:rPr>
              <a:t>:</a:t>
            </a:r>
          </a:p>
          <a:p>
            <a:pPr xmlns:a="http://schemas.openxmlformats.org/drawingml/2006/main" marL="285750" indent="-285750" fontAlgn="base">
              <a:spcBef>
                <a:spcPts val="600"/>
              </a:spcBef>
              <a:spcAft>
                <a:spcPts val="600"/>
              </a:spcAft>
              <a:buFont typeface="Wingdings" panose="05000000000000000000" pitchFamily="2" charset="2"/>
              <a:buChar char="ü"/>
            </a:pPr>
            <a:r xmlns:a="http://schemas.openxmlformats.org/drawingml/2006/main">
              <a:rPr lang="vi" b="1" dirty="0" smtClean="0">
                <a:solidFill>
                  <a:srgbClr val="323232"/>
                </a:solidFill>
                <a:latin typeface="ibm-plex-sans"/>
              </a:rPr>
              <a:t>tệp , chẳng hạn như </a:t>
            </a:r>
            <a:r xmlns:a="http://schemas.openxmlformats.org/drawingml/2006/main">
              <a:rPr lang="vi" b="1" dirty="0">
                <a:solidFill>
                  <a:srgbClr val="323232"/>
                </a:solidFill>
                <a:latin typeface="ibm-plex-sans"/>
              </a:rPr>
              <a:t>quyền </a:t>
            </a:r>
            <a:r xmlns:a="http://schemas.openxmlformats.org/drawingml/2006/main">
              <a:rPr lang="vi" dirty="0">
                <a:solidFill>
                  <a:srgbClr val="323232"/>
                </a:solidFill>
                <a:latin typeface="ibm-plex-sans"/>
              </a:rPr>
              <a:t>tạo, đọc, chỉnh sửa hoặc xóa tệp.</a:t>
            </a:r>
          </a:p>
          <a:p>
            <a:pPr xmlns:a="http://schemas.openxmlformats.org/drawingml/2006/main" marL="285750" indent="-285750" fontAlgn="base">
              <a:spcBef>
                <a:spcPts val="600"/>
              </a:spcBef>
              <a:spcAft>
                <a:spcPts val="600"/>
              </a:spcAft>
              <a:buFont typeface="Wingdings" panose="05000000000000000000" pitchFamily="2" charset="2"/>
              <a:buChar char="ü"/>
            </a:pPr>
            <a:r xmlns:a="http://schemas.openxmlformats.org/drawingml/2006/main">
              <a:rPr lang="vi" b="1" dirty="0">
                <a:solidFill>
                  <a:srgbClr val="323232"/>
                </a:solidFill>
                <a:latin typeface="ibm-plex-sans"/>
              </a:rPr>
              <a:t>chương trình </a:t>
            </a:r>
            <a:r xmlns:a="http://schemas.openxmlformats.org/drawingml/2006/main">
              <a:rPr lang="vi" dirty="0">
                <a:solidFill>
                  <a:srgbClr val="323232"/>
                </a:solidFill>
                <a:latin typeface="ibm-plex-sans"/>
              </a:rPr>
              <a:t>, chẳng hạn như quyền thực thi một chương trình.</a:t>
            </a:r>
          </a:p>
          <a:p>
            <a:pPr xmlns:a="http://schemas.openxmlformats.org/drawingml/2006/main" marL="285750" indent="-285750" fontAlgn="base">
              <a:spcBef>
                <a:spcPts val="600"/>
              </a:spcBef>
              <a:spcAft>
                <a:spcPts val="600"/>
              </a:spcAft>
              <a:buFont typeface="Wingdings" panose="05000000000000000000" pitchFamily="2" charset="2"/>
              <a:buChar char="ü"/>
            </a:pPr>
            <a:r xmlns:a="http://schemas.openxmlformats.org/drawingml/2006/main">
              <a:rPr lang="vi" b="1" dirty="0">
                <a:solidFill>
                  <a:srgbClr val="323232"/>
                </a:solidFill>
                <a:latin typeface="ibm-plex-sans"/>
              </a:rPr>
              <a:t>dữ liệu </a:t>
            </a:r>
            <a:r xmlns:a="http://schemas.openxmlformats.org/drawingml/2006/main">
              <a:rPr lang="vi" dirty="0">
                <a:solidFill>
                  <a:srgbClr val="323232"/>
                </a:solidFill>
                <a:latin typeface="ibm-plex-sans"/>
              </a:rPr>
              <a:t>, chẳng hạn như quyền truy xuất hoặc cập nhật thông tin trong cơ sở dữ liệu.</a:t>
            </a:r>
            <a:endParaRPr xmlns:a="http://schemas.openxmlformats.org/drawingml/2006/main" lang="en-US" b="0" i="0" dirty="0">
              <a:solidFill>
                <a:srgbClr val="323232"/>
              </a:solidFill>
              <a:effectLst/>
              <a:latin typeface="ibm-plex-sans"/>
            </a:endParaRPr>
          </a:p>
        </p:txBody>
      </p:sp>
    </p:spTree>
    <p:extLst>
      <p:ext uri="{BB962C8B-B14F-4D97-AF65-F5344CB8AC3E}">
        <p14:creationId xmlns:p14="http://schemas.microsoft.com/office/powerpoint/2010/main" val="3633078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92010"/>
          </a:xfrm>
        </p:spPr>
        <p:txBody>
          <a:bodyPr/>
          <a:lstStyle/>
          <a:p>
            <a:r xmlns:a="http://schemas.openxmlformats.org/drawingml/2006/main">
              <a:rPr lang="vi" b="1" dirty="0" smtClean="0">
                <a:solidFill>
                  <a:srgbClr val="002060"/>
                </a:solidFill>
              </a:rPr>
              <a:t>Các thành phần</a:t>
            </a:r>
            <a:endParaRPr xmlns:a="http://schemas.openxmlformats.org/drawingml/2006/main" lang="en-US" b="1" dirty="0">
              <a:solidFill>
                <a:srgbClr val="002060"/>
              </a:solidFill>
            </a:endParaRPr>
          </a:p>
        </p:txBody>
      </p:sp>
      <p:sp>
        <p:nvSpPr>
          <p:cNvPr id="3" name="Content Placeholder 2"/>
          <p:cNvSpPr>
            <a:spLocks noGrp="1"/>
          </p:cNvSpPr>
          <p:nvPr>
            <p:ph idx="1"/>
          </p:nvPr>
        </p:nvSpPr>
        <p:spPr>
          <a:xfrm>
            <a:off x="268014" y="1229710"/>
            <a:ext cx="11603420" cy="1008993"/>
          </a:xfrm>
        </p:spPr>
        <p:txBody>
          <a:bodyPr>
            <a:noAutofit/>
          </a:bodyPr>
          <a:lstStyle/>
          <a:p>
            <a:pPr xmlns:a="http://schemas.openxmlformats.org/drawingml/2006/main">
              <a:spcAft>
                <a:spcPts val="600"/>
              </a:spcAft>
            </a:pPr>
            <a:r xmlns:a="http://schemas.openxmlformats.org/drawingml/2006/main">
              <a:rPr lang="vi" sz="2800" dirty="0" smtClean="0"/>
              <a:t>Các tính năng bảo mật kiểm soát cách người dùng và hệ thống giao tiếp và tương tác với nhau.</a:t>
            </a:r>
          </a:p>
        </p:txBody>
      </p:sp>
      <p:sp>
        <p:nvSpPr>
          <p:cNvPr id="4" name="Rectangle 3"/>
          <p:cNvSpPr/>
          <p:nvPr/>
        </p:nvSpPr>
        <p:spPr>
          <a:xfrm>
            <a:off x="5773118" y="2663644"/>
            <a:ext cx="6177145" cy="276383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xmlns:a="http://schemas.openxmlformats.org/drawingml/2006/main" marL="342900" lvl="0" indent="-342900">
              <a:spcBef>
                <a:spcPct val="20000"/>
              </a:spcBef>
              <a:spcAft>
                <a:spcPts val="1200"/>
              </a:spcAft>
              <a:buFont typeface="Arial" pitchFamily="34" charset="0"/>
              <a:buChar char="•"/>
            </a:pPr>
            <a:r xmlns:a="http://schemas.openxmlformats.org/drawingml/2006/main">
              <a:rPr lang="vi" sz="2400" b="1" dirty="0">
                <a:solidFill>
                  <a:prstClr val="black"/>
                </a:solidFill>
              </a:rPr>
              <a:t>Truy cập: </a:t>
            </a:r>
            <a:r xmlns:a="http://schemas.openxmlformats.org/drawingml/2006/main">
              <a:rPr lang="vi" sz="2400" dirty="0">
                <a:solidFill>
                  <a:prstClr val="black"/>
                </a:solidFill>
              </a:rPr>
              <a:t>Luồng thông tin giữa </a:t>
            </a:r>
            <a:r xmlns:a="http://schemas.openxmlformats.org/drawingml/2006/main">
              <a:rPr lang="vi" sz="2400" dirty="0">
                <a:solidFill>
                  <a:srgbClr val="FF0000"/>
                </a:solidFill>
              </a:rPr>
              <a:t>chủ thể </a:t>
            </a:r>
            <a:r xmlns:a="http://schemas.openxmlformats.org/drawingml/2006/main">
              <a:rPr lang="vi" sz="2400" dirty="0">
                <a:solidFill>
                  <a:prstClr val="black"/>
                </a:solidFill>
              </a:rPr>
              <a:t>và </a:t>
            </a:r>
            <a:r xmlns:a="http://schemas.openxmlformats.org/drawingml/2006/main">
              <a:rPr lang="vi" sz="2400" dirty="0">
                <a:solidFill>
                  <a:srgbClr val="FF0000"/>
                </a:solidFill>
              </a:rPr>
              <a:t>đối tượng</a:t>
            </a:r>
          </a:p>
          <a:p>
            <a:pPr xmlns:a="http://schemas.openxmlformats.org/drawingml/2006/main" marL="342900" lvl="0" indent="-342900">
              <a:spcBef>
                <a:spcPct val="20000"/>
              </a:spcBef>
              <a:spcAft>
                <a:spcPts val="1200"/>
              </a:spcAft>
              <a:buFont typeface="Arial" pitchFamily="34" charset="0"/>
              <a:buChar char="•"/>
            </a:pPr>
            <a:r xmlns:a="http://schemas.openxmlformats.org/drawingml/2006/main">
              <a:rPr lang="vi" sz="2400" b="1" dirty="0">
                <a:solidFill>
                  <a:prstClr val="black"/>
                </a:solidFill>
              </a:rPr>
              <a:t>Chủ đề: </a:t>
            </a:r>
            <a:r xmlns:a="http://schemas.openxmlformats.org/drawingml/2006/main">
              <a:rPr lang="vi" sz="2400" dirty="0">
                <a:solidFill>
                  <a:prstClr val="black"/>
                </a:solidFill>
              </a:rPr>
              <a:t>Một </a:t>
            </a:r>
            <a:r xmlns:a="http://schemas.openxmlformats.org/drawingml/2006/main">
              <a:rPr lang="vi" sz="2400" dirty="0">
                <a:solidFill>
                  <a:srgbClr val="FF0000"/>
                </a:solidFill>
              </a:rPr>
              <a:t>thực thể đang hoạt động </a:t>
            </a:r>
            <a:r xmlns:a="http://schemas.openxmlformats.org/drawingml/2006/main">
              <a:rPr lang="vi" sz="2400" dirty="0">
                <a:solidFill>
                  <a:prstClr val="black"/>
                </a:solidFill>
              </a:rPr>
              <a:t>yêu cầu quyền truy cập vào một đối tượng hoặc dữ liệu trong một đối tượng</a:t>
            </a:r>
          </a:p>
          <a:p>
            <a:pPr xmlns:a="http://schemas.openxmlformats.org/drawingml/2006/main" marL="342900" lvl="0" indent="-342900">
              <a:spcBef>
                <a:spcPct val="20000"/>
              </a:spcBef>
              <a:spcAft>
                <a:spcPts val="1200"/>
              </a:spcAft>
              <a:buFont typeface="Arial" pitchFamily="34" charset="0"/>
              <a:buChar char="•"/>
            </a:pPr>
            <a:r xmlns:a="http://schemas.openxmlformats.org/drawingml/2006/main">
              <a:rPr lang="vi" sz="2400" b="1" dirty="0">
                <a:solidFill>
                  <a:prstClr val="black"/>
                </a:solidFill>
              </a:rPr>
              <a:t>Đối tượng: </a:t>
            </a:r>
            <a:r xmlns:a="http://schemas.openxmlformats.org/drawingml/2006/main">
              <a:rPr lang="vi" sz="2400" dirty="0">
                <a:solidFill>
                  <a:prstClr val="black"/>
                </a:solidFill>
              </a:rPr>
              <a:t>Một </a:t>
            </a:r>
            <a:r xmlns:a="http://schemas.openxmlformats.org/drawingml/2006/main">
              <a:rPr lang="vi" sz="2400" dirty="0">
                <a:solidFill>
                  <a:srgbClr val="FF0000"/>
                </a:solidFill>
              </a:rPr>
              <a:t>thực thể thụ động </a:t>
            </a:r>
            <a:r xmlns:a="http://schemas.openxmlformats.org/drawingml/2006/main">
              <a:rPr lang="vi" sz="2400" dirty="0">
                <a:solidFill>
                  <a:prstClr val="black"/>
                </a:solidFill>
              </a:rPr>
              <a:t>có chứa thông tin</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63" y="3150237"/>
            <a:ext cx="5644055" cy="2526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84249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3106"/>
            <a:ext cx="10972800" cy="781653"/>
          </a:xfrm>
        </p:spPr>
        <p:txBody>
          <a:bodyPr>
            <a:normAutofit/>
          </a:bodyPr>
          <a:lstStyle/>
          <a:p>
            <a:r xmlns:a="http://schemas.openxmlformats.org/drawingml/2006/main">
              <a:rPr lang="vi" b="1" dirty="0" smtClean="0">
                <a:solidFill>
                  <a:srgbClr val="002060"/>
                </a:solidFill>
              </a:rPr>
              <a:t>Kiểm soát truy cập </a:t>
            </a:r>
            <a:r xmlns:a="http://schemas.openxmlformats.org/drawingml/2006/main">
              <a:rPr lang="vi" b="1" dirty="0">
                <a:solidFill>
                  <a:srgbClr val="002060"/>
                </a:solidFill>
              </a:rPr>
              <a:t>T </a:t>
            </a:r>
            <a:r xmlns:a="http://schemas.openxmlformats.org/drawingml/2006/main">
              <a:rPr lang="vi" b="1" dirty="0" smtClean="0">
                <a:solidFill>
                  <a:srgbClr val="002060"/>
                </a:solidFill>
              </a:rPr>
              <a:t>erminology</a:t>
            </a:r>
            <a:endParaRPr xmlns:a="http://schemas.openxmlformats.org/drawingml/2006/main" lang="en-US" b="1" dirty="0">
              <a:solidFill>
                <a:srgbClr val="002060"/>
              </a:solidFill>
            </a:endParaRPr>
          </a:p>
        </p:txBody>
      </p:sp>
      <p:sp>
        <p:nvSpPr>
          <p:cNvPr id="3" name="Content Placeholder 2"/>
          <p:cNvSpPr>
            <a:spLocks noGrp="1"/>
          </p:cNvSpPr>
          <p:nvPr>
            <p:ph idx="1"/>
          </p:nvPr>
        </p:nvSpPr>
        <p:spPr>
          <a:xfrm>
            <a:off x="252248" y="1324302"/>
            <a:ext cx="7274825" cy="5186863"/>
          </a:xfrm>
        </p:spPr>
        <p:txBody>
          <a:bodyPr>
            <a:noAutofit/>
          </a:bodyPr>
          <a:lstStyle/>
          <a:p>
            <a:pPr xmlns:a="http://schemas.openxmlformats.org/drawingml/2006/main" marL="0" indent="0">
              <a:buNone/>
            </a:pPr>
            <a:r xmlns:a="http://schemas.openxmlformats.org/drawingml/2006/main">
              <a:rPr lang="vi" sz="2800" dirty="0" smtClean="0"/>
              <a:t>Nhận dạng, ủy quyền và ủy quyền là các chức năng riêng biệt.</a:t>
            </a:r>
          </a:p>
          <a:p>
            <a:r xmlns:a="http://schemas.openxmlformats.org/drawingml/2006/main">
              <a:rPr lang="vi" sz="2800" b="1" dirty="0" smtClean="0"/>
              <a:t>Nhận biết</a:t>
            </a:r>
          </a:p>
          <a:p>
            <a:pPr xmlns:a="http://schemas.openxmlformats.org/drawingml/2006/main" marL="457200" lvl="1" indent="0">
              <a:buNone/>
            </a:pPr>
            <a:r xmlns:a="http://schemas.openxmlformats.org/drawingml/2006/main">
              <a:rPr lang="vi" sz="2400" dirty="0" smtClean="0"/>
              <a:t>Phương pháp thiết lập danh tính của chủ thể (người dùng, chương trình, quy trình).</a:t>
            </a:r>
          </a:p>
          <a:p>
            <a:r xmlns:a="http://schemas.openxmlformats.org/drawingml/2006/main">
              <a:rPr lang="vi" sz="2800" b="1" dirty="0" smtClean="0"/>
              <a:t>Xác thực</a:t>
            </a:r>
          </a:p>
          <a:p>
            <a:pPr xmlns:a="http://schemas.openxmlformats.org/drawingml/2006/main" marL="457200" lvl="1" indent="0">
              <a:buNone/>
            </a:pPr>
            <a:r xmlns:a="http://schemas.openxmlformats.org/drawingml/2006/main">
              <a:rPr lang="vi" sz="2400" dirty="0" smtClean="0"/>
              <a:t>Phương pháp chứng minh danh tính</a:t>
            </a:r>
          </a:p>
          <a:p>
            <a:r xmlns:a="http://schemas.openxmlformats.org/drawingml/2006/main">
              <a:rPr lang="vi" sz="2800" b="1" dirty="0" smtClean="0"/>
              <a:t>Ủy quyền</a:t>
            </a:r>
          </a:p>
          <a:p>
            <a:pPr xmlns:a="http://schemas.openxmlformats.org/drawingml/2006/main" marL="457200" lvl="1" indent="0">
              <a:buNone/>
            </a:pPr>
            <a:r xmlns:a="http://schemas.openxmlformats.org/drawingml/2006/main">
              <a:rPr lang="vi" sz="2400" dirty="0" smtClean="0"/>
              <a:t>Xác định rằng danh tính đã được chứng minh có một số tập hợp các đặc điểm liên quan đến nó để cung cấp cho nó quyền truy cập vào các tài nguyên được yêu cầu.</a:t>
            </a:r>
            <a:endParaRPr xmlns:a="http://schemas.openxmlformats.org/drawingml/2006/main" lang="en-US"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3698" y="1345271"/>
            <a:ext cx="4600410" cy="2662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1221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b="1" dirty="0" smtClean="0"/>
              <a:t>Nhận biết</a:t>
            </a:r>
            <a:endParaRPr xmlns:a="http://schemas.openxmlformats.org/drawingml/2006/main" lang="en-US" b="1" dirty="0"/>
          </a:p>
        </p:txBody>
      </p:sp>
      <p:sp>
        <p:nvSpPr>
          <p:cNvPr id="3" name="Content Placeholder 2"/>
          <p:cNvSpPr>
            <a:spLocks noGrp="1"/>
          </p:cNvSpPr>
          <p:nvPr>
            <p:ph idx="1"/>
          </p:nvPr>
        </p:nvSpPr>
        <p:spPr>
          <a:xfrm>
            <a:off x="609600" y="1228725"/>
            <a:ext cx="10972800" cy="4897441"/>
          </a:xfrm>
        </p:spPr>
        <p:txBody>
          <a:bodyPr>
            <a:normAutofit fontScale="92500" lnSpcReduction="20000"/>
          </a:bodyPr>
          <a:lstStyle/>
          <a:p>
            <a:pPr marL="0" indent="0">
              <a:buNone/>
            </a:pPr>
            <a:endParaRPr lang="en-US" b="1" dirty="0" smtClean="0"/>
          </a:p>
          <a:p>
            <a:r xmlns:a="http://schemas.openxmlformats.org/drawingml/2006/main">
              <a:rPr lang="vi" dirty="0" smtClean="0"/>
              <a:t>Phương pháp thiết lập danh tính của chủ thể (người dùng, chương trình, quy trình).</a:t>
            </a:r>
          </a:p>
          <a:p>
            <a:pPr xmlns:a="http://schemas.openxmlformats.org/drawingml/2006/main" lvl="1">
              <a:buFont typeface="Wingdings" pitchFamily="2" charset="2"/>
              <a:buChar char="§"/>
            </a:pPr>
            <a:r xmlns:a="http://schemas.openxmlformats.org/drawingml/2006/main">
              <a:rPr lang="vi" dirty="0" smtClean="0"/>
              <a:t>Sử dụng tên người dùng hoặc thông tin công khai khác</a:t>
            </a:r>
          </a:p>
          <a:p>
            <a:pPr xmlns:a="http://schemas.openxmlformats.org/drawingml/2006/main" lvl="1">
              <a:buFont typeface="Wingdings" pitchFamily="2" charset="2"/>
              <a:buChar char="§"/>
            </a:pPr>
            <a:r xmlns:a="http://schemas.openxmlformats.org/drawingml/2006/main">
              <a:rPr lang="vi" dirty="0" smtClean="0"/>
              <a:t>Biết các yêu cầu về thành phần nhận dạng.</a:t>
            </a:r>
          </a:p>
          <a:p>
            <a:pPr marL="457200" lvl="1" indent="0">
              <a:buNone/>
            </a:pPr>
            <a:endParaRPr lang="en-US" dirty="0" smtClean="0"/>
          </a:p>
          <a:p>
            <a:r xmlns:a="http://schemas.openxmlformats.org/drawingml/2006/main">
              <a:rPr lang="vi" dirty="0" smtClean="0"/>
              <a:t>Khi sử dụng các giá trị nhận dạng cho người dùng, cần có những điều sau:</a:t>
            </a:r>
          </a:p>
          <a:p>
            <a:pPr xmlns:a="http://schemas.openxmlformats.org/drawingml/2006/main" lvl="1">
              <a:buFont typeface="Wingdings" pitchFamily="2" charset="2"/>
              <a:buChar char="§"/>
            </a:pPr>
            <a:r xmlns:a="http://schemas.openxmlformats.org/drawingml/2006/main">
              <a:rPr lang="vi" dirty="0" smtClean="0"/>
              <a:t>Mỗi giá trị phải là duy nhất, để người dùng chịu trách nhiệm;</a:t>
            </a:r>
          </a:p>
          <a:p>
            <a:pPr xmlns:a="http://schemas.openxmlformats.org/drawingml/2006/main" lvl="1">
              <a:buFont typeface="Wingdings" pitchFamily="2" charset="2"/>
              <a:buChar char="§"/>
            </a:pPr>
            <a:r xmlns:a="http://schemas.openxmlformats.org/drawingml/2006/main">
              <a:rPr lang="vi" dirty="0" smtClean="0"/>
              <a:t>Một kế hoạch đặt tên tiêu chuẩn nên được tuân theo;</a:t>
            </a:r>
          </a:p>
          <a:p>
            <a:pPr xmlns:a="http://schemas.openxmlformats.org/drawingml/2006/main" lvl="1">
              <a:buFont typeface="Wingdings" pitchFamily="2" charset="2"/>
              <a:buChar char="§"/>
            </a:pPr>
            <a:r xmlns:a="http://schemas.openxmlformats.org/drawingml/2006/main">
              <a:rPr lang="vi" dirty="0" smtClean="0"/>
              <a:t>Giá trị không được mô tả vị trí hoặc nhiệm vụ của người dùng</a:t>
            </a:r>
            <a:endParaRPr xmlns:a="http://schemas.openxmlformats.org/drawingml/2006/main" lang="en-US" dirty="0"/>
          </a:p>
        </p:txBody>
      </p:sp>
    </p:spTree>
    <p:extLst>
      <p:ext uri="{BB962C8B-B14F-4D97-AF65-F5344CB8AC3E}">
        <p14:creationId xmlns:p14="http://schemas.microsoft.com/office/powerpoint/2010/main" val="2217535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b="1" dirty="0" smtClean="0"/>
              <a:t>Xác thực</a:t>
            </a:r>
            <a:endParaRPr xmlns:a="http://schemas.openxmlformats.org/drawingml/2006/main" lang="en-US" b="1" dirty="0"/>
          </a:p>
        </p:txBody>
      </p:sp>
      <p:sp>
        <p:nvSpPr>
          <p:cNvPr id="3" name="Content Placeholder 2"/>
          <p:cNvSpPr>
            <a:spLocks noGrp="1"/>
          </p:cNvSpPr>
          <p:nvPr>
            <p:ph idx="1"/>
          </p:nvPr>
        </p:nvSpPr>
        <p:spPr>
          <a:xfrm>
            <a:off x="3978402" y="1789395"/>
            <a:ext cx="8213597" cy="4525963"/>
          </a:xfrm>
        </p:spPr>
        <p:txBody>
          <a:bodyPr>
            <a:normAutofit/>
          </a:bodyPr>
          <a:lstStyle/>
          <a:p>
            <a:r xmlns:a="http://schemas.openxmlformats.org/drawingml/2006/main">
              <a:rPr lang="vi" dirty="0" smtClean="0"/>
              <a:t>Phương pháp chứng minh danh tính</a:t>
            </a:r>
          </a:p>
          <a:p>
            <a:pPr xmlns:a="http://schemas.openxmlformats.org/drawingml/2006/main" lvl="1">
              <a:buFont typeface="Wingdings" pitchFamily="2" charset="2"/>
              <a:buChar char="ü"/>
            </a:pPr>
            <a:r xmlns:a="http://schemas.openxmlformats.org/drawingml/2006/main">
              <a:rPr lang="vi" dirty="0" smtClean="0"/>
              <a:t>Một điều gì đó mà một người đang, đã, hoặc đang làm.</a:t>
            </a:r>
          </a:p>
          <a:p>
            <a:pPr xmlns:a="http://schemas.openxmlformats.org/drawingml/2006/main" lvl="1">
              <a:buFont typeface="Wingdings" pitchFamily="2" charset="2"/>
              <a:buChar char="ü"/>
            </a:pPr>
            <a:r xmlns:a="http://schemas.openxmlformats.org/drawingml/2006/main">
              <a:rPr lang="vi" dirty="0" smtClean="0"/>
              <a:t>Sử dụng sinh trắc học, mật khẩu, cụm mật khẩu, mã thông báo hoặc </a:t>
            </a:r>
            <a:r xmlns:a="http://schemas.openxmlformats.org/drawingml/2006/main">
              <a:rPr lang="vi" smtClean="0"/>
              <a:t>thông tin cá nhân khác.</a:t>
            </a:r>
          </a:p>
          <a:p>
            <a:pPr marL="457200" lvl="1" indent="0">
              <a:buNone/>
            </a:pPr>
            <a:endParaRPr lang="en-US" dirty="0" smtClean="0"/>
          </a:p>
          <a:p>
            <a:r xmlns:a="http://schemas.openxmlformats.org/drawingml/2006/main">
              <a:rPr lang="vi" dirty="0" smtClean="0"/>
              <a:t>Xác thực mạnh là quan trọng</a:t>
            </a:r>
          </a:p>
          <a:p>
            <a:pPr xmlns:a="http://schemas.openxmlformats.org/drawingml/2006/main" marL="400050" lvl="1" indent="0">
              <a:buNone/>
            </a:pPr>
            <a:r xmlns:a="http://schemas.openxmlformats.org/drawingml/2006/main">
              <a:rPr lang="vi" dirty="0" smtClean="0"/>
              <a:t>Để được xác thực đúng cách, chủ thể thường được yêu cầu cung cấp phần thứ hai cho tập thông tin xác thực (tức là mật khẩu, cụm mật khẩu, khóa, mã PIN, mã thông báo, </a:t>
            </a:r>
            <a:r xmlns:a="http://schemas.openxmlformats.org/drawingml/2006/main">
              <a:rPr lang="vi" dirty="0" err="1" smtClean="0"/>
              <a:t>v.v. </a:t>
            </a:r>
            <a:r xmlns:a="http://schemas.openxmlformats.org/drawingml/2006/main">
              <a:rPr lang="vi" dirty="0" smtClean="0"/>
              <a:t>(.</a:t>
            </a:r>
            <a:endParaRPr xmlns:a="http://schemas.openxmlformats.org/drawingml/2006/main"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8" y="2128344"/>
            <a:ext cx="3978403" cy="1902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636" y="4317613"/>
            <a:ext cx="3858036" cy="2179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72703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845</TotalTime>
  <Words>1446</Words>
  <Application>Microsoft Office PowerPoint</Application>
  <PresentationFormat>Custom</PresentationFormat>
  <Paragraphs>176</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Lesson 5.                         Access Control</vt:lpstr>
      <vt:lpstr>Outline</vt:lpstr>
      <vt:lpstr>Relationship among Access Control and Other security functions</vt:lpstr>
      <vt:lpstr>Introduction</vt:lpstr>
      <vt:lpstr>Access control types</vt:lpstr>
      <vt:lpstr>Components</vt:lpstr>
      <vt:lpstr>Access Control Terminology</vt:lpstr>
      <vt:lpstr>Identification </vt:lpstr>
      <vt:lpstr>Authentication </vt:lpstr>
      <vt:lpstr>Authorization </vt:lpstr>
      <vt:lpstr>Authorization </vt:lpstr>
      <vt:lpstr>Authorization </vt:lpstr>
      <vt:lpstr>Access Control models</vt:lpstr>
      <vt:lpstr>Mandatory Access Control (MAC)</vt:lpstr>
      <vt:lpstr>Discretionary Access Control (DAC)</vt:lpstr>
      <vt:lpstr>Role-Based Access Control (RBAC)</vt:lpstr>
      <vt:lpstr>Rule-Based Access Control</vt:lpstr>
      <vt:lpstr>Attribute-based Access Control (ABAC)</vt:lpstr>
      <vt:lpstr>Implementing Access Control</vt:lpstr>
      <vt:lpstr>Access Control Matrix</vt:lpstr>
      <vt:lpstr>Ex1: Consider a computer system with three users: Alice, Bob, and Cyndy. Alice owns the file alicerc, and Bob and Cyndy can read it. Cyndy can read and write the file bobrc, which Bob owns, but Alice can only read it. Only Cyndy can read and write the file cyndyrc, which she owns. Assume that the owner of each of these files can execute it.</vt:lpstr>
      <vt:lpstr>Ex2: Alice can read and write to the file x, can read the file y, and can execute the file z. Bob can read x, can read and write to y, and cannot access z</vt:lpstr>
      <vt:lpstr>Access Control Monitoring</vt:lpstr>
      <vt:lpstr>Access Control Monitoring</vt:lpstr>
      <vt:lpstr>Access Control Monitoring</vt:lpstr>
      <vt:lpstr>Lab </vt:lpstr>
      <vt:lpstr>Summary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Authentication &amp; Access Control</dc:title>
  <dc:creator>TICT-2018</dc:creator>
  <cp:lastModifiedBy>Administrator</cp:lastModifiedBy>
  <cp:revision>78</cp:revision>
  <dcterms:created xsi:type="dcterms:W3CDTF">2019-02-16T04:23:14Z</dcterms:created>
  <dcterms:modified xsi:type="dcterms:W3CDTF">2021-09-20T03:31:42Z</dcterms:modified>
</cp:coreProperties>
</file>