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9"/>
  </p:notesMasterIdLst>
  <p:sldIdLst>
    <p:sldId id="256" r:id="rId2"/>
    <p:sldId id="257" r:id="rId3"/>
    <p:sldId id="318" r:id="rId4"/>
    <p:sldId id="258" r:id="rId5"/>
    <p:sldId id="310" r:id="rId6"/>
    <p:sldId id="259" r:id="rId7"/>
    <p:sldId id="260" r:id="rId8"/>
    <p:sldId id="261" r:id="rId9"/>
    <p:sldId id="262" r:id="rId10"/>
    <p:sldId id="267" r:id="rId11"/>
    <p:sldId id="303" r:id="rId12"/>
    <p:sldId id="304" r:id="rId13"/>
    <p:sldId id="300" r:id="rId14"/>
    <p:sldId id="299" r:id="rId15"/>
    <p:sldId id="297" r:id="rId16"/>
    <p:sldId id="298" r:id="rId17"/>
    <p:sldId id="296" r:id="rId18"/>
    <p:sldId id="319" r:id="rId19"/>
    <p:sldId id="311" r:id="rId20"/>
    <p:sldId id="302" r:id="rId21"/>
    <p:sldId id="312" r:id="rId22"/>
    <p:sldId id="313" r:id="rId23"/>
    <p:sldId id="306" r:id="rId24"/>
    <p:sldId id="289" r:id="rId25"/>
    <p:sldId id="305" r:id="rId26"/>
    <p:sldId id="320" r:id="rId27"/>
    <p:sldId id="32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165" autoAdjust="0"/>
  </p:normalViewPr>
  <p:slideViewPr>
    <p:cSldViewPr snapToGrid="0">
      <p:cViewPr varScale="1">
        <p:scale>
          <a:sx n="60" d="100"/>
          <a:sy n="60" d="100"/>
        </p:scale>
        <p:origin x="1522"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81B01-E78A-4D5E-86B6-F3B6E1C88E89}"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D5605A-8648-45CE-82C0-48241ECBB942}" type="slidenum">
              <a:rPr lang="en-US" smtClean="0"/>
              <a:t>‹#›</a:t>
            </a:fld>
            <a:endParaRPr lang="en-US"/>
          </a:p>
        </p:txBody>
      </p:sp>
    </p:spTree>
    <p:extLst>
      <p:ext uri="{BB962C8B-B14F-4D97-AF65-F5344CB8AC3E}">
        <p14:creationId xmlns:p14="http://schemas.microsoft.com/office/powerpoint/2010/main" val="2530085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Kiểm soát truy cập là tập hợp các cơ chế cho phép người quản lý hệ thống thực hiện ảnh hưởng trực tiếp hoặc hạn chế đối với hành vi, cách sử dụng và nội dung của hệ thống.</a:t>
            </a:r>
          </a:p>
          <a:p>
            <a:r>
              <a:rPr lang="vi-VN" smtClean="0"/>
              <a:t>Nó cho phép quản lý chỉ định những gì người dùng có thể làm, những tài nguyên nào họ có thể truy cập và những hoạt động nào họ có thể thực hiện trên hệ thống.</a:t>
            </a:r>
          </a:p>
          <a:p>
            <a:r>
              <a:rPr lang="vi-VN" smtClean="0"/>
              <a:t>Mục tiêu của kiểm soát truy cập là giảm thiểu rủi ro bảo mật của việc truy cập trái phép vào các hệ thống vật lý và logic</a:t>
            </a:r>
          </a:p>
          <a:p>
            <a:r>
              <a:rPr lang="vi-VN" smtClean="0"/>
              <a:t>Nó bao gồm hai thành phần chính: xác thực và ủy quyền</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4</a:t>
            </a:fld>
            <a:endParaRPr lang="en-US"/>
          </a:p>
        </p:txBody>
      </p:sp>
    </p:spTree>
    <p:extLst>
      <p:ext uri="{BB962C8B-B14F-4D97-AF65-F5344CB8AC3E}">
        <p14:creationId xmlns:p14="http://schemas.microsoft.com/office/powerpoint/2010/main" val="4024546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Làm thế nào để ai đó cấp quyền đúng mức cho một cá nhân để họ có thể thực hiện nhiệm vụ của mình? Các mô hình kiểm soát truy cập xác định cách phân quyền.</a:t>
            </a:r>
          </a:p>
          <a:p>
            <a:r>
              <a:rPr lang="vi-VN" smtClean="0"/>
              <a:t>Mô hình kiểm soát truy cập – khung phần cứng và phần mềm được xác định trước mà người giám sát có thể sử dụng để kiểm soát quyền truy cập</a:t>
            </a:r>
          </a:p>
          <a:p>
            <a:endParaRPr lang="vi-VN" smtClean="0"/>
          </a:p>
          <a:p>
            <a:r>
              <a:rPr lang="vi-VN" smtClean="0"/>
              <a:t>Các mô hình kiểm soát truy cập có bốn loại:</a:t>
            </a:r>
          </a:p>
          <a:p>
            <a:r>
              <a:rPr lang="vi-VN" smtClean="0"/>
              <a:t>Kiểm soát truy cập bắt buộc (MAC)</a:t>
            </a:r>
          </a:p>
          <a:p>
            <a:r>
              <a:rPr lang="vi-VN" smtClean="0"/>
              <a:t>Kiểm soát truy cập tùy ý (DAC)</a:t>
            </a:r>
          </a:p>
          <a:p>
            <a:r>
              <a:rPr lang="vi-VN" smtClean="0"/>
              <a:t>Kiểm soát truy cập dựa trên vai trò</a:t>
            </a:r>
          </a:p>
          <a:p>
            <a:r>
              <a:rPr lang="vi-VN" smtClean="0"/>
              <a:t>Kiểm soát truy cập dựa trên quy tắc</a:t>
            </a:r>
          </a:p>
          <a:p>
            <a:r>
              <a:rPr lang="vi-VN" smtClean="0"/>
              <a:t>Kiểm soát truy cập dựa trên thuộc tính</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13</a:t>
            </a:fld>
            <a:endParaRPr lang="en-US"/>
          </a:p>
        </p:txBody>
      </p:sp>
    </p:spTree>
    <p:extLst>
      <p:ext uri="{BB962C8B-B14F-4D97-AF65-F5344CB8AC3E}">
        <p14:creationId xmlns:p14="http://schemas.microsoft.com/office/powerpoint/2010/main" val="941885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Đây là mô hình bảo mật trong đó quyền truy cập được quy định bởi cơ quan trung ương dựa trên nhiều cấp độ bảo mật.</a:t>
            </a:r>
          </a:p>
          <a:p>
            <a:r>
              <a:rPr lang="vi-VN" smtClean="0"/>
              <a:t>Điều này có nghĩa là người dùng cuối không có quyền kiểm soát đối với bất kỳ cài đặt nào cung cấp bất kỳ đặc quyền nào cho bất kỳ ai.</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14</a:t>
            </a:fld>
            <a:endParaRPr lang="en-US"/>
          </a:p>
        </p:txBody>
      </p:sp>
    </p:spTree>
    <p:extLst>
      <p:ext uri="{BB962C8B-B14F-4D97-AF65-F5344CB8AC3E}">
        <p14:creationId xmlns:p14="http://schemas.microsoft.com/office/powerpoint/2010/main" val="2240525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Cung cấp quyền kiểm soát truy cập dựa trên vị trí của một cá nhân trong một tổ chức.</a:t>
            </a:r>
          </a:p>
          <a:p>
            <a:r>
              <a:rPr lang="vi-VN" smtClean="0"/>
              <a:t>Hạn chế quyền truy cập vào tài nguyên máy tính dựa trên các cá nhân hoặc nhóm có chức năng kinh doanh được xác định.</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16</a:t>
            </a:fld>
            <a:endParaRPr lang="en-US"/>
          </a:p>
        </p:txBody>
      </p:sp>
    </p:spTree>
    <p:extLst>
      <p:ext uri="{BB962C8B-B14F-4D97-AF65-F5344CB8AC3E}">
        <p14:creationId xmlns:p14="http://schemas.microsoft.com/office/powerpoint/2010/main" val="1758257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Đây là một mô hình bảo mật trong đó quản trị viên hệ thống xác định các quy tắc chi phối quyền truy cập vào các đối tượng tài nguyên.</a:t>
            </a:r>
          </a:p>
          <a:p>
            <a:r>
              <a:rPr lang="vi-VN" smtClean="0"/>
              <a:t>Các quy tắc này dựa trên các điều kiện, chẳng hạn như thời gian trong ngày hoặc địa điểm.</a:t>
            </a:r>
          </a:p>
          <a:p>
            <a:r>
              <a:rPr lang="vi-VN" smtClean="0"/>
              <a:t>Ví dụ: nếu ai đó chỉ được phép truy cập vào tệp trong những giờ nhất định trong ngày, Kiểm soát truy cập dựa trên quy tắc sẽ là công cụ được lựa chọn.</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17</a:t>
            </a:fld>
            <a:endParaRPr lang="en-US"/>
          </a:p>
        </p:txBody>
      </p:sp>
    </p:spTree>
    <p:extLst>
      <p:ext uri="{BB962C8B-B14F-4D97-AF65-F5344CB8AC3E}">
        <p14:creationId xmlns:p14="http://schemas.microsoft.com/office/powerpoint/2010/main" val="1358688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 định các ủy quyền thể hiện các điều kiện đối với các thuộc tính của cả tài nguyên và chủ đề</a:t>
            </a:r>
          </a:p>
          <a:p>
            <a:r>
              <a:rPr lang="vi-VN" smtClean="0"/>
              <a:t>Các loại thuộc tính</a:t>
            </a:r>
          </a:p>
          <a:p>
            <a:r>
              <a:rPr lang="vi-VN" smtClean="0"/>
              <a:t>Thuộc tính chủ đề: Tên, Tổ chức, Chức vụ</a:t>
            </a:r>
          </a:p>
          <a:p>
            <a:r>
              <a:rPr lang="vi-VN" smtClean="0"/>
              <a:t>Thuộc tính đối tượng: Tiêu đề, Tác giả, Ngày</a:t>
            </a:r>
          </a:p>
          <a:p>
            <a:r>
              <a:rPr lang="vi-VN" smtClean="0"/>
              <a:t>Thuộc tính môi trường: Mô tả môi trường hoạt động, kỹ thuật và thậm chí cả tình huống hoặc bối cảnh trong đó việc truy cập thông tin diễn ra: Ngày hiện tại, Mức độ an ninh mạng, Hoạt động của vi-rút/tin tặc hiện tại</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18</a:t>
            </a:fld>
            <a:endParaRPr lang="en-US"/>
          </a:p>
        </p:txBody>
      </p:sp>
    </p:spTree>
    <p:extLst>
      <p:ext uri="{BB962C8B-B14F-4D97-AF65-F5344CB8AC3E}">
        <p14:creationId xmlns:p14="http://schemas.microsoft.com/office/powerpoint/2010/main" val="1748821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Kiểm soát truy cập là một quy trình được tích hợp vào môi trường CNTT của tổ chức. Nó có thể liên quan đến quản lý danh tính và hệ thống quản lý truy cập.</a:t>
            </a:r>
          </a:p>
          <a:p>
            <a:r>
              <a:rPr lang="vi-VN" smtClean="0"/>
              <a:t>Các hệ thống này cung cấp phần mềm kiểm soát truy cập, cơ sở dữ liệu người dùng và các công cụ quản lý cho các chính sách kiểm soát truy cập, kiểm tra và thực thi.</a:t>
            </a:r>
          </a:p>
          <a:p>
            <a:r>
              <a:rPr lang="vi-VN" smtClean="0"/>
              <a:t>Khi người dùng được thêm vào hệ thống quản lý truy cập, quản trị viên hệ thống sẽ sử dụng hệ thống cấp phép tự động để thiết lập quyền dựa trên khung kiểm soát truy cập, trách nhiệm công việc và quy trình công việc.</a:t>
            </a:r>
          </a:p>
          <a:p>
            <a:r>
              <a:rPr lang="vi-VN" smtClean="0"/>
              <a:t>Yêu cầu kiểm soát truy cập: đặc quyền tối thiểu</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19</a:t>
            </a:fld>
            <a:endParaRPr lang="en-US"/>
          </a:p>
        </p:txBody>
      </p:sp>
    </p:spTree>
    <p:extLst>
      <p:ext uri="{BB962C8B-B14F-4D97-AF65-F5344CB8AC3E}">
        <p14:creationId xmlns:p14="http://schemas.microsoft.com/office/powerpoint/2010/main" val="3877758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Là một bảng các chủ thể và đối tượng chỉ ra những hành động mà các chủ thể riêng lẻ có thể thực hiện đối với các đối tượng riêng lẻ</a:t>
            </a:r>
          </a:p>
          <a:p>
            <a:endParaRPr lang="vi-VN" smtClean="0"/>
          </a:p>
          <a:p>
            <a:r>
              <a:rPr lang="vi-VN" smtClean="0"/>
              <a:t>Hai loại:</a:t>
            </a:r>
          </a:p>
          <a:p>
            <a:r>
              <a:rPr lang="vi-VN" smtClean="0"/>
              <a:t>Bảng khả năng (liên kết với một chủ đề)</a:t>
            </a:r>
          </a:p>
          <a:p>
            <a:r>
              <a:rPr lang="vi-VN" smtClean="0"/>
              <a:t>Danh sách kiểm soát truy cập (liên kết với một đối tượng)</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20</a:t>
            </a:fld>
            <a:endParaRPr lang="en-US"/>
          </a:p>
        </p:txBody>
      </p:sp>
    </p:spTree>
    <p:extLst>
      <p:ext uri="{BB962C8B-B14F-4D97-AF65-F5344CB8AC3E}">
        <p14:creationId xmlns:p14="http://schemas.microsoft.com/office/powerpoint/2010/main" val="3684129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Ví dụ 1: Hãy xem xét một hệ thống máy tính có ba người dùng: Alice, Bob và Cyndy. Alice sở hữu tệp alicerc và Bob và Cyndy có thể đọc nó. Cyndy có thể đọc và ghi tệp bobrc mà Bob sở hữu, nhưng Alice chỉ có thể đọc nó. Chỉ Cyndy mới có thể đọc và ghi tệp cyndyrc mà cô ấy sở hữu. Giả sử rằng chủ sở hữu của mỗi tệp này có thể thực thi nó.</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21</a:t>
            </a:fld>
            <a:endParaRPr lang="en-US"/>
          </a:p>
        </p:txBody>
      </p:sp>
    </p:spTree>
    <p:extLst>
      <p:ext uri="{BB962C8B-B14F-4D97-AF65-F5344CB8AC3E}">
        <p14:creationId xmlns:p14="http://schemas.microsoft.com/office/powerpoint/2010/main" val="1783010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 dụ 2: Alice có thể đọc và ghi vào tệp x, có thể đọc tệp y và có thể thực thi tệp z. Bob có thể đọc x, có thể đọc và ghi vào y và không thể truy cập z</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22</a:t>
            </a:fld>
            <a:endParaRPr lang="en-US"/>
          </a:p>
        </p:txBody>
      </p:sp>
    </p:spTree>
    <p:extLst>
      <p:ext uri="{BB962C8B-B14F-4D97-AF65-F5344CB8AC3E}">
        <p14:creationId xmlns:p14="http://schemas.microsoft.com/office/powerpoint/2010/main" val="3844934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Phát hiện xâm nhập</a:t>
            </a:r>
          </a:p>
          <a:p>
            <a:r>
              <a:rPr lang="en-US" smtClean="0"/>
              <a:t>Ba thành phần phổ biến</a:t>
            </a:r>
          </a:p>
          <a:p>
            <a:r>
              <a:rPr lang="en-US" smtClean="0"/>
              <a:t>cảm biến</a:t>
            </a:r>
          </a:p>
          <a:p>
            <a:r>
              <a:rPr lang="en-US" smtClean="0"/>
              <a:t>máy phân tích</a:t>
            </a:r>
          </a:p>
          <a:p>
            <a:r>
              <a:rPr lang="en-US" smtClean="0"/>
              <a:t>Giao diện quản trị viên</a:t>
            </a:r>
          </a:p>
          <a:p>
            <a:r>
              <a:rPr lang="en-US" smtClean="0"/>
              <a:t>Loại phổ biến</a:t>
            </a:r>
          </a:p>
          <a:p>
            <a:r>
              <a:rPr lang="en-US" smtClean="0"/>
              <a:t>Phát hiện xâm nhập</a:t>
            </a:r>
          </a:p>
          <a:p>
            <a:r>
              <a:rPr lang="en-US" smtClean="0"/>
              <a:t>Phòng chống xâm nhập</a:t>
            </a:r>
          </a:p>
          <a:p>
            <a:r>
              <a:rPr lang="en-US" smtClean="0"/>
              <a:t>Honeypots</a:t>
            </a:r>
          </a:p>
          <a:p>
            <a:r>
              <a:rPr lang="en-US" smtClean="0"/>
              <a:t>Trình thám thính mạng</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23</a:t>
            </a:fld>
            <a:endParaRPr lang="en-US"/>
          </a:p>
        </p:txBody>
      </p:sp>
    </p:spTree>
    <p:extLst>
      <p:ext uri="{BB962C8B-B14F-4D97-AF65-F5344CB8AC3E}">
        <p14:creationId xmlns:p14="http://schemas.microsoft.com/office/powerpoint/2010/main" val="171342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Kiểm soát truy cập vật lý: giới hạn quyền truy cập vào khuôn viên, tòa nhà, phòng và tài sản CNTT vật lý. (Hàng rào, khóa cửa phần cứng,… hạn chế tiếp xúc với các thiết bị)</a:t>
            </a:r>
          </a:p>
          <a:p>
            <a:r>
              <a:rPr lang="vi-VN" smtClean="0"/>
              <a:t>Kiểm soát truy cập kỹ thuật: hạn chế công nghệ hạn chế người dùng trên máy tính truy cập dữ liệu</a:t>
            </a:r>
            <a:endParaRPr lang="en-US" smtClean="0"/>
          </a:p>
          <a:p>
            <a:r>
              <a:rPr lang="vi-VN" smtClean="0"/>
              <a:t>Kiểm soát truy cập bao gồm:</a:t>
            </a:r>
          </a:p>
          <a:p>
            <a:r>
              <a:rPr lang="vi-VN" smtClean="0"/>
              <a:t>Quyền đối với tệp, chẳng hạn như quyền tạo, đọc, chỉnh sửa hoặc xóa tệp.</a:t>
            </a:r>
          </a:p>
          <a:p>
            <a:r>
              <a:rPr lang="vi-VN" smtClean="0"/>
              <a:t>Quyền của chương trình, chẳng hạn như quyền thực thi chương trình.</a:t>
            </a:r>
          </a:p>
          <a:p>
            <a:r>
              <a:rPr lang="vi-VN" smtClean="0"/>
              <a:t>Quyền dữ liệu, chẳng hạn như quyền truy xuất hoặc cập nhật thông tin trong cơ sở dữ liệu.</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5</a:t>
            </a:fld>
            <a:endParaRPr lang="en-US"/>
          </a:p>
        </p:txBody>
      </p:sp>
    </p:spTree>
    <p:extLst>
      <p:ext uri="{BB962C8B-B14F-4D97-AF65-F5344CB8AC3E}">
        <p14:creationId xmlns:p14="http://schemas.microsoft.com/office/powerpoint/2010/main" val="2808431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Hai loại hệ thống phát hiện xâm nhập chính</a:t>
            </a:r>
          </a:p>
          <a:p>
            <a:r>
              <a:rPr lang="vi-VN" smtClean="0"/>
              <a:t>  Dựa trên mạng (NIDS)</a:t>
            </a:r>
          </a:p>
          <a:p>
            <a:r>
              <a:rPr lang="vi-VN" smtClean="0"/>
              <a:t>  Dựa trên máy chủ (HIDS)</a:t>
            </a:r>
          </a:p>
          <a:p>
            <a:endParaRPr lang="vi-VN" smtClean="0"/>
          </a:p>
          <a:p>
            <a:r>
              <a:rPr lang="vi-VN" smtClean="0"/>
              <a:t>HIDS &amp; NIDS có thể được</a:t>
            </a:r>
          </a:p>
          <a:p>
            <a:r>
              <a:rPr lang="vi-VN" smtClean="0"/>
              <a:t>Dựa trên chữ ký</a:t>
            </a:r>
          </a:p>
          <a:p>
            <a:r>
              <a:rPr lang="vi-VN" smtClean="0"/>
              <a:t>Thống kê bất thường dựa trên</a:t>
            </a:r>
          </a:p>
          <a:p>
            <a:r>
              <a:rPr lang="vi-VN" smtClean="0"/>
              <a:t>Giao thức bất thường dựa trên</a:t>
            </a:r>
          </a:p>
          <a:p>
            <a:r>
              <a:rPr lang="vi-VN" smtClean="0"/>
              <a:t>Giao thông bất thường dựa trên</a:t>
            </a:r>
          </a:p>
          <a:p>
            <a:r>
              <a:rPr lang="vi-VN" smtClean="0"/>
              <a:t>Dựa trên quy tắc</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24</a:t>
            </a:fld>
            <a:endParaRPr lang="en-US"/>
          </a:p>
        </p:txBody>
      </p:sp>
    </p:spTree>
    <p:extLst>
      <p:ext uri="{BB962C8B-B14F-4D97-AF65-F5344CB8AC3E}">
        <p14:creationId xmlns:p14="http://schemas.microsoft.com/office/powerpoint/2010/main" val="3305397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Hệ thống ngăn chặn xâm nhập</a:t>
            </a:r>
          </a:p>
          <a:p>
            <a:r>
              <a:rPr lang="vi-VN" smtClean="0"/>
              <a:t>Là công nghệ phòng ngừa và chủ động, IDS là công nghệ phát hiện</a:t>
            </a:r>
          </a:p>
          <a:p>
            <a:r>
              <a:rPr lang="vi-VN" smtClean="0"/>
              <a:t>Hai loại: Dựa trên mạng (NIPS) và Dựa trên máy chủ (HIPS)</a:t>
            </a:r>
          </a:p>
          <a:p>
            <a:r>
              <a:rPr lang="vi-VN" smtClean="0"/>
              <a:t>Honeypots</a:t>
            </a:r>
          </a:p>
          <a:p>
            <a:r>
              <a:rPr lang="vi-VN" smtClean="0"/>
              <a:t>Một ưu đãi hấp dẫn với hy vọng thu hút những kẻ tấn công khỏi các hệ thống quan trọng</a:t>
            </a:r>
          </a:p>
          <a:p>
            <a:r>
              <a:rPr lang="vi-VN" smtClean="0"/>
              <a:t>Trình thám thính mạng</a:t>
            </a:r>
          </a:p>
          <a:p>
            <a:r>
              <a:rPr lang="vi-VN" smtClean="0"/>
              <a:t>Một thuật ngữ chung cho các chương trình hoặc thiết bị có khả năng kiểm tra lưu lượng trên một phân đoạn mạng LAN.</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25</a:t>
            </a:fld>
            <a:endParaRPr lang="en-US"/>
          </a:p>
        </p:txBody>
      </p:sp>
    </p:spTree>
    <p:extLst>
      <p:ext uri="{BB962C8B-B14F-4D97-AF65-F5344CB8AC3E}">
        <p14:creationId xmlns:p14="http://schemas.microsoft.com/office/powerpoint/2010/main" val="88416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Các tính năng bảo mật kiểm soát cách người dùng và hệ thống giao tiếp và tương tác với nhau.</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6</a:t>
            </a:fld>
            <a:endParaRPr lang="en-US"/>
          </a:p>
        </p:txBody>
      </p:sp>
    </p:spTree>
    <p:extLst>
      <p:ext uri="{BB962C8B-B14F-4D97-AF65-F5344CB8AC3E}">
        <p14:creationId xmlns:p14="http://schemas.microsoft.com/office/powerpoint/2010/main" val="407018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Nhận dạng, ủy quyền và ủy quyền là các chức năng riêng biệt.</a:t>
            </a:r>
          </a:p>
          <a:p>
            <a:r>
              <a:rPr lang="vi-VN" smtClean="0"/>
              <a:t>Nhận biết</a:t>
            </a:r>
          </a:p>
          <a:p>
            <a:r>
              <a:rPr lang="vi-VN" smtClean="0"/>
              <a:t>Phương pháp thiết lập danh tính của đối tượng (người dùng, chương trình, quy trình).</a:t>
            </a:r>
          </a:p>
          <a:p>
            <a:r>
              <a:rPr lang="vi-VN" smtClean="0"/>
              <a:t>xác thực</a:t>
            </a:r>
          </a:p>
          <a:p>
            <a:r>
              <a:rPr lang="vi-VN" smtClean="0"/>
              <a:t>Phương pháp chứng minh danh tính</a:t>
            </a:r>
          </a:p>
          <a:p>
            <a:r>
              <a:rPr lang="vi-VN" smtClean="0"/>
              <a:t>ủy quyền</a:t>
            </a:r>
          </a:p>
          <a:p>
            <a:r>
              <a:rPr lang="vi-VN" smtClean="0"/>
              <a:t>Xác định rằng danh tính đã được chứng minh có một số tập hợp các đặc điểm được liên kết với nó để cho phép nó có quyền truy cập vào các tài nguyên được yêu cầu.</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7</a:t>
            </a:fld>
            <a:endParaRPr lang="en-US"/>
          </a:p>
        </p:txBody>
      </p:sp>
    </p:spTree>
    <p:extLst>
      <p:ext uri="{BB962C8B-B14F-4D97-AF65-F5344CB8AC3E}">
        <p14:creationId xmlns:p14="http://schemas.microsoft.com/office/powerpoint/2010/main" val="392226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Phương pháp thiết lập danh tính của đối tượng (người dùng, chương trình, quy trình).</a:t>
            </a:r>
          </a:p>
          <a:p>
            <a:r>
              <a:rPr lang="vi-VN" smtClean="0"/>
              <a:t>Sử dụng tên người dùng hoặc thông tin công khai khác</a:t>
            </a:r>
          </a:p>
          <a:p>
            <a:r>
              <a:rPr lang="vi-VN" smtClean="0"/>
              <a:t>Biết yêu cầu thành phần nhận dạng.</a:t>
            </a:r>
          </a:p>
          <a:p>
            <a:endParaRPr lang="vi-VN" smtClean="0"/>
          </a:p>
          <a:p>
            <a:r>
              <a:rPr lang="vi-VN" smtClean="0"/>
              <a:t>Khi sử dụng các giá trị nhận dạng cho người dùng, cần thực hiện những điều sau:</a:t>
            </a:r>
          </a:p>
          <a:p>
            <a:r>
              <a:rPr lang="vi-VN" smtClean="0"/>
              <a:t>Mỗi giá trị phải là duy nhất, đối với trách nhiệm giải trình của người dùng;</a:t>
            </a:r>
          </a:p>
          <a:p>
            <a:r>
              <a:rPr lang="vi-VN" smtClean="0"/>
              <a:t>Một sơ đồ đặt tên tiêu chuẩn nên được tuân theo;</a:t>
            </a:r>
          </a:p>
          <a:p>
            <a:r>
              <a:rPr lang="vi-VN" smtClean="0"/>
              <a:t>Giá trị không được mô tả vị trí hoặc nhiệm vụ của người dùng</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8</a:t>
            </a:fld>
            <a:endParaRPr lang="en-US"/>
          </a:p>
        </p:txBody>
      </p:sp>
    </p:spTree>
    <p:extLst>
      <p:ext uri="{BB962C8B-B14F-4D97-AF65-F5344CB8AC3E}">
        <p14:creationId xmlns:p14="http://schemas.microsoft.com/office/powerpoint/2010/main" val="764109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Phương pháp chứng minh danh tính</a:t>
            </a:r>
          </a:p>
          <a:p>
            <a:r>
              <a:rPr lang="vi-VN" smtClean="0"/>
              <a:t>Một cái gì đó một người là, có, hoặc làm.</a:t>
            </a:r>
          </a:p>
          <a:p>
            <a:r>
              <a:rPr lang="vi-VN" smtClean="0"/>
              <a:t>Sử dụng sinh trắc học, mật khẩu, cụm mật khẩu, mã thông báo hoặc thông tin cá nhân khác.</a:t>
            </a:r>
          </a:p>
          <a:p>
            <a:endParaRPr lang="vi-VN" smtClean="0"/>
          </a:p>
          <a:p>
            <a:r>
              <a:rPr lang="vi-VN" smtClean="0"/>
              <a:t>Xác thực mạnh là quan trọng</a:t>
            </a:r>
          </a:p>
          <a:p>
            <a:r>
              <a:rPr lang="vi-VN" smtClean="0"/>
              <a:t>Để được xác thực chính xác, chủ thể thường được yêu cầu cung cấp phần thứ hai cho bộ thông tin xác thực (nghĩa là mật khẩu, cụm mật khẩu, khóa, mã PIN, mã thông báo, v.v. (.</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9</a:t>
            </a:fld>
            <a:endParaRPr lang="en-US"/>
          </a:p>
        </p:txBody>
      </p:sp>
    </p:spTree>
    <p:extLst>
      <p:ext uri="{BB962C8B-B14F-4D97-AF65-F5344CB8AC3E}">
        <p14:creationId xmlns:p14="http://schemas.microsoft.com/office/powerpoint/2010/main" val="3473614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Xác định rằng danh tính đã được chứng minh có một số tập hợp các đặc điểm được liên kết với nó để cho phép nó có quyền truy cập vào các tài nguyên được yêu cầu.</a:t>
            </a:r>
          </a:p>
          <a:p>
            <a:r>
              <a:rPr lang="vi-VN" smtClean="0"/>
              <a:t>Việc phân loại quyền truy cập đối với các đối tượng nên dựa trên mức độ tin cậy của một công ty đối với một chủ đề và nhu cầu của chủ đề đó.</a:t>
            </a:r>
          </a:p>
          <a:p>
            <a:r>
              <a:rPr lang="vi-VN" smtClean="0"/>
              <a:t>Là một thành phần cốt lõi của mọi hệ điều hành và thiết lập liệu người dùng có được phép truy cập vào một tài nguyên cụ thể hay không và những hành động nào anh ta được phép thực hiện trên tài nguyên đó.</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10</a:t>
            </a:fld>
            <a:endParaRPr lang="en-US"/>
          </a:p>
        </p:txBody>
      </p:sp>
    </p:spTree>
    <p:extLst>
      <p:ext uri="{BB962C8B-B14F-4D97-AF65-F5344CB8AC3E}">
        <p14:creationId xmlns:p14="http://schemas.microsoft.com/office/powerpoint/2010/main" val="1786329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Tiêu chí truy cập có thể được coi là:</a:t>
            </a:r>
          </a:p>
          <a:p>
            <a:r>
              <a:rPr lang="vi-VN" smtClean="0"/>
              <a:t>Vai trò:</a:t>
            </a:r>
          </a:p>
          <a:p>
            <a:r>
              <a:rPr lang="vi-VN" smtClean="0"/>
              <a:t>Là một cách hiệu quả để gán quyền cho một loại người dùng thực hiện một nhiệm vụ nào đó (phân công công việc hoặc chức năng).</a:t>
            </a:r>
          </a:p>
          <a:p>
            <a:r>
              <a:rPr lang="vi-VN" smtClean="0"/>
              <a:t>Các nhóm:</a:t>
            </a:r>
          </a:p>
          <a:p>
            <a:r>
              <a:rPr lang="vi-VN" smtClean="0"/>
              <a:t>Khi một số người dùng yêu cầu cùng một loại quyền truy cập vào thông tin và tài nguyên</a:t>
            </a:r>
          </a:p>
          <a:p>
            <a:r>
              <a:rPr lang="vi-VN" smtClean="0"/>
              <a:t>Địa điểm:</a:t>
            </a:r>
          </a:p>
          <a:p>
            <a:r>
              <a:rPr lang="vi-VN" smtClean="0"/>
              <a:t>Để hạn chế những cá nhân trái phép có thể truy cập và cấu hình lại máy chủ từ xa</a:t>
            </a:r>
          </a:p>
          <a:p>
            <a:r>
              <a:rPr lang="vi-VN" smtClean="0"/>
              <a:t>Thời gian:</a:t>
            </a:r>
          </a:p>
          <a:p>
            <a:r>
              <a:rPr lang="vi-VN" smtClean="0"/>
              <a:t>Hạn chế thời gian mà một số hành động hoặc dịch vụ nhất định có thể được truy cập</a:t>
            </a:r>
          </a:p>
          <a:p>
            <a:r>
              <a:rPr lang="vi-VN" smtClean="0"/>
              <a:t>Loại giao dịch:</a:t>
            </a:r>
          </a:p>
          <a:p>
            <a:r>
              <a:rPr lang="vi-VN" smtClean="0"/>
              <a:t>Có thể được sử dụng để kiểm soát dữ liệu nào được đánh giá trong một số loại chức năng nhất định và những gì khen thưởng có thể được thực hiện trên dữ liệu</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11</a:t>
            </a:fld>
            <a:endParaRPr lang="en-US"/>
          </a:p>
        </p:txBody>
      </p:sp>
    </p:spTree>
    <p:extLst>
      <p:ext uri="{BB962C8B-B14F-4D97-AF65-F5344CB8AC3E}">
        <p14:creationId xmlns:p14="http://schemas.microsoft.com/office/powerpoint/2010/main" val="2860068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Các vấn đề trong việc kiểm soát truy cập để đánh giá:</a:t>
            </a:r>
          </a:p>
          <a:p>
            <a:r>
              <a:rPr lang="vi-VN" smtClean="0"/>
              <a:t>Các cấp độ người dùng khác nhau với các cấp độ truy cập khác nhau</a:t>
            </a:r>
          </a:p>
          <a:p>
            <a:r>
              <a:rPr lang="vi-VN" smtClean="0"/>
              <a:t>Tài nguyên có thể được phân loại khác nhau</a:t>
            </a:r>
          </a:p>
          <a:p>
            <a:r>
              <a:rPr lang="vi-VN" smtClean="0"/>
              <a:t>Nhận dạng dữ liệu đa dạng</a:t>
            </a:r>
          </a:p>
          <a:p>
            <a:r>
              <a:rPr lang="vi-VN" smtClean="0"/>
              <a:t>Môi trường doanh nghiệp liên tục thay đổi</a:t>
            </a:r>
          </a:p>
          <a:p>
            <a:endParaRPr lang="vi-VN" smtClean="0"/>
          </a:p>
          <a:p>
            <a:r>
              <a:rPr lang="vi-VN" smtClean="0"/>
              <a:t>Giải pháp toàn doanh nghiệp và giải pháp đăng nhập một lần</a:t>
            </a:r>
          </a:p>
          <a:p>
            <a:r>
              <a:rPr lang="vi-VN" smtClean="0"/>
              <a:t>cung cấp người dùng</a:t>
            </a:r>
          </a:p>
          <a:p>
            <a:r>
              <a:rPr lang="vi-VN" smtClean="0"/>
              <a:t>Đồng bộ hóa và đặt lại mật khẩu</a:t>
            </a:r>
          </a:p>
          <a:p>
            <a:r>
              <a:rPr lang="vi-VN" smtClean="0"/>
              <a:t>Kiểm tra và báo cáo tập trung</a:t>
            </a:r>
          </a:p>
          <a:p>
            <a:r>
              <a:rPr lang="vi-VN" smtClean="0"/>
              <a:t>Quy trình làm việc tích hợp (tăng năng suất)</a:t>
            </a:r>
          </a:p>
          <a:p>
            <a:r>
              <a:rPr lang="vi-VN" smtClean="0"/>
              <a:t>Tuân thủ quy định</a:t>
            </a:r>
            <a:endParaRPr lang="en-US"/>
          </a:p>
        </p:txBody>
      </p:sp>
      <p:sp>
        <p:nvSpPr>
          <p:cNvPr id="4" name="Slide Number Placeholder 3"/>
          <p:cNvSpPr>
            <a:spLocks noGrp="1"/>
          </p:cNvSpPr>
          <p:nvPr>
            <p:ph type="sldNum" sz="quarter" idx="10"/>
          </p:nvPr>
        </p:nvSpPr>
        <p:spPr/>
        <p:txBody>
          <a:bodyPr/>
          <a:lstStyle/>
          <a:p>
            <a:fld id="{84D5605A-8648-45CE-82C0-48241ECBB942}" type="slidenum">
              <a:rPr lang="en-US" smtClean="0"/>
              <a:t>12</a:t>
            </a:fld>
            <a:endParaRPr lang="en-US"/>
          </a:p>
        </p:txBody>
      </p:sp>
    </p:spTree>
    <p:extLst>
      <p:ext uri="{BB962C8B-B14F-4D97-AF65-F5344CB8AC3E}">
        <p14:creationId xmlns:p14="http://schemas.microsoft.com/office/powerpoint/2010/main" val="351768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3201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95027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04534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7134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F99AF-42D7-4A07-9943-918696688DBA}"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1576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8F99AF-42D7-4A07-9943-918696688DB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8625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8F99AF-42D7-4A07-9943-918696688DBA}"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958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8F99AF-42D7-4A07-9943-918696688DBA}"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0684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F99AF-42D7-4A07-9943-918696688DBA}"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25159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4435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88420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F99AF-42D7-4A07-9943-918696688DBA}" type="datetimeFigureOut">
              <a:rPr lang="en-US" smtClean="0"/>
              <a:t>1/2/2023</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E64C1-204F-4435-96EF-B43E4DADB6B4}" type="slidenum">
              <a:rPr lang="en-US" smtClean="0"/>
              <a:t>‹#›</a:t>
            </a:fld>
            <a:endParaRPr lang="en-US"/>
          </a:p>
        </p:txBody>
      </p:sp>
    </p:spTree>
    <p:extLst>
      <p:ext uri="{BB962C8B-B14F-4D97-AF65-F5344CB8AC3E}">
        <p14:creationId xmlns:p14="http://schemas.microsoft.com/office/powerpoint/2010/main" val="27875023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077" y="654265"/>
            <a:ext cx="11508826" cy="1947042"/>
          </a:xfrm>
        </p:spPr>
        <p:txBody>
          <a:bodyPr>
            <a:noAutofit/>
          </a:bodyPr>
          <a:lstStyle/>
          <a:p>
            <a:pPr algn="l">
              <a:spcBef>
                <a:spcPts val="600"/>
              </a:spcBef>
              <a:spcAft>
                <a:spcPts val="600"/>
              </a:spcAft>
            </a:pPr>
            <a:r>
              <a:rPr lang="en-US" sz="4000" dirty="0" smtClean="0"/>
              <a:t>Lesson 5.</a:t>
            </a:r>
            <a:br>
              <a:rPr lang="en-US" sz="4000" dirty="0" smtClean="0"/>
            </a:br>
            <a:r>
              <a:rPr lang="en-US" sz="4000" dirty="0" smtClean="0"/>
              <a:t>                        </a:t>
            </a:r>
            <a:r>
              <a:rPr lang="en-US" sz="6000" b="1" dirty="0" smtClean="0"/>
              <a:t>Access Control</a:t>
            </a:r>
            <a:endParaRPr lang="en-US" sz="4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494" y="2870965"/>
            <a:ext cx="6312745" cy="341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324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13183"/>
          </a:xfrm>
        </p:spPr>
        <p:txBody>
          <a:bodyPr/>
          <a:lstStyle/>
          <a:p>
            <a:r>
              <a:rPr lang="en-US" b="1" dirty="0" smtClean="0"/>
              <a:t>Authorization </a:t>
            </a:r>
            <a:endParaRPr lang="en-US" b="1" dirty="0"/>
          </a:p>
        </p:txBody>
      </p:sp>
      <p:sp>
        <p:nvSpPr>
          <p:cNvPr id="3" name="Content Placeholder 2"/>
          <p:cNvSpPr>
            <a:spLocks noGrp="1"/>
          </p:cNvSpPr>
          <p:nvPr>
            <p:ph idx="1"/>
          </p:nvPr>
        </p:nvSpPr>
        <p:spPr>
          <a:xfrm>
            <a:off x="325811" y="1272209"/>
            <a:ext cx="11466795" cy="5254713"/>
          </a:xfrm>
        </p:spPr>
        <p:txBody>
          <a:bodyPr>
            <a:normAutofit/>
          </a:bodyPr>
          <a:lstStyle/>
          <a:p>
            <a:pPr>
              <a:spcAft>
                <a:spcPts val="1200"/>
              </a:spcAft>
            </a:pPr>
            <a:r>
              <a:rPr lang="en-US" dirty="0" smtClean="0"/>
              <a:t>Determines that the proven identity has some set of characteristics associated with it that </a:t>
            </a:r>
            <a:r>
              <a:rPr lang="en-US" dirty="0" smtClean="0">
                <a:solidFill>
                  <a:srgbClr val="FF0000"/>
                </a:solidFill>
              </a:rPr>
              <a:t>gives it the right to access the requested resources.</a:t>
            </a:r>
          </a:p>
          <a:p>
            <a:pPr>
              <a:spcAft>
                <a:spcPts val="1200"/>
              </a:spcAft>
            </a:pPr>
            <a:r>
              <a:rPr lang="en-US" dirty="0" smtClean="0">
                <a:solidFill>
                  <a:srgbClr val="FF0000"/>
                </a:solidFill>
              </a:rPr>
              <a:t>Grating access rights </a:t>
            </a:r>
            <a:r>
              <a:rPr lang="en-US" dirty="0" smtClean="0"/>
              <a:t>to </a:t>
            </a:r>
            <a:r>
              <a:rPr lang="en-US" dirty="0" smtClean="0">
                <a:solidFill>
                  <a:srgbClr val="FF0000"/>
                </a:solidFill>
              </a:rPr>
              <a:t>subjects</a:t>
            </a:r>
            <a:r>
              <a:rPr lang="en-US" dirty="0" smtClean="0"/>
              <a:t> should be based on the </a:t>
            </a:r>
            <a:r>
              <a:rPr lang="en-US" dirty="0" smtClean="0">
                <a:solidFill>
                  <a:srgbClr val="FF0000"/>
                </a:solidFill>
              </a:rPr>
              <a:t>level of trust </a:t>
            </a:r>
            <a:r>
              <a:rPr lang="en-US" dirty="0" smtClean="0"/>
              <a:t>a company has in a subject and the subject’s need to know.</a:t>
            </a:r>
          </a:p>
          <a:p>
            <a:pPr>
              <a:spcAft>
                <a:spcPts val="1200"/>
              </a:spcAft>
            </a:pPr>
            <a:r>
              <a:rPr lang="en-US" dirty="0" smtClean="0"/>
              <a:t>Is a </a:t>
            </a:r>
            <a:r>
              <a:rPr lang="en-US" dirty="0" smtClean="0">
                <a:solidFill>
                  <a:srgbClr val="FF0000"/>
                </a:solidFill>
              </a:rPr>
              <a:t>core component of every operating system</a:t>
            </a:r>
            <a:r>
              <a:rPr lang="en-US" dirty="0" smtClean="0"/>
              <a:t> and established whether a user is authorized to access a particular resource and what actions he is permitted to perform on the resource.</a:t>
            </a:r>
            <a:endParaRPr lang="en-US" dirty="0"/>
          </a:p>
        </p:txBody>
      </p:sp>
    </p:spTree>
    <p:extLst>
      <p:ext uri="{BB962C8B-B14F-4D97-AF65-F5344CB8AC3E}">
        <p14:creationId xmlns:p14="http://schemas.microsoft.com/office/powerpoint/2010/main" val="2034649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8872"/>
            <a:ext cx="10972800" cy="1002369"/>
          </a:xfrm>
        </p:spPr>
        <p:txBody>
          <a:bodyPr/>
          <a:lstStyle/>
          <a:p>
            <a:r>
              <a:rPr lang="en-US" b="1"/>
              <a:t>Authorization </a:t>
            </a:r>
            <a:endParaRPr lang="en-US"/>
          </a:p>
        </p:txBody>
      </p:sp>
      <p:sp>
        <p:nvSpPr>
          <p:cNvPr id="3" name="Content Placeholder 2"/>
          <p:cNvSpPr>
            <a:spLocks noGrp="1"/>
          </p:cNvSpPr>
          <p:nvPr>
            <p:ph idx="1"/>
          </p:nvPr>
        </p:nvSpPr>
        <p:spPr>
          <a:xfrm>
            <a:off x="609600" y="1292773"/>
            <a:ext cx="11356428" cy="5281448"/>
          </a:xfrm>
        </p:spPr>
        <p:txBody>
          <a:bodyPr>
            <a:normAutofit fontScale="85000" lnSpcReduction="20000"/>
          </a:bodyPr>
          <a:lstStyle/>
          <a:p>
            <a:pPr marL="0" indent="0" algn="ctr">
              <a:buNone/>
            </a:pPr>
            <a:r>
              <a:rPr lang="en-US" b="1" smtClean="0">
                <a:solidFill>
                  <a:srgbClr val="002060"/>
                </a:solidFill>
              </a:rPr>
              <a:t>Access criteria can be thought of as:</a:t>
            </a:r>
          </a:p>
          <a:p>
            <a:r>
              <a:rPr lang="en-US" smtClean="0">
                <a:solidFill>
                  <a:srgbClr val="FF0000"/>
                </a:solidFill>
              </a:rPr>
              <a:t>Roles:</a:t>
            </a:r>
          </a:p>
          <a:p>
            <a:pPr marL="1482725" lvl="1" indent="0">
              <a:buNone/>
            </a:pPr>
            <a:r>
              <a:rPr lang="en-US" smtClean="0"/>
              <a:t>Is an effective way to assign rights to a type of user who performs a certain task (job assignment or function).</a:t>
            </a:r>
          </a:p>
          <a:p>
            <a:r>
              <a:rPr lang="en-US" smtClean="0">
                <a:solidFill>
                  <a:srgbClr val="FF0000"/>
                </a:solidFill>
              </a:rPr>
              <a:t>Groups:</a:t>
            </a:r>
          </a:p>
          <a:p>
            <a:pPr marL="1482725" lvl="1" indent="0">
              <a:buNone/>
            </a:pPr>
            <a:r>
              <a:rPr lang="en-US" smtClean="0"/>
              <a:t>When </a:t>
            </a:r>
            <a:r>
              <a:rPr lang="en-US"/>
              <a:t>several</a:t>
            </a:r>
            <a:r>
              <a:rPr lang="en-US" smtClean="0"/>
              <a:t> users require same type of access to information and resources</a:t>
            </a:r>
          </a:p>
          <a:p>
            <a:r>
              <a:rPr lang="en-US" smtClean="0">
                <a:solidFill>
                  <a:srgbClr val="FF0000"/>
                </a:solidFill>
              </a:rPr>
              <a:t>Location:</a:t>
            </a:r>
          </a:p>
          <a:p>
            <a:pPr marL="1608138" lvl="1" indent="0">
              <a:buNone/>
            </a:pPr>
            <a:r>
              <a:rPr lang="en-US" smtClean="0"/>
              <a:t>To restrict unauthorized individuals from being able to get in and reconfigure the server remotely</a:t>
            </a:r>
            <a:r>
              <a:rPr lang="en-US"/>
              <a:t>	</a:t>
            </a:r>
            <a:endParaRPr lang="en-US" smtClean="0"/>
          </a:p>
          <a:p>
            <a:r>
              <a:rPr lang="en-US" smtClean="0">
                <a:solidFill>
                  <a:srgbClr val="FF0000"/>
                </a:solidFill>
              </a:rPr>
              <a:t>Time:</a:t>
            </a:r>
          </a:p>
          <a:p>
            <a:pPr marL="1482725" lvl="1" indent="0">
              <a:buNone/>
            </a:pPr>
            <a:r>
              <a:rPr lang="en-US" smtClean="0"/>
              <a:t>Restrict the times that certaun actions or services can be accessed</a:t>
            </a:r>
          </a:p>
          <a:p>
            <a:r>
              <a:rPr lang="en-US" smtClean="0">
                <a:solidFill>
                  <a:srgbClr val="FF0000"/>
                </a:solidFill>
              </a:rPr>
              <a:t>Transaction type:</a:t>
            </a:r>
          </a:p>
          <a:p>
            <a:pPr marL="2806700" lvl="1" indent="0">
              <a:buNone/>
            </a:pPr>
            <a:r>
              <a:rPr lang="en-US" smtClean="0"/>
              <a:t>Can be used to control what data is assesses during certain types of functions and what commends can be carried out on the data</a:t>
            </a:r>
            <a:endParaRPr lang="en-US"/>
          </a:p>
        </p:txBody>
      </p:sp>
    </p:spTree>
    <p:extLst>
      <p:ext uri="{BB962C8B-B14F-4D97-AF65-F5344CB8AC3E}">
        <p14:creationId xmlns:p14="http://schemas.microsoft.com/office/powerpoint/2010/main" val="1913428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08"/>
            <a:ext cx="10972800" cy="671293"/>
          </a:xfrm>
        </p:spPr>
        <p:txBody>
          <a:bodyPr>
            <a:noAutofit/>
          </a:bodyPr>
          <a:lstStyle/>
          <a:p>
            <a:r>
              <a:rPr lang="en-US" sz="4800" b="1"/>
              <a:t>Authorization </a:t>
            </a:r>
            <a:endParaRPr lang="en-US" sz="4800"/>
          </a:p>
        </p:txBody>
      </p:sp>
      <p:sp>
        <p:nvSpPr>
          <p:cNvPr id="3" name="Content Placeholder 2"/>
          <p:cNvSpPr>
            <a:spLocks noGrp="1"/>
          </p:cNvSpPr>
          <p:nvPr>
            <p:ph idx="1"/>
          </p:nvPr>
        </p:nvSpPr>
        <p:spPr>
          <a:xfrm>
            <a:off x="278524" y="1040524"/>
            <a:ext cx="9212317" cy="2490951"/>
          </a:xfrm>
        </p:spPr>
        <p:txBody>
          <a:bodyPr>
            <a:normAutofit/>
          </a:bodyPr>
          <a:lstStyle/>
          <a:p>
            <a:r>
              <a:rPr lang="en-US" b="1" smtClean="0">
                <a:solidFill>
                  <a:srgbClr val="7030A0"/>
                </a:solidFill>
              </a:rPr>
              <a:t>Problems in controlling access to assess:</a:t>
            </a:r>
          </a:p>
          <a:p>
            <a:pPr lvl="1"/>
            <a:r>
              <a:rPr lang="en-US" sz="2400" smtClean="0"/>
              <a:t>Different levels of users with different levels of access</a:t>
            </a:r>
          </a:p>
          <a:p>
            <a:pPr lvl="1"/>
            <a:r>
              <a:rPr lang="en-US" sz="2400" smtClean="0"/>
              <a:t>Resources may be classified differently</a:t>
            </a:r>
          </a:p>
          <a:p>
            <a:pPr lvl="1"/>
            <a:r>
              <a:rPr lang="en-US" sz="2400" smtClean="0"/>
              <a:t>Diverse identity of data</a:t>
            </a:r>
          </a:p>
          <a:p>
            <a:pPr lvl="1"/>
            <a:r>
              <a:rPr lang="en-US" sz="2400" smtClean="0"/>
              <a:t>Corporate environments keep changing</a:t>
            </a:r>
          </a:p>
        </p:txBody>
      </p:sp>
      <p:sp>
        <p:nvSpPr>
          <p:cNvPr id="4" name="Rectangle 3"/>
          <p:cNvSpPr/>
          <p:nvPr/>
        </p:nvSpPr>
        <p:spPr>
          <a:xfrm>
            <a:off x="2795751" y="3915731"/>
            <a:ext cx="9396249" cy="2739211"/>
          </a:xfrm>
          <a:prstGeom prst="rect">
            <a:avLst/>
          </a:prstGeom>
        </p:spPr>
        <p:txBody>
          <a:bodyPr wrap="square">
            <a:spAutoFit/>
          </a:bodyPr>
          <a:lstStyle/>
          <a:p>
            <a:pPr marL="342900" lvl="0" indent="-342900">
              <a:spcBef>
                <a:spcPct val="20000"/>
              </a:spcBef>
              <a:buFont typeface="Arial" pitchFamily="34" charset="0"/>
              <a:buChar char="•"/>
            </a:pPr>
            <a:r>
              <a:rPr lang="en-US" sz="2800" b="1">
                <a:solidFill>
                  <a:srgbClr val="7030A0"/>
                </a:solidFill>
              </a:rPr>
              <a:t>Solutions that enterprise wide and single sign on solutions</a:t>
            </a:r>
          </a:p>
          <a:p>
            <a:pPr marL="742950" lvl="1" indent="-285750">
              <a:spcBef>
                <a:spcPct val="20000"/>
              </a:spcBef>
              <a:buFont typeface="Arial" pitchFamily="34" charset="0"/>
              <a:buChar char="–"/>
            </a:pPr>
            <a:r>
              <a:rPr lang="en-US" sz="2400">
                <a:solidFill>
                  <a:prstClr val="black"/>
                </a:solidFill>
              </a:rPr>
              <a:t>User provisioning</a:t>
            </a:r>
          </a:p>
          <a:p>
            <a:pPr marL="742950" lvl="1" indent="-285750">
              <a:spcBef>
                <a:spcPct val="20000"/>
              </a:spcBef>
              <a:buFont typeface="Arial" pitchFamily="34" charset="0"/>
              <a:buChar char="–"/>
            </a:pPr>
            <a:r>
              <a:rPr lang="en-US" sz="2400">
                <a:solidFill>
                  <a:prstClr val="black"/>
                </a:solidFill>
              </a:rPr>
              <a:t>Password synchronization and reset</a:t>
            </a:r>
          </a:p>
          <a:p>
            <a:pPr marL="742950" lvl="1" indent="-285750">
              <a:spcBef>
                <a:spcPct val="20000"/>
              </a:spcBef>
              <a:buFont typeface="Arial" pitchFamily="34" charset="0"/>
              <a:buChar char="–"/>
            </a:pPr>
            <a:r>
              <a:rPr lang="en-US" sz="2400">
                <a:solidFill>
                  <a:prstClr val="black"/>
                </a:solidFill>
              </a:rPr>
              <a:t>Centralized auditing and reporting</a:t>
            </a:r>
          </a:p>
          <a:p>
            <a:pPr marL="742950" lvl="1" indent="-285750">
              <a:spcBef>
                <a:spcPct val="20000"/>
              </a:spcBef>
              <a:buFont typeface="Arial" pitchFamily="34" charset="0"/>
              <a:buChar char="–"/>
            </a:pPr>
            <a:r>
              <a:rPr lang="en-US" sz="2400">
                <a:solidFill>
                  <a:prstClr val="black"/>
                </a:solidFill>
              </a:rPr>
              <a:t>Integrated workflow (increase in productivity)</a:t>
            </a:r>
          </a:p>
          <a:p>
            <a:pPr marL="742950" lvl="1" indent="-285750">
              <a:spcBef>
                <a:spcPct val="20000"/>
              </a:spcBef>
              <a:buFont typeface="Arial" pitchFamily="34" charset="0"/>
              <a:buChar char="–"/>
            </a:pPr>
            <a:r>
              <a:rPr lang="en-US" sz="2400">
                <a:solidFill>
                  <a:prstClr val="black"/>
                </a:solidFill>
              </a:rPr>
              <a:t>Regulatory compliance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55" y="4248644"/>
            <a:ext cx="2824984" cy="207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4163" y="1288340"/>
            <a:ext cx="3436554" cy="216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862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813183"/>
          </a:xfrm>
        </p:spPr>
        <p:txBody>
          <a:bodyPr/>
          <a:lstStyle/>
          <a:p>
            <a:r>
              <a:rPr lang="en-US" b="1" smtClean="0">
                <a:solidFill>
                  <a:srgbClr val="FF0000"/>
                </a:solidFill>
              </a:rPr>
              <a:t>Access Control models</a:t>
            </a:r>
            <a:endParaRPr lang="en-US" b="1">
              <a:solidFill>
                <a:srgbClr val="FF0000"/>
              </a:solidFill>
            </a:endParaRPr>
          </a:p>
        </p:txBody>
      </p:sp>
      <p:sp>
        <p:nvSpPr>
          <p:cNvPr id="3" name="Content Placeholder 2"/>
          <p:cNvSpPr>
            <a:spLocks noGrp="1"/>
          </p:cNvSpPr>
          <p:nvPr>
            <p:ph idx="1"/>
          </p:nvPr>
        </p:nvSpPr>
        <p:spPr>
          <a:xfrm>
            <a:off x="299545" y="1135117"/>
            <a:ext cx="11282855" cy="4991049"/>
          </a:xfrm>
        </p:spPr>
        <p:txBody>
          <a:bodyPr>
            <a:normAutofit fontScale="92500" lnSpcReduction="20000"/>
          </a:bodyPr>
          <a:lstStyle/>
          <a:p>
            <a:pPr>
              <a:spcAft>
                <a:spcPts val="1200"/>
              </a:spcAft>
            </a:pPr>
            <a:r>
              <a:rPr lang="en-US" dirty="0"/>
              <a:t>How does someone grant the right level of permission to an individual so that they can perform their duties? </a:t>
            </a:r>
            <a:r>
              <a:rPr lang="en-US" dirty="0">
                <a:solidFill>
                  <a:srgbClr val="7030A0"/>
                </a:solidFill>
              </a:rPr>
              <a:t>Access control models define how permissions are </a:t>
            </a:r>
            <a:r>
              <a:rPr lang="en-US" dirty="0" smtClean="0">
                <a:solidFill>
                  <a:srgbClr val="7030A0"/>
                </a:solidFill>
              </a:rPr>
              <a:t>assigned.</a:t>
            </a:r>
          </a:p>
          <a:p>
            <a:r>
              <a:rPr lang="en-US" dirty="0" smtClean="0"/>
              <a:t>Access control model </a:t>
            </a:r>
            <a:r>
              <a:rPr lang="en-US" dirty="0" smtClean="0">
                <a:solidFill>
                  <a:srgbClr val="7030A0"/>
                </a:solidFill>
              </a:rPr>
              <a:t>– hardware and software  predefined </a:t>
            </a:r>
            <a:r>
              <a:rPr lang="en-US" i="1" dirty="0" smtClean="0">
                <a:solidFill>
                  <a:srgbClr val="FF0000"/>
                </a:solidFill>
              </a:rPr>
              <a:t>framework</a:t>
            </a:r>
            <a:r>
              <a:rPr lang="en-US" dirty="0" smtClean="0">
                <a:solidFill>
                  <a:srgbClr val="7030A0"/>
                </a:solidFill>
              </a:rPr>
              <a:t> that custodian can use for controlling access</a:t>
            </a:r>
          </a:p>
          <a:p>
            <a:endParaRPr lang="en-US" sz="1800" dirty="0" smtClean="0"/>
          </a:p>
          <a:p>
            <a:r>
              <a:rPr lang="en-US" dirty="0"/>
              <a:t>Access control models have four flavors:</a:t>
            </a:r>
          </a:p>
          <a:p>
            <a:pPr lvl="1"/>
            <a:r>
              <a:rPr lang="en-US" dirty="0">
                <a:solidFill>
                  <a:srgbClr val="7030A0"/>
                </a:solidFill>
              </a:rPr>
              <a:t>Mandatory</a:t>
            </a:r>
            <a:r>
              <a:rPr lang="en-US" dirty="0"/>
              <a:t> </a:t>
            </a:r>
            <a:r>
              <a:rPr lang="en-US" dirty="0" smtClean="0"/>
              <a:t>access control </a:t>
            </a:r>
            <a:r>
              <a:rPr lang="en-US" dirty="0"/>
              <a:t>(MAC)</a:t>
            </a:r>
          </a:p>
          <a:p>
            <a:pPr lvl="1"/>
            <a:r>
              <a:rPr lang="en-US" dirty="0" smtClean="0">
                <a:solidFill>
                  <a:srgbClr val="7030A0"/>
                </a:solidFill>
              </a:rPr>
              <a:t>Discretionary</a:t>
            </a:r>
            <a:r>
              <a:rPr lang="en-US" dirty="0" smtClean="0"/>
              <a:t> access control </a:t>
            </a:r>
            <a:r>
              <a:rPr lang="en-US" dirty="0"/>
              <a:t>(DAC)</a:t>
            </a:r>
          </a:p>
          <a:p>
            <a:pPr lvl="1"/>
            <a:r>
              <a:rPr lang="en-US" dirty="0">
                <a:solidFill>
                  <a:srgbClr val="7030A0"/>
                </a:solidFill>
              </a:rPr>
              <a:t>Role-Based</a:t>
            </a:r>
            <a:r>
              <a:rPr lang="en-US" dirty="0"/>
              <a:t> </a:t>
            </a:r>
            <a:r>
              <a:rPr lang="en-US" dirty="0" smtClean="0"/>
              <a:t>access control </a:t>
            </a:r>
          </a:p>
          <a:p>
            <a:pPr lvl="1"/>
            <a:r>
              <a:rPr lang="en-US" dirty="0" smtClean="0">
                <a:solidFill>
                  <a:srgbClr val="7030A0"/>
                </a:solidFill>
              </a:rPr>
              <a:t>Rule-Based</a:t>
            </a:r>
            <a:r>
              <a:rPr lang="en-US" dirty="0" smtClean="0"/>
              <a:t> access control</a:t>
            </a:r>
          </a:p>
          <a:p>
            <a:pPr lvl="1"/>
            <a:r>
              <a:rPr lang="en-US" dirty="0" smtClean="0">
                <a:solidFill>
                  <a:srgbClr val="7030A0"/>
                </a:solidFill>
              </a:rPr>
              <a:t>Attribute-based</a:t>
            </a:r>
            <a:r>
              <a:rPr lang="en-US" dirty="0" smtClean="0"/>
              <a:t> access control</a:t>
            </a:r>
            <a:endParaRPr lang="en-US"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130" y="3595522"/>
            <a:ext cx="48863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198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solidFill>
                  <a:srgbClr val="7030A0"/>
                </a:solidFill>
              </a:rPr>
              <a:t>Mandatory Access Control (MAC)</a:t>
            </a:r>
            <a:endParaRPr lang="en-US" b="1">
              <a:solidFill>
                <a:srgbClr val="7030A0"/>
              </a:solidFill>
            </a:endParaRPr>
          </a:p>
        </p:txBody>
      </p:sp>
      <p:sp>
        <p:nvSpPr>
          <p:cNvPr id="3" name="Content Placeholder 2"/>
          <p:cNvSpPr>
            <a:spLocks noGrp="1"/>
          </p:cNvSpPr>
          <p:nvPr>
            <p:ph idx="1"/>
          </p:nvPr>
        </p:nvSpPr>
        <p:spPr/>
        <p:txBody>
          <a:bodyPr/>
          <a:lstStyle/>
          <a:p>
            <a:r>
              <a:rPr lang="en-US" dirty="0" smtClean="0"/>
              <a:t>This is a security model in which </a:t>
            </a:r>
            <a:r>
              <a:rPr lang="en-US" dirty="0" smtClean="0">
                <a:solidFill>
                  <a:srgbClr val="FF0000"/>
                </a:solidFill>
              </a:rPr>
              <a:t>access rights</a:t>
            </a:r>
            <a:r>
              <a:rPr lang="en-US" dirty="0" smtClean="0"/>
              <a:t> are regulated by a </a:t>
            </a:r>
            <a:r>
              <a:rPr lang="en-US" dirty="0" smtClean="0">
                <a:solidFill>
                  <a:srgbClr val="FF0000"/>
                </a:solidFill>
              </a:rPr>
              <a:t>central authority</a:t>
            </a:r>
            <a:r>
              <a:rPr lang="en-US" dirty="0" smtClean="0"/>
              <a:t> based on multiple levels of security.</a:t>
            </a:r>
          </a:p>
          <a:p>
            <a:r>
              <a:rPr lang="en-US" dirty="0" smtClean="0"/>
              <a:t>This </a:t>
            </a:r>
            <a:r>
              <a:rPr lang="en-US" dirty="0"/>
              <a:t>means the </a:t>
            </a:r>
            <a:r>
              <a:rPr lang="en-US" dirty="0">
                <a:solidFill>
                  <a:srgbClr val="7030A0"/>
                </a:solidFill>
              </a:rPr>
              <a:t>end user has no control</a:t>
            </a:r>
            <a:r>
              <a:rPr lang="en-US" dirty="0"/>
              <a:t> over any settings that provide any privileges to anyone. </a:t>
            </a:r>
          </a:p>
        </p:txBody>
      </p:sp>
    </p:spTree>
    <p:extLst>
      <p:ext uri="{BB962C8B-B14F-4D97-AF65-F5344CB8AC3E}">
        <p14:creationId xmlns:p14="http://schemas.microsoft.com/office/powerpoint/2010/main" val="3078069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Discretionary Access Control (</a:t>
            </a:r>
            <a:r>
              <a:rPr lang="en-US" b="1" dirty="0" err="1" smtClean="0">
                <a:solidFill>
                  <a:srgbClr val="7030A0"/>
                </a:solidFill>
              </a:rPr>
              <a:t>DAC</a:t>
            </a:r>
            <a:r>
              <a:rPr lang="en-US" b="1" dirty="0" smtClean="0">
                <a:solidFill>
                  <a:srgbClr val="7030A0"/>
                </a:solidFill>
              </a:rPr>
              <a:t>)</a:t>
            </a:r>
            <a:endParaRPr lang="en-US" b="1" dirty="0">
              <a:solidFill>
                <a:srgbClr val="7030A0"/>
              </a:solidFill>
            </a:endParaRPr>
          </a:p>
        </p:txBody>
      </p:sp>
      <p:sp>
        <p:nvSpPr>
          <p:cNvPr id="3" name="Content Placeholder 2"/>
          <p:cNvSpPr>
            <a:spLocks noGrp="1"/>
          </p:cNvSpPr>
          <p:nvPr>
            <p:ph idx="1"/>
          </p:nvPr>
        </p:nvSpPr>
        <p:spPr>
          <a:xfrm>
            <a:off x="5975131" y="1647500"/>
            <a:ext cx="5954110" cy="4525963"/>
          </a:xfrm>
        </p:spPr>
        <p:txBody>
          <a:bodyPr>
            <a:normAutofit/>
          </a:bodyPr>
          <a:lstStyle/>
          <a:p>
            <a:pPr>
              <a:spcAft>
                <a:spcPts val="1200"/>
              </a:spcAft>
            </a:pPr>
            <a:r>
              <a:rPr lang="en-US" dirty="0" err="1" smtClean="0"/>
              <a:t>DAC</a:t>
            </a:r>
            <a:r>
              <a:rPr lang="en-US" dirty="0" smtClean="0"/>
              <a:t> </a:t>
            </a:r>
            <a:r>
              <a:rPr lang="en-US" dirty="0"/>
              <a:t>allows an </a:t>
            </a:r>
            <a:r>
              <a:rPr lang="en-US" dirty="0">
                <a:solidFill>
                  <a:srgbClr val="7030A0"/>
                </a:solidFill>
              </a:rPr>
              <a:t>individual </a:t>
            </a:r>
            <a:r>
              <a:rPr lang="en-US" dirty="0">
                <a:solidFill>
                  <a:srgbClr val="FF0000"/>
                </a:solidFill>
              </a:rPr>
              <a:t>complete control </a:t>
            </a:r>
            <a:r>
              <a:rPr lang="en-US" dirty="0"/>
              <a:t>over any </a:t>
            </a:r>
            <a:r>
              <a:rPr lang="en-US" dirty="0">
                <a:solidFill>
                  <a:srgbClr val="7030A0"/>
                </a:solidFill>
              </a:rPr>
              <a:t>objects they own </a:t>
            </a:r>
            <a:r>
              <a:rPr lang="en-US" dirty="0"/>
              <a:t>along with the programs associated with those objects.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06" y="2457449"/>
            <a:ext cx="5659822" cy="233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7254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5811"/>
            <a:ext cx="10972800" cy="813183"/>
          </a:xfrm>
        </p:spPr>
        <p:txBody>
          <a:bodyPr/>
          <a:lstStyle/>
          <a:p>
            <a:r>
              <a:rPr lang="en-US" b="1" dirty="0" smtClean="0">
                <a:solidFill>
                  <a:srgbClr val="7030A0"/>
                </a:solidFill>
              </a:rPr>
              <a:t>Role-Based Access Control (</a:t>
            </a:r>
            <a:r>
              <a:rPr lang="en-US" b="1" dirty="0" err="1" smtClean="0">
                <a:solidFill>
                  <a:srgbClr val="7030A0"/>
                </a:solidFill>
              </a:rPr>
              <a:t>RBAC</a:t>
            </a:r>
            <a:r>
              <a:rPr lang="en-US" b="1" dirty="0" smtClean="0">
                <a:solidFill>
                  <a:srgbClr val="7030A0"/>
                </a:solidFill>
              </a:rPr>
              <a:t>)</a:t>
            </a:r>
            <a:endParaRPr lang="en-US" b="1" dirty="0">
              <a:solidFill>
                <a:srgbClr val="7030A0"/>
              </a:solidFill>
            </a:endParaRPr>
          </a:p>
        </p:txBody>
      </p:sp>
      <p:sp>
        <p:nvSpPr>
          <p:cNvPr id="3" name="Content Placeholder 2"/>
          <p:cNvSpPr>
            <a:spLocks noGrp="1"/>
          </p:cNvSpPr>
          <p:nvPr>
            <p:ph idx="1"/>
          </p:nvPr>
        </p:nvSpPr>
        <p:spPr>
          <a:xfrm>
            <a:off x="6448097" y="1537134"/>
            <a:ext cx="5449613" cy="4525963"/>
          </a:xfrm>
        </p:spPr>
        <p:txBody>
          <a:bodyPr>
            <a:normAutofit/>
          </a:bodyPr>
          <a:lstStyle/>
          <a:p>
            <a:pPr>
              <a:spcAft>
                <a:spcPts val="1200"/>
              </a:spcAft>
            </a:pPr>
            <a:r>
              <a:rPr lang="en-US" sz="2800" dirty="0" smtClean="0"/>
              <a:t>Provides </a:t>
            </a:r>
            <a:r>
              <a:rPr lang="en-US" sz="2800" dirty="0"/>
              <a:t>access control based on the </a:t>
            </a:r>
            <a:r>
              <a:rPr lang="en-US" sz="2800" dirty="0">
                <a:solidFill>
                  <a:srgbClr val="FF0000"/>
                </a:solidFill>
              </a:rPr>
              <a:t>position</a:t>
            </a:r>
            <a:r>
              <a:rPr lang="en-US" sz="2800" dirty="0"/>
              <a:t> an individual fills in an organization. </a:t>
            </a:r>
            <a:endParaRPr lang="en-US" sz="28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1135121"/>
            <a:ext cx="56197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65835" y="1072060"/>
            <a:ext cx="1008993" cy="4966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8828" y="3237483"/>
            <a:ext cx="4759544" cy="267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83779" y="4632215"/>
            <a:ext cx="7015655" cy="1384995"/>
          </a:xfrm>
          <a:prstGeom prst="rect">
            <a:avLst/>
          </a:prstGeom>
        </p:spPr>
        <p:txBody>
          <a:bodyPr wrap="square">
            <a:spAutoFit/>
          </a:bodyPr>
          <a:lstStyle/>
          <a:p>
            <a:pPr marL="342900" lvl="0" indent="-342900">
              <a:spcBef>
                <a:spcPct val="20000"/>
              </a:spcBef>
              <a:spcAft>
                <a:spcPts val="1200"/>
              </a:spcAft>
              <a:buFont typeface="Arial" pitchFamily="34" charset="0"/>
              <a:buChar char="•"/>
            </a:pPr>
            <a:r>
              <a:rPr lang="en-US" sz="2800" smtClean="0">
                <a:solidFill>
                  <a:prstClr val="black"/>
                </a:solidFill>
              </a:rPr>
              <a:t>Restricts access to computer resources based </a:t>
            </a:r>
            <a:r>
              <a:rPr lang="en-US" sz="2800" smtClean="0">
                <a:solidFill>
                  <a:srgbClr val="FF0000"/>
                </a:solidFill>
              </a:rPr>
              <a:t>on individuals or groups </a:t>
            </a:r>
            <a:r>
              <a:rPr lang="en-US" sz="2800" smtClean="0">
                <a:solidFill>
                  <a:prstClr val="black"/>
                </a:solidFill>
              </a:rPr>
              <a:t>with </a:t>
            </a:r>
            <a:r>
              <a:rPr lang="en-US" sz="2800" smtClean="0">
                <a:solidFill>
                  <a:srgbClr val="7030A0"/>
                </a:solidFill>
              </a:rPr>
              <a:t>defined business functions</a:t>
            </a:r>
            <a:r>
              <a:rPr lang="en-US" sz="2800" smtClean="0">
                <a:solidFill>
                  <a:prstClr val="black"/>
                </a:solidFill>
              </a:rPr>
              <a:t>.</a:t>
            </a:r>
            <a:endParaRPr lang="en-US" sz="2800" dirty="0">
              <a:solidFill>
                <a:prstClr val="black"/>
              </a:solidFill>
            </a:endParaRPr>
          </a:p>
        </p:txBody>
      </p:sp>
    </p:spTree>
    <p:extLst>
      <p:ext uri="{BB962C8B-B14F-4D97-AF65-F5344CB8AC3E}">
        <p14:creationId xmlns:p14="http://schemas.microsoft.com/office/powerpoint/2010/main" val="595519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Rule-Based Access Control</a:t>
            </a:r>
            <a:endParaRPr lang="en-US" b="1" dirty="0">
              <a:solidFill>
                <a:srgbClr val="0070C0"/>
              </a:solidFill>
            </a:endParaRPr>
          </a:p>
        </p:txBody>
      </p:sp>
      <p:sp>
        <p:nvSpPr>
          <p:cNvPr id="3" name="Content Placeholder 2"/>
          <p:cNvSpPr>
            <a:spLocks noGrp="1"/>
          </p:cNvSpPr>
          <p:nvPr>
            <p:ph idx="1"/>
          </p:nvPr>
        </p:nvSpPr>
        <p:spPr/>
        <p:txBody>
          <a:bodyPr/>
          <a:lstStyle/>
          <a:p>
            <a:pPr>
              <a:spcAft>
                <a:spcPts val="1200"/>
              </a:spcAft>
            </a:pPr>
            <a:r>
              <a:rPr lang="en-US" dirty="0" smtClean="0"/>
              <a:t>This is a security model in which the system </a:t>
            </a:r>
            <a:r>
              <a:rPr lang="en-US" dirty="0" smtClean="0">
                <a:solidFill>
                  <a:srgbClr val="FF0000"/>
                </a:solidFill>
              </a:rPr>
              <a:t>administrator </a:t>
            </a:r>
            <a:r>
              <a:rPr lang="en-US" dirty="0" smtClean="0">
                <a:solidFill>
                  <a:srgbClr val="7030A0"/>
                </a:solidFill>
              </a:rPr>
              <a:t>defines the rules </a:t>
            </a:r>
            <a:r>
              <a:rPr lang="en-US" dirty="0" smtClean="0"/>
              <a:t>that govern access to resource objects.</a:t>
            </a:r>
          </a:p>
          <a:p>
            <a:pPr>
              <a:spcAft>
                <a:spcPts val="1200"/>
              </a:spcAft>
            </a:pPr>
            <a:r>
              <a:rPr lang="en-US" dirty="0" smtClean="0"/>
              <a:t>These rules are </a:t>
            </a:r>
            <a:r>
              <a:rPr lang="en-US" dirty="0" smtClean="0">
                <a:solidFill>
                  <a:srgbClr val="FF0000"/>
                </a:solidFill>
              </a:rPr>
              <a:t>based on conditions</a:t>
            </a:r>
            <a:r>
              <a:rPr lang="en-US" dirty="0" smtClean="0"/>
              <a:t>, such as time of day or location.</a:t>
            </a:r>
          </a:p>
          <a:p>
            <a:pPr>
              <a:spcAft>
                <a:spcPts val="1200"/>
              </a:spcAft>
            </a:pPr>
            <a:r>
              <a:rPr lang="en-US" dirty="0" smtClean="0"/>
              <a:t>For example: </a:t>
            </a:r>
            <a:r>
              <a:rPr lang="en-US" dirty="0" smtClean="0">
                <a:solidFill>
                  <a:schemeClr val="accent6">
                    <a:lumMod val="75000"/>
                  </a:schemeClr>
                </a:solidFill>
              </a:rPr>
              <a:t>if </a:t>
            </a:r>
            <a:r>
              <a:rPr lang="en-US" dirty="0">
                <a:solidFill>
                  <a:schemeClr val="accent6">
                    <a:lumMod val="75000"/>
                  </a:schemeClr>
                </a:solidFill>
              </a:rPr>
              <a:t>someone is only allowed access to files during certain hours of the day, </a:t>
            </a:r>
            <a:r>
              <a:rPr lang="en-US" dirty="0" smtClean="0">
                <a:solidFill>
                  <a:schemeClr val="accent6">
                    <a:lumMod val="75000"/>
                  </a:schemeClr>
                </a:solidFill>
              </a:rPr>
              <a:t>Rule-Based </a:t>
            </a:r>
            <a:r>
              <a:rPr lang="en-US" dirty="0">
                <a:solidFill>
                  <a:schemeClr val="accent6">
                    <a:lumMod val="75000"/>
                  </a:schemeClr>
                </a:solidFill>
              </a:rPr>
              <a:t>Access Control would be the tool of choice.</a:t>
            </a:r>
          </a:p>
        </p:txBody>
      </p:sp>
    </p:spTree>
    <p:extLst>
      <p:ext uri="{BB962C8B-B14F-4D97-AF65-F5344CB8AC3E}">
        <p14:creationId xmlns:p14="http://schemas.microsoft.com/office/powerpoint/2010/main" val="1601112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Attribute-based Access Control (ABAC)</a:t>
            </a:r>
            <a:endParaRPr lang="en-US" b="1" dirty="0">
              <a:solidFill>
                <a:srgbClr val="0070C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99413" y="1622931"/>
            <a:ext cx="4192587"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438" y="1745168"/>
            <a:ext cx="8545551" cy="4525963"/>
          </a:xfrm>
        </p:spPr>
        <p:txBody>
          <a:bodyPr>
            <a:normAutofit/>
          </a:bodyPr>
          <a:lstStyle/>
          <a:p>
            <a:pPr>
              <a:spcAft>
                <a:spcPts val="1200"/>
              </a:spcAft>
            </a:pPr>
            <a:r>
              <a:rPr lang="en-US" altLang="en-US" dirty="0"/>
              <a:t>Define authorizations that express </a:t>
            </a:r>
            <a:r>
              <a:rPr lang="en-US" altLang="en-US" dirty="0">
                <a:solidFill>
                  <a:srgbClr val="FF0000"/>
                </a:solidFill>
              </a:rPr>
              <a:t>conditions on properties </a:t>
            </a:r>
            <a:r>
              <a:rPr lang="en-US" altLang="en-US" dirty="0"/>
              <a:t>of both the </a:t>
            </a:r>
            <a:r>
              <a:rPr lang="en-US" altLang="en-US" dirty="0">
                <a:solidFill>
                  <a:srgbClr val="FF0000"/>
                </a:solidFill>
              </a:rPr>
              <a:t>resource</a:t>
            </a:r>
            <a:r>
              <a:rPr lang="en-US" altLang="en-US" dirty="0"/>
              <a:t> and the </a:t>
            </a:r>
            <a:r>
              <a:rPr lang="en-US" altLang="en-US" dirty="0">
                <a:solidFill>
                  <a:srgbClr val="FF0000"/>
                </a:solidFill>
              </a:rPr>
              <a:t>subject</a:t>
            </a:r>
          </a:p>
          <a:p>
            <a:r>
              <a:rPr lang="en-US" altLang="en-US" dirty="0"/>
              <a:t>Types of </a:t>
            </a:r>
            <a:r>
              <a:rPr lang="en-US" altLang="en-US" dirty="0" smtClean="0"/>
              <a:t>attributes</a:t>
            </a:r>
          </a:p>
          <a:p>
            <a:pPr lvl="1"/>
            <a:r>
              <a:rPr lang="en-US" altLang="en-US" dirty="0"/>
              <a:t>Subject </a:t>
            </a:r>
            <a:r>
              <a:rPr lang="en-US" altLang="en-US" dirty="0" smtClean="0"/>
              <a:t>attributes: </a:t>
            </a:r>
            <a:r>
              <a:rPr lang="en-US" altLang="en-US" sz="2300" dirty="0" smtClean="0">
                <a:solidFill>
                  <a:srgbClr val="FF0000"/>
                </a:solidFill>
              </a:rPr>
              <a:t>Name, Organization, Job title</a:t>
            </a:r>
            <a:endParaRPr lang="en-US" altLang="en-US" sz="2300" dirty="0">
              <a:solidFill>
                <a:srgbClr val="FF0000"/>
              </a:solidFill>
            </a:endParaRPr>
          </a:p>
          <a:p>
            <a:pPr lvl="1"/>
            <a:r>
              <a:rPr lang="en-US" altLang="en-US" dirty="0"/>
              <a:t>Object </a:t>
            </a:r>
            <a:r>
              <a:rPr lang="en-US" altLang="en-US" dirty="0" smtClean="0"/>
              <a:t>attributes: </a:t>
            </a:r>
            <a:r>
              <a:rPr lang="en-US" altLang="en-US" sz="2300" dirty="0" smtClean="0">
                <a:solidFill>
                  <a:srgbClr val="FF0000"/>
                </a:solidFill>
              </a:rPr>
              <a:t>Title, Author, Date</a:t>
            </a:r>
            <a:endParaRPr lang="en-US" altLang="en-US" sz="2300" dirty="0">
              <a:solidFill>
                <a:srgbClr val="FF0000"/>
              </a:solidFill>
            </a:endParaRPr>
          </a:p>
          <a:p>
            <a:pPr lvl="1"/>
            <a:r>
              <a:rPr lang="en-US" altLang="en-US" dirty="0"/>
              <a:t>Environment </a:t>
            </a:r>
            <a:r>
              <a:rPr lang="en-US" altLang="en-US" dirty="0" smtClean="0"/>
              <a:t>attributes: </a:t>
            </a:r>
            <a:r>
              <a:rPr lang="en-US" altLang="en-US" sz="2300" dirty="0">
                <a:solidFill>
                  <a:srgbClr val="7030A0"/>
                </a:solidFill>
              </a:rPr>
              <a:t>Describe the operational, technical, and even situational environment or context in which the information access </a:t>
            </a:r>
            <a:r>
              <a:rPr lang="en-US" altLang="en-US" sz="2300" dirty="0" smtClean="0">
                <a:solidFill>
                  <a:srgbClr val="7030A0"/>
                </a:solidFill>
              </a:rPr>
              <a:t>occurs: </a:t>
            </a:r>
            <a:r>
              <a:rPr lang="en-US" altLang="en-US" sz="2300" dirty="0">
                <a:solidFill>
                  <a:srgbClr val="7030A0"/>
                </a:solidFill>
              </a:rPr>
              <a:t>Current </a:t>
            </a:r>
            <a:r>
              <a:rPr lang="en-US" altLang="en-US" sz="2300" dirty="0" smtClean="0">
                <a:solidFill>
                  <a:srgbClr val="7030A0"/>
                </a:solidFill>
              </a:rPr>
              <a:t>date, </a:t>
            </a:r>
            <a:r>
              <a:rPr lang="en-US" altLang="en-US" sz="2300" dirty="0">
                <a:solidFill>
                  <a:srgbClr val="7030A0"/>
                </a:solidFill>
              </a:rPr>
              <a:t>Network security </a:t>
            </a:r>
            <a:r>
              <a:rPr lang="en-US" altLang="en-US" sz="2300" dirty="0" smtClean="0">
                <a:solidFill>
                  <a:srgbClr val="7030A0"/>
                </a:solidFill>
              </a:rPr>
              <a:t>level, </a:t>
            </a:r>
            <a:r>
              <a:rPr lang="en-US" altLang="en-US" sz="2300" dirty="0">
                <a:solidFill>
                  <a:srgbClr val="7030A0"/>
                </a:solidFill>
              </a:rPr>
              <a:t>Current virus/hacker activities</a:t>
            </a:r>
          </a:p>
          <a:p>
            <a:pPr lvl="1"/>
            <a:endParaRPr lang="en-US" altLang="en-US" dirty="0"/>
          </a:p>
          <a:p>
            <a:pPr lvl="1"/>
            <a:endParaRPr lang="en-US" altLang="en-US" dirty="0"/>
          </a:p>
          <a:p>
            <a:pPr lvl="1"/>
            <a:endParaRPr lang="en-US" dirty="0"/>
          </a:p>
        </p:txBody>
      </p:sp>
    </p:spTree>
    <p:extLst>
      <p:ext uri="{BB962C8B-B14F-4D97-AF65-F5344CB8AC3E}">
        <p14:creationId xmlns:p14="http://schemas.microsoft.com/office/powerpoint/2010/main" val="2561373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6046"/>
            <a:ext cx="10972800" cy="754062"/>
          </a:xfrm>
        </p:spPr>
        <p:txBody>
          <a:bodyPr>
            <a:normAutofit fontScale="90000"/>
          </a:bodyPr>
          <a:lstStyle/>
          <a:p>
            <a:r>
              <a:rPr lang="en-US" b="1" dirty="0" smtClean="0">
                <a:solidFill>
                  <a:srgbClr val="002060"/>
                </a:solidFill>
              </a:rPr>
              <a:t>Implementing Access Control</a:t>
            </a:r>
            <a:endParaRPr lang="en-US" b="1" dirty="0">
              <a:solidFill>
                <a:srgbClr val="002060"/>
              </a:solidFill>
            </a:endParaRPr>
          </a:p>
        </p:txBody>
      </p:sp>
      <p:sp>
        <p:nvSpPr>
          <p:cNvPr id="3" name="Content Placeholder 2"/>
          <p:cNvSpPr>
            <a:spLocks noGrp="1"/>
          </p:cNvSpPr>
          <p:nvPr>
            <p:ph idx="1"/>
          </p:nvPr>
        </p:nvSpPr>
        <p:spPr>
          <a:xfrm>
            <a:off x="609599" y="1057275"/>
            <a:ext cx="11306175" cy="5557838"/>
          </a:xfrm>
        </p:spPr>
        <p:txBody>
          <a:bodyPr>
            <a:normAutofit/>
          </a:bodyPr>
          <a:lstStyle/>
          <a:p>
            <a:pPr>
              <a:spcAft>
                <a:spcPts val="1200"/>
              </a:spcAft>
            </a:pPr>
            <a:r>
              <a:rPr lang="en-US" sz="2800" dirty="0" smtClean="0"/>
              <a:t>Access control is a process that is integrated into an organization’s IT environment. It can involve identity management and access management systems.</a:t>
            </a:r>
          </a:p>
          <a:p>
            <a:pPr>
              <a:spcAft>
                <a:spcPts val="1200"/>
              </a:spcAft>
            </a:pPr>
            <a:r>
              <a:rPr lang="en-US" sz="2800" dirty="0" smtClean="0"/>
              <a:t>These systems provide access control software, a user database, and management tools for access control policies, auditing and enforcement.</a:t>
            </a:r>
          </a:p>
          <a:p>
            <a:pPr>
              <a:spcAft>
                <a:spcPts val="1200"/>
              </a:spcAft>
            </a:pPr>
            <a:r>
              <a:rPr lang="en-US" sz="2800" dirty="0" smtClean="0"/>
              <a:t>When a user is added to an access management system, system administrators use an automated provisioning system to set up permissions based on access control frameworks, job responsibilities and workflows.</a:t>
            </a:r>
            <a:endParaRPr lang="en-US" sz="2800" dirty="0" smtClean="0">
              <a:solidFill>
                <a:srgbClr val="FF0000"/>
              </a:solidFill>
            </a:endParaRPr>
          </a:p>
          <a:p>
            <a:pPr>
              <a:spcAft>
                <a:spcPts val="1200"/>
              </a:spcAft>
            </a:pPr>
            <a:r>
              <a:rPr lang="en-US" sz="2800" dirty="0" smtClean="0">
                <a:solidFill>
                  <a:srgbClr val="7030A0"/>
                </a:solidFill>
              </a:rPr>
              <a:t>Access control requirement: </a:t>
            </a:r>
            <a:r>
              <a:rPr lang="en-US" sz="2800" b="1" dirty="0" smtClean="0">
                <a:solidFill>
                  <a:srgbClr val="FF0000"/>
                </a:solidFill>
              </a:rPr>
              <a:t>least privilege </a:t>
            </a:r>
          </a:p>
        </p:txBody>
      </p:sp>
    </p:spTree>
    <p:extLst>
      <p:ext uri="{BB962C8B-B14F-4D97-AF65-F5344CB8AC3E}">
        <p14:creationId xmlns:p14="http://schemas.microsoft.com/office/powerpoint/2010/main" val="1232662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Outline</a:t>
            </a:r>
            <a:endParaRPr lang="en-US" b="1" dirty="0">
              <a:solidFill>
                <a:srgbClr val="FF0000"/>
              </a:solidFill>
            </a:endParaRPr>
          </a:p>
        </p:txBody>
      </p:sp>
      <p:sp>
        <p:nvSpPr>
          <p:cNvPr id="3" name="Content Placeholder 2"/>
          <p:cNvSpPr>
            <a:spLocks noGrp="1"/>
          </p:cNvSpPr>
          <p:nvPr>
            <p:ph idx="1"/>
          </p:nvPr>
        </p:nvSpPr>
        <p:spPr>
          <a:xfrm>
            <a:off x="977462" y="1577009"/>
            <a:ext cx="10641724" cy="4518991"/>
          </a:xfrm>
        </p:spPr>
        <p:txBody>
          <a:bodyPr>
            <a:normAutofit lnSpcReduction="10000"/>
          </a:bodyPr>
          <a:lstStyle/>
          <a:p>
            <a:pPr marL="457200" indent="-457200">
              <a:buFont typeface="+mj-lt"/>
              <a:buAutoNum type="arabicPeriod"/>
            </a:pPr>
            <a:r>
              <a:rPr lang="en-US" dirty="0" smtClean="0"/>
              <a:t>Introduction</a:t>
            </a:r>
          </a:p>
          <a:p>
            <a:pPr marL="457200" indent="-457200">
              <a:buFont typeface="+mj-lt"/>
              <a:buAutoNum type="arabicPeriod"/>
            </a:pPr>
            <a:r>
              <a:rPr lang="en-US" dirty="0" smtClean="0"/>
              <a:t>Access control types </a:t>
            </a:r>
          </a:p>
          <a:p>
            <a:pPr marL="457200" indent="-457200">
              <a:buFont typeface="+mj-lt"/>
              <a:buAutoNum type="arabicPeriod"/>
            </a:pPr>
            <a:r>
              <a:rPr lang="en-US" dirty="0" smtClean="0"/>
              <a:t>Access control Terminology</a:t>
            </a:r>
          </a:p>
          <a:p>
            <a:pPr marL="457200" indent="-457200">
              <a:buFont typeface="+mj-lt"/>
              <a:buAutoNum type="arabicPeriod"/>
            </a:pPr>
            <a:r>
              <a:rPr lang="en-US" dirty="0" smtClean="0"/>
              <a:t>Access control models</a:t>
            </a:r>
          </a:p>
          <a:p>
            <a:pPr marL="457200" indent="-457200">
              <a:buFont typeface="+mj-lt"/>
              <a:buAutoNum type="arabicPeriod"/>
            </a:pPr>
            <a:r>
              <a:rPr lang="en-US" dirty="0" smtClean="0"/>
              <a:t>Access control matrix</a:t>
            </a:r>
          </a:p>
          <a:p>
            <a:pPr marL="457200" indent="-457200">
              <a:buFont typeface="+mj-lt"/>
              <a:buAutoNum type="arabicPeriod"/>
            </a:pPr>
            <a:r>
              <a:rPr lang="en-US" dirty="0" smtClean="0"/>
              <a:t>Access control monitoring</a:t>
            </a:r>
          </a:p>
          <a:p>
            <a:pPr marL="457200" indent="-457200">
              <a:buFont typeface="+mj-lt"/>
              <a:buAutoNum type="arabicPeriod"/>
            </a:pPr>
            <a:r>
              <a:rPr lang="en-US" dirty="0" smtClean="0"/>
              <a:t>Lab </a:t>
            </a:r>
          </a:p>
          <a:p>
            <a:pPr marL="457200" indent="-457200">
              <a:buFont typeface="+mj-lt"/>
              <a:buAutoNum type="arabicPeriod"/>
            </a:pPr>
            <a:r>
              <a:rPr lang="en-US" dirty="0" smtClean="0"/>
              <a:t>summary</a:t>
            </a:r>
          </a:p>
          <a:p>
            <a:pPr marL="457200" indent="-457200">
              <a:buFont typeface="+mj-lt"/>
              <a:buAutoNum type="arabicPeriod"/>
            </a:pPr>
            <a:endParaRPr lang="en-US" dirty="0" smtClean="0"/>
          </a:p>
        </p:txBody>
      </p:sp>
    </p:spTree>
    <p:extLst>
      <p:ext uri="{BB962C8B-B14F-4D97-AF65-F5344CB8AC3E}">
        <p14:creationId xmlns:p14="http://schemas.microsoft.com/office/powerpoint/2010/main" val="2782985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340"/>
            <a:ext cx="10972800" cy="923541"/>
          </a:xfrm>
        </p:spPr>
        <p:txBody>
          <a:bodyPr/>
          <a:lstStyle/>
          <a:p>
            <a:r>
              <a:rPr lang="en-US" b="1" dirty="0" smtClean="0">
                <a:solidFill>
                  <a:srgbClr val="7030A0"/>
                </a:solidFill>
              </a:rPr>
              <a:t>Access Control Matrix</a:t>
            </a:r>
            <a:endParaRPr lang="en-US" b="1" dirty="0">
              <a:solidFill>
                <a:srgbClr val="7030A0"/>
              </a:solidFill>
            </a:endParaRPr>
          </a:p>
        </p:txBody>
      </p:sp>
      <p:sp>
        <p:nvSpPr>
          <p:cNvPr id="3" name="Content Placeholder 2"/>
          <p:cNvSpPr>
            <a:spLocks noGrp="1"/>
          </p:cNvSpPr>
          <p:nvPr>
            <p:ph idx="1"/>
          </p:nvPr>
        </p:nvSpPr>
        <p:spPr>
          <a:xfrm>
            <a:off x="157164" y="1600203"/>
            <a:ext cx="7015810" cy="4525963"/>
          </a:xfrm>
        </p:spPr>
        <p:txBody>
          <a:bodyPr/>
          <a:lstStyle/>
          <a:p>
            <a:pPr marL="457200" lvl="1"/>
            <a:r>
              <a:rPr lang="en-US" dirty="0" smtClean="0"/>
              <a:t>Is a </a:t>
            </a:r>
            <a:r>
              <a:rPr lang="en-US" dirty="0" smtClean="0">
                <a:solidFill>
                  <a:srgbClr val="FF0000"/>
                </a:solidFill>
              </a:rPr>
              <a:t>table</a:t>
            </a:r>
            <a:r>
              <a:rPr lang="en-US" dirty="0" smtClean="0"/>
              <a:t> of </a:t>
            </a:r>
            <a:r>
              <a:rPr lang="en-US" dirty="0" smtClean="0">
                <a:solidFill>
                  <a:srgbClr val="7030A0"/>
                </a:solidFill>
              </a:rPr>
              <a:t>subjects</a:t>
            </a:r>
            <a:r>
              <a:rPr lang="en-US" dirty="0" smtClean="0"/>
              <a:t> and </a:t>
            </a:r>
            <a:r>
              <a:rPr lang="en-US" dirty="0" smtClean="0">
                <a:solidFill>
                  <a:srgbClr val="7030A0"/>
                </a:solidFill>
              </a:rPr>
              <a:t>objects</a:t>
            </a:r>
            <a:r>
              <a:rPr lang="en-US" dirty="0" smtClean="0"/>
              <a:t> indicating what </a:t>
            </a:r>
            <a:r>
              <a:rPr lang="en-US" dirty="0" smtClean="0">
                <a:solidFill>
                  <a:srgbClr val="7030A0"/>
                </a:solidFill>
              </a:rPr>
              <a:t>actions</a:t>
            </a:r>
            <a:r>
              <a:rPr lang="en-US" dirty="0" smtClean="0"/>
              <a:t> individual subjects can take upon individual objects</a:t>
            </a:r>
          </a:p>
          <a:p>
            <a:pPr lvl="1"/>
            <a:endParaRPr lang="en-US" dirty="0" smtClean="0"/>
          </a:p>
          <a:p>
            <a:pPr marL="514350" lvl="1"/>
            <a:r>
              <a:rPr lang="en-US" dirty="0" smtClean="0"/>
              <a:t>Two types:</a:t>
            </a:r>
          </a:p>
          <a:p>
            <a:pPr lvl="2"/>
            <a:r>
              <a:rPr lang="en-US" sz="2800" dirty="0" smtClean="0"/>
              <a:t>Capability table</a:t>
            </a:r>
            <a:r>
              <a:rPr lang="en-US" dirty="0" smtClean="0"/>
              <a:t> (bound to a subject)</a:t>
            </a:r>
          </a:p>
          <a:p>
            <a:pPr lvl="2"/>
            <a:r>
              <a:rPr lang="en-US" sz="2800" dirty="0" smtClean="0"/>
              <a:t>Access control List</a:t>
            </a:r>
            <a:r>
              <a:rPr lang="en-US" dirty="0" smtClean="0"/>
              <a:t> (bound to an object)  </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118" y="1686910"/>
            <a:ext cx="5392144" cy="3233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58118" y="4477407"/>
            <a:ext cx="2349399" cy="443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013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51" y="274133"/>
            <a:ext cx="11864897" cy="1584903"/>
          </a:xfrm>
        </p:spPr>
        <p:txBody>
          <a:bodyPr>
            <a:noAutofit/>
          </a:bodyPr>
          <a:lstStyle/>
          <a:p>
            <a:pPr algn="l"/>
            <a:r>
              <a:rPr lang="en-US" sz="2200" b="1" dirty="0" smtClean="0"/>
              <a:t>Ex1: </a:t>
            </a:r>
            <a:r>
              <a:rPr lang="en-US" sz="2300" dirty="0" smtClean="0">
                <a:solidFill>
                  <a:srgbClr val="002060"/>
                </a:solidFill>
              </a:rPr>
              <a:t>Consider </a:t>
            </a:r>
            <a:r>
              <a:rPr lang="en-US" sz="2300" dirty="0">
                <a:solidFill>
                  <a:srgbClr val="002060"/>
                </a:solidFill>
              </a:rPr>
              <a:t>a computer system with three users: </a:t>
            </a:r>
            <a:r>
              <a:rPr lang="en-US" sz="2300" dirty="0">
                <a:solidFill>
                  <a:srgbClr val="FF0000"/>
                </a:solidFill>
              </a:rPr>
              <a:t>Alice</a:t>
            </a:r>
            <a:r>
              <a:rPr lang="en-US" sz="2300" dirty="0">
                <a:solidFill>
                  <a:srgbClr val="002060"/>
                </a:solidFill>
              </a:rPr>
              <a:t>, </a:t>
            </a:r>
            <a:r>
              <a:rPr lang="en-US" sz="2300" dirty="0">
                <a:solidFill>
                  <a:srgbClr val="FF0000"/>
                </a:solidFill>
              </a:rPr>
              <a:t>Bob</a:t>
            </a:r>
            <a:r>
              <a:rPr lang="en-US" sz="2300" dirty="0">
                <a:solidFill>
                  <a:srgbClr val="002060"/>
                </a:solidFill>
              </a:rPr>
              <a:t>, and </a:t>
            </a:r>
            <a:r>
              <a:rPr lang="en-US" sz="2300" dirty="0" err="1">
                <a:solidFill>
                  <a:srgbClr val="FF0000"/>
                </a:solidFill>
              </a:rPr>
              <a:t>Cyndy</a:t>
            </a:r>
            <a:r>
              <a:rPr lang="en-US" sz="2300" dirty="0">
                <a:solidFill>
                  <a:srgbClr val="002060"/>
                </a:solidFill>
              </a:rPr>
              <a:t>. Alice owns the file </a:t>
            </a:r>
            <a:r>
              <a:rPr lang="en-US" sz="2300" b="1" dirty="0" err="1">
                <a:solidFill>
                  <a:srgbClr val="7030A0"/>
                </a:solidFill>
              </a:rPr>
              <a:t>alicerc</a:t>
            </a:r>
            <a:r>
              <a:rPr lang="en-US" sz="2300" dirty="0">
                <a:solidFill>
                  <a:srgbClr val="002060"/>
                </a:solidFill>
              </a:rPr>
              <a:t>, and Bob and </a:t>
            </a:r>
            <a:r>
              <a:rPr lang="en-US" sz="2300" dirty="0" err="1">
                <a:solidFill>
                  <a:srgbClr val="002060"/>
                </a:solidFill>
              </a:rPr>
              <a:t>Cyndy</a:t>
            </a:r>
            <a:r>
              <a:rPr lang="en-US" sz="2300" dirty="0">
                <a:solidFill>
                  <a:srgbClr val="002060"/>
                </a:solidFill>
              </a:rPr>
              <a:t> can read it. </a:t>
            </a:r>
            <a:r>
              <a:rPr lang="en-US" sz="2300" dirty="0" err="1">
                <a:solidFill>
                  <a:srgbClr val="002060"/>
                </a:solidFill>
              </a:rPr>
              <a:t>Cyndy</a:t>
            </a:r>
            <a:r>
              <a:rPr lang="en-US" sz="2300" dirty="0">
                <a:solidFill>
                  <a:srgbClr val="002060"/>
                </a:solidFill>
              </a:rPr>
              <a:t> can read and write the file </a:t>
            </a:r>
            <a:r>
              <a:rPr lang="en-US" sz="2300" b="1" dirty="0" err="1">
                <a:solidFill>
                  <a:srgbClr val="7030A0"/>
                </a:solidFill>
              </a:rPr>
              <a:t>bobrc</a:t>
            </a:r>
            <a:r>
              <a:rPr lang="en-US" sz="2300" dirty="0">
                <a:solidFill>
                  <a:srgbClr val="002060"/>
                </a:solidFill>
              </a:rPr>
              <a:t>, which Bob owns, but Alice can only read it. Only </a:t>
            </a:r>
            <a:r>
              <a:rPr lang="en-US" sz="2300" dirty="0" err="1">
                <a:solidFill>
                  <a:srgbClr val="002060"/>
                </a:solidFill>
              </a:rPr>
              <a:t>Cyndy</a:t>
            </a:r>
            <a:r>
              <a:rPr lang="en-US" sz="2300" dirty="0">
                <a:solidFill>
                  <a:srgbClr val="002060"/>
                </a:solidFill>
              </a:rPr>
              <a:t> can read and write the file </a:t>
            </a:r>
            <a:r>
              <a:rPr lang="en-US" sz="2300" b="1" dirty="0" err="1">
                <a:solidFill>
                  <a:srgbClr val="7030A0"/>
                </a:solidFill>
              </a:rPr>
              <a:t>cyndyrc</a:t>
            </a:r>
            <a:r>
              <a:rPr lang="en-US" sz="2300" dirty="0">
                <a:solidFill>
                  <a:srgbClr val="002060"/>
                </a:solidFill>
              </a:rPr>
              <a:t>, which she owns. Assume that the owner of each of these files can execute it.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9241" y="1691768"/>
            <a:ext cx="4238318" cy="2133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8514" y="4650057"/>
            <a:ext cx="4263251" cy="213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301083" y="2118303"/>
            <a:ext cx="9909717" cy="4525963"/>
          </a:xfrm>
        </p:spPr>
        <p:txBody>
          <a:bodyPr>
            <a:normAutofit/>
          </a:bodyPr>
          <a:lstStyle/>
          <a:p>
            <a:pPr marL="0" indent="0">
              <a:buNone/>
            </a:pPr>
            <a:r>
              <a:rPr lang="en-US" sz="2400" b="1" dirty="0"/>
              <a:t>a. Create the corresponding access control matrix.</a:t>
            </a:r>
            <a:endParaRPr lang="en-US" b="1" dirty="0" smtClean="0"/>
          </a:p>
          <a:p>
            <a:endParaRPr lang="en-US" b="1" dirty="0"/>
          </a:p>
          <a:p>
            <a:pPr marL="0" indent="0">
              <a:buNone/>
            </a:pPr>
            <a:endParaRPr lang="en-US" b="1" dirty="0"/>
          </a:p>
          <a:p>
            <a:pPr marL="0" indent="0">
              <a:buNone/>
            </a:pPr>
            <a:r>
              <a:rPr lang="en-US" sz="2200" b="1" dirty="0"/>
              <a:t> </a:t>
            </a:r>
            <a:r>
              <a:rPr lang="en-US" sz="2200" b="1" dirty="0" smtClean="0"/>
              <a:t>b. </a:t>
            </a:r>
            <a:r>
              <a:rPr lang="en-US" sz="2200" b="1" dirty="0" err="1" smtClean="0">
                <a:solidFill>
                  <a:srgbClr val="FF0000"/>
                </a:solidFill>
              </a:rPr>
              <a:t>Cyndy</a:t>
            </a:r>
            <a:r>
              <a:rPr lang="en-US" sz="2200" b="1" dirty="0" smtClean="0">
                <a:solidFill>
                  <a:srgbClr val="FF0000"/>
                </a:solidFill>
              </a:rPr>
              <a:t> </a:t>
            </a:r>
            <a:r>
              <a:rPr lang="en-US" sz="2200" b="1" dirty="0"/>
              <a:t>gives </a:t>
            </a:r>
            <a:r>
              <a:rPr lang="en-US" sz="2200" b="1" dirty="0">
                <a:solidFill>
                  <a:srgbClr val="FF0000"/>
                </a:solidFill>
              </a:rPr>
              <a:t>Alice</a:t>
            </a:r>
            <a:r>
              <a:rPr lang="en-US" sz="2200" b="1" dirty="0"/>
              <a:t> permission to read </a:t>
            </a:r>
            <a:r>
              <a:rPr lang="en-US" sz="2200" b="1" dirty="0" err="1">
                <a:solidFill>
                  <a:srgbClr val="7030A0"/>
                </a:solidFill>
              </a:rPr>
              <a:t>cyndyrc</a:t>
            </a:r>
            <a:r>
              <a:rPr lang="en-US" sz="2200" b="1" dirty="0"/>
              <a:t>, and </a:t>
            </a:r>
            <a:r>
              <a:rPr lang="en-US" sz="2200" b="1" dirty="0">
                <a:solidFill>
                  <a:srgbClr val="FF0000"/>
                </a:solidFill>
              </a:rPr>
              <a:t>Alice</a:t>
            </a:r>
            <a:r>
              <a:rPr lang="en-US" sz="2200" b="1" dirty="0"/>
              <a:t> removes </a:t>
            </a:r>
            <a:r>
              <a:rPr lang="en-US" sz="2200" b="1" dirty="0">
                <a:solidFill>
                  <a:srgbClr val="FF0000"/>
                </a:solidFill>
              </a:rPr>
              <a:t>Bob</a:t>
            </a:r>
            <a:r>
              <a:rPr lang="en-US" sz="2200" b="1" dirty="0"/>
              <a:t>’s ability to read </a:t>
            </a:r>
            <a:r>
              <a:rPr lang="en-US" sz="2200" b="1" dirty="0" err="1">
                <a:solidFill>
                  <a:srgbClr val="7030A0"/>
                </a:solidFill>
              </a:rPr>
              <a:t>alicerc</a:t>
            </a:r>
            <a:r>
              <a:rPr lang="en-US" sz="2200" b="1" dirty="0"/>
              <a:t>. Show the new access control matrix.</a:t>
            </a:r>
            <a:endParaRPr lang="en-US" sz="2200" dirty="0"/>
          </a:p>
          <a:p>
            <a:endParaRPr lang="en-US" dirty="0"/>
          </a:p>
        </p:txBody>
      </p:sp>
    </p:spTree>
    <p:extLst>
      <p:ext uri="{BB962C8B-B14F-4D97-AF65-F5344CB8AC3E}">
        <p14:creationId xmlns:p14="http://schemas.microsoft.com/office/powerpoint/2010/main" val="309410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63" y="274638"/>
            <a:ext cx="11459737" cy="1143000"/>
          </a:xfrm>
        </p:spPr>
        <p:txBody>
          <a:bodyPr>
            <a:noAutofit/>
          </a:bodyPr>
          <a:lstStyle/>
          <a:p>
            <a:r>
              <a:rPr lang="en-US" sz="2800" dirty="0" smtClean="0"/>
              <a:t>Ex2: </a:t>
            </a:r>
            <a:r>
              <a:rPr lang="en-US" sz="2800" dirty="0" smtClean="0">
                <a:solidFill>
                  <a:srgbClr val="FF0000"/>
                </a:solidFill>
              </a:rPr>
              <a:t>Alice</a:t>
            </a:r>
            <a:r>
              <a:rPr lang="en-US" sz="2800" dirty="0" smtClean="0">
                <a:solidFill>
                  <a:srgbClr val="002060"/>
                </a:solidFill>
              </a:rPr>
              <a:t> </a:t>
            </a:r>
            <a:r>
              <a:rPr lang="en-US" sz="2800" dirty="0">
                <a:solidFill>
                  <a:srgbClr val="002060"/>
                </a:solidFill>
              </a:rPr>
              <a:t>can read and write to the </a:t>
            </a:r>
            <a:r>
              <a:rPr lang="en-US" sz="2800" dirty="0">
                <a:solidFill>
                  <a:srgbClr val="FF0000"/>
                </a:solidFill>
              </a:rPr>
              <a:t>file x</a:t>
            </a:r>
            <a:r>
              <a:rPr lang="en-US" sz="2800" dirty="0">
                <a:solidFill>
                  <a:srgbClr val="002060"/>
                </a:solidFill>
              </a:rPr>
              <a:t>, can read the </a:t>
            </a:r>
            <a:r>
              <a:rPr lang="en-US" sz="2800" dirty="0">
                <a:solidFill>
                  <a:srgbClr val="FF0000"/>
                </a:solidFill>
              </a:rPr>
              <a:t>file y</a:t>
            </a:r>
            <a:r>
              <a:rPr lang="en-US" sz="2800" dirty="0">
                <a:solidFill>
                  <a:srgbClr val="002060"/>
                </a:solidFill>
              </a:rPr>
              <a:t>, and can execute the </a:t>
            </a:r>
            <a:r>
              <a:rPr lang="en-US" sz="2800" dirty="0">
                <a:solidFill>
                  <a:srgbClr val="FF0000"/>
                </a:solidFill>
              </a:rPr>
              <a:t>file z</a:t>
            </a:r>
            <a:r>
              <a:rPr lang="en-US" sz="2800" dirty="0">
                <a:solidFill>
                  <a:srgbClr val="002060"/>
                </a:solidFill>
              </a:rPr>
              <a:t>. </a:t>
            </a:r>
            <a:r>
              <a:rPr lang="en-US" sz="2800" dirty="0">
                <a:solidFill>
                  <a:srgbClr val="FF0000"/>
                </a:solidFill>
              </a:rPr>
              <a:t>Bob</a:t>
            </a:r>
            <a:r>
              <a:rPr lang="en-US" sz="2800" dirty="0">
                <a:solidFill>
                  <a:srgbClr val="002060"/>
                </a:solidFill>
              </a:rPr>
              <a:t> can </a:t>
            </a:r>
            <a:r>
              <a:rPr lang="en-US" sz="2800" dirty="0">
                <a:solidFill>
                  <a:srgbClr val="7030A0"/>
                </a:solidFill>
              </a:rPr>
              <a:t>read x</a:t>
            </a:r>
            <a:r>
              <a:rPr lang="en-US" sz="2800" dirty="0">
                <a:solidFill>
                  <a:srgbClr val="002060"/>
                </a:solidFill>
              </a:rPr>
              <a:t>, can read and </a:t>
            </a:r>
            <a:r>
              <a:rPr lang="en-US" sz="2800" dirty="0">
                <a:solidFill>
                  <a:srgbClr val="7030A0"/>
                </a:solidFill>
              </a:rPr>
              <a:t>write to y</a:t>
            </a:r>
            <a:r>
              <a:rPr lang="en-US" sz="2800" dirty="0">
                <a:solidFill>
                  <a:srgbClr val="002060"/>
                </a:solidFill>
              </a:rPr>
              <a:t>, and cannot </a:t>
            </a:r>
            <a:r>
              <a:rPr lang="en-US" sz="2800" dirty="0">
                <a:solidFill>
                  <a:srgbClr val="7030A0"/>
                </a:solidFill>
              </a:rPr>
              <a:t>access z</a:t>
            </a:r>
          </a:p>
        </p:txBody>
      </p:sp>
      <p:sp>
        <p:nvSpPr>
          <p:cNvPr id="3" name="Content Placeholder 2"/>
          <p:cNvSpPr>
            <a:spLocks noGrp="1"/>
          </p:cNvSpPr>
          <p:nvPr>
            <p:ph idx="1"/>
          </p:nvPr>
        </p:nvSpPr>
        <p:spPr>
          <a:xfrm>
            <a:off x="1981200" y="1600201"/>
            <a:ext cx="8229600" cy="1828800"/>
          </a:xfrm>
        </p:spPr>
        <p:txBody>
          <a:bodyPr>
            <a:normAutofit fontScale="92500"/>
          </a:bodyPr>
          <a:lstStyle/>
          <a:p>
            <a:pPr marL="971550" lvl="1" indent="-514350">
              <a:buFont typeface="+mj-lt"/>
              <a:buAutoNum type="alphaLcParenR"/>
            </a:pPr>
            <a:r>
              <a:rPr lang="en-US" dirty="0"/>
              <a:t>Write a set of </a:t>
            </a:r>
            <a:r>
              <a:rPr lang="en-US" b="1" dirty="0"/>
              <a:t>access control lists </a:t>
            </a:r>
            <a:r>
              <a:rPr lang="en-US" dirty="0"/>
              <a:t>for this situation. Which list is associated with which </a:t>
            </a:r>
            <a:r>
              <a:rPr lang="en-US" dirty="0" smtClean="0"/>
              <a:t>file</a:t>
            </a:r>
            <a:r>
              <a:rPr lang="en-US" dirty="0"/>
              <a:t>? </a:t>
            </a:r>
            <a:endParaRPr lang="en-US" sz="2400" dirty="0"/>
          </a:p>
          <a:p>
            <a:pPr marL="971550" lvl="1" indent="-514350">
              <a:buFont typeface="+mj-lt"/>
              <a:buAutoNum type="alphaLcParenR"/>
            </a:pPr>
            <a:r>
              <a:rPr lang="en-US" dirty="0" smtClean="0"/>
              <a:t>Write </a:t>
            </a:r>
            <a:r>
              <a:rPr lang="en-US" dirty="0"/>
              <a:t>a set of </a:t>
            </a:r>
            <a:r>
              <a:rPr lang="en-US" b="1" dirty="0"/>
              <a:t>capability lists </a:t>
            </a:r>
            <a:r>
              <a:rPr lang="en-US" dirty="0"/>
              <a:t>for this situation. With what is each list associated?</a:t>
            </a:r>
          </a:p>
        </p:txBody>
      </p:sp>
      <p:sp>
        <p:nvSpPr>
          <p:cNvPr id="4" name="Rectangle 3"/>
          <p:cNvSpPr/>
          <p:nvPr/>
        </p:nvSpPr>
        <p:spPr>
          <a:xfrm>
            <a:off x="1981200" y="3962401"/>
            <a:ext cx="8458200" cy="2585323"/>
          </a:xfrm>
          <a:prstGeom prst="rect">
            <a:avLst/>
          </a:prstGeom>
        </p:spPr>
        <p:txBody>
          <a:bodyPr wrap="square">
            <a:spAutoFit/>
          </a:bodyPr>
          <a:lstStyle/>
          <a:p>
            <a:r>
              <a:rPr lang="en-US"/>
              <a:t>Set of access control lists. They are object focused so each list is associated with a file.</a:t>
            </a:r>
          </a:p>
          <a:p>
            <a:r>
              <a:rPr lang="en-US"/>
              <a:t>ACL(FileX) = Alice: {read, write}, Bob: {read}</a:t>
            </a:r>
          </a:p>
          <a:p>
            <a:r>
              <a:rPr lang="en-US"/>
              <a:t>ACL(FileY) = Alice: {read}, Bob: {read, write}</a:t>
            </a:r>
          </a:p>
          <a:p>
            <a:r>
              <a:rPr lang="en-US"/>
              <a:t>ACL(FileZ) = Alice: {execute}, Bob: {}</a:t>
            </a:r>
          </a:p>
          <a:p>
            <a:r>
              <a:rPr lang="en-US"/>
              <a:t/>
            </a:r>
            <a:br>
              <a:rPr lang="en-US"/>
            </a:br>
            <a:endParaRPr lang="en-US"/>
          </a:p>
          <a:p>
            <a:r>
              <a:rPr lang="en-US"/>
              <a:t>Set of capability lists. They are subject focused, so each list is associated with a user.</a:t>
            </a:r>
          </a:p>
          <a:p>
            <a:r>
              <a:rPr lang="en-US"/>
              <a:t>CList(Alice) = FileX: {read, write}, FileY: {read}, FileZ: {execute}</a:t>
            </a:r>
          </a:p>
          <a:p>
            <a:r>
              <a:rPr lang="en-US"/>
              <a:t>CList(Bob) = FileX: {read}, FileY: {read, write}, FileZ: {}</a:t>
            </a:r>
          </a:p>
        </p:txBody>
      </p:sp>
    </p:spTree>
    <p:extLst>
      <p:ext uri="{BB962C8B-B14F-4D97-AF65-F5344CB8AC3E}">
        <p14:creationId xmlns:p14="http://schemas.microsoft.com/office/powerpoint/2010/main" val="139036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40069"/>
            <a:ext cx="10972800" cy="5234152"/>
          </a:xfrm>
        </p:spPr>
        <p:txBody>
          <a:bodyPr>
            <a:normAutofit lnSpcReduction="10000"/>
          </a:bodyPr>
          <a:lstStyle/>
          <a:p>
            <a:pPr marL="0" indent="0">
              <a:buNone/>
            </a:pPr>
            <a:r>
              <a:rPr lang="en-US" sz="3900" b="1" smtClean="0">
                <a:solidFill>
                  <a:schemeClr val="accent2"/>
                </a:solidFill>
              </a:rPr>
              <a:t>Intrusion detection </a:t>
            </a:r>
            <a:endParaRPr lang="en-US" b="1" smtClean="0">
              <a:solidFill>
                <a:schemeClr val="accent2"/>
              </a:solidFill>
            </a:endParaRPr>
          </a:p>
          <a:p>
            <a:pPr marL="695325" indent="-285750"/>
            <a:r>
              <a:rPr lang="en-US" b="1" smtClean="0">
                <a:solidFill>
                  <a:srgbClr val="0070C0"/>
                </a:solidFill>
              </a:rPr>
              <a:t>Three common components</a:t>
            </a:r>
          </a:p>
          <a:p>
            <a:pPr marL="1436688" lvl="1"/>
            <a:r>
              <a:rPr lang="en-US" smtClean="0"/>
              <a:t>Sensors</a:t>
            </a:r>
          </a:p>
          <a:p>
            <a:pPr marL="1436688" lvl="1"/>
            <a:r>
              <a:rPr lang="en-US" smtClean="0"/>
              <a:t>Analyzers</a:t>
            </a:r>
          </a:p>
          <a:p>
            <a:pPr marL="1436688" lvl="1"/>
            <a:r>
              <a:rPr lang="en-US" smtClean="0"/>
              <a:t>Administrator Interfaces</a:t>
            </a:r>
          </a:p>
          <a:p>
            <a:pPr marL="695325" indent="-285750"/>
            <a:r>
              <a:rPr lang="en-US" b="1" smtClean="0">
                <a:solidFill>
                  <a:srgbClr val="0070C0"/>
                </a:solidFill>
              </a:rPr>
              <a:t>Common types</a:t>
            </a:r>
          </a:p>
          <a:p>
            <a:pPr marL="1436688" lvl="1"/>
            <a:r>
              <a:rPr lang="en-US" smtClean="0"/>
              <a:t>Intrusion detection</a:t>
            </a:r>
          </a:p>
          <a:p>
            <a:pPr marL="1436688" lvl="1"/>
            <a:r>
              <a:rPr lang="en-US" smtClean="0"/>
              <a:t>Intrusion prevention</a:t>
            </a:r>
          </a:p>
          <a:p>
            <a:pPr marL="1436688" lvl="1"/>
            <a:r>
              <a:rPr lang="en-US" smtClean="0"/>
              <a:t>Honeypots</a:t>
            </a:r>
          </a:p>
          <a:p>
            <a:pPr marL="1436688" lvl="1"/>
            <a:r>
              <a:rPr lang="en-US" smtClean="0"/>
              <a:t>Network sniffers</a:t>
            </a:r>
            <a:endParaRPr lang="en-US"/>
          </a:p>
        </p:txBody>
      </p:sp>
      <p:sp>
        <p:nvSpPr>
          <p:cNvPr id="4" name="Title 1"/>
          <p:cNvSpPr>
            <a:spLocks noGrp="1"/>
          </p:cNvSpPr>
          <p:nvPr>
            <p:ph type="title"/>
          </p:nvPr>
        </p:nvSpPr>
        <p:spPr>
          <a:xfrm>
            <a:off x="641131" y="195808"/>
            <a:ext cx="10972800" cy="923541"/>
          </a:xfrm>
        </p:spPr>
        <p:txBody>
          <a:bodyPr/>
          <a:lstStyle/>
          <a:p>
            <a:r>
              <a:rPr lang="en-US" b="1" smtClean="0">
                <a:solidFill>
                  <a:srgbClr val="7030A0"/>
                </a:solidFill>
              </a:rPr>
              <a:t>Access Control Monitoring</a:t>
            </a:r>
            <a:endParaRPr lang="en-US" b="1">
              <a:solidFill>
                <a:srgbClr val="7030A0"/>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8496" y="1623846"/>
            <a:ext cx="4135737" cy="4361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4347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03131"/>
            <a:ext cx="10972800" cy="4723035"/>
          </a:xfrm>
        </p:spPr>
        <p:txBody>
          <a:bodyPr>
            <a:normAutofit lnSpcReduction="10000"/>
          </a:bodyPr>
          <a:lstStyle/>
          <a:p>
            <a:r>
              <a:rPr lang="en-US" b="1" smtClean="0">
                <a:solidFill>
                  <a:srgbClr val="0070C0"/>
                </a:solidFill>
              </a:rPr>
              <a:t>Two main types of Intrusion Detection Systems</a:t>
            </a:r>
          </a:p>
          <a:p>
            <a:pPr lvl="1">
              <a:buFont typeface="Wingdings 2" pitchFamily="18" charset="2"/>
              <a:buChar char="P"/>
            </a:pPr>
            <a:r>
              <a:rPr lang="en-US" smtClean="0"/>
              <a:t> Network Based (NIDS)</a:t>
            </a:r>
          </a:p>
          <a:p>
            <a:pPr lvl="1">
              <a:buFont typeface="Wingdings 2" pitchFamily="18" charset="2"/>
              <a:buChar char="P"/>
            </a:pPr>
            <a:r>
              <a:rPr lang="en-US" smtClean="0"/>
              <a:t> Host Based (HIDS)</a:t>
            </a:r>
          </a:p>
          <a:p>
            <a:pPr marL="457200" lvl="1" indent="0">
              <a:buNone/>
            </a:pPr>
            <a:endParaRPr lang="en-US" smtClean="0"/>
          </a:p>
          <a:p>
            <a:r>
              <a:rPr lang="en-US" b="1" smtClean="0">
                <a:solidFill>
                  <a:srgbClr val="0070C0"/>
                </a:solidFill>
              </a:rPr>
              <a:t>HIDS &amp; NIDS can be</a:t>
            </a:r>
          </a:p>
          <a:p>
            <a:pPr lvl="1"/>
            <a:r>
              <a:rPr lang="en-US" smtClean="0"/>
              <a:t>Signature Based</a:t>
            </a:r>
          </a:p>
          <a:p>
            <a:pPr lvl="1"/>
            <a:r>
              <a:rPr lang="en-US" smtClean="0"/>
              <a:t>Statistical Anomaly Based</a:t>
            </a:r>
          </a:p>
          <a:p>
            <a:pPr lvl="2"/>
            <a:r>
              <a:rPr lang="en-US" smtClean="0"/>
              <a:t>Protocol anomaly based</a:t>
            </a:r>
          </a:p>
          <a:p>
            <a:pPr lvl="2"/>
            <a:r>
              <a:rPr lang="en-US" smtClean="0"/>
              <a:t>Traffic anomaly based</a:t>
            </a:r>
          </a:p>
          <a:p>
            <a:pPr lvl="1"/>
            <a:r>
              <a:rPr lang="en-US" smtClean="0"/>
              <a:t>Rule Based</a:t>
            </a:r>
            <a:endParaRPr lang="en-US"/>
          </a:p>
        </p:txBody>
      </p:sp>
      <p:sp>
        <p:nvSpPr>
          <p:cNvPr id="5" name="Title 1"/>
          <p:cNvSpPr>
            <a:spLocks noGrp="1"/>
          </p:cNvSpPr>
          <p:nvPr>
            <p:ph type="title"/>
          </p:nvPr>
        </p:nvSpPr>
        <p:spPr>
          <a:xfrm>
            <a:off x="609600" y="274638"/>
            <a:ext cx="10972800" cy="923541"/>
          </a:xfrm>
        </p:spPr>
        <p:txBody>
          <a:bodyPr/>
          <a:lstStyle/>
          <a:p>
            <a:r>
              <a:rPr lang="en-US" b="1" smtClean="0">
                <a:solidFill>
                  <a:srgbClr val="7030A0"/>
                </a:solidFill>
              </a:rPr>
              <a:t>Access Control Monitoring</a:t>
            </a:r>
            <a:endParaRPr lang="en-US" b="1">
              <a:solidFill>
                <a:srgbClr val="7030A0"/>
              </a:solidFill>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4291" y="2543173"/>
            <a:ext cx="5213459" cy="364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731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3541"/>
          </a:xfrm>
        </p:spPr>
        <p:txBody>
          <a:bodyPr/>
          <a:lstStyle/>
          <a:p>
            <a:r>
              <a:rPr lang="en-US" b="1" smtClean="0">
                <a:solidFill>
                  <a:srgbClr val="7030A0"/>
                </a:solidFill>
              </a:rPr>
              <a:t>Access Control Monitoring</a:t>
            </a:r>
            <a:endParaRPr lang="en-US" b="1">
              <a:solidFill>
                <a:srgbClr val="7030A0"/>
              </a:solidFill>
            </a:endParaRPr>
          </a:p>
        </p:txBody>
      </p:sp>
      <p:sp>
        <p:nvSpPr>
          <p:cNvPr id="3" name="Content Placeholder 2"/>
          <p:cNvSpPr>
            <a:spLocks noGrp="1"/>
          </p:cNvSpPr>
          <p:nvPr>
            <p:ph idx="1"/>
          </p:nvPr>
        </p:nvSpPr>
        <p:spPr>
          <a:xfrm>
            <a:off x="168153" y="1426782"/>
            <a:ext cx="7824952" cy="5257797"/>
          </a:xfrm>
        </p:spPr>
        <p:txBody>
          <a:bodyPr>
            <a:normAutofit/>
          </a:bodyPr>
          <a:lstStyle/>
          <a:p>
            <a:r>
              <a:rPr lang="en-US" b="1" smtClean="0">
                <a:solidFill>
                  <a:srgbClr val="FF0000"/>
                </a:solidFill>
              </a:rPr>
              <a:t>Intrusion Prevention System</a:t>
            </a:r>
          </a:p>
          <a:p>
            <a:pPr lvl="1"/>
            <a:r>
              <a:rPr lang="en-US" sz="2400" smtClean="0"/>
              <a:t>Is a </a:t>
            </a:r>
            <a:r>
              <a:rPr lang="en-US" sz="2400" b="1" smtClean="0">
                <a:solidFill>
                  <a:srgbClr val="0070C0"/>
                </a:solidFill>
              </a:rPr>
              <a:t>preventive and proactive</a:t>
            </a:r>
            <a:r>
              <a:rPr lang="en-US" sz="2400" b="1" smtClean="0"/>
              <a:t> </a:t>
            </a:r>
            <a:r>
              <a:rPr lang="en-US" sz="2400" smtClean="0"/>
              <a:t>technology, IDS is a detectve technology</a:t>
            </a:r>
          </a:p>
          <a:p>
            <a:pPr lvl="1"/>
            <a:r>
              <a:rPr lang="en-US" sz="2400" smtClean="0"/>
              <a:t>Two types: Network Based (NIPS) and Host Based (HIPS)</a:t>
            </a:r>
          </a:p>
          <a:p>
            <a:r>
              <a:rPr lang="en-US" b="1" smtClean="0">
                <a:solidFill>
                  <a:srgbClr val="FF0000"/>
                </a:solidFill>
              </a:rPr>
              <a:t>Honeypots</a:t>
            </a:r>
          </a:p>
          <a:p>
            <a:pPr lvl="1"/>
            <a:r>
              <a:rPr lang="en-US" sz="2400" smtClean="0"/>
              <a:t>An attractive offering that hopes to</a:t>
            </a:r>
            <a:r>
              <a:rPr lang="en-US" sz="2400" b="1" smtClean="0">
                <a:solidFill>
                  <a:srgbClr val="0070C0"/>
                </a:solidFill>
              </a:rPr>
              <a:t> lure attackers </a:t>
            </a:r>
            <a:r>
              <a:rPr lang="en-US" sz="2400" smtClean="0"/>
              <a:t>away from critical systems</a:t>
            </a:r>
          </a:p>
          <a:p>
            <a:r>
              <a:rPr lang="en-US" b="1" smtClean="0">
                <a:solidFill>
                  <a:srgbClr val="FF0000"/>
                </a:solidFill>
              </a:rPr>
              <a:t>Network sniffers</a:t>
            </a:r>
          </a:p>
          <a:p>
            <a:pPr lvl="1"/>
            <a:r>
              <a:rPr lang="en-US" sz="2400" smtClean="0"/>
              <a:t>A general term for programs or devices that are </a:t>
            </a:r>
            <a:r>
              <a:rPr lang="en-US" sz="2400" b="1" smtClean="0">
                <a:solidFill>
                  <a:srgbClr val="0070C0"/>
                </a:solidFill>
              </a:rPr>
              <a:t>able to examine traffic</a:t>
            </a:r>
            <a:r>
              <a:rPr lang="en-US" sz="2400" smtClean="0"/>
              <a:t> on a LAN segment.</a:t>
            </a:r>
            <a:endParaRPr lang="en-US" sz="240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5104" y="1589032"/>
            <a:ext cx="4232222" cy="264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2744" y="4230112"/>
            <a:ext cx="19621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0188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a:t>
            </a:r>
            <a:endParaRPr lang="en-US" dirty="0"/>
          </a:p>
        </p:txBody>
      </p:sp>
      <p:sp>
        <p:nvSpPr>
          <p:cNvPr id="3" name="Content Placeholder 2"/>
          <p:cNvSpPr>
            <a:spLocks noGrp="1"/>
          </p:cNvSpPr>
          <p:nvPr>
            <p:ph idx="1"/>
          </p:nvPr>
        </p:nvSpPr>
        <p:spPr/>
        <p:txBody>
          <a:bodyPr/>
          <a:lstStyle/>
          <a:p>
            <a:r>
              <a:rPr lang="en-US" dirty="0" smtClean="0"/>
              <a:t>Linux: </a:t>
            </a:r>
            <a:r>
              <a:rPr lang="en-US" dirty="0" err="1" smtClean="0">
                <a:solidFill>
                  <a:srgbClr val="7030A0"/>
                </a:solidFill>
              </a:rPr>
              <a:t>chmod</a:t>
            </a:r>
            <a:endParaRPr lang="en-US" dirty="0" smtClean="0">
              <a:solidFill>
                <a:srgbClr val="7030A0"/>
              </a:solidFill>
            </a:endParaRPr>
          </a:p>
          <a:p>
            <a:r>
              <a:rPr lang="en-US" dirty="0" smtClean="0"/>
              <a:t>Windows: </a:t>
            </a:r>
            <a:r>
              <a:rPr lang="en-US" dirty="0" err="1" smtClean="0">
                <a:solidFill>
                  <a:srgbClr val="7030A0"/>
                </a:solidFill>
              </a:rPr>
              <a:t>NTFS</a:t>
            </a:r>
            <a:r>
              <a:rPr lang="en-US" dirty="0" smtClean="0">
                <a:solidFill>
                  <a:srgbClr val="7030A0"/>
                </a:solidFill>
              </a:rPr>
              <a:t> permission</a:t>
            </a:r>
            <a:endParaRPr lang="en-US" dirty="0">
              <a:solidFill>
                <a:srgbClr val="7030A0"/>
              </a:solidFill>
            </a:endParaRPr>
          </a:p>
        </p:txBody>
      </p:sp>
    </p:spTree>
    <p:extLst>
      <p:ext uri="{BB962C8B-B14F-4D97-AF65-F5344CB8AC3E}">
        <p14:creationId xmlns:p14="http://schemas.microsoft.com/office/powerpoint/2010/main" val="2563364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 </a:t>
            </a:r>
            <a:endParaRPr lang="en-US" b="1" dirty="0"/>
          </a:p>
        </p:txBody>
      </p:sp>
      <p:sp>
        <p:nvSpPr>
          <p:cNvPr id="3" name="Content Placeholder 2"/>
          <p:cNvSpPr>
            <a:spLocks noGrp="1"/>
          </p:cNvSpPr>
          <p:nvPr>
            <p:ph idx="1"/>
          </p:nvPr>
        </p:nvSpPr>
        <p:spPr/>
        <p:txBody>
          <a:bodyPr/>
          <a:lstStyle/>
          <a:p>
            <a:r>
              <a:rPr lang="en-US" dirty="0" smtClean="0"/>
              <a:t>Access control is a fundamental component of data security.</a:t>
            </a:r>
          </a:p>
          <a:p>
            <a:r>
              <a:rPr lang="en-US" dirty="0" smtClean="0"/>
              <a:t>Access control policy</a:t>
            </a:r>
          </a:p>
          <a:p>
            <a:r>
              <a:rPr lang="en-US" dirty="0" smtClean="0"/>
              <a:t>Access control models</a:t>
            </a:r>
          </a:p>
          <a:p>
            <a:r>
              <a:rPr lang="en-US" dirty="0" smtClean="0"/>
              <a:t>Access control matrix</a:t>
            </a:r>
            <a:endParaRPr lang="en-US" dirty="0"/>
          </a:p>
        </p:txBody>
      </p:sp>
    </p:spTree>
    <p:extLst>
      <p:ext uri="{BB962C8B-B14F-4D97-AF65-F5344CB8AC3E}">
        <p14:creationId xmlns:p14="http://schemas.microsoft.com/office/powerpoint/2010/main" val="86128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580" t="4625" r="3580" b="13875"/>
          <a:stretch>
            <a:fillRect/>
          </a:stretch>
        </p:blipFill>
        <p:spPr bwMode="auto">
          <a:xfrm>
            <a:off x="119372" y="785816"/>
            <a:ext cx="8438841" cy="5874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4948" y="3409948"/>
            <a:ext cx="2160850" cy="196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798746" y="5545690"/>
            <a:ext cx="4393254" cy="369332"/>
          </a:xfrm>
          <a:prstGeom prst="rect">
            <a:avLst/>
          </a:prstGeom>
        </p:spPr>
        <p:txBody>
          <a:bodyPr wrap="none">
            <a:spAutoFit/>
          </a:bodyPr>
          <a:lstStyle/>
          <a:p>
            <a:r>
              <a:rPr lang="en-US" dirty="0" smtClean="0"/>
              <a:t>Access controls at different levels in a system</a:t>
            </a:r>
            <a:endParaRPr lang="en-US" dirty="0"/>
          </a:p>
        </p:txBody>
      </p:sp>
      <p:sp>
        <p:nvSpPr>
          <p:cNvPr id="5" name="Title 1"/>
          <p:cNvSpPr>
            <a:spLocks noGrp="1"/>
          </p:cNvSpPr>
          <p:nvPr>
            <p:ph type="title"/>
          </p:nvPr>
        </p:nvSpPr>
        <p:spPr>
          <a:xfrm>
            <a:off x="242888" y="85724"/>
            <a:ext cx="11815762" cy="728654"/>
          </a:xfrm>
        </p:spPr>
        <p:txBody>
          <a:bodyPr>
            <a:noAutofit/>
          </a:bodyPr>
          <a:lstStyle/>
          <a:p>
            <a:r>
              <a:rPr lang="en-US" sz="3200" b="1" dirty="0" smtClean="0">
                <a:solidFill>
                  <a:srgbClr val="002060"/>
                </a:solidFill>
              </a:rPr>
              <a:t>Relationship among Access Control and Other security functions</a:t>
            </a:r>
            <a:endParaRPr lang="en-US" sz="3200" b="1" dirty="0">
              <a:solidFill>
                <a:srgbClr val="002060"/>
              </a:solidFill>
            </a:endParaRPr>
          </a:p>
        </p:txBody>
      </p:sp>
    </p:spTree>
    <p:extLst>
      <p:ext uri="{BB962C8B-B14F-4D97-AF65-F5344CB8AC3E}">
        <p14:creationId xmlns:p14="http://schemas.microsoft.com/office/powerpoint/2010/main" val="1687928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818" y="274638"/>
            <a:ext cx="11218880" cy="1143000"/>
          </a:xfrm>
        </p:spPr>
        <p:txBody>
          <a:bodyPr/>
          <a:lstStyle/>
          <a:p>
            <a:pPr algn="l"/>
            <a:r>
              <a:rPr lang="en-US" b="1" dirty="0" smtClean="0">
                <a:solidFill>
                  <a:srgbClr val="002060"/>
                </a:solidFill>
              </a:rPr>
              <a:t>Introduction</a:t>
            </a:r>
            <a:endParaRPr lang="en-US" b="1" dirty="0">
              <a:solidFill>
                <a:srgbClr val="002060"/>
              </a:solidFill>
            </a:endParaRPr>
          </a:p>
        </p:txBody>
      </p:sp>
      <p:sp>
        <p:nvSpPr>
          <p:cNvPr id="3" name="Content Placeholder 2"/>
          <p:cNvSpPr>
            <a:spLocks noGrp="1"/>
          </p:cNvSpPr>
          <p:nvPr>
            <p:ph idx="1"/>
          </p:nvPr>
        </p:nvSpPr>
        <p:spPr>
          <a:xfrm>
            <a:off x="5060721" y="470850"/>
            <a:ext cx="6968357" cy="6001388"/>
          </a:xfrm>
        </p:spPr>
        <p:txBody>
          <a:bodyPr>
            <a:normAutofit/>
          </a:bodyPr>
          <a:lstStyle/>
          <a:p>
            <a:pPr>
              <a:lnSpc>
                <a:spcPct val="114000"/>
              </a:lnSpc>
              <a:spcAft>
                <a:spcPts val="600"/>
              </a:spcAft>
            </a:pPr>
            <a:r>
              <a:rPr lang="en-US" sz="2400" b="1" dirty="0" smtClean="0"/>
              <a:t>Access control </a:t>
            </a:r>
            <a:r>
              <a:rPr lang="en-US" sz="2400" dirty="0" smtClean="0"/>
              <a:t>is the collection of mechanisms that permits managers of a system to exercise a directing or restraining influence over the behavior, use, and content of a system. </a:t>
            </a:r>
            <a:endParaRPr lang="en-US" sz="2400" dirty="0"/>
          </a:p>
          <a:p>
            <a:pPr>
              <a:lnSpc>
                <a:spcPct val="114000"/>
              </a:lnSpc>
              <a:spcAft>
                <a:spcPts val="600"/>
              </a:spcAft>
            </a:pPr>
            <a:r>
              <a:rPr lang="en-US" sz="2400" dirty="0" smtClean="0"/>
              <a:t>It permits management to specify </a:t>
            </a:r>
            <a:r>
              <a:rPr lang="en-US" sz="2400" b="1" dirty="0" smtClean="0"/>
              <a:t>what users can do</a:t>
            </a:r>
            <a:r>
              <a:rPr lang="en-US" sz="2400" dirty="0" smtClean="0"/>
              <a:t>, </a:t>
            </a:r>
            <a:r>
              <a:rPr lang="en-US" sz="2400" b="1" dirty="0" smtClean="0"/>
              <a:t>which resources they can acces</a:t>
            </a:r>
            <a:r>
              <a:rPr lang="en-US" sz="2400" dirty="0" smtClean="0"/>
              <a:t>s, and </a:t>
            </a:r>
            <a:r>
              <a:rPr lang="en-US" sz="2400" b="1" dirty="0" smtClean="0"/>
              <a:t>what operations they can perform on a system</a:t>
            </a:r>
            <a:r>
              <a:rPr lang="en-US" sz="2400" dirty="0" smtClean="0"/>
              <a:t>.</a:t>
            </a:r>
          </a:p>
          <a:p>
            <a:pPr>
              <a:lnSpc>
                <a:spcPct val="114000"/>
              </a:lnSpc>
              <a:spcAft>
                <a:spcPts val="600"/>
              </a:spcAft>
            </a:pPr>
            <a:r>
              <a:rPr lang="en-US" sz="2400" dirty="0" smtClean="0">
                <a:solidFill>
                  <a:srgbClr val="FF0000"/>
                </a:solidFill>
              </a:rPr>
              <a:t>The goal</a:t>
            </a:r>
            <a:r>
              <a:rPr lang="en-US" sz="2400" dirty="0" smtClean="0"/>
              <a:t> of access control is to </a:t>
            </a:r>
            <a:r>
              <a:rPr lang="en-US" sz="2400" dirty="0" smtClean="0">
                <a:solidFill>
                  <a:srgbClr val="FF0000"/>
                </a:solidFill>
              </a:rPr>
              <a:t>minimize the security risks </a:t>
            </a:r>
            <a:r>
              <a:rPr lang="en-US" sz="2400" dirty="0" smtClean="0"/>
              <a:t>of unauthorized access to physical and logical systems</a:t>
            </a:r>
          </a:p>
          <a:p>
            <a:pPr>
              <a:lnSpc>
                <a:spcPct val="114000"/>
              </a:lnSpc>
              <a:spcAft>
                <a:spcPts val="600"/>
              </a:spcAft>
            </a:pPr>
            <a:r>
              <a:rPr lang="en-US" sz="2400" dirty="0" smtClean="0"/>
              <a:t>It consists of two main components: authentication and authorization</a:t>
            </a:r>
            <a:endParaRPr lang="en-US"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16" y="2278445"/>
            <a:ext cx="4860705" cy="318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4598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002060"/>
                </a:solidFill>
              </a:rPr>
              <a:t>Access control types</a:t>
            </a:r>
            <a:endParaRPr lang="en-US" dirty="0">
              <a:solidFill>
                <a:srgbClr val="002060"/>
              </a:solidFill>
            </a:endParaRPr>
          </a:p>
        </p:txBody>
      </p:sp>
      <p:sp>
        <p:nvSpPr>
          <p:cNvPr id="3" name="Content Placeholder 2"/>
          <p:cNvSpPr>
            <a:spLocks noGrp="1"/>
          </p:cNvSpPr>
          <p:nvPr>
            <p:ph idx="1"/>
          </p:nvPr>
        </p:nvSpPr>
        <p:spPr/>
        <p:txBody>
          <a:bodyPr/>
          <a:lstStyle/>
          <a:p>
            <a:pPr>
              <a:spcBef>
                <a:spcPts val="1200"/>
              </a:spcBef>
              <a:spcAft>
                <a:spcPts val="1200"/>
              </a:spcAft>
            </a:pPr>
            <a:r>
              <a:rPr lang="en-US" b="1" dirty="0" smtClean="0">
                <a:solidFill>
                  <a:srgbClr val="7030A0"/>
                </a:solidFill>
              </a:rPr>
              <a:t>Physical</a:t>
            </a:r>
            <a:r>
              <a:rPr lang="en-US" b="1" dirty="0" smtClean="0"/>
              <a:t> </a:t>
            </a:r>
            <a:r>
              <a:rPr lang="en-US" b="1" dirty="0" smtClean="0">
                <a:solidFill>
                  <a:srgbClr val="00B050"/>
                </a:solidFill>
              </a:rPr>
              <a:t>access control</a:t>
            </a:r>
            <a:r>
              <a:rPr lang="en-US" dirty="0" smtClean="0"/>
              <a:t>: limits access to campuses, building, rooms, and physical IT assets. (</a:t>
            </a:r>
            <a:r>
              <a:rPr lang="en-US" dirty="0"/>
              <a:t>F</a:t>
            </a:r>
            <a:r>
              <a:rPr lang="en-US" dirty="0" smtClean="0"/>
              <a:t>encing, hardware door locks,… that limit contact with </a:t>
            </a:r>
            <a:r>
              <a:rPr lang="en-US" dirty="0" smtClean="0">
                <a:solidFill>
                  <a:srgbClr val="FF0000"/>
                </a:solidFill>
              </a:rPr>
              <a:t>devices)</a:t>
            </a:r>
          </a:p>
          <a:p>
            <a:pPr>
              <a:spcBef>
                <a:spcPts val="1200"/>
              </a:spcBef>
              <a:spcAft>
                <a:spcPts val="1200"/>
              </a:spcAft>
            </a:pPr>
            <a:r>
              <a:rPr lang="en-US" b="1" dirty="0" smtClean="0">
                <a:solidFill>
                  <a:srgbClr val="7030A0"/>
                </a:solidFill>
              </a:rPr>
              <a:t>Technical </a:t>
            </a:r>
            <a:r>
              <a:rPr lang="en-US" b="1" dirty="0" smtClean="0">
                <a:solidFill>
                  <a:srgbClr val="00B050"/>
                </a:solidFill>
              </a:rPr>
              <a:t>access control</a:t>
            </a:r>
            <a:r>
              <a:rPr lang="en-US" dirty="0" smtClean="0"/>
              <a:t>: technology restrictions that limit users on computers from accessing </a:t>
            </a:r>
            <a:r>
              <a:rPr lang="en-US" dirty="0" smtClean="0">
                <a:solidFill>
                  <a:srgbClr val="FF0000"/>
                </a:solidFill>
              </a:rPr>
              <a:t>data</a:t>
            </a:r>
            <a:endParaRPr lang="en-US" dirty="0">
              <a:solidFill>
                <a:srgbClr val="FF0000"/>
              </a:solidFill>
            </a:endParaRPr>
          </a:p>
        </p:txBody>
      </p:sp>
      <p:sp>
        <p:nvSpPr>
          <p:cNvPr id="4" name="Rectangle 3"/>
          <p:cNvSpPr/>
          <p:nvPr/>
        </p:nvSpPr>
        <p:spPr>
          <a:xfrm>
            <a:off x="1367410" y="4670679"/>
            <a:ext cx="9405366" cy="166199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fontAlgn="base">
              <a:spcBef>
                <a:spcPts val="600"/>
              </a:spcBef>
              <a:spcAft>
                <a:spcPts val="600"/>
              </a:spcAft>
            </a:pPr>
            <a:r>
              <a:rPr lang="en-US" b="1" dirty="0">
                <a:solidFill>
                  <a:srgbClr val="323232"/>
                </a:solidFill>
                <a:latin typeface="ibm-plex-sans"/>
              </a:rPr>
              <a:t>Access controls encompass</a:t>
            </a:r>
            <a:r>
              <a:rPr lang="en-US" b="1" dirty="0" smtClean="0">
                <a:solidFill>
                  <a:srgbClr val="323232"/>
                </a:solidFill>
                <a:latin typeface="ibm-plex-sans"/>
              </a:rPr>
              <a:t>:</a:t>
            </a:r>
          </a:p>
          <a:p>
            <a:pPr marL="285750" indent="-285750" fontAlgn="base">
              <a:spcBef>
                <a:spcPts val="600"/>
              </a:spcBef>
              <a:spcAft>
                <a:spcPts val="600"/>
              </a:spcAft>
              <a:buFont typeface="Wingdings" panose="05000000000000000000" pitchFamily="2" charset="2"/>
              <a:buChar char="ü"/>
            </a:pPr>
            <a:r>
              <a:rPr lang="en-US" b="1" dirty="0" smtClean="0">
                <a:solidFill>
                  <a:srgbClr val="323232"/>
                </a:solidFill>
                <a:latin typeface="ibm-plex-sans"/>
              </a:rPr>
              <a:t>File </a:t>
            </a:r>
            <a:r>
              <a:rPr lang="en-US" b="1" dirty="0">
                <a:solidFill>
                  <a:srgbClr val="323232"/>
                </a:solidFill>
                <a:latin typeface="ibm-plex-sans"/>
              </a:rPr>
              <a:t>permissions</a:t>
            </a:r>
            <a:r>
              <a:rPr lang="en-US" dirty="0">
                <a:solidFill>
                  <a:srgbClr val="323232"/>
                </a:solidFill>
                <a:latin typeface="ibm-plex-sans"/>
              </a:rPr>
              <a:t>, such as the right to create, read, edit or delete a file.</a:t>
            </a: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Program permissions</a:t>
            </a:r>
            <a:r>
              <a:rPr lang="en-US" dirty="0">
                <a:solidFill>
                  <a:srgbClr val="323232"/>
                </a:solidFill>
                <a:latin typeface="ibm-plex-sans"/>
              </a:rPr>
              <a:t>, such as the right to execute a program.</a:t>
            </a:r>
          </a:p>
          <a:p>
            <a:pPr marL="285750" indent="-285750" fontAlgn="base">
              <a:spcBef>
                <a:spcPts val="600"/>
              </a:spcBef>
              <a:spcAft>
                <a:spcPts val="600"/>
              </a:spcAft>
              <a:buFont typeface="Wingdings" panose="05000000000000000000" pitchFamily="2" charset="2"/>
              <a:buChar char="ü"/>
            </a:pPr>
            <a:r>
              <a:rPr lang="en-US" b="1" dirty="0">
                <a:solidFill>
                  <a:srgbClr val="323232"/>
                </a:solidFill>
                <a:latin typeface="ibm-plex-sans"/>
              </a:rPr>
              <a:t>Data permissions</a:t>
            </a:r>
            <a:r>
              <a:rPr lang="en-US" dirty="0">
                <a:solidFill>
                  <a:srgbClr val="323232"/>
                </a:solidFill>
                <a:latin typeface="ibm-plex-sans"/>
              </a:rPr>
              <a:t>, such as the right to retrieve or update information in a database.</a:t>
            </a:r>
            <a:endParaRPr lang="en-US" b="0" i="0" dirty="0">
              <a:solidFill>
                <a:srgbClr val="323232"/>
              </a:solidFill>
              <a:effectLst/>
              <a:latin typeface="ibm-plex-sans"/>
            </a:endParaRPr>
          </a:p>
        </p:txBody>
      </p:sp>
    </p:spTree>
    <p:extLst>
      <p:ext uri="{BB962C8B-B14F-4D97-AF65-F5344CB8AC3E}">
        <p14:creationId xmlns:p14="http://schemas.microsoft.com/office/powerpoint/2010/main" val="363307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92010"/>
          </a:xfrm>
        </p:spPr>
        <p:txBody>
          <a:bodyPr/>
          <a:lstStyle/>
          <a:p>
            <a:r>
              <a:rPr lang="en-US" b="1" dirty="0" smtClean="0">
                <a:solidFill>
                  <a:srgbClr val="002060"/>
                </a:solidFill>
              </a:rPr>
              <a:t>Components</a:t>
            </a:r>
            <a:endParaRPr lang="en-US" b="1" dirty="0">
              <a:solidFill>
                <a:srgbClr val="002060"/>
              </a:solidFill>
            </a:endParaRPr>
          </a:p>
        </p:txBody>
      </p:sp>
      <p:sp>
        <p:nvSpPr>
          <p:cNvPr id="3" name="Content Placeholder 2"/>
          <p:cNvSpPr>
            <a:spLocks noGrp="1"/>
          </p:cNvSpPr>
          <p:nvPr>
            <p:ph idx="1"/>
          </p:nvPr>
        </p:nvSpPr>
        <p:spPr>
          <a:xfrm>
            <a:off x="268014" y="1229710"/>
            <a:ext cx="11603420" cy="1008993"/>
          </a:xfrm>
        </p:spPr>
        <p:txBody>
          <a:bodyPr>
            <a:noAutofit/>
          </a:bodyPr>
          <a:lstStyle/>
          <a:p>
            <a:pPr>
              <a:spcAft>
                <a:spcPts val="600"/>
              </a:spcAft>
            </a:pPr>
            <a:r>
              <a:rPr lang="en-US" sz="2800" dirty="0" smtClean="0"/>
              <a:t>The security features that control how users and systems communicate and interact with one another.</a:t>
            </a:r>
          </a:p>
        </p:txBody>
      </p:sp>
      <p:sp>
        <p:nvSpPr>
          <p:cNvPr id="4" name="Rectangle 3"/>
          <p:cNvSpPr/>
          <p:nvPr/>
        </p:nvSpPr>
        <p:spPr>
          <a:xfrm>
            <a:off x="5773118" y="2663644"/>
            <a:ext cx="6177145" cy="276383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342900" lvl="0" indent="-342900">
              <a:spcBef>
                <a:spcPct val="20000"/>
              </a:spcBef>
              <a:spcAft>
                <a:spcPts val="1200"/>
              </a:spcAft>
              <a:buFont typeface="Arial" pitchFamily="34" charset="0"/>
              <a:buChar char="•"/>
            </a:pPr>
            <a:r>
              <a:rPr lang="en-US" sz="2400" b="1" dirty="0">
                <a:solidFill>
                  <a:prstClr val="black"/>
                </a:solidFill>
              </a:rPr>
              <a:t>Access: </a:t>
            </a:r>
            <a:r>
              <a:rPr lang="en-US" sz="2400" dirty="0">
                <a:solidFill>
                  <a:prstClr val="black"/>
                </a:solidFill>
              </a:rPr>
              <a:t>The flow of information between </a:t>
            </a:r>
            <a:r>
              <a:rPr lang="en-US" sz="2400" dirty="0">
                <a:solidFill>
                  <a:srgbClr val="FF0000"/>
                </a:solidFill>
              </a:rPr>
              <a:t>subject</a:t>
            </a:r>
            <a:r>
              <a:rPr lang="en-US" sz="2400" dirty="0">
                <a:solidFill>
                  <a:prstClr val="black"/>
                </a:solidFill>
              </a:rPr>
              <a:t> and </a:t>
            </a:r>
            <a:r>
              <a:rPr lang="en-US" sz="2400" dirty="0">
                <a:solidFill>
                  <a:srgbClr val="FF0000"/>
                </a:solidFill>
              </a:rPr>
              <a:t>object</a:t>
            </a:r>
          </a:p>
          <a:p>
            <a:pPr marL="342900" lvl="0" indent="-342900">
              <a:spcBef>
                <a:spcPct val="20000"/>
              </a:spcBef>
              <a:spcAft>
                <a:spcPts val="1200"/>
              </a:spcAft>
              <a:buFont typeface="Arial" pitchFamily="34" charset="0"/>
              <a:buChar char="•"/>
            </a:pPr>
            <a:r>
              <a:rPr lang="en-US" sz="2400" b="1" dirty="0">
                <a:solidFill>
                  <a:prstClr val="black"/>
                </a:solidFill>
              </a:rPr>
              <a:t>Subject: </a:t>
            </a:r>
            <a:r>
              <a:rPr lang="en-US" sz="2400" dirty="0">
                <a:solidFill>
                  <a:prstClr val="black"/>
                </a:solidFill>
              </a:rPr>
              <a:t>An </a:t>
            </a:r>
            <a:r>
              <a:rPr lang="en-US" sz="2400" dirty="0">
                <a:solidFill>
                  <a:srgbClr val="FF0000"/>
                </a:solidFill>
              </a:rPr>
              <a:t>active entity </a:t>
            </a:r>
            <a:r>
              <a:rPr lang="en-US" sz="2400" dirty="0">
                <a:solidFill>
                  <a:prstClr val="black"/>
                </a:solidFill>
              </a:rPr>
              <a:t>that requests access to an object or the data in an object</a:t>
            </a:r>
          </a:p>
          <a:p>
            <a:pPr marL="342900" lvl="0" indent="-342900">
              <a:spcBef>
                <a:spcPct val="20000"/>
              </a:spcBef>
              <a:spcAft>
                <a:spcPts val="1200"/>
              </a:spcAft>
              <a:buFont typeface="Arial" pitchFamily="34" charset="0"/>
              <a:buChar char="•"/>
            </a:pPr>
            <a:r>
              <a:rPr lang="en-US" sz="2400" b="1" dirty="0">
                <a:solidFill>
                  <a:prstClr val="black"/>
                </a:solidFill>
              </a:rPr>
              <a:t>Object: </a:t>
            </a:r>
            <a:r>
              <a:rPr lang="en-US" sz="2400" dirty="0">
                <a:solidFill>
                  <a:prstClr val="black"/>
                </a:solidFill>
              </a:rPr>
              <a:t>A </a:t>
            </a:r>
            <a:r>
              <a:rPr lang="en-US" sz="2400" dirty="0">
                <a:solidFill>
                  <a:srgbClr val="FF0000"/>
                </a:solidFill>
              </a:rPr>
              <a:t>passive entity </a:t>
            </a:r>
            <a:r>
              <a:rPr lang="en-US" sz="2400" dirty="0">
                <a:solidFill>
                  <a:prstClr val="black"/>
                </a:solidFill>
              </a:rPr>
              <a:t>that contains information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 y="3150237"/>
            <a:ext cx="5644055" cy="252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424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3106"/>
            <a:ext cx="10972800" cy="781653"/>
          </a:xfrm>
        </p:spPr>
        <p:txBody>
          <a:bodyPr>
            <a:normAutofit/>
          </a:bodyPr>
          <a:lstStyle/>
          <a:p>
            <a:r>
              <a:rPr lang="en-US" b="1" dirty="0" smtClean="0">
                <a:solidFill>
                  <a:srgbClr val="002060"/>
                </a:solidFill>
              </a:rPr>
              <a:t>Access Control </a:t>
            </a:r>
            <a:r>
              <a:rPr lang="en-US" b="1" dirty="0">
                <a:solidFill>
                  <a:srgbClr val="002060"/>
                </a:solidFill>
              </a:rPr>
              <a:t>T</a:t>
            </a:r>
            <a:r>
              <a:rPr lang="en-US" b="1" dirty="0" smtClean="0">
                <a:solidFill>
                  <a:srgbClr val="002060"/>
                </a:solidFill>
              </a:rPr>
              <a:t>erminology</a:t>
            </a:r>
            <a:endParaRPr lang="en-US" b="1" dirty="0">
              <a:solidFill>
                <a:srgbClr val="002060"/>
              </a:solidFill>
            </a:endParaRPr>
          </a:p>
        </p:txBody>
      </p:sp>
      <p:sp>
        <p:nvSpPr>
          <p:cNvPr id="3" name="Content Placeholder 2"/>
          <p:cNvSpPr>
            <a:spLocks noGrp="1"/>
          </p:cNvSpPr>
          <p:nvPr>
            <p:ph idx="1"/>
          </p:nvPr>
        </p:nvSpPr>
        <p:spPr>
          <a:xfrm>
            <a:off x="252248" y="1324302"/>
            <a:ext cx="7274825" cy="5186863"/>
          </a:xfrm>
        </p:spPr>
        <p:txBody>
          <a:bodyPr>
            <a:noAutofit/>
          </a:bodyPr>
          <a:lstStyle/>
          <a:p>
            <a:pPr marL="0" indent="0">
              <a:buNone/>
            </a:pPr>
            <a:r>
              <a:rPr lang="en-US" sz="2800" dirty="0" smtClean="0"/>
              <a:t>Identification, authorization, and authorization are distinct functions.</a:t>
            </a:r>
          </a:p>
          <a:p>
            <a:r>
              <a:rPr lang="en-US" sz="2800" b="1" dirty="0" smtClean="0"/>
              <a:t>Identification</a:t>
            </a:r>
          </a:p>
          <a:p>
            <a:pPr marL="457200" lvl="1" indent="0">
              <a:buNone/>
            </a:pPr>
            <a:r>
              <a:rPr lang="en-US" sz="2400" dirty="0" smtClean="0"/>
              <a:t>Method of establishing the subject’s (user, program, process) identity.</a:t>
            </a:r>
          </a:p>
          <a:p>
            <a:r>
              <a:rPr lang="en-US" sz="2800" b="1" dirty="0" smtClean="0"/>
              <a:t>Authentication</a:t>
            </a:r>
          </a:p>
          <a:p>
            <a:pPr marL="457200" lvl="1" indent="0">
              <a:buNone/>
            </a:pPr>
            <a:r>
              <a:rPr lang="en-US" sz="2400" dirty="0" smtClean="0"/>
              <a:t>Method of proving the identity</a:t>
            </a:r>
          </a:p>
          <a:p>
            <a:r>
              <a:rPr lang="en-US" sz="2800" b="1" dirty="0" smtClean="0"/>
              <a:t>Authorization</a:t>
            </a:r>
          </a:p>
          <a:p>
            <a:pPr marL="457200" lvl="1" indent="0">
              <a:buNone/>
            </a:pPr>
            <a:r>
              <a:rPr lang="en-US" sz="2400" dirty="0" smtClean="0"/>
              <a:t>Determines that the proven identity has some set of characteristics associated with it that gives it the right to access the requested resources.</a:t>
            </a:r>
            <a:endParaRPr lang="en-US" sz="2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3698" y="1345271"/>
            <a:ext cx="4600410" cy="266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122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Identification </a:t>
            </a:r>
            <a:endParaRPr lang="en-US" b="1" dirty="0"/>
          </a:p>
        </p:txBody>
      </p:sp>
      <p:sp>
        <p:nvSpPr>
          <p:cNvPr id="3" name="Content Placeholder 2"/>
          <p:cNvSpPr>
            <a:spLocks noGrp="1"/>
          </p:cNvSpPr>
          <p:nvPr>
            <p:ph idx="1"/>
          </p:nvPr>
        </p:nvSpPr>
        <p:spPr>
          <a:xfrm>
            <a:off x="609600" y="1228725"/>
            <a:ext cx="10972800" cy="4897441"/>
          </a:xfrm>
        </p:spPr>
        <p:txBody>
          <a:bodyPr>
            <a:normAutofit fontScale="92500" lnSpcReduction="20000"/>
          </a:bodyPr>
          <a:lstStyle/>
          <a:p>
            <a:pPr marL="0" indent="0">
              <a:buNone/>
            </a:pPr>
            <a:endParaRPr lang="en-US" b="1" dirty="0" smtClean="0"/>
          </a:p>
          <a:p>
            <a:r>
              <a:rPr lang="en-US" dirty="0" smtClean="0"/>
              <a:t>Method of establishing the subject’s (user, program, process) identity.</a:t>
            </a:r>
          </a:p>
          <a:p>
            <a:pPr lvl="1">
              <a:buFont typeface="Wingdings" pitchFamily="2" charset="2"/>
              <a:buChar char="§"/>
            </a:pPr>
            <a:r>
              <a:rPr lang="en-US" dirty="0" smtClean="0"/>
              <a:t>Use of user name or other public information</a:t>
            </a:r>
          </a:p>
          <a:p>
            <a:pPr lvl="1">
              <a:buFont typeface="Wingdings" pitchFamily="2" charset="2"/>
              <a:buChar char="§"/>
            </a:pPr>
            <a:r>
              <a:rPr lang="en-US" dirty="0" smtClean="0"/>
              <a:t>Know identification component requirements.</a:t>
            </a:r>
          </a:p>
          <a:p>
            <a:pPr marL="457200" lvl="1" indent="0">
              <a:buNone/>
            </a:pPr>
            <a:endParaRPr lang="en-US" dirty="0" smtClean="0"/>
          </a:p>
          <a:p>
            <a:r>
              <a:rPr lang="en-US" dirty="0" smtClean="0"/>
              <a:t>When using identification values to users, the following should be in place:</a:t>
            </a:r>
          </a:p>
          <a:p>
            <a:pPr lvl="1">
              <a:buFont typeface="Wingdings" pitchFamily="2" charset="2"/>
              <a:buChar char="§"/>
            </a:pPr>
            <a:r>
              <a:rPr lang="en-US" dirty="0" smtClean="0"/>
              <a:t>Each value should be unique, for user accountability;</a:t>
            </a:r>
          </a:p>
          <a:p>
            <a:pPr lvl="1">
              <a:buFont typeface="Wingdings" pitchFamily="2" charset="2"/>
              <a:buChar char="§"/>
            </a:pPr>
            <a:r>
              <a:rPr lang="en-US" dirty="0" smtClean="0"/>
              <a:t>A standard naming scheme should be followed;</a:t>
            </a:r>
          </a:p>
          <a:p>
            <a:pPr lvl="1">
              <a:buFont typeface="Wingdings" pitchFamily="2" charset="2"/>
              <a:buChar char="§"/>
            </a:pPr>
            <a:r>
              <a:rPr lang="en-US" dirty="0" smtClean="0"/>
              <a:t>The value should be non-descriptive of the user’s position or tasks</a:t>
            </a:r>
            <a:endParaRPr lang="en-US" dirty="0"/>
          </a:p>
        </p:txBody>
      </p:sp>
    </p:spTree>
    <p:extLst>
      <p:ext uri="{BB962C8B-B14F-4D97-AF65-F5344CB8AC3E}">
        <p14:creationId xmlns:p14="http://schemas.microsoft.com/office/powerpoint/2010/main" val="2217535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Authentication </a:t>
            </a:r>
            <a:endParaRPr lang="en-US" b="1" dirty="0"/>
          </a:p>
        </p:txBody>
      </p:sp>
      <p:sp>
        <p:nvSpPr>
          <p:cNvPr id="3" name="Content Placeholder 2"/>
          <p:cNvSpPr>
            <a:spLocks noGrp="1"/>
          </p:cNvSpPr>
          <p:nvPr>
            <p:ph idx="1"/>
          </p:nvPr>
        </p:nvSpPr>
        <p:spPr>
          <a:xfrm>
            <a:off x="3978402" y="1789395"/>
            <a:ext cx="8213597" cy="4525963"/>
          </a:xfrm>
        </p:spPr>
        <p:txBody>
          <a:bodyPr>
            <a:normAutofit/>
          </a:bodyPr>
          <a:lstStyle/>
          <a:p>
            <a:r>
              <a:rPr lang="en-US" dirty="0" smtClean="0"/>
              <a:t>Method of proving the identity	</a:t>
            </a:r>
          </a:p>
          <a:p>
            <a:pPr lvl="1">
              <a:buFont typeface="Wingdings" pitchFamily="2" charset="2"/>
              <a:buChar char="ü"/>
            </a:pPr>
            <a:r>
              <a:rPr lang="en-US" dirty="0" smtClean="0"/>
              <a:t>Something a person is, has, or does.</a:t>
            </a:r>
          </a:p>
          <a:p>
            <a:pPr lvl="1">
              <a:buFont typeface="Wingdings" pitchFamily="2" charset="2"/>
              <a:buChar char="ü"/>
            </a:pPr>
            <a:r>
              <a:rPr lang="en-US" dirty="0" smtClean="0"/>
              <a:t>Use of biometrics, passwords, passphrase, token, or other private </a:t>
            </a:r>
            <a:r>
              <a:rPr lang="en-US" smtClean="0"/>
              <a:t>information.</a:t>
            </a:r>
          </a:p>
          <a:p>
            <a:pPr marL="457200" lvl="1" indent="0">
              <a:buNone/>
            </a:pPr>
            <a:endParaRPr lang="en-US" dirty="0" smtClean="0"/>
          </a:p>
          <a:p>
            <a:r>
              <a:rPr lang="en-US" dirty="0" smtClean="0"/>
              <a:t>Strong authentication is important</a:t>
            </a:r>
          </a:p>
          <a:p>
            <a:pPr marL="400050" lvl="1" indent="0">
              <a:buNone/>
            </a:pPr>
            <a:r>
              <a:rPr lang="en-US" dirty="0" smtClean="0"/>
              <a:t>To be properly authenticated, the subject is usually required to provide a second piece to the credential set (i.e., password, passphrase, key, PIN, token </a:t>
            </a:r>
            <a:r>
              <a:rPr lang="en-US" dirty="0" err="1" smtClean="0"/>
              <a:t>etc</a:t>
            </a:r>
            <a:r>
              <a:rPr lang="en-US" dirty="0" smtClean="0"/>
              <a:t>(.</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8" y="2128344"/>
            <a:ext cx="3978403" cy="190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36" y="4317613"/>
            <a:ext cx="3858036" cy="217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7270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966</TotalTime>
  <Words>3306</Words>
  <Application>Microsoft Office PowerPoint</Application>
  <PresentationFormat>Widescreen</PresentationFormat>
  <Paragraphs>314</Paragraphs>
  <Slides>27</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ibm-plex-sans</vt:lpstr>
      <vt:lpstr>Wingdings</vt:lpstr>
      <vt:lpstr>Wingdings 2</vt:lpstr>
      <vt:lpstr>Office Theme</vt:lpstr>
      <vt:lpstr>Lesson 5.                         Access Control</vt:lpstr>
      <vt:lpstr>Outline</vt:lpstr>
      <vt:lpstr>Relationship among Access Control and Other security functions</vt:lpstr>
      <vt:lpstr>Introduction</vt:lpstr>
      <vt:lpstr>Access control types</vt:lpstr>
      <vt:lpstr>Components</vt:lpstr>
      <vt:lpstr>Access Control Terminology</vt:lpstr>
      <vt:lpstr>Identification </vt:lpstr>
      <vt:lpstr>Authentication </vt:lpstr>
      <vt:lpstr>Authorization </vt:lpstr>
      <vt:lpstr>Authorization </vt:lpstr>
      <vt:lpstr>Authorization </vt:lpstr>
      <vt:lpstr>Access Control models</vt:lpstr>
      <vt:lpstr>Mandatory Access Control (MAC)</vt:lpstr>
      <vt:lpstr>Discretionary Access Control (DAC)</vt:lpstr>
      <vt:lpstr>Role-Based Access Control (RBAC)</vt:lpstr>
      <vt:lpstr>Rule-Based Access Control</vt:lpstr>
      <vt:lpstr>Attribute-based Access Control (ABAC)</vt:lpstr>
      <vt:lpstr>Implementing Access Control</vt:lpstr>
      <vt:lpstr>Access Control Matrix</vt:lpstr>
      <vt:lpstr>Ex1: Consider a computer system with three users: Alice, Bob, and Cyndy. Alice owns the file alicerc, and Bob and Cyndy can read it. Cyndy can read and write the file bobrc, which Bob owns, but Alice can only read it. Only Cyndy can read and write the file cyndyrc, which she owns. Assume that the owner of each of these files can execute it.</vt:lpstr>
      <vt:lpstr>Ex2: Alice can read and write to the file x, can read the file y, and can execute the file z. Bob can read x, can read and write to y, and cannot access z</vt:lpstr>
      <vt:lpstr>Access Control Monitoring</vt:lpstr>
      <vt:lpstr>Access Control Monitoring</vt:lpstr>
      <vt:lpstr>Access Control Monitoring</vt:lpstr>
      <vt:lpstr>Lab </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Authentication &amp; Access Control</dc:title>
  <dc:creator>TICT-2018</dc:creator>
  <cp:lastModifiedBy>WINDOWS 10</cp:lastModifiedBy>
  <cp:revision>88</cp:revision>
  <dcterms:created xsi:type="dcterms:W3CDTF">2019-02-16T04:23:14Z</dcterms:created>
  <dcterms:modified xsi:type="dcterms:W3CDTF">2023-01-02T12:35:05Z</dcterms:modified>
</cp:coreProperties>
</file>