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1" r:id="rId2"/>
  </p:sldMasterIdLst>
  <p:notesMasterIdLst>
    <p:notesMasterId r:id="rId42"/>
  </p:notesMasterIdLst>
  <p:sldIdLst>
    <p:sldId id="256" r:id="rId3"/>
    <p:sldId id="257" r:id="rId4"/>
    <p:sldId id="305" r:id="rId5"/>
    <p:sldId id="258" r:id="rId6"/>
    <p:sldId id="327" r:id="rId7"/>
    <p:sldId id="328" r:id="rId8"/>
    <p:sldId id="329" r:id="rId9"/>
    <p:sldId id="279" r:id="rId10"/>
    <p:sldId id="320" r:id="rId11"/>
    <p:sldId id="321" r:id="rId12"/>
    <p:sldId id="322" r:id="rId13"/>
    <p:sldId id="323" r:id="rId14"/>
    <p:sldId id="324" r:id="rId15"/>
    <p:sldId id="325" r:id="rId16"/>
    <p:sldId id="261" r:id="rId17"/>
    <p:sldId id="309" r:id="rId18"/>
    <p:sldId id="312" r:id="rId19"/>
    <p:sldId id="313" r:id="rId20"/>
    <p:sldId id="314" r:id="rId21"/>
    <p:sldId id="315" r:id="rId22"/>
    <p:sldId id="316" r:id="rId23"/>
    <p:sldId id="317" r:id="rId24"/>
    <p:sldId id="262" r:id="rId25"/>
    <p:sldId id="330" r:id="rId26"/>
    <p:sldId id="331" r:id="rId27"/>
    <p:sldId id="263" r:id="rId28"/>
    <p:sldId id="264" r:id="rId29"/>
    <p:sldId id="333" r:id="rId30"/>
    <p:sldId id="334" r:id="rId31"/>
    <p:sldId id="332" r:id="rId32"/>
    <p:sldId id="296" r:id="rId33"/>
    <p:sldId id="300" r:id="rId34"/>
    <p:sldId id="307" r:id="rId35"/>
    <p:sldId id="335" r:id="rId36"/>
    <p:sldId id="310" r:id="rId37"/>
    <p:sldId id="311" r:id="rId38"/>
    <p:sldId id="302" r:id="rId39"/>
    <p:sldId id="326" r:id="rId40"/>
    <p:sldId id="304"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64" autoAdjust="0"/>
  </p:normalViewPr>
  <p:slideViewPr>
    <p:cSldViewPr>
      <p:cViewPr varScale="1">
        <p:scale>
          <a:sx n="85" d="100"/>
          <a:sy n="85" d="100"/>
        </p:scale>
        <p:origin x="1378" y="58"/>
      </p:cViewPr>
      <p:guideLst>
        <p:guide orient="horz" pos="2160"/>
        <p:guide pos="2880"/>
        <p:guide orient="horz"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D25AC-6F8A-4055-89C0-B4F5E62DFBEA}" type="datetimeFigureOut">
              <a:rPr lang="en-US" smtClean="0"/>
              <a:t>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97D50-E456-4276-A6BC-083CEFEB43E7}" type="slidenum">
              <a:rPr lang="en-US" smtClean="0"/>
              <a:t>‹#›</a:t>
            </a:fld>
            <a:endParaRPr lang="en-US"/>
          </a:p>
        </p:txBody>
      </p:sp>
    </p:spTree>
    <p:extLst>
      <p:ext uri="{BB962C8B-B14F-4D97-AF65-F5344CB8AC3E}">
        <p14:creationId xmlns:p14="http://schemas.microsoft.com/office/powerpoint/2010/main" val="420638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Phần mềm độc hại là một tập hợp các hướng dẫn chạy trên máy tính của bạn và khiến hệ thống của bạn thực hiện điều gì đó mà kẻ tấn công muốn.</a:t>
            </a:r>
          </a:p>
          <a:p>
            <a:r>
              <a:rPr lang="vi-VN" smtClean="0"/>
              <a:t>Phần mềm độc hại có thể được phân thành nhiều loại, tùy thuộc vào sự lan truyền và che giấu.</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3</a:t>
            </a:fld>
            <a:endParaRPr lang="en-US"/>
          </a:p>
        </p:txBody>
      </p:sp>
    </p:spTree>
    <p:extLst>
      <p:ext uri="{BB962C8B-B14F-4D97-AF65-F5344CB8AC3E}">
        <p14:creationId xmlns:p14="http://schemas.microsoft.com/office/powerpoint/2010/main" val="3392917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Ngựa thành Troia là một chương trình phần mềm độc hại </a:t>
            </a:r>
            <a:r>
              <a:rPr lang="en-US" smtClean="0"/>
              <a:t>xuất</a:t>
            </a:r>
            <a:r>
              <a:rPr lang="en-US" baseline="0" smtClean="0"/>
              <a:t> hiện để</a:t>
            </a:r>
            <a:r>
              <a:rPr lang="vi-VN" smtClean="0"/>
              <a:t> thực hiện một số tác vụ hữu ích, nhưng cũng thực hiện điều gì đó dẫn đến hậu quả tiêu cực.</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25</a:t>
            </a:fld>
            <a:endParaRPr lang="en-US"/>
          </a:p>
        </p:txBody>
      </p:sp>
    </p:spTree>
    <p:extLst>
      <p:ext uri="{BB962C8B-B14F-4D97-AF65-F5344CB8AC3E}">
        <p14:creationId xmlns:p14="http://schemas.microsoft.com/office/powerpoint/2010/main" val="415493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mối đe dọa được lập trình không hoạt động trong một khoảng thời gian dài cho đến khi chúng được kích hoạt</a:t>
            </a:r>
          </a:p>
          <a:p>
            <a:r>
              <a:rPr lang="vi-VN" smtClean="0"/>
              <a:t>Khi được kích hoạt, mã độc được thực thi</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26</a:t>
            </a:fld>
            <a:endParaRPr lang="en-US"/>
          </a:p>
        </p:txBody>
      </p:sp>
    </p:spTree>
    <p:extLst>
      <p:ext uri="{BB962C8B-B14F-4D97-AF65-F5344CB8AC3E}">
        <p14:creationId xmlns:p14="http://schemas.microsoft.com/office/powerpoint/2010/main" val="3198918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Rootkit: Rootkit được thiết kế để che giấu một số đối tượng hoặc hoạt động trong hệ thống của bạn. Thông thường, mục đích chính của chúng là ngăn chặn các chương trình độc hại bị phát hiện – để kéo dài khoảng thời gian các chương trình có thể chạy trên máy tính bị nhiễm</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27</a:t>
            </a:fld>
            <a:endParaRPr lang="en-US"/>
          </a:p>
        </p:txBody>
      </p:sp>
    </p:spTree>
    <p:extLst>
      <p:ext uri="{BB962C8B-B14F-4D97-AF65-F5344CB8AC3E}">
        <p14:creationId xmlns:p14="http://schemas.microsoft.com/office/powerpoint/2010/main" val="20159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Một hệ thống phát hiện có thể phát hiện các hoạt động đáng ngờ.</a:t>
            </a:r>
          </a:p>
          <a:p>
            <a:r>
              <a:rPr lang="vi-VN" smtClean="0"/>
              <a:t>  Một hệ thống phòng ngừa phải xác định và ngăn chặn các cuộc tấn công độc hại trước khi chúng gây thiệt hại và có cơ hội lây nhiễm vào hệ thống.</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32</a:t>
            </a:fld>
            <a:endParaRPr lang="en-US"/>
          </a:p>
        </p:txBody>
      </p:sp>
    </p:spTree>
    <p:extLst>
      <p:ext uri="{BB962C8B-B14F-4D97-AF65-F5344CB8AC3E}">
        <p14:creationId xmlns:p14="http://schemas.microsoft.com/office/powerpoint/2010/main" val="265894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biện pháp đối phó phần mềm độc hại</a:t>
            </a:r>
          </a:p>
          <a:p>
            <a:r>
              <a:rPr lang="vi-VN" smtClean="0"/>
              <a:t>Chữ ký</a:t>
            </a:r>
          </a:p>
          <a:p>
            <a:r>
              <a:rPr lang="vi-VN" smtClean="0"/>
              <a:t>Tìm chuỗi có thể nhận dạng virus</a:t>
            </a:r>
          </a:p>
          <a:p>
            <a:r>
              <a:rPr lang="vi-VN" smtClean="0"/>
              <a:t>Phân tích Heuristic -</a:t>
            </a:r>
          </a:p>
          <a:p>
            <a:r>
              <a:rPr lang="vi-VN" smtClean="0"/>
              <a:t>Hữu ích để xác định phần mềm độc hại mới và “zero day”</a:t>
            </a:r>
          </a:p>
          <a:p>
            <a:r>
              <a:rPr lang="vi-VN" smtClean="0"/>
              <a:t>Phân tích hành vi của chương trình (truy cập mạng, mở tệp, cố gắng xóa tệp, cố gắng sửa đổi khu vực khởi động,…)</a:t>
            </a:r>
          </a:p>
          <a:p>
            <a:r>
              <a:rPr lang="vi-VN" smtClean="0"/>
              <a:t>Phương pháp heuristic có thể kích hoạt báo động sai</a:t>
            </a:r>
          </a:p>
          <a:p>
            <a:r>
              <a:rPr lang="vi-VN" smtClean="0"/>
              <a:t>phân tích hộp cát</a:t>
            </a:r>
          </a:p>
          <a:p>
            <a:r>
              <a:rPr lang="vi-VN" smtClean="0"/>
              <a:t>Chạy tệp thực thi trong máy ảo</a:t>
            </a:r>
          </a:p>
          <a:p>
            <a:r>
              <a:rPr lang="vi-VN" smtClean="0"/>
              <a:t>Quan sát nó (hoạt động của tệp, mạng, bộ nhớ,…)</a:t>
            </a:r>
          </a:p>
          <a:p>
            <a:r>
              <a:rPr lang="vi-VN" smtClean="0"/>
              <a:t>Danh sách trắng/đen</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33</a:t>
            </a:fld>
            <a:endParaRPr lang="en-US"/>
          </a:p>
        </p:txBody>
      </p:sp>
    </p:spTree>
    <p:extLst>
      <p:ext uri="{BB962C8B-B14F-4D97-AF65-F5344CB8AC3E}">
        <p14:creationId xmlns:p14="http://schemas.microsoft.com/office/powerpoint/2010/main" val="288997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Quét so sánh đối tượng được phân tích với cơ sở dữ liệu chữ ký</a:t>
            </a:r>
          </a:p>
          <a:p>
            <a:r>
              <a:rPr lang="vi-VN" smtClean="0"/>
              <a:t>Chữ ký là dấu vân tay của vi-rút (Ví dụ: một chuỗi có chuỗi hướng dẫn cụ thể cho từng loại vi-rút)</a:t>
            </a:r>
          </a:p>
          <a:p>
            <a:r>
              <a:rPr lang="vi-VN" smtClean="0"/>
              <a:t>Một tệp bị nhiễm nếu có chữ ký bên trong mã của nó (Kỹ thuật so khớp mẫu nhanh để tìm kiếm chữ ký)</a:t>
            </a:r>
          </a:p>
          <a:p>
            <a:r>
              <a:rPr lang="vi-VN" smtClean="0"/>
              <a:t>Tất cả các chữ ký cùng nhau tạo cơ sở dữ liệu phần mềm độc hại thường là độc quyền</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34</a:t>
            </a:fld>
            <a:endParaRPr lang="en-US"/>
          </a:p>
        </p:txBody>
      </p:sp>
    </p:spTree>
    <p:extLst>
      <p:ext uri="{BB962C8B-B14F-4D97-AF65-F5344CB8AC3E}">
        <p14:creationId xmlns:p14="http://schemas.microsoft.com/office/powerpoint/2010/main" val="3446222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phát hiện</a:t>
            </a:r>
          </a:p>
          <a:p>
            <a:r>
              <a:rPr lang="en-US" smtClean="0"/>
              <a:t>xác định nhiễm trùng và xác định vị trí virus</a:t>
            </a:r>
          </a:p>
          <a:p>
            <a:r>
              <a:rPr lang="en-US" smtClean="0"/>
              <a:t>Nhận biết</a:t>
            </a:r>
          </a:p>
          <a:p>
            <a:r>
              <a:rPr lang="en-US" smtClean="0"/>
              <a:t>xác định virus cụ thể</a:t>
            </a:r>
          </a:p>
          <a:p>
            <a:r>
              <a:rPr lang="en-US" smtClean="0"/>
              <a:t>Gỡ bỏ</a:t>
            </a:r>
          </a:p>
          <a:p>
            <a:r>
              <a:rPr lang="en-US" smtClean="0"/>
              <a:t>loại bỏ vi-rút khỏi tất cả các hệ thống bị nhiễm, vì vậy bệnh không thể lây lan thêm</a:t>
            </a:r>
          </a:p>
          <a:p>
            <a:r>
              <a:rPr lang="en-US" smtClean="0"/>
              <a:t>Hồi phục</a:t>
            </a:r>
          </a:p>
          <a:p>
            <a:r>
              <a:rPr lang="en-US" smtClean="0"/>
              <a:t>khôi phục hệ thống về trạng thái ban đầu</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35</a:t>
            </a:fld>
            <a:endParaRPr lang="en-US"/>
          </a:p>
        </p:txBody>
      </p:sp>
    </p:spTree>
    <p:extLst>
      <p:ext uri="{BB962C8B-B14F-4D97-AF65-F5344CB8AC3E}">
        <p14:creationId xmlns:p14="http://schemas.microsoft.com/office/powerpoint/2010/main" val="164423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Phòng ngừa:</a:t>
            </a:r>
          </a:p>
          <a:p>
            <a:r>
              <a:rPr lang="en-US" smtClean="0"/>
              <a:t>Nguồn tốt của phần mềm cài đặt</a:t>
            </a:r>
          </a:p>
          <a:p>
            <a:r>
              <a:rPr lang="en-US" smtClean="0"/>
              <a:t>Giai đoạn thử nghiệm biệt lập</a:t>
            </a:r>
          </a:p>
          <a:p>
            <a:r>
              <a:rPr lang="en-US" smtClean="0"/>
              <a:t>Sử dụng trình phát hiện vi-rút</a:t>
            </a:r>
          </a:p>
          <a:p>
            <a:endParaRPr lang="en-US" smtClean="0"/>
          </a:p>
          <a:p>
            <a:r>
              <a:rPr lang="en-US" smtClean="0"/>
              <a:t>Hạn chế thiệt hại:</a:t>
            </a:r>
          </a:p>
          <a:p>
            <a:r>
              <a:rPr lang="en-US" smtClean="0"/>
              <a:t>Tạo và giữ lại các bản sao dự phòng các tài nguyên quan trọng</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36</a:t>
            </a:fld>
            <a:endParaRPr lang="en-US"/>
          </a:p>
        </p:txBody>
      </p:sp>
    </p:spTree>
    <p:extLst>
      <p:ext uri="{BB962C8B-B14F-4D97-AF65-F5344CB8AC3E}">
        <p14:creationId xmlns:p14="http://schemas.microsoft.com/office/powerpoint/2010/main" val="172375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Lan truyền</a:t>
            </a:r>
          </a:p>
          <a:p>
            <a:r>
              <a:rPr lang="vi-VN" smtClean="0"/>
              <a:t>Vi-rút: sự lây lan có sự hỗ trợ của con người</a:t>
            </a:r>
          </a:p>
          <a:p>
            <a:r>
              <a:rPr lang="vi-VN" smtClean="0"/>
              <a:t>Giun: nhân giống tự động mà không cần sự trợ giúp của con người</a:t>
            </a:r>
          </a:p>
          <a:p>
            <a:r>
              <a:rPr lang="vi-VN" smtClean="0"/>
              <a:t>che giấu</a:t>
            </a:r>
          </a:p>
          <a:p>
            <a:r>
              <a:rPr lang="vi-VN" smtClean="0"/>
              <a:t>Rootkit: sửa đổi hệ điều hành để che giấu sự tồn tại của nó</a:t>
            </a:r>
          </a:p>
          <a:p>
            <a:r>
              <a:rPr lang="vi-VN" smtClean="0"/>
              <a:t>Trojan: cung cấp chức năng mong muốn nhưng che giấu hoạt động độc hại</a:t>
            </a:r>
          </a:p>
          <a:p>
            <a:r>
              <a:rPr lang="vi-VN" smtClean="0"/>
              <a:t>Các loại tải trọng khác nhau</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4</a:t>
            </a:fld>
            <a:endParaRPr lang="en-US"/>
          </a:p>
        </p:txBody>
      </p:sp>
    </p:spTree>
    <p:extLst>
      <p:ext uri="{BB962C8B-B14F-4D97-AF65-F5344CB8AC3E}">
        <p14:creationId xmlns:p14="http://schemas.microsoft.com/office/powerpoint/2010/main" val="2202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itchFamily="18" charset="0"/>
              </a:defRPr>
            </a:lvl1pPr>
            <a:lvl2pPr marL="742950" indent="-285750" defTabSz="928688" eaLnBrk="0" hangingPunct="0">
              <a:defRPr sz="2400">
                <a:solidFill>
                  <a:schemeClr val="tx1"/>
                </a:solidFill>
                <a:latin typeface="Times New Roman" pitchFamily="18" charset="0"/>
              </a:defRPr>
            </a:lvl2pPr>
            <a:lvl3pPr marL="1143000" indent="-228600" defTabSz="928688" eaLnBrk="0" hangingPunct="0">
              <a:defRPr sz="2400">
                <a:solidFill>
                  <a:schemeClr val="tx1"/>
                </a:solidFill>
                <a:latin typeface="Times New Roman" pitchFamily="18" charset="0"/>
              </a:defRPr>
            </a:lvl3pPr>
            <a:lvl4pPr marL="1600200" indent="-228600" defTabSz="928688" eaLnBrk="0" hangingPunct="0">
              <a:defRPr sz="2400">
                <a:solidFill>
                  <a:schemeClr val="tx1"/>
                </a:solidFill>
                <a:latin typeface="Times New Roman" pitchFamily="18" charset="0"/>
              </a:defRPr>
            </a:lvl4pPr>
            <a:lvl5pPr marL="2057400" indent="-228600" defTabSz="928688" eaLnBrk="0" hangingPunct="0">
              <a:defRPr sz="2400">
                <a:solidFill>
                  <a:schemeClr val="tx1"/>
                </a:solidFill>
                <a:latin typeface="Times New Roman" pitchFamily="18" charset="0"/>
              </a:defRPr>
            </a:lvl5pPr>
            <a:lvl6pPr marL="2514600" indent="-228600" defTabSz="928688" eaLnBrk="0" fontAlgn="base" hangingPunct="0">
              <a:spcBef>
                <a:spcPct val="0"/>
              </a:spcBef>
              <a:spcAft>
                <a:spcPct val="0"/>
              </a:spcAft>
              <a:defRPr sz="2400">
                <a:solidFill>
                  <a:schemeClr val="tx1"/>
                </a:solidFill>
                <a:latin typeface="Times New Roman" pitchFamily="18" charset="0"/>
              </a:defRPr>
            </a:lvl6pPr>
            <a:lvl7pPr marL="2971800" indent="-228600" defTabSz="928688" eaLnBrk="0" fontAlgn="base" hangingPunct="0">
              <a:spcBef>
                <a:spcPct val="0"/>
              </a:spcBef>
              <a:spcAft>
                <a:spcPct val="0"/>
              </a:spcAft>
              <a:defRPr sz="2400">
                <a:solidFill>
                  <a:schemeClr val="tx1"/>
                </a:solidFill>
                <a:latin typeface="Times New Roman" pitchFamily="18" charset="0"/>
              </a:defRPr>
            </a:lvl7pPr>
            <a:lvl8pPr marL="3429000" indent="-228600" defTabSz="928688" eaLnBrk="0" fontAlgn="base" hangingPunct="0">
              <a:spcBef>
                <a:spcPct val="0"/>
              </a:spcBef>
              <a:spcAft>
                <a:spcPct val="0"/>
              </a:spcAft>
              <a:defRPr sz="2400">
                <a:solidFill>
                  <a:schemeClr val="tx1"/>
                </a:solidFill>
                <a:latin typeface="Times New Roman" pitchFamily="18" charset="0"/>
              </a:defRPr>
            </a:lvl8pPr>
            <a:lvl9pPr marL="3886200" indent="-228600" defTabSz="928688" eaLnBrk="0" fontAlgn="base" hangingPunct="0">
              <a:spcBef>
                <a:spcPct val="0"/>
              </a:spcBef>
              <a:spcAft>
                <a:spcPct val="0"/>
              </a:spcAft>
              <a:defRPr sz="2400">
                <a:solidFill>
                  <a:schemeClr val="tx1"/>
                </a:solidFill>
                <a:latin typeface="Times New Roman" pitchFamily="18" charset="0"/>
              </a:defRPr>
            </a:lvl9pPr>
          </a:lstStyle>
          <a:p>
            <a:pPr eaLnBrk="1" hangingPunct="1"/>
            <a:fld id="{A69D5CD0-7792-464D-9BA8-711BCB09ADEA}" type="slidenum">
              <a:rPr lang="en-US" sz="1200" smtClean="0"/>
              <a:pPr eaLnBrk="1" hangingPunct="1"/>
              <a:t>8</a:t>
            </a:fld>
            <a:endParaRPr lang="en-US" sz="1200" smtClean="0"/>
          </a:p>
        </p:txBody>
      </p:sp>
      <p:sp>
        <p:nvSpPr>
          <p:cNvPr id="75779" name="Rectangle 2"/>
          <p:cNvSpPr>
            <a:spLocks noGrp="1" noRot="1" noChangeAspect="1" noChangeArrowheads="1" noTextEdit="1"/>
          </p:cNvSpPr>
          <p:nvPr>
            <p:ph type="sldImg"/>
          </p:nvPr>
        </p:nvSpPr>
        <p:spPr>
          <a:xfrm>
            <a:off x="3363913" y="2366963"/>
            <a:ext cx="0" cy="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4" tIns="45666" rIns="91334" bIns="45666"/>
          <a:lstStyle/>
          <a:p>
            <a:pPr eaLnBrk="1" hangingPunct="1"/>
            <a:r>
              <a:rPr lang="vi-VN" smtClean="0"/>
              <a:t>Các loại cơ bản:</a:t>
            </a:r>
          </a:p>
          <a:p>
            <a:pPr eaLnBrk="1" hangingPunct="1"/>
            <a:r>
              <a:rPr lang="vi-VN" smtClean="0"/>
              <a:t>Vi-rút</a:t>
            </a:r>
          </a:p>
          <a:p>
            <a:pPr eaLnBrk="1" hangingPunct="1"/>
            <a:r>
              <a:rPr lang="vi-VN" smtClean="0"/>
              <a:t>Giun</a:t>
            </a:r>
          </a:p>
          <a:p>
            <a:pPr eaLnBrk="1" hangingPunct="1"/>
            <a:r>
              <a:rPr lang="vi-VN" smtClean="0"/>
              <a:t>Con ngựa thành Troia</a:t>
            </a:r>
          </a:p>
          <a:p>
            <a:pPr eaLnBrk="1" hangingPunct="1"/>
            <a:r>
              <a:rPr lang="vi-VN" smtClean="0"/>
              <a:t>Một số biến thể của các loại cơ bản tồn tại:</a:t>
            </a:r>
          </a:p>
          <a:p>
            <a:pPr eaLnBrk="1" hangingPunct="1"/>
            <a:r>
              <a:rPr lang="vi-VN" smtClean="0"/>
              <a:t>bom hẹn giờ</a:t>
            </a:r>
          </a:p>
          <a:p>
            <a:pPr eaLnBrk="1" hangingPunct="1"/>
            <a:r>
              <a:rPr lang="vi-VN" smtClean="0"/>
              <a:t>Bom logic</a:t>
            </a:r>
          </a:p>
          <a:p>
            <a:pPr eaLnBrk="1" hangingPunct="1"/>
            <a:r>
              <a:rPr lang="vi-VN" smtClean="0"/>
              <a:t>keylogger</a:t>
            </a:r>
          </a:p>
          <a:p>
            <a:pPr eaLnBrk="1" hangingPunct="1"/>
            <a:r>
              <a:rPr lang="vi-VN" smtClean="0"/>
              <a:t>rootkit</a:t>
            </a:r>
          </a:p>
          <a:p>
            <a:pPr eaLnBrk="1" hangingPunct="1"/>
            <a:r>
              <a:rPr lang="vi-VN" smtClean="0"/>
              <a:t>Phần mềm quảng cáo</a:t>
            </a:r>
          </a:p>
          <a:p>
            <a:pPr eaLnBrk="1" hangingPunct="1"/>
            <a:r>
              <a:rPr lang="vi-VN" smtClean="0"/>
              <a:t>phần mềm gián điệp</a:t>
            </a:r>
          </a:p>
          <a:p>
            <a:pPr eaLnBrk="1" hangingPunct="1"/>
            <a:r>
              <a:rPr lang="vi-VN" smtClean="0"/>
              <a:t>…</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15</a:t>
            </a:fld>
            <a:endParaRPr lang="en-US"/>
          </a:p>
        </p:txBody>
      </p:sp>
    </p:spTree>
    <p:extLst>
      <p:ext uri="{BB962C8B-B14F-4D97-AF65-F5344CB8AC3E}">
        <p14:creationId xmlns:p14="http://schemas.microsoft.com/office/powerpoint/2010/main" val="134876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Virus ký sinh – ký sinh:</a:t>
            </a:r>
          </a:p>
          <a:p>
            <a:r>
              <a:rPr lang="vi-VN" smtClean="0"/>
              <a:t>Tự đính kèm vào một tệp và sao chép khi chương trình bị nhiễm được thực thi</a:t>
            </a:r>
          </a:p>
          <a:p>
            <a:r>
              <a:rPr lang="vi-VN" smtClean="0"/>
              <a:t>hình thức phổ biến nhất</a:t>
            </a:r>
          </a:p>
          <a:p>
            <a:endParaRPr lang="vi-VN" smtClean="0"/>
          </a:p>
          <a:p>
            <a:r>
              <a:rPr lang="vi-VN" smtClean="0"/>
              <a:t>Virus thường trú trong bộ nhớ:</a:t>
            </a:r>
          </a:p>
          <a:p>
            <a:r>
              <a:rPr lang="vi-VN" smtClean="0"/>
              <a:t>được đặt trong bộ nhớ chính như một phần của chương trình hệ thống thường trú</a:t>
            </a:r>
          </a:p>
          <a:p>
            <a:r>
              <a:rPr lang="vi-VN" smtClean="0"/>
              <a:t>Virus có thể lây nhiễm mọi chương trình thực thi</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17</a:t>
            </a:fld>
            <a:endParaRPr lang="en-US"/>
          </a:p>
        </p:txBody>
      </p:sp>
    </p:spTree>
    <p:extLst>
      <p:ext uri="{BB962C8B-B14F-4D97-AF65-F5344CB8AC3E}">
        <p14:creationId xmlns:p14="http://schemas.microsoft.com/office/powerpoint/2010/main" val="365653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Virus khu vực khởi động:</a:t>
            </a:r>
          </a:p>
          <a:p>
            <a:r>
              <a:rPr lang="vi-VN" smtClean="0"/>
              <a:t>Lây nhiễm bản ghi khởi động và lây lan khi hệ thống được khởi động</a:t>
            </a:r>
          </a:p>
          <a:p>
            <a:r>
              <a:rPr lang="vi-VN" smtClean="0"/>
              <a:t>Giành quyền kiểm soát máy trước các công cụ phát hiện vi-rút</a:t>
            </a:r>
          </a:p>
          <a:p>
            <a:r>
              <a:rPr lang="vi-VN" smtClean="0"/>
              <a:t>Rất khó nhận ra</a:t>
            </a:r>
          </a:p>
          <a:p>
            <a:endParaRPr lang="vi-VN" smtClean="0"/>
          </a:p>
          <a:p>
            <a:r>
              <a:rPr lang="vi-VN" smtClean="0"/>
              <a:t>Vi-rút vĩ mô:</a:t>
            </a:r>
          </a:p>
          <a:p>
            <a:r>
              <a:rPr lang="vi-VN" smtClean="0"/>
              <a:t>vi-rút là một phần của macro được liên kết với tài liệu</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18</a:t>
            </a:fld>
            <a:endParaRPr lang="en-US"/>
          </a:p>
        </p:txBody>
      </p:sp>
    </p:spTree>
    <p:extLst>
      <p:ext uri="{BB962C8B-B14F-4D97-AF65-F5344CB8AC3E}">
        <p14:creationId xmlns:p14="http://schemas.microsoft.com/office/powerpoint/2010/main" val="244007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virus tàng hình</a:t>
            </a:r>
          </a:p>
          <a:p>
            <a:r>
              <a:rPr lang="vi-VN" smtClean="0"/>
              <a:t>Một dạng vi-rút được thiết kế rõ ràng để ẩn khỏi sự phát hiện của phần mềm chống vi-rút</a:t>
            </a:r>
          </a:p>
          <a:p>
            <a:endParaRPr lang="vi-VN" smtClean="0"/>
          </a:p>
          <a:p>
            <a:r>
              <a:rPr lang="vi-VN" smtClean="0"/>
              <a:t>Virus đa hình:</a:t>
            </a:r>
          </a:p>
          <a:p>
            <a:r>
              <a:rPr lang="vi-VN" smtClean="0"/>
              <a:t>Một loại vi-rút biến đổi sau mỗi lần lây nhiễm khiến việc phát hiện bằng “chữ ký” của vi-rút trở nên khó khăn</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19</a:t>
            </a:fld>
            <a:endParaRPr lang="en-US"/>
          </a:p>
        </p:txBody>
      </p:sp>
    </p:spTree>
    <p:extLst>
      <p:ext uri="{BB962C8B-B14F-4D97-AF65-F5344CB8AC3E}">
        <p14:creationId xmlns:p14="http://schemas.microsoft.com/office/powerpoint/2010/main" val="3679016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Sâu máy tính là một chương trình phần mềm độc hại phát tán các bản sao của chính nó mà không cần đưa chính nó vào các chương trình khác và thường không có sự tương tác của con người.</a:t>
            </a:r>
          </a:p>
          <a:p>
            <a:r>
              <a:rPr lang="vi-VN" smtClean="0"/>
              <a:t>Trong hầu hết các trường hợp, một con sâu máy tính sẽ mang một trọng tải độc hại, chẳng hạn như xóa các tệp hoặc cài đặt một cửa hậu.</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23</a:t>
            </a:fld>
            <a:endParaRPr lang="en-US"/>
          </a:p>
        </p:txBody>
      </p:sp>
    </p:spTree>
    <p:extLst>
      <p:ext uri="{BB962C8B-B14F-4D97-AF65-F5344CB8AC3E}">
        <p14:creationId xmlns:p14="http://schemas.microsoft.com/office/powerpoint/2010/main" val="348390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Sự lây lan của giun bằng cách tìm và lây nhiễm các vật chủ dễ bị tổn thương</a:t>
            </a:r>
            <a:endParaRPr lang="en-US"/>
          </a:p>
        </p:txBody>
      </p:sp>
      <p:sp>
        <p:nvSpPr>
          <p:cNvPr id="4" name="Slide Number Placeholder 3"/>
          <p:cNvSpPr>
            <a:spLocks noGrp="1"/>
          </p:cNvSpPr>
          <p:nvPr>
            <p:ph type="sldNum" sz="quarter" idx="10"/>
          </p:nvPr>
        </p:nvSpPr>
        <p:spPr/>
        <p:txBody>
          <a:bodyPr/>
          <a:lstStyle/>
          <a:p>
            <a:fld id="{2B797D50-E456-4276-A6BC-083CEFEB43E7}" type="slidenum">
              <a:rPr lang="en-US" smtClean="0"/>
              <a:t>24</a:t>
            </a:fld>
            <a:endParaRPr lang="en-US"/>
          </a:p>
        </p:txBody>
      </p:sp>
    </p:spTree>
    <p:extLst>
      <p:ext uri="{BB962C8B-B14F-4D97-AF65-F5344CB8AC3E}">
        <p14:creationId xmlns:p14="http://schemas.microsoft.com/office/powerpoint/2010/main" val="1431787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571500"/>
            <a:ext cx="9144000" cy="97155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dirty="0">
              <a:solidFill>
                <a:srgbClr val="002060"/>
              </a:solidFill>
            </a:endParaRPr>
          </a:p>
        </p:txBody>
      </p:sp>
      <p:sp>
        <p:nvSpPr>
          <p:cNvPr id="5" name="Rectangle 4"/>
          <p:cNvSpPr/>
          <p:nvPr userDrawn="1"/>
        </p:nvSpPr>
        <p:spPr>
          <a:xfrm>
            <a:off x="685800" y="2514600"/>
            <a:ext cx="1828800" cy="13716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a:solidFill>
                <a:prstClr val="white"/>
              </a:solidFill>
            </a:endParaRPr>
          </a:p>
        </p:txBody>
      </p:sp>
      <p:sp>
        <p:nvSpPr>
          <p:cNvPr id="2" name="Title 1"/>
          <p:cNvSpPr>
            <a:spLocks noGrp="1"/>
          </p:cNvSpPr>
          <p:nvPr>
            <p:ph type="ctrTitle"/>
          </p:nvPr>
        </p:nvSpPr>
        <p:spPr>
          <a:xfrm>
            <a:off x="304800" y="514350"/>
            <a:ext cx="8610600" cy="1102519"/>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8000" y="2000250"/>
            <a:ext cx="5562600" cy="2286000"/>
          </a:xfrm>
        </p:spPr>
        <p:txBody>
          <a:bodyPr>
            <a:normAutofit/>
          </a:bodyPr>
          <a:lstStyle>
            <a:lvl1pPr marL="0" indent="0" algn="ctr">
              <a:buNone/>
              <a:defRPr sz="28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742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31864" y="72629"/>
            <a:ext cx="7158037" cy="1059656"/>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49325" y="1485900"/>
            <a:ext cx="3754438"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6164" y="14859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49325" y="3086100"/>
            <a:ext cx="3754438"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856164" y="30861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94615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8" name="Footer Placeholder 7"/>
          <p:cNvSpPr>
            <a:spLocks noGrp="1"/>
          </p:cNvSpPr>
          <p:nvPr>
            <p:ph type="ftr" sz="quarter" idx="11"/>
          </p:nvPr>
        </p:nvSpPr>
        <p:spPr>
          <a:xfrm>
            <a:off x="3352800" y="4686300"/>
            <a:ext cx="2895600" cy="342900"/>
          </a:xfrm>
        </p:spPr>
        <p:txBody>
          <a:bodyPr/>
          <a:lstStyle>
            <a:lvl1pPr>
              <a:defRPr/>
            </a:lvl1pPr>
          </a:lstStyle>
          <a:p>
            <a:pPr>
              <a:defRPr/>
            </a:pPr>
            <a:endParaRPr lang="en-US">
              <a:solidFill>
                <a:srgbClr val="1F497D"/>
              </a:solidFill>
            </a:endParaRPr>
          </a:p>
        </p:txBody>
      </p:sp>
      <p:sp>
        <p:nvSpPr>
          <p:cNvPr id="9" name="Slide Number Placeholder 8"/>
          <p:cNvSpPr>
            <a:spLocks noGrp="1"/>
          </p:cNvSpPr>
          <p:nvPr>
            <p:ph type="sldNum" sz="quarter" idx="12"/>
          </p:nvPr>
        </p:nvSpPr>
        <p:spPr>
          <a:xfrm>
            <a:off x="6705600" y="4686300"/>
            <a:ext cx="1905000" cy="342900"/>
          </a:xfrm>
        </p:spPr>
        <p:txBody>
          <a:bodyPr/>
          <a:lstStyle>
            <a:lvl1pPr>
              <a:defRPr/>
            </a:lvl1pPr>
          </a:lstStyle>
          <a:p>
            <a:pPr>
              <a:defRPr/>
            </a:pPr>
            <a:fld id="{AA2183A6-2EB5-49C6-B9F3-9097772A854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6547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31864" y="72629"/>
            <a:ext cx="7158037" cy="1059656"/>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949325" y="1485900"/>
            <a:ext cx="7661275" cy="3086100"/>
          </a:xfrm>
        </p:spPr>
        <p:txBody>
          <a:bodyPr/>
          <a:lstStyle/>
          <a:p>
            <a:pPr lvl="0"/>
            <a:endParaRPr lang="en-US" noProof="0"/>
          </a:p>
        </p:txBody>
      </p:sp>
      <p:sp>
        <p:nvSpPr>
          <p:cNvPr id="4" name="Date Placeholder 3"/>
          <p:cNvSpPr>
            <a:spLocks noGrp="1"/>
          </p:cNvSpPr>
          <p:nvPr>
            <p:ph type="dt" sz="half" idx="10"/>
          </p:nvPr>
        </p:nvSpPr>
        <p:spPr>
          <a:xfrm>
            <a:off x="94615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5" name="Footer Placeholder 4"/>
          <p:cNvSpPr>
            <a:spLocks noGrp="1"/>
          </p:cNvSpPr>
          <p:nvPr>
            <p:ph type="ftr" sz="quarter" idx="11"/>
          </p:nvPr>
        </p:nvSpPr>
        <p:spPr>
          <a:xfrm>
            <a:off x="3352800" y="4686300"/>
            <a:ext cx="2895600" cy="342900"/>
          </a:xfrm>
        </p:spPr>
        <p:txBody>
          <a:bodyPr/>
          <a:lstStyle>
            <a:lvl1pPr>
              <a:defRPr/>
            </a:lvl1pPr>
          </a:lstStyle>
          <a:p>
            <a:pPr>
              <a:defRPr/>
            </a:pPr>
            <a:endParaRPr lang="en-US">
              <a:solidFill>
                <a:srgbClr val="1F497D"/>
              </a:solidFill>
            </a:endParaRPr>
          </a:p>
        </p:txBody>
      </p:sp>
      <p:sp>
        <p:nvSpPr>
          <p:cNvPr id="6" name="Slide Number Placeholder 5"/>
          <p:cNvSpPr>
            <a:spLocks noGrp="1"/>
          </p:cNvSpPr>
          <p:nvPr>
            <p:ph type="sldNum" sz="quarter" idx="12"/>
          </p:nvPr>
        </p:nvSpPr>
        <p:spPr>
          <a:xfrm>
            <a:off x="6705600" y="4686300"/>
            <a:ext cx="1905000" cy="342900"/>
          </a:xfrm>
        </p:spPr>
        <p:txBody>
          <a:bodyPr/>
          <a:lstStyle>
            <a:lvl1pPr>
              <a:defRPr/>
            </a:lvl1pPr>
          </a:lstStyle>
          <a:p>
            <a:pPr>
              <a:defRPr/>
            </a:pPr>
            <a:fld id="{729E74E0-E44E-4FB7-8EF1-ECDCD3F74B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9853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485900"/>
            <a:ext cx="3810000" cy="3086100"/>
          </a:xfrm>
        </p:spPr>
        <p:txBody>
          <a:bodyPr/>
          <a:lstStyle/>
          <a:p>
            <a:pPr lvl="0"/>
            <a:endParaRPr lang="en-US" noProof="0" smtClean="0"/>
          </a:p>
        </p:txBody>
      </p:sp>
      <p:sp>
        <p:nvSpPr>
          <p:cNvPr id="5" name="Date Placeholder 4"/>
          <p:cNvSpPr>
            <a:spLocks noGrp="1" noChangeArrowheads="1"/>
          </p:cNvSpPr>
          <p:nvPr>
            <p:ph type="dt" sz="half" idx="10"/>
          </p:nvPr>
        </p:nvSpPr>
        <p:spPr>
          <a:xfrm>
            <a:off x="68580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r>
              <a:rPr kumimoji="1" lang="en-US" sz="3200">
                <a:solidFill>
                  <a:srgbClr val="EEECE1"/>
                </a:solidFill>
                <a:latin typeface="Times New Roman" pitchFamily="18" charset="0"/>
              </a:rPr>
              <a:t>CSCE 522 - Farkas</a:t>
            </a: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1F497D"/>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9E2B1B-9D89-4CCC-84DE-CBD83F651E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843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r>
              <a:rPr kumimoji="1" lang="en-US" sz="3200">
                <a:solidFill>
                  <a:srgbClr val="EEECE1"/>
                </a:solidFill>
                <a:latin typeface="Times New Roman" pitchFamily="18" charset="0"/>
              </a:rPr>
              <a:t>CSCE 522 - Farkas</a:t>
            </a:r>
          </a:p>
        </p:txBody>
      </p:sp>
      <p:sp>
        <p:nvSpPr>
          <p:cNvPr id="3" name="Rectangle 2"/>
          <p:cNvSpPr>
            <a:spLocks noGrp="1" noChangeArrowheads="1"/>
          </p:cNvSpPr>
          <p:nvPr>
            <p:ph type="ftr" sz="quarter" idx="11"/>
          </p:nvPr>
        </p:nvSpPr>
        <p:spPr/>
        <p:txBody>
          <a:bodyPr/>
          <a:lstStyle>
            <a:lvl1pPr>
              <a:defRPr/>
            </a:lvl1pPr>
          </a:lstStyle>
          <a:p>
            <a:pPr>
              <a:defRPr/>
            </a:pPr>
            <a:endParaRPr lang="en-US">
              <a:solidFill>
                <a:srgbClr val="1F497D"/>
              </a:solidFill>
            </a:endParaRPr>
          </a:p>
        </p:txBody>
      </p:sp>
      <p:sp>
        <p:nvSpPr>
          <p:cNvPr id="4" name="Rectangle 3"/>
          <p:cNvSpPr>
            <a:spLocks noGrp="1" noChangeArrowheads="1"/>
          </p:cNvSpPr>
          <p:nvPr>
            <p:ph type="sldNum" sz="quarter" idx="12"/>
          </p:nvPr>
        </p:nvSpPr>
        <p:spPr/>
        <p:txBody>
          <a:bodyPr/>
          <a:lstStyle>
            <a:lvl1pPr>
              <a:defRPr/>
            </a:lvl1pPr>
          </a:lstStyle>
          <a:p>
            <a:pPr>
              <a:defRPr/>
            </a:pPr>
            <a:fld id="{E2064C5F-33AB-41E4-B3EA-35F0003CA2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25887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0" y="205222"/>
            <a:ext cx="8225280" cy="85653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203247"/>
            <a:ext cx="4043520" cy="33926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240" y="1203247"/>
            <a:ext cx="4043520" cy="3392636"/>
          </a:xfrm>
        </p:spPr>
        <p:txBody>
          <a:bodyPr/>
          <a:lstStyle/>
          <a:p>
            <a:pPr lvl="0"/>
            <a:endParaRPr lang="en-US" noProof="0"/>
          </a:p>
        </p:txBody>
      </p:sp>
      <p:sp>
        <p:nvSpPr>
          <p:cNvPr id="5" name="Date Placeholder 4"/>
          <p:cNvSpPr>
            <a:spLocks noGrp="1"/>
          </p:cNvSpPr>
          <p:nvPr>
            <p:ph type="dt" idx="10"/>
          </p:nvPr>
        </p:nvSpPr>
        <p:spPr>
          <a:xfrm>
            <a:off x="457201" y="4685110"/>
            <a:ext cx="2125663" cy="352425"/>
          </a:xfrm>
          <a:prstGeom prst="rect">
            <a:avLst/>
          </a:prstGeom>
        </p:spPr>
        <p:txBody>
          <a:bodyPr lIns="82945" tIns="41473" rIns="82945" bIns="41473"/>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6" name="Footer Placeholder 5"/>
          <p:cNvSpPr>
            <a:spLocks noGrp="1"/>
          </p:cNvSpPr>
          <p:nvPr>
            <p:ph type="ftr" idx="11"/>
          </p:nvPr>
        </p:nvSpPr>
        <p:spPr>
          <a:xfrm>
            <a:off x="3127375" y="4685110"/>
            <a:ext cx="2895600" cy="352425"/>
          </a:xfrm>
        </p:spPr>
        <p:txBody>
          <a:bodyPr/>
          <a:lstStyle>
            <a:lvl1pPr>
              <a:defRPr/>
            </a:lvl1pPr>
          </a:lstStyle>
          <a:p>
            <a:pPr>
              <a:defRPr/>
            </a:pPr>
            <a:endParaRPr lang="en-US">
              <a:solidFill>
                <a:srgbClr val="1F497D"/>
              </a:solidFill>
            </a:endParaRPr>
          </a:p>
        </p:txBody>
      </p:sp>
      <p:sp>
        <p:nvSpPr>
          <p:cNvPr id="7" name="Slide Number Placeholder 6"/>
          <p:cNvSpPr>
            <a:spLocks noGrp="1"/>
          </p:cNvSpPr>
          <p:nvPr>
            <p:ph type="sldNum" idx="12"/>
          </p:nvPr>
        </p:nvSpPr>
        <p:spPr>
          <a:xfrm>
            <a:off x="6554788" y="4685110"/>
            <a:ext cx="2127250" cy="352425"/>
          </a:xfrm>
        </p:spPr>
        <p:txBody>
          <a:bodyPr/>
          <a:lstStyle>
            <a:lvl1pPr>
              <a:defRPr/>
            </a:lvl1pPr>
          </a:lstStyle>
          <a:p>
            <a:pPr>
              <a:defRPr/>
            </a:pPr>
            <a:fld id="{5A0721EB-A756-4393-9AC4-87A78406BF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6337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480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6568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7027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539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877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5029200"/>
            <a:ext cx="9144000" cy="1143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dirty="0">
              <a:solidFill>
                <a:prstClr val="black"/>
              </a:solidFill>
            </a:endParaRPr>
          </a:p>
        </p:txBody>
      </p:sp>
      <p:sp>
        <p:nvSpPr>
          <p:cNvPr id="2" name="Title 1"/>
          <p:cNvSpPr>
            <a:spLocks noGrp="1"/>
          </p:cNvSpPr>
          <p:nvPr>
            <p:ph type="title"/>
          </p:nvPr>
        </p:nvSpPr>
        <p:spPr>
          <a:xfrm>
            <a:off x="1752600" y="57150"/>
            <a:ext cx="7239000" cy="857250"/>
          </a:xfrm>
        </p:spPr>
        <p:txBody>
          <a:bodyPr/>
          <a:lstStyle>
            <a:lvl1pPr algn="l">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971551"/>
            <a:ext cx="8229600" cy="3623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p:txBody>
          <a:bodyPr/>
          <a:lstStyle>
            <a:lvl1pPr>
              <a:defRPr sz="1200">
                <a:solidFill>
                  <a:schemeClr val="bg1"/>
                </a:solidFill>
              </a:defRPr>
            </a:lvl1pPr>
          </a:lstStyle>
          <a:p>
            <a:pPr>
              <a:defRPr/>
            </a:pPr>
            <a:r>
              <a:rPr lang="en-US">
                <a:solidFill>
                  <a:prstClr val="white"/>
                </a:solidFill>
              </a:rPr>
              <a:t>CS 450/650 Fundamentals of Integrated Computer Security</a:t>
            </a:r>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C2C609FD-F554-4A0B-BB22-0C0924220648}"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34106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909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898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540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9185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76523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388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753791"/>
            <a:ext cx="7772400" cy="1021556"/>
          </a:xfrm>
        </p:spPr>
        <p:txBody>
          <a:bodyPr anchor="t"/>
          <a:lstStyle>
            <a:lvl1pPr algn="ctr">
              <a:defRPr sz="4000" b="1" cap="none">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628651"/>
            <a:ext cx="7772400" cy="1125140"/>
          </a:xfrm>
        </p:spPr>
        <p:txBody>
          <a:bodyPr anchor="b"/>
          <a:lstStyle>
            <a:lvl1pPr marL="0" indent="0">
              <a:buNone/>
              <a:defRPr sz="2000">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233489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txBox="1">
            <a:spLocks/>
          </p:cNvSpPr>
          <p:nvPr userDrawn="1"/>
        </p:nvSpPr>
        <p:spPr>
          <a:xfrm>
            <a:off x="1752600" y="57150"/>
            <a:ext cx="7239000" cy="857250"/>
          </a:xfrm>
          <a:prstGeom prst="rect">
            <a:avLst/>
          </a:prstGeom>
        </p:spPr>
        <p:txBody>
          <a:bodyPr anchor="ctr">
            <a:normAutofit/>
          </a:bodyPr>
          <a:lstStyle>
            <a:lvl1pPr algn="l">
              <a:defRPr>
                <a:solidFill>
                  <a:schemeClr val="bg1"/>
                </a:solidFill>
              </a:defRPr>
            </a:lvl1pPr>
          </a:lstStyle>
          <a:p>
            <a:pPr>
              <a:spcBef>
                <a:spcPct val="0"/>
              </a:spcBef>
              <a:defRPr/>
            </a:pPr>
            <a:r>
              <a:rPr lang="en-US" sz="4400" smtClean="0">
                <a:solidFill>
                  <a:prstClr val="white"/>
                </a:solidFill>
              </a:rPr>
              <a:t>Click to edit Master title style</a:t>
            </a:r>
            <a:endParaRPr lang="en-US" sz="4400" dirty="0">
              <a:solidFill>
                <a:prstClr val="white"/>
              </a:solidFill>
            </a:endParaRPr>
          </a:p>
        </p:txBody>
      </p:sp>
      <p:sp>
        <p:nvSpPr>
          <p:cNvPr id="6" name="Rectangle 5"/>
          <p:cNvSpPr/>
          <p:nvPr userDrawn="1"/>
        </p:nvSpPr>
        <p:spPr>
          <a:xfrm>
            <a:off x="0" y="5029200"/>
            <a:ext cx="9144000" cy="1143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dirty="0">
              <a:solidFill>
                <a:prstClr val="white"/>
              </a:solidFill>
            </a:endParaRPr>
          </a:p>
        </p:txBody>
      </p:sp>
    </p:spTree>
    <p:extLst>
      <p:ext uri="{BB962C8B-B14F-4D97-AF65-F5344CB8AC3E}">
        <p14:creationId xmlns:p14="http://schemas.microsoft.com/office/powerpoint/2010/main" val="26981033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370410"/>
            <a:ext cx="6399213"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2399110"/>
            <a:ext cx="3122612" cy="27408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187825" y="2399110"/>
            <a:ext cx="3124200" cy="13132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187825" y="3826669"/>
            <a:ext cx="3124200" cy="13132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8625340"/>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370410"/>
            <a:ext cx="639921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2399110"/>
            <a:ext cx="3122612" cy="27408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87825" y="2399110"/>
            <a:ext cx="3124200" cy="27408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89078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2399110"/>
            <a:ext cx="3122612" cy="27408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87825" y="2399110"/>
            <a:ext cx="3124200" cy="27408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54930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89657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4" y="72629"/>
            <a:ext cx="7158037" cy="105965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49325" y="1485900"/>
            <a:ext cx="3754438"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6164" y="14859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6164" y="30861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94615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7" name="Footer Placeholder 6"/>
          <p:cNvSpPr>
            <a:spLocks noGrp="1"/>
          </p:cNvSpPr>
          <p:nvPr>
            <p:ph type="ftr" sz="quarter" idx="11"/>
          </p:nvPr>
        </p:nvSpPr>
        <p:spPr>
          <a:xfrm>
            <a:off x="3352800" y="4686300"/>
            <a:ext cx="2895600" cy="342900"/>
          </a:xfrm>
        </p:spPr>
        <p:txBody>
          <a:bodyPr/>
          <a:lstStyle>
            <a:lvl1pPr>
              <a:defRPr/>
            </a:lvl1pPr>
          </a:lstStyle>
          <a:p>
            <a:pPr>
              <a:defRPr/>
            </a:pPr>
            <a:endParaRPr lang="en-US">
              <a:solidFill>
                <a:srgbClr val="1F497D"/>
              </a:solidFill>
            </a:endParaRPr>
          </a:p>
        </p:txBody>
      </p:sp>
      <p:sp>
        <p:nvSpPr>
          <p:cNvPr id="8" name="Slide Number Placeholder 7"/>
          <p:cNvSpPr>
            <a:spLocks noGrp="1"/>
          </p:cNvSpPr>
          <p:nvPr>
            <p:ph type="sldNum" sz="quarter" idx="12"/>
          </p:nvPr>
        </p:nvSpPr>
        <p:spPr>
          <a:xfrm>
            <a:off x="6705600" y="4686300"/>
            <a:ext cx="1905000" cy="342900"/>
          </a:xfrm>
        </p:spPr>
        <p:txBody>
          <a:bodyPr/>
          <a:lstStyle>
            <a:lvl1pPr>
              <a:defRPr/>
            </a:lvl1pPr>
          </a:lstStyle>
          <a:p>
            <a:pPr>
              <a:defRPr/>
            </a:pPr>
            <a:fld id="{F3A3F841-0CA5-4F38-8BB7-20FD59BAC5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9563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4767263"/>
            <a:ext cx="5562600" cy="273844"/>
          </a:xfrm>
          <a:prstGeom prst="rect">
            <a:avLst/>
          </a:prstGeom>
        </p:spPr>
        <p:txBody>
          <a:bodyPr vert="horz" lIns="91440" tIns="45720" rIns="91440" bIns="45720" rtlCol="0" anchor="ctr"/>
          <a:lstStyle>
            <a:lvl1pPr algn="l">
              <a:buNone/>
              <a:defRPr kumimoji="0" sz="1400">
                <a:solidFill>
                  <a:schemeClr val="tx2"/>
                </a:solidFill>
              </a:defRPr>
            </a:lvl1pPr>
          </a:lstStyle>
          <a:p>
            <a:pPr eaLnBrk="0" fontAlgn="base" hangingPunct="0">
              <a:spcBef>
                <a:spcPct val="20000"/>
              </a:spcBef>
              <a:spcAft>
                <a:spcPct val="0"/>
              </a:spcAft>
              <a:defRPr/>
            </a:pPr>
            <a:endParaRPr lang="en-US">
              <a:solidFill>
                <a:srgbClr val="1F497D"/>
              </a:solidFill>
              <a:latin typeface="Times New Roman" pitchFamily="18" charset="0"/>
            </a:endParaRPr>
          </a:p>
        </p:txBody>
      </p:sp>
      <p:sp>
        <p:nvSpPr>
          <p:cNvPr id="6" name="Slide Number Placeholder 5"/>
          <p:cNvSpPr>
            <a:spLocks noGrp="1"/>
          </p:cNvSpPr>
          <p:nvPr>
            <p:ph type="sldNum" sz="quarter" idx="4"/>
          </p:nvPr>
        </p:nvSpPr>
        <p:spPr>
          <a:xfrm>
            <a:off x="6553200" y="4755357"/>
            <a:ext cx="2133600" cy="273844"/>
          </a:xfrm>
          <a:prstGeom prst="rect">
            <a:avLst/>
          </a:prstGeom>
        </p:spPr>
        <p:txBody>
          <a:bodyPr vert="horz" lIns="91440" tIns="45720" rIns="91440" bIns="45720" rtlCol="0" anchor="ctr"/>
          <a:lstStyle>
            <a:lvl1pPr algn="ctr" eaLnBrk="1" hangingPunct="1">
              <a:buNone/>
              <a:defRPr kumimoji="0" sz="1200">
                <a:solidFill>
                  <a:schemeClr val="tx1">
                    <a:tint val="75000"/>
                  </a:schemeClr>
                </a:solidFill>
              </a:defRPr>
            </a:lvl1pPr>
          </a:lstStyle>
          <a:p>
            <a:pPr fontAlgn="base">
              <a:spcBef>
                <a:spcPct val="20000"/>
              </a:spcBef>
              <a:spcAft>
                <a:spcPct val="0"/>
              </a:spcAft>
              <a:defRPr/>
            </a:pPr>
            <a:fld id="{A3A61194-4748-4DC0-9B21-704DB572394E}" type="slidenum">
              <a:rPr lang="en-US">
                <a:solidFill>
                  <a:prstClr val="black">
                    <a:tint val="75000"/>
                  </a:prstClr>
                </a:solidFill>
                <a:latin typeface="Times New Roman" pitchFamily="18" charset="0"/>
              </a:rPr>
              <a:pPr fontAlgn="base">
                <a:spcBef>
                  <a:spcPct val="20000"/>
                </a:spcBef>
                <a:spcAft>
                  <a:spcPct val="0"/>
                </a:spcAft>
                <a:defRPr/>
              </a:pPr>
              <a:t>‹#›</a:t>
            </a:fld>
            <a:endParaRPr lang="en-US" sz="1400" dirty="0">
              <a:solidFill>
                <a:srgbClr val="FFFFFF"/>
              </a:solidFill>
            </a:endParaRPr>
          </a:p>
        </p:txBody>
      </p:sp>
    </p:spTree>
    <p:extLst>
      <p:ext uri="{BB962C8B-B14F-4D97-AF65-F5344CB8AC3E}">
        <p14:creationId xmlns:p14="http://schemas.microsoft.com/office/powerpoint/2010/main" val="3703791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300567-CCE7-4230-9648-0962ECE67CFA}" type="datetimeFigureOut">
              <a:rPr lang="en-US" smtClean="0"/>
              <a:t>1/2/2023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20000"/>
              </a:spcBef>
              <a:spcAft>
                <a:spcPct val="0"/>
              </a:spcAft>
              <a:defRPr/>
            </a:pPr>
            <a:endParaRPr lang="en-US">
              <a:solidFill>
                <a:srgbClr val="1F497D"/>
              </a:solidFill>
              <a:latin typeface="Times New Roman" pitchFamily="18" charset="0"/>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20000"/>
              </a:spcBef>
              <a:spcAft>
                <a:spcPct val="0"/>
              </a:spcAft>
              <a:defRPr/>
            </a:pPr>
            <a:fld id="{A3A61194-4748-4DC0-9B21-704DB572394E}" type="slidenum">
              <a:rPr lang="en-US" smtClean="0">
                <a:solidFill>
                  <a:prstClr val="black">
                    <a:tint val="75000"/>
                  </a:prstClr>
                </a:solidFill>
                <a:latin typeface="Times New Roman" pitchFamily="18" charset="0"/>
              </a:rPr>
              <a:pPr fontAlgn="base">
                <a:spcBef>
                  <a:spcPct val="20000"/>
                </a:spcBef>
                <a:spcAft>
                  <a:spcPct val="0"/>
                </a:spcAft>
                <a:defRPr/>
              </a:pPr>
              <a:t>‹#›</a:t>
            </a:fld>
            <a:endParaRPr lang="en-US" sz="1400" dirty="0">
              <a:solidFill>
                <a:srgbClr val="FFFFFF"/>
              </a:solidFill>
            </a:endParaRPr>
          </a:p>
        </p:txBody>
      </p:sp>
    </p:spTree>
    <p:extLst>
      <p:ext uri="{BB962C8B-B14F-4D97-AF65-F5344CB8AC3E}">
        <p14:creationId xmlns:p14="http://schemas.microsoft.com/office/powerpoint/2010/main" val="139839591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00100"/>
            <a:ext cx="7772400" cy="2400300"/>
          </a:xfrm>
        </p:spPr>
        <p:txBody>
          <a:bodyPr>
            <a:normAutofit fontScale="90000"/>
          </a:bodyPr>
          <a:lstStyle/>
          <a:p>
            <a:pPr>
              <a:spcBef>
                <a:spcPts val="1200"/>
              </a:spcBef>
            </a:pPr>
            <a:r>
              <a:rPr lang="en-US" dirty="0" smtClean="0"/>
              <a:t>Lesson 7</a:t>
            </a:r>
            <a:br>
              <a:rPr lang="en-US" dirty="0" smtClean="0"/>
            </a:br>
            <a:r>
              <a:rPr lang="en-US" dirty="0" smtClean="0"/>
              <a:t/>
            </a:r>
            <a:br>
              <a:rPr lang="en-US" dirty="0" smtClean="0"/>
            </a:br>
            <a:r>
              <a:rPr lang="en-US" sz="7300" b="1" dirty="0" smtClean="0"/>
              <a:t>Malicious Codes</a:t>
            </a:r>
            <a:r>
              <a:rPr lang="en-US" sz="7300" dirty="0" smtClean="0"/>
              <a:t/>
            </a:r>
            <a:br>
              <a:rPr lang="en-US" sz="7300" dirty="0" smtClean="0"/>
            </a:br>
            <a:r>
              <a:rPr lang="en-US" sz="7300" dirty="0" smtClean="0">
                <a:solidFill>
                  <a:schemeClr val="accent6">
                    <a:lumMod val="75000"/>
                  </a:schemeClr>
                </a:solidFill>
              </a:rPr>
              <a:t>(Malware)</a:t>
            </a:r>
            <a:endParaRPr lang="en-US" dirty="0">
              <a:solidFill>
                <a:schemeClr val="accent6">
                  <a:lumMod val="75000"/>
                </a:schemeClr>
              </a:solidFill>
            </a:endParaRPr>
          </a:p>
        </p:txBody>
      </p:sp>
    </p:spTree>
    <p:extLst>
      <p:ext uri="{BB962C8B-B14F-4D97-AF65-F5344CB8AC3E}">
        <p14:creationId xmlns:p14="http://schemas.microsoft.com/office/powerpoint/2010/main" val="100156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p:cNvPicPr>
            <a:picLocks noChangeAspect="1"/>
          </p:cNvPicPr>
          <p:nvPr/>
        </p:nvPicPr>
        <p:blipFill>
          <a:blip r:embed="rId2"/>
          <a:stretch>
            <a:fillRect/>
          </a:stretch>
        </p:blipFill>
        <p:spPr>
          <a:xfrm>
            <a:off x="647700" y="70648"/>
            <a:ext cx="7848600" cy="4699403"/>
          </a:xfrm>
          <a:prstGeom prst="rect">
            <a:avLst/>
          </a:prstGeom>
        </p:spPr>
      </p:pic>
    </p:spTree>
    <p:extLst>
      <p:ext uri="{BB962C8B-B14F-4D97-AF65-F5344CB8AC3E}">
        <p14:creationId xmlns:p14="http://schemas.microsoft.com/office/powerpoint/2010/main" val="341874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p:cNvPicPr>
            <a:picLocks noChangeAspect="1"/>
          </p:cNvPicPr>
          <p:nvPr/>
        </p:nvPicPr>
        <p:blipFill>
          <a:blip r:embed="rId2"/>
          <a:stretch>
            <a:fillRect/>
          </a:stretch>
        </p:blipFill>
        <p:spPr>
          <a:xfrm>
            <a:off x="551521" y="205979"/>
            <a:ext cx="8135279" cy="4604720"/>
          </a:xfrm>
          <a:prstGeom prst="rect">
            <a:avLst/>
          </a:prstGeom>
        </p:spPr>
      </p:pic>
    </p:spTree>
    <p:extLst>
      <p:ext uri="{BB962C8B-B14F-4D97-AF65-F5344CB8AC3E}">
        <p14:creationId xmlns:p14="http://schemas.microsoft.com/office/powerpoint/2010/main" val="2404847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p:cNvPicPr>
            <a:picLocks noChangeAspect="1"/>
          </p:cNvPicPr>
          <p:nvPr/>
        </p:nvPicPr>
        <p:blipFill>
          <a:blip r:embed="rId2"/>
          <a:stretch>
            <a:fillRect/>
          </a:stretch>
        </p:blipFill>
        <p:spPr>
          <a:xfrm>
            <a:off x="685800" y="133350"/>
            <a:ext cx="7892740" cy="4712814"/>
          </a:xfrm>
          <a:prstGeom prst="rect">
            <a:avLst/>
          </a:prstGeom>
        </p:spPr>
      </p:pic>
    </p:spTree>
    <p:extLst>
      <p:ext uri="{BB962C8B-B14F-4D97-AF65-F5344CB8AC3E}">
        <p14:creationId xmlns:p14="http://schemas.microsoft.com/office/powerpoint/2010/main" val="167848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p:cNvPicPr>
            <a:picLocks noChangeAspect="1"/>
          </p:cNvPicPr>
          <p:nvPr/>
        </p:nvPicPr>
        <p:blipFill>
          <a:blip r:embed="rId2"/>
          <a:stretch>
            <a:fillRect/>
          </a:stretch>
        </p:blipFill>
        <p:spPr>
          <a:xfrm>
            <a:off x="761999" y="400050"/>
            <a:ext cx="8033657" cy="4000500"/>
          </a:xfrm>
          <a:prstGeom prst="rect">
            <a:avLst/>
          </a:prstGeom>
        </p:spPr>
      </p:pic>
    </p:spTree>
    <p:extLst>
      <p:ext uri="{BB962C8B-B14F-4D97-AF65-F5344CB8AC3E}">
        <p14:creationId xmlns:p14="http://schemas.microsoft.com/office/powerpoint/2010/main" val="2567654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p:cNvPicPr>
            <a:picLocks noChangeAspect="1"/>
          </p:cNvPicPr>
          <p:nvPr/>
        </p:nvPicPr>
        <p:blipFill>
          <a:blip r:embed="rId2"/>
          <a:stretch>
            <a:fillRect/>
          </a:stretch>
        </p:blipFill>
        <p:spPr>
          <a:xfrm>
            <a:off x="533400" y="457200"/>
            <a:ext cx="8317746" cy="3714750"/>
          </a:xfrm>
          <a:prstGeom prst="rect">
            <a:avLst/>
          </a:prstGeom>
        </p:spPr>
      </p:pic>
    </p:spTree>
    <p:extLst>
      <p:ext uri="{BB962C8B-B14F-4D97-AF65-F5344CB8AC3E}">
        <p14:creationId xmlns:p14="http://schemas.microsoft.com/office/powerpoint/2010/main" val="2007970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57150"/>
            <a:ext cx="8534400" cy="857250"/>
          </a:xfrm>
        </p:spPr>
        <p:txBody>
          <a:bodyPr/>
          <a:lstStyle/>
          <a:p>
            <a:pPr algn="ctr"/>
            <a:r>
              <a:rPr lang="en-US" dirty="0" smtClean="0">
                <a:solidFill>
                  <a:srgbClr val="002060"/>
                </a:solidFill>
              </a:rPr>
              <a:t>Computer Virus</a:t>
            </a:r>
          </a:p>
        </p:txBody>
      </p:sp>
      <p:sp>
        <p:nvSpPr>
          <p:cNvPr id="36867" name="Rectangle 3"/>
          <p:cNvSpPr>
            <a:spLocks noGrp="1" noChangeArrowheads="1"/>
          </p:cNvSpPr>
          <p:nvPr>
            <p:ph idx="1"/>
          </p:nvPr>
        </p:nvSpPr>
        <p:spPr>
          <a:xfrm>
            <a:off x="457200" y="895350"/>
            <a:ext cx="8229600" cy="3623072"/>
          </a:xfrm>
        </p:spPr>
        <p:txBody>
          <a:bodyPr/>
          <a:lstStyle/>
          <a:p>
            <a:r>
              <a:rPr lang="en-US" sz="2800" b="1" i="1" dirty="0" smtClean="0"/>
              <a:t>Virus</a:t>
            </a:r>
            <a:r>
              <a:rPr lang="en-US" sz="2800" dirty="0" smtClean="0"/>
              <a:t>: a program that attaches copies of itself into other programs.  </a:t>
            </a:r>
          </a:p>
          <a:p>
            <a:pPr lvl="1"/>
            <a:r>
              <a:rPr lang="en-US" sz="2400" dirty="0" smtClean="0"/>
              <a:t>Propagates and performs some </a:t>
            </a:r>
            <a:r>
              <a:rPr lang="en-US" sz="2400" dirty="0" smtClean="0">
                <a:solidFill>
                  <a:srgbClr val="FF0000"/>
                </a:solidFill>
              </a:rPr>
              <a:t>unwanted functions</a:t>
            </a:r>
          </a:p>
          <a:p>
            <a:pPr lvl="1"/>
            <a:r>
              <a:rPr lang="en-US" sz="2400" dirty="0" smtClean="0"/>
              <a:t>Viruses are not programs</a:t>
            </a:r>
          </a:p>
          <a:p>
            <a:pPr lvl="1"/>
            <a:r>
              <a:rPr lang="en-US" altLang="zh-TW" sz="2400" i="1" dirty="0" smtClean="0"/>
              <a:t>Definition from RFC 1135</a:t>
            </a:r>
            <a:r>
              <a:rPr lang="en-US" altLang="zh-TW" sz="2400" dirty="0" smtClean="0"/>
              <a:t>: </a:t>
            </a:r>
            <a:r>
              <a:rPr lang="en-US" altLang="zh-TW" sz="2400" dirty="0" smtClean="0">
                <a:solidFill>
                  <a:srgbClr val="FF0000"/>
                </a:solidFill>
              </a:rPr>
              <a:t>A </a:t>
            </a:r>
            <a:r>
              <a:rPr lang="en-US" altLang="zh-TW" sz="2400" i="1" dirty="0" smtClean="0">
                <a:solidFill>
                  <a:srgbClr val="FF0000"/>
                </a:solidFill>
              </a:rPr>
              <a:t>virus</a:t>
            </a:r>
            <a:r>
              <a:rPr lang="en-US" altLang="zh-TW" sz="2400" dirty="0" smtClean="0">
                <a:solidFill>
                  <a:srgbClr val="FF0000"/>
                </a:solidFill>
              </a:rPr>
              <a:t> is a piece of code that inserts itself into a host </a:t>
            </a:r>
            <a:r>
              <a:rPr lang="en-US" altLang="zh-TW" sz="2400" dirty="0" smtClean="0"/>
              <a:t>[program], including operating systems, to propagate</a:t>
            </a:r>
            <a:r>
              <a:rPr lang="en-US" altLang="zh-TW" sz="2400" dirty="0" smtClean="0">
                <a:solidFill>
                  <a:srgbClr val="FF0000"/>
                </a:solidFill>
              </a:rPr>
              <a:t>. It cannot run independently</a:t>
            </a:r>
            <a:r>
              <a:rPr lang="en-US" altLang="zh-TW" sz="2400" dirty="0" smtClean="0"/>
              <a:t>. It requires that its host program be run to activate it.</a:t>
            </a:r>
          </a:p>
        </p:txBody>
      </p:sp>
      <p:sp>
        <p:nvSpPr>
          <p:cNvPr id="2355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C2CA32CA-CA82-4C64-BAA6-C3FC4C03F53B}" type="slidenum">
              <a:rPr kumimoji="0" lang="en-US" sz="1200" smtClean="0">
                <a:solidFill>
                  <a:prstClr val="white"/>
                </a:solidFill>
              </a:rPr>
              <a:pPr/>
              <a:t>15</a:t>
            </a:fld>
            <a:endParaRPr kumimoji="0" lang="en-US" sz="1200" smtClean="0">
              <a:solidFill>
                <a:prstClr val="white"/>
              </a:solidFill>
            </a:endParaRPr>
          </a:p>
        </p:txBody>
      </p:sp>
      <p:sp>
        <p:nvSpPr>
          <p:cNvPr id="2355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41112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7"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96399" cy="5143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04211"/>
            <a:ext cx="2228850" cy="201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 contrast="21000"/>
                    </a14:imgEffect>
                  </a14:imgLayer>
                </a14:imgProps>
              </a:ext>
              <a:ext uri="{28A0092B-C50C-407E-A947-70E740481C1C}">
                <a14:useLocalDpi xmlns:a14="http://schemas.microsoft.com/office/drawing/2010/main" val="0"/>
              </a:ext>
            </a:extLst>
          </a:blip>
          <a:srcRect/>
          <a:stretch>
            <a:fillRect/>
          </a:stretch>
        </p:blipFill>
        <p:spPr bwMode="auto">
          <a:xfrm>
            <a:off x="5943600" y="1239692"/>
            <a:ext cx="2857500" cy="186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2971800"/>
            <a:ext cx="26860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285874"/>
            <a:ext cx="266700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1" y="114300"/>
            <a:ext cx="6283911" cy="857250"/>
          </a:xfrm>
        </p:spPr>
        <p:txBody>
          <a:bodyPr/>
          <a:lstStyle/>
          <a:p>
            <a:pPr marL="0" indent="0">
              <a:buNone/>
            </a:pPr>
            <a:r>
              <a:rPr lang="en-US" dirty="0" smtClean="0">
                <a:solidFill>
                  <a:srgbClr val="002060"/>
                </a:solidFill>
              </a:rPr>
              <a:t>Four Phases </a:t>
            </a:r>
            <a:r>
              <a:rPr lang="en-US" dirty="0" smtClean="0">
                <a:solidFill>
                  <a:schemeClr val="tx1"/>
                </a:solidFill>
              </a:rPr>
              <a:t>of a Virus  </a:t>
            </a:r>
            <a:endParaRPr lang="en-US" dirty="0">
              <a:solidFill>
                <a:schemeClr val="tx1"/>
              </a:solidFill>
            </a:endParaRPr>
          </a:p>
        </p:txBody>
      </p:sp>
      <p:sp>
        <p:nvSpPr>
          <p:cNvPr id="3" name="Content Placeholder 2"/>
          <p:cNvSpPr>
            <a:spLocks noGrp="1"/>
          </p:cNvSpPr>
          <p:nvPr>
            <p:ph sz="quarter" idx="4294967295"/>
          </p:nvPr>
        </p:nvSpPr>
        <p:spPr>
          <a:xfrm>
            <a:off x="152400" y="1089490"/>
            <a:ext cx="9218070" cy="3692060"/>
          </a:xfrm>
          <a:prstGeom prst="rect">
            <a:avLst/>
          </a:prstGeom>
        </p:spPr>
        <p:txBody>
          <a:bodyPr>
            <a:normAutofit fontScale="62500" lnSpcReduction="20000"/>
          </a:bodyPr>
          <a:lstStyle/>
          <a:p>
            <a:pPr marL="45720" indent="0">
              <a:buNone/>
            </a:pPr>
            <a:r>
              <a:rPr lang="en-US" dirty="0" smtClean="0"/>
              <a:t>        </a:t>
            </a:r>
            <a:r>
              <a:rPr lang="en-US" b="1" dirty="0" smtClean="0">
                <a:solidFill>
                  <a:schemeClr val="accent6"/>
                </a:solidFill>
              </a:rPr>
              <a:t>1. Dormant Phase</a:t>
            </a:r>
          </a:p>
          <a:p>
            <a:pPr marL="45720" indent="0">
              <a:buNone/>
            </a:pPr>
            <a:endParaRPr lang="en-US" dirty="0"/>
          </a:p>
          <a:p>
            <a:pPr marL="45720" indent="0">
              <a:buNone/>
            </a:pPr>
            <a:r>
              <a:rPr lang="en-US" dirty="0" smtClean="0">
                <a:solidFill>
                  <a:srgbClr val="FF0000"/>
                </a:solidFill>
              </a:rPr>
              <a:t>                                                                  </a:t>
            </a:r>
            <a:r>
              <a:rPr lang="en-US" b="1" dirty="0" smtClean="0">
                <a:solidFill>
                  <a:srgbClr val="FF0000"/>
                </a:solidFill>
              </a:rPr>
              <a:t>3. Triggering </a:t>
            </a:r>
            <a:r>
              <a:rPr lang="en-US" b="1" dirty="0">
                <a:solidFill>
                  <a:srgbClr val="FF0000"/>
                </a:solidFill>
              </a:rPr>
              <a:t>Phase</a:t>
            </a:r>
          </a:p>
          <a:p>
            <a:pPr marL="45720" indent="0">
              <a:buNone/>
            </a:pPr>
            <a:endParaRPr lang="en-US" dirty="0" smtClean="0"/>
          </a:p>
          <a:p>
            <a:pPr marL="45720" indent="0">
              <a:buNone/>
            </a:pPr>
            <a:endParaRPr lang="en-US" dirty="0"/>
          </a:p>
          <a:p>
            <a:pPr marL="45720" indent="0">
              <a:buNone/>
            </a:pPr>
            <a:r>
              <a:rPr lang="en-US" b="1" dirty="0" smtClean="0">
                <a:solidFill>
                  <a:srgbClr val="623385"/>
                </a:solidFill>
              </a:rPr>
              <a:t>2. Propagation Phase</a:t>
            </a:r>
          </a:p>
          <a:p>
            <a:pPr marL="45720" indent="0">
              <a:buNone/>
            </a:pPr>
            <a:r>
              <a:rPr lang="en-US" b="1" dirty="0">
                <a:solidFill>
                  <a:srgbClr val="623385"/>
                </a:solidFill>
              </a:rPr>
              <a:t>                                                                     </a:t>
            </a:r>
            <a:r>
              <a:rPr lang="en-US" b="1" dirty="0">
                <a:solidFill>
                  <a:schemeClr val="bg2">
                    <a:lumMod val="50000"/>
                  </a:schemeClr>
                </a:solidFill>
              </a:rPr>
              <a:t>4. Execution Phase</a:t>
            </a:r>
          </a:p>
          <a:p>
            <a:pPr marL="45720" indent="0">
              <a:buNone/>
            </a:pPr>
            <a:endParaRPr lang="en-US" b="1" dirty="0" smtClean="0">
              <a:solidFill>
                <a:srgbClr val="623385"/>
              </a:solidFill>
            </a:endParaRPr>
          </a:p>
          <a:p>
            <a:pPr marL="45720" indent="0">
              <a:buNone/>
            </a:pPr>
            <a:endParaRPr lang="en-US" dirty="0"/>
          </a:p>
          <a:p>
            <a:pPr marL="45720" indent="0">
              <a:buNone/>
            </a:pPr>
            <a:endParaRPr lang="en-US" dirty="0"/>
          </a:p>
          <a:p>
            <a:pPr marL="45720" indent="0">
              <a:buNone/>
            </a:pPr>
            <a:endParaRPr lang="en-US" dirty="0" smtClean="0"/>
          </a:p>
          <a:p>
            <a:pPr marL="45720" indent="0">
              <a:buNone/>
            </a:pPr>
            <a:r>
              <a:rPr lang="en-US" dirty="0"/>
              <a:t> </a:t>
            </a:r>
            <a:r>
              <a:rPr lang="en-US" dirty="0" smtClean="0"/>
              <a:t>                                                                    </a:t>
            </a:r>
          </a:p>
        </p:txBody>
      </p:sp>
      <p:sp>
        <p:nvSpPr>
          <p:cNvPr id="5" name="Rectangle 4"/>
          <p:cNvSpPr/>
          <p:nvPr/>
        </p:nvSpPr>
        <p:spPr>
          <a:xfrm>
            <a:off x="2133600" y="1267420"/>
            <a:ext cx="1940341" cy="923330"/>
          </a:xfrm>
          <a:prstGeom prst="rect">
            <a:avLst/>
          </a:prstGeom>
        </p:spPr>
        <p:txBody>
          <a:bodyPr wrap="square">
            <a:spAutoFit/>
          </a:bodyPr>
          <a:lstStyle/>
          <a:p>
            <a:pPr marL="285750" indent="-285750">
              <a:buFontTx/>
              <a:buChar char="-"/>
            </a:pPr>
            <a:r>
              <a:rPr lang="en-US" dirty="0" smtClean="0"/>
              <a:t>The </a:t>
            </a:r>
            <a:r>
              <a:rPr lang="en-US" dirty="0"/>
              <a:t>virus is </a:t>
            </a:r>
            <a:r>
              <a:rPr lang="en-US" dirty="0" smtClean="0"/>
              <a:t>idle</a:t>
            </a:r>
          </a:p>
          <a:p>
            <a:pPr marL="285750" lvl="1" indent="-285750">
              <a:buFontTx/>
              <a:buChar char="-"/>
            </a:pPr>
            <a:r>
              <a:rPr lang="en-US" dirty="0" smtClean="0"/>
              <a:t>Not </a:t>
            </a:r>
            <a:r>
              <a:rPr lang="en-US" dirty="0"/>
              <a:t>all viruses have this </a:t>
            </a:r>
            <a:r>
              <a:rPr lang="en-US" dirty="0" smtClean="0"/>
              <a:t>stage</a:t>
            </a:r>
            <a:endParaRPr lang="en-US" dirty="0"/>
          </a:p>
        </p:txBody>
      </p:sp>
      <p:sp>
        <p:nvSpPr>
          <p:cNvPr id="6" name="Rectangle 5"/>
          <p:cNvSpPr/>
          <p:nvPr/>
        </p:nvSpPr>
        <p:spPr>
          <a:xfrm>
            <a:off x="2483633" y="3045385"/>
            <a:ext cx="2133600" cy="1477328"/>
          </a:xfrm>
          <a:prstGeom prst="rect">
            <a:avLst/>
          </a:prstGeom>
        </p:spPr>
        <p:txBody>
          <a:bodyPr wrap="square">
            <a:spAutoFit/>
          </a:bodyPr>
          <a:lstStyle/>
          <a:p>
            <a:r>
              <a:rPr lang="en-US" dirty="0"/>
              <a:t>the virus places an identical copy of itself into other programs of into certain system areas</a:t>
            </a:r>
          </a:p>
        </p:txBody>
      </p:sp>
      <p:sp>
        <p:nvSpPr>
          <p:cNvPr id="7" name="Rectangle 6"/>
          <p:cNvSpPr/>
          <p:nvPr/>
        </p:nvSpPr>
        <p:spPr>
          <a:xfrm>
            <a:off x="7150378" y="47607"/>
            <a:ext cx="2211030" cy="1200329"/>
          </a:xfrm>
          <a:prstGeom prst="rect">
            <a:avLst/>
          </a:prstGeom>
        </p:spPr>
        <p:txBody>
          <a:bodyPr wrap="square">
            <a:spAutoFit/>
          </a:bodyPr>
          <a:lstStyle/>
          <a:p>
            <a:r>
              <a:rPr lang="en-US" dirty="0" smtClean="0"/>
              <a:t>The </a:t>
            </a:r>
            <a:r>
              <a:rPr lang="en-US" dirty="0"/>
              <a:t>virus is activated to perform the function for which it was created</a:t>
            </a:r>
          </a:p>
        </p:txBody>
      </p:sp>
      <p:sp>
        <p:nvSpPr>
          <p:cNvPr id="8" name="Rectangle 7"/>
          <p:cNvSpPr/>
          <p:nvPr/>
        </p:nvSpPr>
        <p:spPr>
          <a:xfrm>
            <a:off x="7127762" y="3495508"/>
            <a:ext cx="2242708" cy="1754326"/>
          </a:xfrm>
          <a:prstGeom prst="rect">
            <a:avLst/>
          </a:prstGeom>
        </p:spPr>
        <p:txBody>
          <a:bodyPr wrap="square">
            <a:spAutoFit/>
          </a:bodyPr>
          <a:lstStyle/>
          <a:p>
            <a:pPr marL="285750" indent="-285750">
              <a:buFontTx/>
              <a:buChar char="-"/>
            </a:pPr>
            <a:r>
              <a:rPr lang="en-US" dirty="0" smtClean="0"/>
              <a:t>The </a:t>
            </a:r>
            <a:r>
              <a:rPr lang="en-US" dirty="0"/>
              <a:t>function is </a:t>
            </a:r>
            <a:r>
              <a:rPr lang="en-US" dirty="0" smtClean="0"/>
              <a:t>performed</a:t>
            </a:r>
          </a:p>
          <a:p>
            <a:pPr marL="285750" lvl="1" indent="-285750">
              <a:buFontTx/>
              <a:buChar char="-"/>
            </a:pPr>
            <a:r>
              <a:rPr lang="en-US" dirty="0"/>
              <a:t>The function may be harmless or </a:t>
            </a:r>
            <a:r>
              <a:rPr lang="en-US" dirty="0" smtClean="0"/>
              <a:t>damaging</a:t>
            </a:r>
          </a:p>
          <a:p>
            <a:pPr marL="285750" indent="-285750">
              <a:buFontTx/>
              <a:buChar char="-"/>
            </a:pPr>
            <a:endParaRPr lang="en-US" dirty="0"/>
          </a:p>
        </p:txBody>
      </p:sp>
    </p:spTree>
    <p:extLst>
      <p:ext uri="{BB962C8B-B14F-4D97-AF65-F5344CB8AC3E}">
        <p14:creationId xmlns:p14="http://schemas.microsoft.com/office/powerpoint/2010/main" val="63756082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57150"/>
            <a:ext cx="8382000" cy="857250"/>
          </a:xfrm>
        </p:spPr>
        <p:txBody>
          <a:bodyPr/>
          <a:lstStyle/>
          <a:p>
            <a:r>
              <a:rPr lang="en-US" b="1" dirty="0" smtClean="0">
                <a:solidFill>
                  <a:srgbClr val="FF0000"/>
                </a:solidFill>
              </a:rPr>
              <a:t>Virus Types</a:t>
            </a:r>
          </a:p>
        </p:txBody>
      </p:sp>
      <p:sp>
        <p:nvSpPr>
          <p:cNvPr id="40963" name="Rectangle 3"/>
          <p:cNvSpPr>
            <a:spLocks noGrp="1" noChangeArrowheads="1"/>
          </p:cNvSpPr>
          <p:nvPr>
            <p:ph idx="1"/>
          </p:nvPr>
        </p:nvSpPr>
        <p:spPr/>
        <p:txBody>
          <a:bodyPr/>
          <a:lstStyle/>
          <a:p>
            <a:r>
              <a:rPr lang="en-US" sz="2400" i="1" dirty="0" smtClean="0"/>
              <a:t>Parasitic virus – </a:t>
            </a:r>
            <a:r>
              <a:rPr lang="en-US" sz="2400" i="1" dirty="0" err="1" smtClean="0"/>
              <a:t>ký</a:t>
            </a:r>
            <a:r>
              <a:rPr lang="en-US" sz="2400" i="1" dirty="0" smtClean="0"/>
              <a:t> </a:t>
            </a:r>
            <a:r>
              <a:rPr lang="en-US" sz="2400" i="1" dirty="0" err="1" smtClean="0"/>
              <a:t>sinh</a:t>
            </a:r>
            <a:r>
              <a:rPr lang="en-US" sz="2400" dirty="0" smtClean="0"/>
              <a:t>: </a:t>
            </a:r>
          </a:p>
          <a:p>
            <a:pPr lvl="1"/>
            <a:r>
              <a:rPr lang="en-US" sz="2000" dirty="0" smtClean="0"/>
              <a:t>Attaches itself to a file and replicates when the infected program is executed</a:t>
            </a:r>
          </a:p>
          <a:p>
            <a:pPr lvl="1"/>
            <a:r>
              <a:rPr lang="en-US" sz="2000" dirty="0" smtClean="0"/>
              <a:t>most common form</a:t>
            </a:r>
          </a:p>
          <a:p>
            <a:pPr lvl="1"/>
            <a:endParaRPr lang="en-US" sz="2000" dirty="0" smtClean="0"/>
          </a:p>
          <a:p>
            <a:r>
              <a:rPr lang="en-US" sz="2400" i="1" dirty="0" smtClean="0"/>
              <a:t>Memory resident virus</a:t>
            </a:r>
            <a:r>
              <a:rPr lang="en-US" sz="2400" dirty="0" smtClean="0"/>
              <a:t>: </a:t>
            </a:r>
          </a:p>
          <a:p>
            <a:pPr lvl="1"/>
            <a:r>
              <a:rPr lang="en-US" sz="2000" dirty="0" smtClean="0"/>
              <a:t>lodged in main memory as part of a resident system program</a:t>
            </a:r>
          </a:p>
          <a:p>
            <a:pPr lvl="1"/>
            <a:r>
              <a:rPr lang="en-US" sz="2000" dirty="0" smtClean="0"/>
              <a:t>Virus may infect every program that executes</a:t>
            </a:r>
          </a:p>
        </p:txBody>
      </p:sp>
      <p:sp>
        <p:nvSpPr>
          <p:cNvPr id="31748"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B8967B1C-A500-42E1-94E1-F0DADBCFE31E}" type="slidenum">
              <a:rPr kumimoji="0" lang="en-US" sz="1200" smtClean="0">
                <a:solidFill>
                  <a:prstClr val="white"/>
                </a:solidFill>
              </a:rPr>
              <a:pPr/>
              <a:t>17</a:t>
            </a:fld>
            <a:endParaRPr kumimoji="0" lang="en-US" sz="1200" smtClean="0">
              <a:solidFill>
                <a:prstClr val="white"/>
              </a:solidFill>
            </a:endParaRPr>
          </a:p>
        </p:txBody>
      </p:sp>
      <p:sp>
        <p:nvSpPr>
          <p:cNvPr id="31749"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411246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7" dur="500"/>
                                        <p:tgtEl>
                                          <p:spTgt spid="4096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3">
                                            <p:txEl>
                                              <p:pRg st="5" end="5"/>
                                            </p:txEl>
                                          </p:spTgt>
                                        </p:tgtEl>
                                        <p:attrNameLst>
                                          <p:attrName>style.visibility</p:attrName>
                                        </p:attrNameLst>
                                      </p:cBhvr>
                                      <p:to>
                                        <p:strVal val="visible"/>
                                      </p:to>
                                    </p:set>
                                    <p:animEffect transition="in" filter="blinds(horizontal)">
                                      <p:cBhvr>
                                        <p:cTn id="10" dur="500"/>
                                        <p:tgtEl>
                                          <p:spTgt spid="4096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63">
                                            <p:txEl>
                                              <p:pRg st="6" end="6"/>
                                            </p:txEl>
                                          </p:spTgt>
                                        </p:tgtEl>
                                        <p:attrNameLst>
                                          <p:attrName>style.visibility</p:attrName>
                                        </p:attrNameLst>
                                      </p:cBhvr>
                                      <p:to>
                                        <p:strVal val="visible"/>
                                      </p:to>
                                    </p:set>
                                    <p:animEffect transition="in" filter="blinds(horizontal)">
                                      <p:cBhvr>
                                        <p:cTn id="13"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971551"/>
            <a:ext cx="8686800" cy="3623072"/>
          </a:xfrm>
        </p:spPr>
        <p:txBody>
          <a:bodyPr/>
          <a:lstStyle/>
          <a:p>
            <a:r>
              <a:rPr lang="en-US" sz="2800" i="1" dirty="0" smtClean="0"/>
              <a:t>Boot Sector Viruses</a:t>
            </a:r>
            <a:r>
              <a:rPr lang="en-US" sz="2800" dirty="0" smtClean="0"/>
              <a:t>:</a:t>
            </a:r>
          </a:p>
          <a:p>
            <a:pPr lvl="1"/>
            <a:r>
              <a:rPr lang="en-US" sz="2400" dirty="0" smtClean="0"/>
              <a:t>Infects the boot record and spreads when system is booted</a:t>
            </a:r>
          </a:p>
          <a:p>
            <a:pPr lvl="1"/>
            <a:r>
              <a:rPr lang="en-US" sz="2400" dirty="0" smtClean="0"/>
              <a:t>Gains control of machine before the virus detection tools</a:t>
            </a:r>
          </a:p>
          <a:p>
            <a:pPr lvl="1"/>
            <a:r>
              <a:rPr lang="en-US" sz="2400" dirty="0" smtClean="0"/>
              <a:t>Very hard to notice</a:t>
            </a:r>
          </a:p>
          <a:p>
            <a:pPr lvl="1"/>
            <a:endParaRPr lang="en-US" sz="2400" dirty="0" smtClean="0"/>
          </a:p>
          <a:p>
            <a:r>
              <a:rPr lang="en-US" sz="2800" dirty="0" smtClean="0"/>
              <a:t>Macro Virus:</a:t>
            </a:r>
          </a:p>
          <a:p>
            <a:pPr lvl="1"/>
            <a:r>
              <a:rPr lang="en-US" sz="2400" dirty="0" smtClean="0"/>
              <a:t>virus is part of the macro associated with a document</a:t>
            </a:r>
          </a:p>
        </p:txBody>
      </p:sp>
      <p:sp>
        <p:nvSpPr>
          <p:cNvPr id="32770" name="Rectangle 2"/>
          <p:cNvSpPr>
            <a:spLocks noGrp="1" noChangeArrowheads="1"/>
          </p:cNvSpPr>
          <p:nvPr>
            <p:ph type="title"/>
          </p:nvPr>
        </p:nvSpPr>
        <p:spPr/>
        <p:txBody>
          <a:bodyPr/>
          <a:lstStyle/>
          <a:p>
            <a:r>
              <a:rPr lang="en-US" dirty="0" smtClean="0">
                <a:solidFill>
                  <a:schemeClr val="tx1"/>
                </a:solidFill>
              </a:rPr>
              <a:t>Virus Types</a:t>
            </a:r>
          </a:p>
        </p:txBody>
      </p:sp>
      <p:sp>
        <p:nvSpPr>
          <p:cNvPr id="32772"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F9355287-F416-4757-9408-11E1DD8D5DD3}" type="slidenum">
              <a:rPr kumimoji="0" lang="en-US" sz="1200" smtClean="0">
                <a:solidFill>
                  <a:prstClr val="white"/>
                </a:solidFill>
              </a:rPr>
              <a:pPr/>
              <a:t>18</a:t>
            </a:fld>
            <a:endParaRPr kumimoji="0" lang="en-US" sz="1200" smtClean="0">
              <a:solidFill>
                <a:prstClr val="white"/>
              </a:solidFill>
            </a:endParaRPr>
          </a:p>
        </p:txBody>
      </p:sp>
      <p:sp>
        <p:nvSpPr>
          <p:cNvPr id="32773"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283491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7" dur="500"/>
                                        <p:tgtEl>
                                          <p:spTgt spid="4198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10"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b="1" dirty="0" smtClean="0">
                <a:solidFill>
                  <a:schemeClr val="tx1"/>
                </a:solidFill>
              </a:rPr>
              <a:t>Virus Types</a:t>
            </a:r>
          </a:p>
        </p:txBody>
      </p:sp>
      <p:sp>
        <p:nvSpPr>
          <p:cNvPr id="43011" name="Rectangle 3"/>
          <p:cNvSpPr>
            <a:spLocks noGrp="1" noChangeArrowheads="1"/>
          </p:cNvSpPr>
          <p:nvPr>
            <p:ph idx="1"/>
          </p:nvPr>
        </p:nvSpPr>
        <p:spPr/>
        <p:txBody>
          <a:bodyPr/>
          <a:lstStyle/>
          <a:p>
            <a:r>
              <a:rPr lang="en-US" i="1" dirty="0" smtClean="0"/>
              <a:t>Stealth virus</a:t>
            </a:r>
            <a:endParaRPr lang="en-US" dirty="0" smtClean="0"/>
          </a:p>
          <a:p>
            <a:pPr lvl="1"/>
            <a:r>
              <a:rPr lang="en-US" dirty="0" smtClean="0"/>
              <a:t>A form of virus explicitly designed to hide from detection by antivirus software</a:t>
            </a:r>
          </a:p>
          <a:p>
            <a:pPr lvl="1"/>
            <a:endParaRPr lang="en-US" dirty="0" smtClean="0"/>
          </a:p>
          <a:p>
            <a:r>
              <a:rPr lang="en-US" i="1" dirty="0" smtClean="0"/>
              <a:t>Polymorphic virus</a:t>
            </a:r>
            <a:r>
              <a:rPr lang="en-US" dirty="0" smtClean="0"/>
              <a:t>: </a:t>
            </a:r>
          </a:p>
          <a:p>
            <a:pPr lvl="1"/>
            <a:r>
              <a:rPr lang="en-US" dirty="0" smtClean="0"/>
              <a:t>A virus that mutates with every infection making detection by the “signature” of the virus difficult</a:t>
            </a:r>
          </a:p>
        </p:txBody>
      </p:sp>
      <p:sp>
        <p:nvSpPr>
          <p:cNvPr id="33796"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DB0FA746-D714-4F98-8DA3-5EC033A95D4A}" type="slidenum">
              <a:rPr kumimoji="0" lang="en-US" sz="1200" smtClean="0">
                <a:solidFill>
                  <a:prstClr val="white"/>
                </a:solidFill>
              </a:rPr>
              <a:pPr/>
              <a:t>19</a:t>
            </a:fld>
            <a:endParaRPr kumimoji="0" lang="en-US" sz="1200" smtClean="0">
              <a:solidFill>
                <a:prstClr val="white"/>
              </a:solidFill>
            </a:endParaRPr>
          </a:p>
        </p:txBody>
      </p:sp>
      <p:sp>
        <p:nvSpPr>
          <p:cNvPr id="33797"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
        <p:nvSpPr>
          <p:cNvPr id="2" name="Rectangle 1"/>
          <p:cNvSpPr/>
          <p:nvPr/>
        </p:nvSpPr>
        <p:spPr>
          <a:xfrm>
            <a:off x="609600" y="4470092"/>
            <a:ext cx="2514600" cy="369332"/>
          </a:xfrm>
          <a:prstGeom prst="rect">
            <a:avLst/>
          </a:prstGeom>
        </p:spPr>
        <p:txBody>
          <a:bodyPr wrap="square">
            <a:spAutoFit/>
          </a:bodyPr>
          <a:lstStyle/>
          <a:p>
            <a:r>
              <a:rPr lang="en-US" dirty="0" smtClean="0"/>
              <a:t>Mutate: </a:t>
            </a:r>
            <a:r>
              <a:rPr lang="en-US" dirty="0" err="1" smtClean="0"/>
              <a:t>đột</a:t>
            </a:r>
            <a:r>
              <a:rPr lang="en-US" dirty="0" smtClean="0"/>
              <a:t> </a:t>
            </a:r>
            <a:r>
              <a:rPr lang="en-US" dirty="0" err="1" smtClean="0"/>
              <a:t>biến</a:t>
            </a:r>
            <a:endParaRPr lang="en-US" dirty="0"/>
          </a:p>
        </p:txBody>
      </p:sp>
    </p:spTree>
    <p:extLst>
      <p:ext uri="{BB962C8B-B14F-4D97-AF65-F5344CB8AC3E}">
        <p14:creationId xmlns:p14="http://schemas.microsoft.com/office/powerpoint/2010/main" val="1761666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7" dur="500"/>
                                        <p:tgtEl>
                                          <p:spTgt spid="4301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10"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Outline</a:t>
            </a:r>
            <a:endParaRPr lang="en-US">
              <a:solidFill>
                <a:srgbClr val="FF0000"/>
              </a:solidFill>
            </a:endParaRPr>
          </a:p>
        </p:txBody>
      </p:sp>
      <p:sp>
        <p:nvSpPr>
          <p:cNvPr id="3" name="Content Placeholder 2"/>
          <p:cNvSpPr>
            <a:spLocks noGrp="1"/>
          </p:cNvSpPr>
          <p:nvPr>
            <p:ph idx="1"/>
          </p:nvPr>
        </p:nvSpPr>
        <p:spPr/>
        <p:txBody>
          <a:bodyPr/>
          <a:lstStyle/>
          <a:p>
            <a:pPr marL="514350" indent="-514350">
              <a:spcBef>
                <a:spcPts val="1200"/>
              </a:spcBef>
              <a:buFont typeface="+mj-lt"/>
              <a:buAutoNum type="arabicPeriod"/>
            </a:pPr>
            <a:r>
              <a:rPr lang="en-US" dirty="0" smtClean="0"/>
              <a:t>What is a malware?</a:t>
            </a:r>
          </a:p>
          <a:p>
            <a:pPr marL="514350" indent="-514350">
              <a:spcBef>
                <a:spcPts val="1200"/>
              </a:spcBef>
              <a:buFont typeface="+mj-lt"/>
              <a:buAutoNum type="arabicPeriod"/>
            </a:pPr>
            <a:r>
              <a:rPr lang="en-US" dirty="0" smtClean="0"/>
              <a:t>Common types of malware</a:t>
            </a:r>
          </a:p>
          <a:p>
            <a:pPr marL="514350" indent="-514350">
              <a:spcBef>
                <a:spcPts val="1200"/>
              </a:spcBef>
              <a:buFont typeface="+mj-lt"/>
              <a:buAutoNum type="arabicPeriod"/>
            </a:pPr>
            <a:r>
              <a:rPr lang="en-US" dirty="0" smtClean="0"/>
              <a:t>How to detect &amp; prevent them?</a:t>
            </a:r>
            <a:endParaRPr lang="en-US" dirty="0"/>
          </a:p>
        </p:txBody>
      </p:sp>
    </p:spTree>
    <p:extLst>
      <p:ext uri="{BB962C8B-B14F-4D97-AF65-F5344CB8AC3E}">
        <p14:creationId xmlns:p14="http://schemas.microsoft.com/office/powerpoint/2010/main" val="2090874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57150"/>
            <a:ext cx="8229600" cy="857250"/>
          </a:xfrm>
        </p:spPr>
        <p:txBody>
          <a:bodyPr/>
          <a:lstStyle/>
          <a:p>
            <a:r>
              <a:rPr lang="en-US" dirty="0" smtClean="0">
                <a:solidFill>
                  <a:schemeClr val="tx1"/>
                </a:solidFill>
              </a:rPr>
              <a:t>How Viruses Append</a:t>
            </a:r>
          </a:p>
        </p:txBody>
      </p:sp>
      <p:sp>
        <p:nvSpPr>
          <p:cNvPr id="34819" name="Slide Number Placeholder 4"/>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E2584294-804A-4988-A2FD-4D1E3FC700FF}" type="slidenum">
              <a:rPr kumimoji="0" lang="en-US" sz="1200" smtClean="0">
                <a:solidFill>
                  <a:prstClr val="white"/>
                </a:solidFill>
              </a:rPr>
              <a:pPr/>
              <a:t>20</a:t>
            </a:fld>
            <a:endParaRPr kumimoji="0" lang="en-US" sz="1200" smtClean="0">
              <a:solidFill>
                <a:prstClr val="white"/>
              </a:solidFill>
            </a:endParaRPr>
          </a:p>
        </p:txBody>
      </p:sp>
      <p:sp>
        <p:nvSpPr>
          <p:cNvPr id="203779" name="Rectangle 3"/>
          <p:cNvSpPr>
            <a:spLocks noChangeArrowheads="1"/>
          </p:cNvSpPr>
          <p:nvPr/>
        </p:nvSpPr>
        <p:spPr bwMode="auto">
          <a:xfrm>
            <a:off x="1600200" y="211455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0" name="Rectangle 4"/>
          <p:cNvSpPr>
            <a:spLocks noChangeArrowheads="1"/>
          </p:cNvSpPr>
          <p:nvPr/>
        </p:nvSpPr>
        <p:spPr bwMode="auto">
          <a:xfrm>
            <a:off x="3886200" y="2114550"/>
            <a:ext cx="1219200" cy="6286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1" name="Rectangle 5"/>
          <p:cNvSpPr>
            <a:spLocks noChangeArrowheads="1"/>
          </p:cNvSpPr>
          <p:nvPr/>
        </p:nvSpPr>
        <p:spPr bwMode="auto">
          <a:xfrm>
            <a:off x="6553200" y="274320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2" name="Text Box 6"/>
          <p:cNvSpPr txBox="1">
            <a:spLocks noChangeArrowheads="1"/>
          </p:cNvSpPr>
          <p:nvPr/>
        </p:nvSpPr>
        <p:spPr bwMode="auto">
          <a:xfrm>
            <a:off x="1584325" y="2545557"/>
            <a:ext cx="1226618" cy="904863"/>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dirty="0">
                <a:solidFill>
                  <a:prstClr val="black">
                    <a:lumMod val="95000"/>
                    <a:lumOff val="5000"/>
                  </a:prstClr>
                </a:solidFill>
                <a:latin typeface="Times New Roman" pitchFamily="18" charset="0"/>
              </a:rPr>
              <a:t>Original</a:t>
            </a:r>
          </a:p>
          <a:p>
            <a:pPr eaLnBrk="0" fontAlgn="base" hangingPunct="0">
              <a:spcBef>
                <a:spcPct val="20000"/>
              </a:spcBef>
              <a:spcAft>
                <a:spcPct val="0"/>
              </a:spcAft>
              <a:defRPr/>
            </a:pPr>
            <a:r>
              <a:rPr kumimoji="1" lang="en-US" sz="2400" dirty="0">
                <a:solidFill>
                  <a:prstClr val="black">
                    <a:lumMod val="95000"/>
                    <a:lumOff val="5000"/>
                  </a:prstClr>
                </a:solidFill>
                <a:latin typeface="Times New Roman" pitchFamily="18" charset="0"/>
              </a:rPr>
              <a:t>program</a:t>
            </a:r>
          </a:p>
        </p:txBody>
      </p:sp>
      <p:sp>
        <p:nvSpPr>
          <p:cNvPr id="203783" name="Text Box 7"/>
          <p:cNvSpPr txBox="1">
            <a:spLocks noChangeArrowheads="1"/>
          </p:cNvSpPr>
          <p:nvPr/>
        </p:nvSpPr>
        <p:spPr bwMode="auto">
          <a:xfrm>
            <a:off x="4114800" y="2228851"/>
            <a:ext cx="800219" cy="461665"/>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virus</a:t>
            </a:r>
          </a:p>
        </p:txBody>
      </p:sp>
      <p:sp>
        <p:nvSpPr>
          <p:cNvPr id="203784" name="Text Box 8"/>
          <p:cNvSpPr txBox="1">
            <a:spLocks noChangeArrowheads="1"/>
          </p:cNvSpPr>
          <p:nvPr/>
        </p:nvSpPr>
        <p:spPr bwMode="auto">
          <a:xfrm>
            <a:off x="6553200" y="3086101"/>
            <a:ext cx="1226618" cy="904863"/>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Original</a:t>
            </a:r>
          </a:p>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program</a:t>
            </a:r>
          </a:p>
        </p:txBody>
      </p:sp>
      <p:sp>
        <p:nvSpPr>
          <p:cNvPr id="203785" name="Rectangle 9"/>
          <p:cNvSpPr>
            <a:spLocks noChangeArrowheads="1"/>
          </p:cNvSpPr>
          <p:nvPr/>
        </p:nvSpPr>
        <p:spPr bwMode="auto">
          <a:xfrm>
            <a:off x="6553200" y="2114550"/>
            <a:ext cx="1219200" cy="6286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6" name="Text Box 10"/>
          <p:cNvSpPr txBox="1">
            <a:spLocks noChangeArrowheads="1"/>
          </p:cNvSpPr>
          <p:nvPr/>
        </p:nvSpPr>
        <p:spPr bwMode="auto">
          <a:xfrm>
            <a:off x="6781800" y="2228851"/>
            <a:ext cx="800219" cy="461665"/>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virus</a:t>
            </a:r>
          </a:p>
        </p:txBody>
      </p:sp>
      <p:sp>
        <p:nvSpPr>
          <p:cNvPr id="34828" name="Text Box 11"/>
          <p:cNvSpPr txBox="1">
            <a:spLocks noChangeArrowheads="1"/>
          </p:cNvSpPr>
          <p:nvPr/>
        </p:nvSpPr>
        <p:spPr bwMode="auto">
          <a:xfrm>
            <a:off x="2133600" y="4171950"/>
            <a:ext cx="4662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pPr eaLnBrk="0" fontAlgn="base" hangingPunct="0">
              <a:spcBef>
                <a:spcPct val="20000"/>
              </a:spcBef>
              <a:spcAft>
                <a:spcPct val="0"/>
              </a:spcAft>
            </a:pPr>
            <a:r>
              <a:rPr lang="en-US" smtClean="0">
                <a:solidFill>
                  <a:srgbClr val="FF0000"/>
                </a:solidFill>
              </a:rPr>
              <a:t>Virus appended to program</a:t>
            </a:r>
          </a:p>
        </p:txBody>
      </p:sp>
      <p:sp>
        <p:nvSpPr>
          <p:cNvPr id="203788" name="Text Box 12"/>
          <p:cNvSpPr txBox="1">
            <a:spLocks noChangeArrowheads="1"/>
          </p:cNvSpPr>
          <p:nvPr/>
        </p:nvSpPr>
        <p:spPr bwMode="auto">
          <a:xfrm>
            <a:off x="3184525" y="2147888"/>
            <a:ext cx="386644" cy="523220"/>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800">
                <a:solidFill>
                  <a:prstClr val="black">
                    <a:lumMod val="95000"/>
                    <a:lumOff val="5000"/>
                  </a:prstClr>
                </a:solidFill>
                <a:latin typeface="Times New Roman" pitchFamily="18" charset="0"/>
              </a:rPr>
              <a:t>+</a:t>
            </a:r>
          </a:p>
        </p:txBody>
      </p:sp>
      <p:sp>
        <p:nvSpPr>
          <p:cNvPr id="203789" name="Text Box 13"/>
          <p:cNvSpPr txBox="1">
            <a:spLocks noChangeArrowheads="1"/>
          </p:cNvSpPr>
          <p:nvPr/>
        </p:nvSpPr>
        <p:spPr bwMode="auto">
          <a:xfrm>
            <a:off x="5699125" y="2147888"/>
            <a:ext cx="386644" cy="523220"/>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800">
                <a:solidFill>
                  <a:prstClr val="black">
                    <a:lumMod val="95000"/>
                    <a:lumOff val="5000"/>
                  </a:prstClr>
                </a:solidFill>
                <a:latin typeface="Times New Roman" pitchFamily="18" charset="0"/>
              </a:rPr>
              <a:t>=</a:t>
            </a:r>
          </a:p>
        </p:txBody>
      </p:sp>
      <p:sp>
        <p:nvSpPr>
          <p:cNvPr id="34831"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2877220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1"/>
          <p:cNvSpPr>
            <a:spLocks noGrp="1"/>
          </p:cNvSpPr>
          <p:nvPr>
            <p:ph type="title"/>
          </p:nvPr>
        </p:nvSpPr>
        <p:spPr>
          <a:xfrm>
            <a:off x="762000" y="57150"/>
            <a:ext cx="8229600" cy="857250"/>
          </a:xfrm>
        </p:spPr>
        <p:txBody>
          <a:bodyPr/>
          <a:lstStyle/>
          <a:p>
            <a:r>
              <a:rPr lang="en-US" dirty="0" smtClean="0">
                <a:solidFill>
                  <a:schemeClr val="tx1"/>
                </a:solidFill>
              </a:rPr>
              <a:t>How Viruses Append</a:t>
            </a:r>
          </a:p>
        </p:txBody>
      </p:sp>
      <p:sp>
        <p:nvSpPr>
          <p:cNvPr id="35843" name="Slide Number Placeholder 3"/>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CA660224-D272-48A5-A745-5A75B1AE7721}" type="slidenum">
              <a:rPr kumimoji="0" lang="en-US" sz="1200" smtClean="0">
                <a:solidFill>
                  <a:prstClr val="white"/>
                </a:solidFill>
              </a:rPr>
              <a:pPr/>
              <a:t>21</a:t>
            </a:fld>
            <a:endParaRPr kumimoji="0" lang="en-US" sz="1200" smtClean="0">
              <a:solidFill>
                <a:prstClr val="white"/>
              </a:solidFill>
            </a:endParaRPr>
          </a:p>
        </p:txBody>
      </p:sp>
      <p:sp>
        <p:nvSpPr>
          <p:cNvPr id="204802" name="Rectangle 2" descr="Large confetti"/>
          <p:cNvSpPr>
            <a:spLocks noChangeArrowheads="1"/>
          </p:cNvSpPr>
          <p:nvPr/>
        </p:nvSpPr>
        <p:spPr bwMode="auto">
          <a:xfrm>
            <a:off x="1093788" y="213122"/>
            <a:ext cx="7772400" cy="857250"/>
          </a:xfrm>
          <a:prstGeom prst="rect">
            <a:avLst/>
          </a:prstGeom>
          <a:noFill/>
          <a:ln w="9525">
            <a:noFill/>
            <a:miter lim="800000"/>
            <a:headEnd/>
            <a:tailEnd/>
          </a:ln>
          <a:effectLst/>
        </p:spPr>
        <p:txBody>
          <a:bodyPr anchor="b"/>
          <a:lstStyle/>
          <a:p>
            <a:pPr algn="ctr" eaLnBrk="0" fontAlgn="base" hangingPunct="0">
              <a:spcBef>
                <a:spcPct val="20000"/>
              </a:spcBef>
              <a:spcAft>
                <a:spcPct val="0"/>
              </a:spcAft>
              <a:buFontTx/>
              <a:buChar char="•"/>
              <a:defRPr/>
            </a:pPr>
            <a:endParaRPr kumimoji="1" lang="en-US" sz="4400" dirty="0">
              <a:solidFill>
                <a:srgbClr val="EEECE1"/>
              </a:solidFill>
              <a:effectLst>
                <a:outerShdw blurRad="38100" dist="38100" dir="2700000" algn="tl">
                  <a:srgbClr val="000000"/>
                </a:outerShdw>
              </a:effectLst>
              <a:latin typeface="Arial" pitchFamily="34" charset="0"/>
            </a:endParaRPr>
          </a:p>
        </p:txBody>
      </p:sp>
      <p:sp>
        <p:nvSpPr>
          <p:cNvPr id="204803" name="Rectangle 3"/>
          <p:cNvSpPr>
            <a:spLocks noChangeArrowheads="1"/>
          </p:cNvSpPr>
          <p:nvPr/>
        </p:nvSpPr>
        <p:spPr bwMode="auto">
          <a:xfrm>
            <a:off x="1600200" y="211455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04" name="Rectangle 4"/>
          <p:cNvSpPr>
            <a:spLocks noChangeArrowheads="1"/>
          </p:cNvSpPr>
          <p:nvPr/>
        </p:nvSpPr>
        <p:spPr bwMode="auto">
          <a:xfrm>
            <a:off x="3886200" y="2114550"/>
            <a:ext cx="1219200" cy="6286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05" name="Rectangle 5"/>
          <p:cNvSpPr>
            <a:spLocks noChangeArrowheads="1"/>
          </p:cNvSpPr>
          <p:nvPr/>
        </p:nvSpPr>
        <p:spPr bwMode="auto">
          <a:xfrm>
            <a:off x="6553200" y="251460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06" name="Text Box 6"/>
          <p:cNvSpPr txBox="1">
            <a:spLocks noChangeArrowheads="1"/>
          </p:cNvSpPr>
          <p:nvPr/>
        </p:nvSpPr>
        <p:spPr bwMode="auto">
          <a:xfrm>
            <a:off x="1584325" y="2545557"/>
            <a:ext cx="1226618" cy="904863"/>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Original</a:t>
            </a:r>
          </a:p>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program</a:t>
            </a:r>
          </a:p>
        </p:txBody>
      </p:sp>
      <p:sp>
        <p:nvSpPr>
          <p:cNvPr id="204807" name="Text Box 7"/>
          <p:cNvSpPr txBox="1">
            <a:spLocks noChangeArrowheads="1"/>
          </p:cNvSpPr>
          <p:nvPr/>
        </p:nvSpPr>
        <p:spPr bwMode="auto">
          <a:xfrm>
            <a:off x="4114800" y="2228851"/>
            <a:ext cx="800219" cy="461665"/>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virus</a:t>
            </a:r>
          </a:p>
        </p:txBody>
      </p:sp>
      <p:sp>
        <p:nvSpPr>
          <p:cNvPr id="204808" name="Text Box 8"/>
          <p:cNvSpPr txBox="1">
            <a:spLocks noChangeArrowheads="1"/>
          </p:cNvSpPr>
          <p:nvPr/>
        </p:nvSpPr>
        <p:spPr bwMode="auto">
          <a:xfrm>
            <a:off x="6553200" y="2743201"/>
            <a:ext cx="1226618" cy="904863"/>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Original</a:t>
            </a:r>
          </a:p>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program</a:t>
            </a:r>
          </a:p>
        </p:txBody>
      </p:sp>
      <p:sp>
        <p:nvSpPr>
          <p:cNvPr id="204809" name="Rectangle 9"/>
          <p:cNvSpPr>
            <a:spLocks noChangeArrowheads="1"/>
          </p:cNvSpPr>
          <p:nvPr/>
        </p:nvSpPr>
        <p:spPr bwMode="auto">
          <a:xfrm>
            <a:off x="6553200" y="2114550"/>
            <a:ext cx="1219200" cy="4000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10" name="Text Box 10"/>
          <p:cNvSpPr txBox="1">
            <a:spLocks noChangeArrowheads="1"/>
          </p:cNvSpPr>
          <p:nvPr/>
        </p:nvSpPr>
        <p:spPr bwMode="auto">
          <a:xfrm>
            <a:off x="6553200" y="2171701"/>
            <a:ext cx="1107163" cy="461665"/>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Virus-1</a:t>
            </a:r>
          </a:p>
        </p:txBody>
      </p:sp>
      <p:sp>
        <p:nvSpPr>
          <p:cNvPr id="35853" name="Text Box 11"/>
          <p:cNvSpPr txBox="1">
            <a:spLocks noChangeArrowheads="1"/>
          </p:cNvSpPr>
          <p:nvPr/>
        </p:nvSpPr>
        <p:spPr bwMode="auto">
          <a:xfrm>
            <a:off x="2057400" y="4229100"/>
            <a:ext cx="49353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pPr eaLnBrk="0" fontAlgn="base" hangingPunct="0">
              <a:spcBef>
                <a:spcPct val="20000"/>
              </a:spcBef>
              <a:spcAft>
                <a:spcPct val="0"/>
              </a:spcAft>
            </a:pPr>
            <a:r>
              <a:rPr lang="en-US" smtClean="0">
                <a:solidFill>
                  <a:srgbClr val="FF0000"/>
                </a:solidFill>
              </a:rPr>
              <a:t>Virus surrounding a program</a:t>
            </a:r>
          </a:p>
        </p:txBody>
      </p:sp>
      <p:sp>
        <p:nvSpPr>
          <p:cNvPr id="204812" name="Text Box 12"/>
          <p:cNvSpPr txBox="1">
            <a:spLocks noChangeArrowheads="1"/>
          </p:cNvSpPr>
          <p:nvPr/>
        </p:nvSpPr>
        <p:spPr bwMode="auto">
          <a:xfrm>
            <a:off x="3184525" y="2147888"/>
            <a:ext cx="386644" cy="523220"/>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800">
                <a:solidFill>
                  <a:prstClr val="black">
                    <a:lumMod val="95000"/>
                    <a:lumOff val="5000"/>
                  </a:prstClr>
                </a:solidFill>
                <a:latin typeface="Times New Roman" pitchFamily="18" charset="0"/>
              </a:rPr>
              <a:t>+</a:t>
            </a:r>
          </a:p>
        </p:txBody>
      </p:sp>
      <p:sp>
        <p:nvSpPr>
          <p:cNvPr id="204813" name="Text Box 13"/>
          <p:cNvSpPr txBox="1">
            <a:spLocks noChangeArrowheads="1"/>
          </p:cNvSpPr>
          <p:nvPr/>
        </p:nvSpPr>
        <p:spPr bwMode="auto">
          <a:xfrm>
            <a:off x="5699125" y="2147888"/>
            <a:ext cx="386644" cy="523220"/>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800">
                <a:solidFill>
                  <a:prstClr val="black">
                    <a:lumMod val="95000"/>
                    <a:lumOff val="5000"/>
                  </a:prstClr>
                </a:solidFill>
                <a:latin typeface="Times New Roman" pitchFamily="18" charset="0"/>
              </a:rPr>
              <a:t>=</a:t>
            </a:r>
          </a:p>
        </p:txBody>
      </p:sp>
      <p:sp>
        <p:nvSpPr>
          <p:cNvPr id="204814" name="Rectangle 14"/>
          <p:cNvSpPr>
            <a:spLocks noChangeArrowheads="1"/>
          </p:cNvSpPr>
          <p:nvPr/>
        </p:nvSpPr>
        <p:spPr bwMode="auto">
          <a:xfrm>
            <a:off x="6553200" y="3771900"/>
            <a:ext cx="1219200" cy="4000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15" name="Text Box 15"/>
          <p:cNvSpPr txBox="1">
            <a:spLocks noChangeArrowheads="1"/>
          </p:cNvSpPr>
          <p:nvPr/>
        </p:nvSpPr>
        <p:spPr bwMode="auto">
          <a:xfrm>
            <a:off x="6629400" y="3771901"/>
            <a:ext cx="1107163" cy="461665"/>
          </a:xfrm>
          <a:prstGeom prst="rect">
            <a:avLst/>
          </a:prstGeom>
          <a:noFill/>
          <a:ln w="9525">
            <a:noFill/>
            <a:miter lim="800000"/>
            <a:headEnd/>
            <a:tailEnd/>
          </a:ln>
          <a:effectLst/>
        </p:spPr>
        <p:txBody>
          <a:bodyPr wrap="none">
            <a:spAutoFit/>
          </a:bodyPr>
          <a:lstStyle/>
          <a:p>
            <a:pPr eaLnBrk="0" fontAlgn="base" hangingPunct="0">
              <a:spcBef>
                <a:spcPct val="20000"/>
              </a:spcBef>
              <a:spcAft>
                <a:spcPct val="0"/>
              </a:spcAft>
              <a:defRPr/>
            </a:pPr>
            <a:r>
              <a:rPr kumimoji="1" lang="en-US" sz="2400">
                <a:solidFill>
                  <a:prstClr val="black">
                    <a:lumMod val="95000"/>
                    <a:lumOff val="5000"/>
                  </a:prstClr>
                </a:solidFill>
                <a:latin typeface="Times New Roman" pitchFamily="18" charset="0"/>
              </a:rPr>
              <a:t>Virus-2</a:t>
            </a:r>
          </a:p>
        </p:txBody>
      </p:sp>
      <p:sp>
        <p:nvSpPr>
          <p:cNvPr id="35858"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2588056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9"/>
          <p:cNvSpPr>
            <a:spLocks noGrp="1"/>
          </p:cNvSpPr>
          <p:nvPr>
            <p:ph type="title"/>
          </p:nvPr>
        </p:nvSpPr>
        <p:spPr/>
        <p:txBody>
          <a:bodyPr/>
          <a:lstStyle/>
          <a:p>
            <a:r>
              <a:rPr lang="en-US" dirty="0" smtClean="0">
                <a:solidFill>
                  <a:srgbClr val="FF0000"/>
                </a:solidFill>
              </a:rPr>
              <a:t>How Viruses Append</a:t>
            </a:r>
          </a:p>
        </p:txBody>
      </p:sp>
      <p:sp>
        <p:nvSpPr>
          <p:cNvPr id="36867" name="Slide Number Placeholder 3"/>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161161C2-AEBC-4DB8-A157-0F2BF31719FF}" type="slidenum">
              <a:rPr kumimoji="0" lang="en-US" sz="1200" smtClean="0">
                <a:solidFill>
                  <a:prstClr val="white"/>
                </a:solidFill>
              </a:rPr>
              <a:pPr/>
              <a:t>22</a:t>
            </a:fld>
            <a:endParaRPr kumimoji="0" lang="en-US" sz="1200" smtClean="0">
              <a:solidFill>
                <a:prstClr val="white"/>
              </a:solidFill>
            </a:endParaRPr>
          </a:p>
        </p:txBody>
      </p:sp>
      <p:sp>
        <p:nvSpPr>
          <p:cNvPr id="36875" name="Text Box 12"/>
          <p:cNvSpPr txBox="1">
            <a:spLocks noChangeArrowheads="1"/>
          </p:cNvSpPr>
          <p:nvPr/>
        </p:nvSpPr>
        <p:spPr bwMode="auto">
          <a:xfrm>
            <a:off x="2057400" y="4286250"/>
            <a:ext cx="5049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pPr eaLnBrk="0" fontAlgn="base" hangingPunct="0">
              <a:spcBef>
                <a:spcPct val="20000"/>
              </a:spcBef>
              <a:spcAft>
                <a:spcPct val="0"/>
              </a:spcAft>
            </a:pPr>
            <a:r>
              <a:rPr lang="en-US" smtClean="0">
                <a:solidFill>
                  <a:srgbClr val="FF0000"/>
                </a:solidFill>
              </a:rPr>
              <a:t>Virus integrated into program</a:t>
            </a:r>
          </a:p>
        </p:txBody>
      </p:sp>
      <p:sp>
        <p:nvSpPr>
          <p:cNvPr id="36881"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539" y="961192"/>
            <a:ext cx="2481262" cy="3325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986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57150"/>
            <a:ext cx="1632857" cy="125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4579" name="Rectangle 2"/>
          <p:cNvSpPr>
            <a:spLocks noGrp="1" noChangeArrowheads="1"/>
          </p:cNvSpPr>
          <p:nvPr>
            <p:ph type="title"/>
          </p:nvPr>
        </p:nvSpPr>
        <p:spPr>
          <a:xfrm>
            <a:off x="838200" y="57150"/>
            <a:ext cx="8153400" cy="857250"/>
          </a:xfrm>
        </p:spPr>
        <p:txBody>
          <a:bodyPr/>
          <a:lstStyle/>
          <a:p>
            <a:r>
              <a:rPr lang="en-US" dirty="0" smtClean="0">
                <a:solidFill>
                  <a:srgbClr val="002060"/>
                </a:solidFill>
              </a:rPr>
              <a:t>Computer Worms</a:t>
            </a:r>
          </a:p>
        </p:txBody>
      </p:sp>
      <p:sp>
        <p:nvSpPr>
          <p:cNvPr id="37891" name="Rectangle 3"/>
          <p:cNvSpPr>
            <a:spLocks noGrp="1" noChangeArrowheads="1"/>
          </p:cNvSpPr>
          <p:nvPr>
            <p:ph idx="1"/>
          </p:nvPr>
        </p:nvSpPr>
        <p:spPr>
          <a:xfrm>
            <a:off x="457200" y="1200150"/>
            <a:ext cx="8229600" cy="3546872"/>
          </a:xfrm>
        </p:spPr>
        <p:txBody>
          <a:bodyPr/>
          <a:lstStyle/>
          <a:p>
            <a:pPr>
              <a:defRPr/>
            </a:pPr>
            <a:r>
              <a:rPr lang="en-US" altLang="zh-TW" sz="2400" dirty="0" smtClean="0">
                <a:solidFill>
                  <a:srgbClr val="7030A0"/>
                </a:solidFill>
              </a:rPr>
              <a:t>A computer worm </a:t>
            </a:r>
            <a:r>
              <a:rPr lang="en-US" altLang="zh-TW" sz="2400" dirty="0" smtClean="0"/>
              <a:t>is a malware program that spreads copies of itself </a:t>
            </a:r>
            <a:r>
              <a:rPr lang="en-US" altLang="zh-TW" sz="2400" dirty="0" smtClean="0">
                <a:solidFill>
                  <a:schemeClr val="accent6">
                    <a:lumMod val="50000"/>
                  </a:schemeClr>
                </a:solidFill>
              </a:rPr>
              <a:t>without the need to inject itself in other programs</a:t>
            </a:r>
            <a:r>
              <a:rPr lang="en-US" altLang="zh-TW" sz="2400" dirty="0" smtClean="0"/>
              <a:t>, and usually </a:t>
            </a:r>
            <a:r>
              <a:rPr lang="en-US" altLang="zh-TW" sz="2400" dirty="0" smtClean="0">
                <a:solidFill>
                  <a:srgbClr val="FF0000"/>
                </a:solidFill>
              </a:rPr>
              <a:t>without human interaction</a:t>
            </a:r>
            <a:r>
              <a:rPr lang="en-US" altLang="zh-TW" sz="2400" dirty="0" smtClean="0"/>
              <a:t>.</a:t>
            </a:r>
          </a:p>
          <a:p>
            <a:pPr>
              <a:defRPr/>
            </a:pPr>
            <a:r>
              <a:rPr lang="en-US" altLang="zh-TW" sz="2400" dirty="0" smtClean="0"/>
              <a:t>In most cases, a computer worm will carry a malicious payload, such as deleting files or installing a backdoor.</a:t>
            </a:r>
            <a:endParaRPr lang="en-US" altLang="zh-TW" sz="2000" dirty="0" smtClean="0"/>
          </a:p>
        </p:txBody>
      </p:sp>
      <p:sp>
        <p:nvSpPr>
          <p:cNvPr id="2458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39FEE943-0052-47C5-A647-81AED2316A57}" type="slidenum">
              <a:rPr kumimoji="0" lang="en-US" sz="1200" smtClean="0">
                <a:solidFill>
                  <a:prstClr val="white"/>
                </a:solidFill>
              </a:rPr>
              <a:pPr/>
              <a:t>23</a:t>
            </a:fld>
            <a:endParaRPr kumimoji="0" lang="en-US" sz="1200" smtClean="0">
              <a:solidFill>
                <a:prstClr val="white"/>
              </a:solidFill>
            </a:endParaRPr>
          </a:p>
        </p:txBody>
      </p:sp>
      <p:sp>
        <p:nvSpPr>
          <p:cNvPr id="2458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3207389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a:rPr lang="en-US" dirty="0" smtClean="0">
                <a:solidFill>
                  <a:srgbClr val="002060"/>
                </a:solidFill>
              </a:rPr>
              <a:t>Worm Propagation</a:t>
            </a:r>
            <a:endParaRPr lang="en-US" dirty="0">
              <a:solidFill>
                <a:srgbClr val="002060"/>
              </a:solidFill>
            </a:endParaRPr>
          </a:p>
        </p:txBody>
      </p:sp>
      <p:sp>
        <p:nvSpPr>
          <p:cNvPr id="3" name="Content Placeholder 2"/>
          <p:cNvSpPr>
            <a:spLocks noGrp="1"/>
          </p:cNvSpPr>
          <p:nvPr>
            <p:ph idx="1"/>
          </p:nvPr>
        </p:nvSpPr>
        <p:spPr/>
        <p:txBody>
          <a:bodyPr/>
          <a:lstStyle/>
          <a:p>
            <a:r>
              <a:rPr lang="en-US" sz="2400" dirty="0" smtClean="0"/>
              <a:t>Worm propagation by finding and infecting </a:t>
            </a:r>
            <a:r>
              <a:rPr lang="en-US" sz="2400" dirty="0" smtClean="0">
                <a:solidFill>
                  <a:srgbClr val="FF0000"/>
                </a:solidFill>
              </a:rPr>
              <a:t>vulnerable hosts</a:t>
            </a:r>
            <a:endParaRPr lang="en-US" sz="2400" dirty="0">
              <a:solidFill>
                <a:srgbClr val="FF0000"/>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24</a:t>
            </a:fld>
            <a:endParaRPr lang="en-US">
              <a:solidFill>
                <a:prstClr val="white"/>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474378"/>
            <a:ext cx="4691062" cy="3288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620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a:rPr lang="en-US" dirty="0" smtClean="0">
                <a:solidFill>
                  <a:srgbClr val="002060"/>
                </a:solidFill>
              </a:rPr>
              <a:t>Trojan Horses</a:t>
            </a:r>
            <a:endParaRPr lang="en-US" dirty="0">
              <a:solidFill>
                <a:srgbClr val="002060"/>
              </a:solidFill>
            </a:endParaRPr>
          </a:p>
        </p:txBody>
      </p:sp>
      <p:sp>
        <p:nvSpPr>
          <p:cNvPr id="3" name="Content Placeholder 2"/>
          <p:cNvSpPr>
            <a:spLocks noGrp="1"/>
          </p:cNvSpPr>
          <p:nvPr>
            <p:ph idx="1"/>
          </p:nvPr>
        </p:nvSpPr>
        <p:spPr/>
        <p:txBody>
          <a:bodyPr/>
          <a:lstStyle/>
          <a:p>
            <a:r>
              <a:rPr lang="en-US" sz="2400" dirty="0" smtClean="0">
                <a:solidFill>
                  <a:srgbClr val="7030A0"/>
                </a:solidFill>
              </a:rPr>
              <a:t>A </a:t>
            </a:r>
            <a:r>
              <a:rPr lang="en-US" sz="2400" dirty="0">
                <a:solidFill>
                  <a:srgbClr val="7030A0"/>
                </a:solidFill>
              </a:rPr>
              <a:t>T</a:t>
            </a:r>
            <a:r>
              <a:rPr lang="en-US" sz="2400" dirty="0" smtClean="0">
                <a:solidFill>
                  <a:srgbClr val="7030A0"/>
                </a:solidFill>
              </a:rPr>
              <a:t>rojan horse </a:t>
            </a:r>
            <a:r>
              <a:rPr lang="en-US" sz="2400" dirty="0" smtClean="0"/>
              <a:t>is a malware program that appears to perform some </a:t>
            </a:r>
            <a:r>
              <a:rPr lang="en-US" sz="2400" dirty="0" smtClean="0">
                <a:solidFill>
                  <a:srgbClr val="FF0000"/>
                </a:solidFill>
              </a:rPr>
              <a:t>useful tasks</a:t>
            </a:r>
            <a:r>
              <a:rPr lang="en-US" sz="2400" dirty="0" smtClean="0"/>
              <a:t>, but which also does something with </a:t>
            </a:r>
            <a:r>
              <a:rPr lang="en-US" sz="2400" dirty="0" smtClean="0">
                <a:solidFill>
                  <a:srgbClr val="FF0000"/>
                </a:solidFill>
              </a:rPr>
              <a:t>negative consequences</a:t>
            </a:r>
            <a:r>
              <a:rPr lang="en-US" sz="2400" dirty="0" smtClean="0"/>
              <a:t>.</a:t>
            </a:r>
            <a:endParaRPr lang="en-US" sz="2400" dirty="0"/>
          </a:p>
        </p:txBody>
      </p:sp>
      <p:sp>
        <p:nvSpPr>
          <p:cNvPr id="4" name="Footer Placeholder 3"/>
          <p:cNvSpPr>
            <a:spLocks noGrp="1"/>
          </p:cNvSpPr>
          <p:nvPr>
            <p:ph type="ftr" sz="quarter" idx="10"/>
          </p:nvPr>
        </p:nvSpPr>
        <p:spPr/>
        <p:txBody>
          <a:bodyPr/>
          <a:lstStyle/>
          <a:p>
            <a:pPr>
              <a:defRPr/>
            </a:pPr>
            <a:r>
              <a:rPr lang="en-US" smtClean="0">
                <a:solidFill>
                  <a:prstClr val="white"/>
                </a:solidFill>
              </a:rPr>
              <a:t>CS 450/650 Fundamentals of Integrated Computer Security</a:t>
            </a:r>
            <a:endParaRPr lang="en-US">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25</a:t>
            </a:fld>
            <a:endParaRPr lang="en-US">
              <a:solidFill>
                <a:prstClr val="white"/>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66950"/>
            <a:ext cx="5548312" cy="250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8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57150"/>
            <a:ext cx="8534400" cy="857250"/>
          </a:xfrm>
        </p:spPr>
        <p:txBody>
          <a:bodyPr/>
          <a:lstStyle/>
          <a:p>
            <a:r>
              <a:rPr lang="en-US" dirty="0" smtClean="0">
                <a:solidFill>
                  <a:srgbClr val="7030A0"/>
                </a:solidFill>
              </a:rPr>
              <a:t>Logic/Time Bomb</a:t>
            </a:r>
          </a:p>
        </p:txBody>
      </p:sp>
      <p:sp>
        <p:nvSpPr>
          <p:cNvPr id="37891" name="Rectangle 3"/>
          <p:cNvSpPr>
            <a:spLocks noGrp="1" noChangeArrowheads="1"/>
          </p:cNvSpPr>
          <p:nvPr>
            <p:ph idx="1"/>
          </p:nvPr>
        </p:nvSpPr>
        <p:spPr>
          <a:xfrm>
            <a:off x="533400" y="1314451"/>
            <a:ext cx="8534400" cy="3623072"/>
          </a:xfrm>
        </p:spPr>
        <p:txBody>
          <a:bodyPr/>
          <a:lstStyle/>
          <a:p>
            <a:pPr lvl="1"/>
            <a:endParaRPr lang="en-US" sz="2400" dirty="0" smtClean="0"/>
          </a:p>
          <a:p>
            <a:pPr>
              <a:spcBef>
                <a:spcPts val="600"/>
              </a:spcBef>
            </a:pPr>
            <a:r>
              <a:rPr lang="en-US" sz="2800" dirty="0" smtClean="0"/>
              <a:t>programmed threats that lie dormant for an extended period of time until they are triggered</a:t>
            </a:r>
          </a:p>
          <a:p>
            <a:pPr lvl="1">
              <a:spcBef>
                <a:spcPts val="600"/>
              </a:spcBef>
            </a:pPr>
            <a:r>
              <a:rPr lang="en-US" sz="2400" dirty="0" smtClean="0"/>
              <a:t>When triggered, malicious code is executed</a:t>
            </a:r>
          </a:p>
        </p:txBody>
      </p:sp>
      <p:sp>
        <p:nvSpPr>
          <p:cNvPr id="25604"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EF67FDB4-4B46-48F8-BC31-56CCC48B630F}" type="slidenum">
              <a:rPr kumimoji="0" lang="en-US" sz="1200" smtClean="0">
                <a:solidFill>
                  <a:prstClr val="white"/>
                </a:solidFill>
              </a:rPr>
              <a:pPr/>
              <a:t>26</a:t>
            </a:fld>
            <a:endParaRPr kumimoji="0" lang="en-US" sz="1200" smtClean="0">
              <a:solidFill>
                <a:prstClr val="white"/>
              </a:solidFill>
            </a:endParaRPr>
          </a:p>
        </p:txBody>
      </p:sp>
      <p:sp>
        <p:nvSpPr>
          <p:cNvPr id="2560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pic>
        <p:nvPicPr>
          <p:cNvPr id="7" name="Picture 4" descr="j01992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3600450"/>
            <a:ext cx="1219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56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152400" y="971551"/>
            <a:ext cx="8763000" cy="3623072"/>
          </a:xfrm>
        </p:spPr>
        <p:txBody>
          <a:bodyPr/>
          <a:lstStyle/>
          <a:p>
            <a:pPr>
              <a:spcBef>
                <a:spcPts val="600"/>
              </a:spcBef>
            </a:pPr>
            <a:r>
              <a:rPr lang="en-US" b="1" i="1" dirty="0" smtClean="0"/>
              <a:t>Rootkit:</a:t>
            </a:r>
            <a:r>
              <a:rPr lang="en-US" dirty="0" smtClean="0"/>
              <a:t> </a:t>
            </a:r>
            <a:r>
              <a:rPr lang="en-US" sz="2200" dirty="0"/>
              <a:t>Rootkits are designed to conceal certain objects or activities in your system.  Often </a:t>
            </a:r>
            <a:r>
              <a:rPr lang="en-US" sz="2200" dirty="0" smtClean="0"/>
              <a:t>their </a:t>
            </a:r>
            <a:r>
              <a:rPr lang="en-US" sz="2200" dirty="0"/>
              <a:t>main purpose is to prevent malicious programs being detected – in order to extend the period in which programs can run on an infected </a:t>
            </a:r>
            <a:r>
              <a:rPr lang="en-US" sz="2200" dirty="0" smtClean="0"/>
              <a:t>computer</a:t>
            </a:r>
          </a:p>
          <a:p>
            <a:pPr>
              <a:spcBef>
                <a:spcPts val="600"/>
              </a:spcBef>
            </a:pPr>
            <a:endParaRPr lang="en-US" sz="2200" dirty="0" smtClean="0"/>
          </a:p>
        </p:txBody>
      </p:sp>
      <p:sp>
        <p:nvSpPr>
          <p:cNvPr id="26626" name="Rectangle 2"/>
          <p:cNvSpPr>
            <a:spLocks noGrp="1" noChangeArrowheads="1"/>
          </p:cNvSpPr>
          <p:nvPr>
            <p:ph type="title"/>
          </p:nvPr>
        </p:nvSpPr>
        <p:spPr>
          <a:xfrm>
            <a:off x="304800" y="57150"/>
            <a:ext cx="8686800" cy="857250"/>
          </a:xfrm>
        </p:spPr>
        <p:txBody>
          <a:bodyPr/>
          <a:lstStyle/>
          <a:p>
            <a:r>
              <a:rPr lang="en-US" dirty="0" smtClean="0">
                <a:solidFill>
                  <a:srgbClr val="7030A0"/>
                </a:solidFill>
              </a:rPr>
              <a:t>Rootkit</a:t>
            </a:r>
          </a:p>
        </p:txBody>
      </p:sp>
      <p:sp>
        <p:nvSpPr>
          <p:cNvPr id="26628"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682D9B22-0E82-4F83-BDC8-94EB88383BE4}" type="slidenum">
              <a:rPr kumimoji="0" lang="en-US" sz="1200" smtClean="0">
                <a:solidFill>
                  <a:prstClr val="white"/>
                </a:solidFill>
              </a:rPr>
              <a:pPr/>
              <a:t>27</a:t>
            </a:fld>
            <a:endParaRPr kumimoji="0" lang="en-US" sz="1200" smtClean="0">
              <a:solidFill>
                <a:prstClr val="white"/>
              </a:solidFill>
            </a:endParaRPr>
          </a:p>
        </p:txBody>
      </p:sp>
      <p:sp>
        <p:nvSpPr>
          <p:cNvPr id="2662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3713485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a:rPr lang="en-US" dirty="0" smtClean="0">
                <a:solidFill>
                  <a:srgbClr val="7030A0"/>
                </a:solidFill>
              </a:rPr>
              <a:t>Adware</a:t>
            </a:r>
            <a:endParaRPr lang="en-US" dirty="0">
              <a:solidFill>
                <a:srgbClr val="7030A0"/>
              </a:solidFill>
            </a:endParaRPr>
          </a:p>
        </p:txBody>
      </p:sp>
      <p:sp>
        <p:nvSpPr>
          <p:cNvPr id="4" name="Footer Placeholder 3"/>
          <p:cNvSpPr>
            <a:spLocks noGrp="1"/>
          </p:cNvSpPr>
          <p:nvPr>
            <p:ph type="ftr" sz="quarter" idx="10"/>
          </p:nvPr>
        </p:nvSpPr>
        <p:spPr/>
        <p:txBody>
          <a:bodyPr/>
          <a:lstStyle/>
          <a:p>
            <a:pPr>
              <a:defRPr/>
            </a:pPr>
            <a:r>
              <a:rPr lang="en-US" smtClean="0">
                <a:solidFill>
                  <a:prstClr val="white"/>
                </a:solidFill>
              </a:rPr>
              <a:t>CS 450/650 Fundamentals of Integrated Computer Security</a:t>
            </a:r>
            <a:endParaRPr lang="en-US">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28</a:t>
            </a:fld>
            <a:endParaRPr lang="en-US">
              <a:solidFill>
                <a:prstClr val="white"/>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14350"/>
            <a:ext cx="61341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82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a:rPr lang="en-US" dirty="0" smtClean="0">
                <a:solidFill>
                  <a:srgbClr val="7030A0"/>
                </a:solidFill>
              </a:rPr>
              <a:t>Spyware</a:t>
            </a:r>
            <a:endParaRPr lang="en-US" dirty="0">
              <a:solidFill>
                <a:srgbClr val="7030A0"/>
              </a:solidFill>
            </a:endParaRPr>
          </a:p>
        </p:txBody>
      </p:sp>
      <p:sp>
        <p:nvSpPr>
          <p:cNvPr id="4" name="Footer Placeholder 3"/>
          <p:cNvSpPr>
            <a:spLocks noGrp="1"/>
          </p:cNvSpPr>
          <p:nvPr>
            <p:ph type="ftr" sz="quarter" idx="10"/>
          </p:nvPr>
        </p:nvSpPr>
        <p:spPr/>
        <p:txBody>
          <a:bodyPr/>
          <a:lstStyle/>
          <a:p>
            <a:pPr>
              <a:defRPr/>
            </a:pPr>
            <a:r>
              <a:rPr lang="en-US" smtClean="0">
                <a:solidFill>
                  <a:prstClr val="white"/>
                </a:solidFill>
              </a:rPr>
              <a:t>CS 450/650 Fundamentals of Integrated Computer Security</a:t>
            </a:r>
            <a:endParaRPr lang="en-US">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29</a:t>
            </a:fld>
            <a:endParaRPr lang="en-US">
              <a:solidFill>
                <a:prstClr val="white"/>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90550"/>
            <a:ext cx="621982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2400" y="2495550"/>
            <a:ext cx="39624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Software which sends information to its creators about a user's activities (e.g.,  passwords, credit card numbers, and other information that can be sold on the black market.</a:t>
            </a:r>
          </a:p>
        </p:txBody>
      </p:sp>
    </p:spTree>
    <p:extLst>
      <p:ext uri="{BB962C8B-B14F-4D97-AF65-F5344CB8AC3E}">
        <p14:creationId xmlns:p14="http://schemas.microsoft.com/office/powerpoint/2010/main" val="3772734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a </a:t>
            </a:r>
            <a:r>
              <a:rPr lang="en-US" b="1" dirty="0" smtClean="0">
                <a:solidFill>
                  <a:srgbClr val="002060"/>
                </a:solidFill>
              </a:rPr>
              <a:t>malware</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normAutofit/>
          </a:bodyPr>
          <a:lstStyle/>
          <a:p>
            <a:pPr>
              <a:spcAft>
                <a:spcPts val="1200"/>
              </a:spcAft>
            </a:pPr>
            <a:r>
              <a:rPr lang="en-US" sz="2800" b="1" dirty="0" smtClean="0"/>
              <a:t>A malware </a:t>
            </a:r>
            <a:r>
              <a:rPr lang="en-US" sz="2800" dirty="0" smtClean="0"/>
              <a:t>is a </a:t>
            </a:r>
            <a:r>
              <a:rPr lang="en-US" sz="2800" dirty="0" smtClean="0">
                <a:solidFill>
                  <a:srgbClr val="7030A0"/>
                </a:solidFill>
              </a:rPr>
              <a:t>set of instructions </a:t>
            </a:r>
            <a:r>
              <a:rPr lang="en-US" sz="2800" dirty="0" smtClean="0"/>
              <a:t>that run on your </a:t>
            </a:r>
            <a:r>
              <a:rPr lang="en-US" sz="2400" dirty="0" smtClean="0"/>
              <a:t>computer and </a:t>
            </a:r>
            <a:r>
              <a:rPr lang="en-US" sz="2400" dirty="0" smtClean="0">
                <a:solidFill>
                  <a:srgbClr val="7030A0"/>
                </a:solidFill>
              </a:rPr>
              <a:t>make your system do something </a:t>
            </a:r>
            <a:r>
              <a:rPr lang="en-US" sz="2400" dirty="0" smtClean="0"/>
              <a:t>that an </a:t>
            </a:r>
            <a:r>
              <a:rPr lang="en-US" sz="2400" dirty="0" smtClean="0">
                <a:solidFill>
                  <a:srgbClr val="7030A0"/>
                </a:solidFill>
              </a:rPr>
              <a:t>attacker wants it to do</a:t>
            </a:r>
            <a:r>
              <a:rPr lang="en-US" sz="2400" dirty="0" smtClean="0"/>
              <a:t>.</a:t>
            </a:r>
          </a:p>
          <a:p>
            <a:pPr>
              <a:spcAft>
                <a:spcPts val="1200"/>
              </a:spcAft>
            </a:pPr>
            <a:r>
              <a:rPr lang="en-US" sz="2400" b="1" dirty="0" smtClean="0">
                <a:solidFill>
                  <a:srgbClr val="002060"/>
                </a:solidFill>
              </a:rPr>
              <a:t>Malware </a:t>
            </a:r>
            <a:r>
              <a:rPr lang="en-US" sz="2400" dirty="0" smtClean="0"/>
              <a:t>can be classified into several categories, depending on propagation and concealment.</a:t>
            </a:r>
            <a:endParaRPr lang="en-US" sz="2400" dirty="0"/>
          </a:p>
        </p:txBody>
      </p:sp>
    </p:spTree>
    <p:extLst>
      <p:ext uri="{BB962C8B-B14F-4D97-AF65-F5344CB8AC3E}">
        <p14:creationId xmlns:p14="http://schemas.microsoft.com/office/powerpoint/2010/main" val="3348051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a:rPr lang="en-US" dirty="0" smtClean="0">
                <a:solidFill>
                  <a:srgbClr val="002060"/>
                </a:solidFill>
              </a:rPr>
              <a:t>Malware Zombies</a:t>
            </a:r>
            <a:endParaRPr lang="en-US" dirty="0">
              <a:solidFill>
                <a:srgbClr val="002060"/>
              </a:solidFill>
            </a:endParaRPr>
          </a:p>
        </p:txBody>
      </p:sp>
      <p:sp>
        <p:nvSpPr>
          <p:cNvPr id="3" name="Content Placeholder 2"/>
          <p:cNvSpPr>
            <a:spLocks noGrp="1"/>
          </p:cNvSpPr>
          <p:nvPr>
            <p:ph idx="1"/>
          </p:nvPr>
        </p:nvSpPr>
        <p:spPr/>
        <p:txBody>
          <a:bodyPr/>
          <a:lstStyle/>
          <a:p>
            <a:r>
              <a:rPr lang="en-US" sz="2400" dirty="0" smtClean="0"/>
              <a:t>Malware can turn a computer into a zombie, which is a machine that is controlled externally to perform malicious attacks, usually as a part of a </a:t>
            </a:r>
            <a:r>
              <a:rPr lang="en-US" sz="2400" b="1" dirty="0" smtClean="0">
                <a:solidFill>
                  <a:srgbClr val="7030A0"/>
                </a:solidFill>
              </a:rPr>
              <a:t>botnet</a:t>
            </a:r>
            <a:r>
              <a:rPr lang="en-US" sz="2400" dirty="0" smtClean="0"/>
              <a:t>.</a:t>
            </a:r>
            <a:endParaRPr lang="en-US" sz="2400" dirty="0"/>
          </a:p>
        </p:txBody>
      </p:sp>
      <p:sp>
        <p:nvSpPr>
          <p:cNvPr id="4" name="Footer Placeholder 3"/>
          <p:cNvSpPr>
            <a:spLocks noGrp="1"/>
          </p:cNvSpPr>
          <p:nvPr>
            <p:ph type="ftr" sz="quarter" idx="10"/>
          </p:nvPr>
        </p:nvSpPr>
        <p:spPr/>
        <p:txBody>
          <a:bodyPr/>
          <a:lstStyle/>
          <a:p>
            <a:pPr>
              <a:defRPr/>
            </a:pPr>
            <a:r>
              <a:rPr lang="en-US" dirty="0" smtClean="0">
                <a:solidFill>
                  <a:prstClr val="white"/>
                </a:solidFill>
              </a:rPr>
              <a:t>CS 450/650 Fundamentals of Integrated Computer Security</a:t>
            </a:r>
            <a:endParaRPr lang="en-US" dirty="0">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30</a:t>
            </a:fld>
            <a:endParaRPr lang="en-US">
              <a:solidFill>
                <a:prstClr val="white"/>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02415"/>
            <a:ext cx="4191000" cy="28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732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720329"/>
          </a:xfrm>
        </p:spPr>
        <p:txBody>
          <a:bodyPr>
            <a:normAutofit fontScale="90000"/>
          </a:bodyPr>
          <a:lstStyle/>
          <a:p>
            <a:r>
              <a:rPr lang="en-US" b="1" dirty="0" smtClean="0"/>
              <a:t>Where does Malicious Code Hide?</a:t>
            </a:r>
            <a:endParaRPr lang="en-US" b="1" dirty="0"/>
          </a:p>
        </p:txBody>
      </p:sp>
      <p:sp>
        <p:nvSpPr>
          <p:cNvPr id="3" name="Content Placeholder 2"/>
          <p:cNvSpPr>
            <a:spLocks noGrp="1"/>
          </p:cNvSpPr>
          <p:nvPr>
            <p:ph idx="1"/>
          </p:nvPr>
        </p:nvSpPr>
        <p:spPr/>
        <p:txBody>
          <a:bodyPr>
            <a:normAutofit fontScale="70000" lnSpcReduction="20000"/>
          </a:bodyPr>
          <a:lstStyle/>
          <a:p>
            <a:pPr>
              <a:lnSpc>
                <a:spcPct val="200000"/>
              </a:lnSpc>
              <a:buNone/>
            </a:pPr>
            <a:r>
              <a:rPr lang="en-US" dirty="0"/>
              <a:t>	1. Email</a:t>
            </a:r>
          </a:p>
          <a:p>
            <a:pPr>
              <a:lnSpc>
                <a:spcPct val="200000"/>
              </a:lnSpc>
              <a:buNone/>
            </a:pPr>
            <a:r>
              <a:rPr lang="en-US" dirty="0"/>
              <a:t>	2. Web Content</a:t>
            </a:r>
          </a:p>
          <a:p>
            <a:pPr>
              <a:lnSpc>
                <a:spcPct val="200000"/>
              </a:lnSpc>
              <a:buNone/>
            </a:pPr>
            <a:r>
              <a:rPr lang="en-US" dirty="0"/>
              <a:t>	3. Legitimate Sites</a:t>
            </a:r>
          </a:p>
          <a:p>
            <a:pPr>
              <a:lnSpc>
                <a:spcPct val="200000"/>
              </a:lnSpc>
              <a:buNone/>
            </a:pPr>
            <a:r>
              <a:rPr lang="en-US" dirty="0"/>
              <a:t>	4. File </a:t>
            </a:r>
            <a:r>
              <a:rPr lang="en-US" dirty="0" smtClean="0"/>
              <a:t>Downloads</a:t>
            </a:r>
          </a:p>
          <a:p>
            <a:pPr>
              <a:lnSpc>
                <a:spcPct val="200000"/>
              </a:lnSpc>
              <a:buNone/>
            </a:pPr>
            <a:r>
              <a:rPr lang="en-US" dirty="0" smtClean="0"/>
              <a:t>….</a:t>
            </a:r>
            <a:endParaRPr lang="en-US" dirty="0"/>
          </a:p>
          <a:p>
            <a:endParaRPr lang="en-US" dirty="0"/>
          </a:p>
        </p:txBody>
      </p:sp>
    </p:spTree>
    <p:extLst>
      <p:ext uri="{BB962C8B-B14F-4D97-AF65-F5344CB8AC3E}">
        <p14:creationId xmlns:p14="http://schemas.microsoft.com/office/powerpoint/2010/main" val="4141522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3350"/>
            <a:ext cx="8305800" cy="1102519"/>
          </a:xfrm>
        </p:spPr>
        <p:txBody>
          <a:bodyPr>
            <a:noAutofit/>
          </a:bodyPr>
          <a:lstStyle/>
          <a:p>
            <a:r>
              <a:rPr lang="en-US" sz="4000" b="1" dirty="0" smtClean="0"/>
              <a:t>How to detect &amp; prevention them</a:t>
            </a:r>
            <a:endParaRPr lang="en-US" sz="4000" b="1" dirty="0"/>
          </a:p>
        </p:txBody>
      </p:sp>
      <p:sp>
        <p:nvSpPr>
          <p:cNvPr id="4" name="TextBox 3"/>
          <p:cNvSpPr txBox="1"/>
          <p:nvPr/>
        </p:nvSpPr>
        <p:spPr>
          <a:xfrm>
            <a:off x="500034" y="1276350"/>
            <a:ext cx="8143932" cy="2123658"/>
          </a:xfrm>
          <a:prstGeom prst="rect">
            <a:avLst/>
          </a:prstGeom>
          <a:noFill/>
        </p:spPr>
        <p:txBody>
          <a:bodyPr wrap="square" rtlCol="0">
            <a:spAutoFit/>
          </a:bodyPr>
          <a:lstStyle/>
          <a:p>
            <a:pPr marL="457200" indent="-457200">
              <a:spcBef>
                <a:spcPts val="1200"/>
              </a:spcBef>
              <a:spcAft>
                <a:spcPts val="1200"/>
              </a:spcAft>
              <a:buFont typeface="Arial" pitchFamily="34" charset="0"/>
              <a:buChar char="•"/>
            </a:pPr>
            <a:r>
              <a:rPr lang="en-US" sz="2800" dirty="0" smtClean="0">
                <a:latin typeface="+mj-lt"/>
              </a:rPr>
              <a:t>A </a:t>
            </a:r>
            <a:r>
              <a:rPr lang="en-US" sz="2800" b="1" dirty="0" smtClean="0">
                <a:solidFill>
                  <a:srgbClr val="FF0000"/>
                </a:solidFill>
                <a:latin typeface="+mj-lt"/>
              </a:rPr>
              <a:t>detection system</a:t>
            </a:r>
            <a:r>
              <a:rPr lang="en-US" sz="2800" b="1" dirty="0" smtClean="0">
                <a:latin typeface="+mj-lt"/>
              </a:rPr>
              <a:t> </a:t>
            </a:r>
            <a:r>
              <a:rPr lang="en-US" sz="2800" dirty="0" smtClean="0">
                <a:latin typeface="+mj-lt"/>
              </a:rPr>
              <a:t>may detect </a:t>
            </a:r>
            <a:r>
              <a:rPr lang="en-US" sz="2800" i="1" dirty="0" smtClean="0">
                <a:solidFill>
                  <a:srgbClr val="FF0000"/>
                </a:solidFill>
                <a:latin typeface="+mj-lt"/>
              </a:rPr>
              <a:t>suspicious activities</a:t>
            </a:r>
            <a:r>
              <a:rPr lang="en-US" sz="2800" dirty="0" smtClean="0">
                <a:latin typeface="+mj-lt"/>
              </a:rPr>
              <a:t>.</a:t>
            </a:r>
            <a:endParaRPr lang="en-US" sz="2800" dirty="0">
              <a:latin typeface="+mj-lt"/>
            </a:endParaRPr>
          </a:p>
          <a:p>
            <a:pPr marL="457200" indent="-457200">
              <a:spcBef>
                <a:spcPts val="1200"/>
              </a:spcBef>
              <a:spcAft>
                <a:spcPts val="1200"/>
              </a:spcAft>
              <a:buFont typeface="Arial" pitchFamily="34" charset="0"/>
              <a:buChar char="•"/>
            </a:pPr>
            <a:r>
              <a:rPr lang="en-US" sz="2800" dirty="0" smtClean="0">
                <a:latin typeface="+mj-lt"/>
              </a:rPr>
              <a:t> A </a:t>
            </a:r>
            <a:r>
              <a:rPr lang="en-US" sz="2800" b="1" dirty="0" smtClean="0">
                <a:solidFill>
                  <a:srgbClr val="FF0000"/>
                </a:solidFill>
                <a:latin typeface="+mj-lt"/>
              </a:rPr>
              <a:t>prevention system</a:t>
            </a:r>
            <a:r>
              <a:rPr lang="en-US" sz="2800" dirty="0" smtClean="0">
                <a:solidFill>
                  <a:srgbClr val="FF0000"/>
                </a:solidFill>
                <a:latin typeface="+mj-lt"/>
              </a:rPr>
              <a:t> </a:t>
            </a:r>
            <a:r>
              <a:rPr lang="en-US" sz="2800" dirty="0" smtClean="0">
                <a:latin typeface="+mj-lt"/>
              </a:rPr>
              <a:t>must </a:t>
            </a:r>
            <a:r>
              <a:rPr lang="en-US" sz="2800" i="1" dirty="0" smtClean="0">
                <a:solidFill>
                  <a:srgbClr val="FF0000"/>
                </a:solidFill>
                <a:latin typeface="+mj-lt"/>
              </a:rPr>
              <a:t>identify</a:t>
            </a:r>
            <a:r>
              <a:rPr lang="en-US" sz="2800" dirty="0" smtClean="0">
                <a:latin typeface="+mj-lt"/>
              </a:rPr>
              <a:t> and </a:t>
            </a:r>
            <a:r>
              <a:rPr lang="en-US" sz="2800" dirty="0" smtClean="0">
                <a:solidFill>
                  <a:srgbClr val="FF0000"/>
                </a:solidFill>
                <a:latin typeface="+mj-lt"/>
              </a:rPr>
              <a:t>stop</a:t>
            </a:r>
            <a:r>
              <a:rPr lang="en-US" sz="2800" dirty="0" smtClean="0">
                <a:latin typeface="+mj-lt"/>
              </a:rPr>
              <a:t> </a:t>
            </a:r>
            <a:r>
              <a:rPr lang="en-US" sz="2800" i="1" dirty="0" smtClean="0">
                <a:solidFill>
                  <a:srgbClr val="FF0000"/>
                </a:solidFill>
                <a:latin typeface="+mj-lt"/>
              </a:rPr>
              <a:t>malicious attacks </a:t>
            </a:r>
            <a:r>
              <a:rPr lang="en-US" sz="2800" dirty="0" smtClean="0">
                <a:latin typeface="+mj-lt"/>
              </a:rPr>
              <a:t>before they do damage and have a chance to infect a system.</a:t>
            </a:r>
            <a:endParaRPr lang="en-US" sz="2800" dirty="0">
              <a:latin typeface="+mj-lt"/>
            </a:endParaRPr>
          </a:p>
        </p:txBody>
      </p:sp>
    </p:spTree>
    <p:extLst>
      <p:ext uri="{BB962C8B-B14F-4D97-AF65-F5344CB8AC3E}">
        <p14:creationId xmlns:p14="http://schemas.microsoft.com/office/powerpoint/2010/main" val="2055190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Malware Countermeasures</a:t>
            </a:r>
            <a:endParaRPr lang="en-US" b="1" dirty="0"/>
          </a:p>
        </p:txBody>
      </p:sp>
      <p:sp>
        <p:nvSpPr>
          <p:cNvPr id="3" name="Content Placeholder 2"/>
          <p:cNvSpPr>
            <a:spLocks noGrp="1"/>
          </p:cNvSpPr>
          <p:nvPr>
            <p:ph idx="1"/>
          </p:nvPr>
        </p:nvSpPr>
        <p:spPr>
          <a:xfrm>
            <a:off x="457200" y="1200150"/>
            <a:ext cx="8229600" cy="3733799"/>
          </a:xfrm>
        </p:spPr>
        <p:txBody>
          <a:bodyPr>
            <a:normAutofit fontScale="70000" lnSpcReduction="20000"/>
          </a:bodyPr>
          <a:lstStyle/>
          <a:p>
            <a:r>
              <a:rPr lang="en-US" b="1" dirty="0" smtClean="0"/>
              <a:t>Signatures</a:t>
            </a:r>
          </a:p>
          <a:p>
            <a:pPr lvl="1"/>
            <a:r>
              <a:rPr lang="en-US" dirty="0" smtClean="0"/>
              <a:t>Find a string that can </a:t>
            </a:r>
            <a:r>
              <a:rPr lang="en-US" dirty="0" smtClean="0">
                <a:solidFill>
                  <a:srgbClr val="FF0000"/>
                </a:solidFill>
              </a:rPr>
              <a:t>identity the virus</a:t>
            </a:r>
          </a:p>
          <a:p>
            <a:pPr>
              <a:spcBef>
                <a:spcPts val="1200"/>
              </a:spcBef>
            </a:pPr>
            <a:r>
              <a:rPr lang="en-US" b="1" dirty="0" smtClean="0"/>
              <a:t>Heuristics Analysis - </a:t>
            </a:r>
          </a:p>
          <a:p>
            <a:pPr lvl="1"/>
            <a:r>
              <a:rPr lang="en-US" dirty="0"/>
              <a:t>Useful to </a:t>
            </a:r>
            <a:r>
              <a:rPr lang="en-US" dirty="0" smtClean="0"/>
              <a:t>identify </a:t>
            </a:r>
            <a:r>
              <a:rPr lang="en-US" dirty="0"/>
              <a:t>new and “zero day” malware</a:t>
            </a:r>
            <a:endParaRPr lang="en-US" dirty="0" smtClean="0">
              <a:solidFill>
                <a:srgbClr val="FF0000"/>
              </a:solidFill>
            </a:endParaRPr>
          </a:p>
          <a:p>
            <a:pPr lvl="1"/>
            <a:r>
              <a:rPr lang="en-US" dirty="0" smtClean="0">
                <a:solidFill>
                  <a:srgbClr val="FF0000"/>
                </a:solidFill>
              </a:rPr>
              <a:t>Analyze program behavior</a:t>
            </a:r>
            <a:r>
              <a:rPr lang="en-US" dirty="0" smtClean="0"/>
              <a:t> (network access, file open, attempt to delete file, attempt to modify the boot sector,…)</a:t>
            </a:r>
          </a:p>
          <a:p>
            <a:pPr lvl="1"/>
            <a:r>
              <a:rPr lang="en-US" dirty="0" smtClean="0"/>
              <a:t>Heuristic </a:t>
            </a:r>
            <a:r>
              <a:rPr lang="en-US" dirty="0"/>
              <a:t>methods can trigger false alarms</a:t>
            </a:r>
            <a:endParaRPr lang="en-US" dirty="0" smtClean="0"/>
          </a:p>
          <a:p>
            <a:pPr>
              <a:spcBef>
                <a:spcPts val="1200"/>
              </a:spcBef>
            </a:pPr>
            <a:r>
              <a:rPr lang="en-US" b="1" dirty="0" smtClean="0"/>
              <a:t>Sandbox analysis</a:t>
            </a:r>
          </a:p>
          <a:p>
            <a:pPr lvl="1"/>
            <a:r>
              <a:rPr lang="en-US" dirty="0" smtClean="0"/>
              <a:t>Running the executable in a VM</a:t>
            </a:r>
          </a:p>
          <a:p>
            <a:pPr lvl="1"/>
            <a:r>
              <a:rPr lang="en-US" dirty="0" smtClean="0"/>
              <a:t>Observe it (file activity, network, memory,…)</a:t>
            </a:r>
          </a:p>
          <a:p>
            <a:r>
              <a:rPr lang="en-US" b="1" dirty="0" smtClean="0"/>
              <a:t>White/Black listing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528933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a:t>
            </a:r>
            <a:endParaRPr lang="en-US" dirty="0"/>
          </a:p>
        </p:txBody>
      </p:sp>
      <p:sp>
        <p:nvSpPr>
          <p:cNvPr id="3" name="Content Placeholder 2"/>
          <p:cNvSpPr>
            <a:spLocks noGrp="1"/>
          </p:cNvSpPr>
          <p:nvPr>
            <p:ph idx="1"/>
          </p:nvPr>
        </p:nvSpPr>
        <p:spPr>
          <a:xfrm>
            <a:off x="457200" y="1200151"/>
            <a:ext cx="8534400" cy="3394472"/>
          </a:xfrm>
        </p:spPr>
        <p:txBody>
          <a:bodyPr>
            <a:normAutofit/>
          </a:bodyPr>
          <a:lstStyle/>
          <a:p>
            <a:pPr>
              <a:spcAft>
                <a:spcPts val="1200"/>
              </a:spcAft>
            </a:pPr>
            <a:r>
              <a:rPr lang="en-US" sz="2400" dirty="0"/>
              <a:t>Scan compare the analyzed object with a database of </a:t>
            </a:r>
            <a:r>
              <a:rPr lang="en-US" sz="2400" dirty="0" smtClean="0"/>
              <a:t>signatures</a:t>
            </a:r>
          </a:p>
          <a:p>
            <a:pPr>
              <a:spcAft>
                <a:spcPts val="1200"/>
              </a:spcAft>
            </a:pPr>
            <a:r>
              <a:rPr lang="en-US" sz="2400" dirty="0"/>
              <a:t>A signature is a virus fingerprint </a:t>
            </a:r>
            <a:r>
              <a:rPr lang="en-US" sz="2000" i="1" dirty="0"/>
              <a:t>(E.g</a:t>
            </a:r>
            <a:r>
              <a:rPr lang="en-US" sz="2000" i="1" dirty="0" smtClean="0"/>
              <a:t>., a </a:t>
            </a:r>
            <a:r>
              <a:rPr lang="en-US" sz="2000" i="1" dirty="0"/>
              <a:t>string with a sequence of </a:t>
            </a:r>
            <a:r>
              <a:rPr lang="en-US" sz="2000" i="1" dirty="0" smtClean="0"/>
              <a:t>instructions </a:t>
            </a:r>
            <a:r>
              <a:rPr lang="en-US" sz="2000" i="1" dirty="0"/>
              <a:t>specific for each virus </a:t>
            </a:r>
            <a:r>
              <a:rPr lang="en-US" sz="2000" i="1" dirty="0" smtClean="0"/>
              <a:t>)</a:t>
            </a:r>
          </a:p>
          <a:p>
            <a:pPr>
              <a:spcAft>
                <a:spcPts val="1200"/>
              </a:spcAft>
            </a:pPr>
            <a:r>
              <a:rPr lang="en-US" sz="2400" dirty="0"/>
              <a:t>A file is infected if there is a signature inside its code </a:t>
            </a:r>
            <a:r>
              <a:rPr lang="en-US" sz="2000" i="1" dirty="0"/>
              <a:t>(Fast </a:t>
            </a:r>
            <a:r>
              <a:rPr lang="en-US" sz="2000" i="1" dirty="0" smtClean="0"/>
              <a:t>pattern </a:t>
            </a:r>
            <a:r>
              <a:rPr lang="en-US" sz="2000" i="1" dirty="0"/>
              <a:t>matching techniques to search for signatures)</a:t>
            </a:r>
            <a:endParaRPr lang="en-US" sz="2400" i="1" dirty="0" smtClean="0"/>
          </a:p>
          <a:p>
            <a:pPr>
              <a:spcAft>
                <a:spcPts val="1200"/>
              </a:spcAft>
            </a:pPr>
            <a:r>
              <a:rPr lang="en-US" sz="2400" dirty="0"/>
              <a:t>All the signatures together create the malware database that usually is proprietary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280749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Antivirus Approaches</a:t>
            </a:r>
          </a:p>
        </p:txBody>
      </p:sp>
      <p:sp>
        <p:nvSpPr>
          <p:cNvPr id="49155" name="Rectangle 3"/>
          <p:cNvSpPr>
            <a:spLocks noGrp="1" noChangeArrowheads="1"/>
          </p:cNvSpPr>
          <p:nvPr>
            <p:ph idx="1"/>
          </p:nvPr>
        </p:nvSpPr>
        <p:spPr/>
        <p:txBody>
          <a:bodyPr>
            <a:normAutofit fontScale="77500" lnSpcReduction="20000"/>
          </a:bodyPr>
          <a:lstStyle/>
          <a:p>
            <a:r>
              <a:rPr lang="en-US" i="1" dirty="0" smtClean="0">
                <a:solidFill>
                  <a:srgbClr val="002060"/>
                </a:solidFill>
              </a:rPr>
              <a:t>Detection</a:t>
            </a:r>
            <a:r>
              <a:rPr lang="en-US" dirty="0" smtClean="0">
                <a:solidFill>
                  <a:srgbClr val="002060"/>
                </a:solidFill>
              </a:rPr>
              <a:t> </a:t>
            </a:r>
          </a:p>
          <a:p>
            <a:pPr lvl="1"/>
            <a:r>
              <a:rPr lang="en-US" dirty="0" smtClean="0"/>
              <a:t>determine infection and locate the virus</a:t>
            </a:r>
          </a:p>
          <a:p>
            <a:pPr>
              <a:spcBef>
                <a:spcPts val="1200"/>
              </a:spcBef>
            </a:pPr>
            <a:r>
              <a:rPr lang="en-US" i="1" dirty="0" smtClean="0">
                <a:solidFill>
                  <a:srgbClr val="002060"/>
                </a:solidFill>
              </a:rPr>
              <a:t>Identification</a:t>
            </a:r>
            <a:r>
              <a:rPr lang="en-US" dirty="0" smtClean="0"/>
              <a:t> </a:t>
            </a:r>
          </a:p>
          <a:p>
            <a:pPr lvl="1"/>
            <a:r>
              <a:rPr lang="en-US" dirty="0" smtClean="0"/>
              <a:t>identify the specific virus</a:t>
            </a:r>
          </a:p>
          <a:p>
            <a:pPr>
              <a:spcBef>
                <a:spcPts val="1200"/>
              </a:spcBef>
            </a:pPr>
            <a:r>
              <a:rPr lang="en-US" i="1" dirty="0" smtClean="0">
                <a:solidFill>
                  <a:srgbClr val="002060"/>
                </a:solidFill>
              </a:rPr>
              <a:t>Removal</a:t>
            </a:r>
            <a:endParaRPr lang="en-US" dirty="0" smtClean="0">
              <a:solidFill>
                <a:srgbClr val="002060"/>
              </a:solidFill>
            </a:endParaRPr>
          </a:p>
          <a:p>
            <a:pPr lvl="1"/>
            <a:r>
              <a:rPr lang="en-US" dirty="0" smtClean="0"/>
              <a:t>remove the virus from all infected systems, so the disease cannot spread further</a:t>
            </a:r>
          </a:p>
          <a:p>
            <a:pPr>
              <a:spcBef>
                <a:spcPts val="1200"/>
              </a:spcBef>
            </a:pPr>
            <a:r>
              <a:rPr lang="en-US" i="1" dirty="0" smtClean="0">
                <a:solidFill>
                  <a:srgbClr val="002060"/>
                </a:solidFill>
              </a:rPr>
              <a:t>Recovery</a:t>
            </a:r>
            <a:r>
              <a:rPr lang="en-US" dirty="0" smtClean="0">
                <a:solidFill>
                  <a:srgbClr val="002060"/>
                </a:solidFill>
              </a:rPr>
              <a:t> </a:t>
            </a:r>
          </a:p>
          <a:p>
            <a:pPr lvl="1"/>
            <a:r>
              <a:rPr lang="en-US" dirty="0" smtClean="0"/>
              <a:t>restore the system to its original state</a:t>
            </a:r>
          </a:p>
        </p:txBody>
      </p:sp>
      <p:sp>
        <p:nvSpPr>
          <p:cNvPr id="40964"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7E90DE02-7086-43FC-BCF6-9BCEB920C9B4}" type="slidenum">
              <a:rPr kumimoji="0" lang="en-US" sz="1200" smtClean="0">
                <a:solidFill>
                  <a:prstClr val="white"/>
                </a:solidFill>
              </a:rPr>
              <a:pPr/>
              <a:t>35</a:t>
            </a:fld>
            <a:endParaRPr kumimoji="0" lang="en-US" sz="1200" smtClean="0">
              <a:solidFill>
                <a:prstClr val="white"/>
              </a:solidFill>
            </a:endParaRPr>
          </a:p>
        </p:txBody>
      </p:sp>
      <p:sp>
        <p:nvSpPr>
          <p:cNvPr id="40965"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3149301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0" dur="500"/>
                                        <p:tgtEl>
                                          <p:spTgt spid="491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5" dur="500"/>
                                        <p:tgtEl>
                                          <p:spTgt spid="4915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8" dur="500"/>
                                        <p:tgtEl>
                                          <p:spTgt spid="4915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blinds(horizontal)">
                                      <p:cBhvr>
                                        <p:cTn id="23" dur="500"/>
                                        <p:tgtEl>
                                          <p:spTgt spid="4915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blinds(horizontal)">
                                      <p:cBhvr>
                                        <p:cTn id="26" dur="500"/>
                                        <p:tgtEl>
                                          <p:spTgt spid="4915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Effect transition="in" filter="blinds(horizontal)">
                                      <p:cBhvr>
                                        <p:cTn id="31" dur="500"/>
                                        <p:tgtEl>
                                          <p:spTgt spid="49155">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9155">
                                            <p:txEl>
                                              <p:pRg st="7" end="7"/>
                                            </p:txEl>
                                          </p:spTgt>
                                        </p:tgtEl>
                                        <p:attrNameLst>
                                          <p:attrName>style.visibility</p:attrName>
                                        </p:attrNameLst>
                                      </p:cBhvr>
                                      <p:to>
                                        <p:strVal val="visible"/>
                                      </p:to>
                                    </p:set>
                                    <p:animEffect transition="in" filter="blinds(horizontal)">
                                      <p:cBhvr>
                                        <p:cTn id="34"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Preventing Virus Infection</a:t>
            </a:r>
          </a:p>
        </p:txBody>
      </p:sp>
      <p:sp>
        <p:nvSpPr>
          <p:cNvPr id="50179" name="Rectangle 3"/>
          <p:cNvSpPr>
            <a:spLocks noGrp="1" noChangeArrowheads="1"/>
          </p:cNvSpPr>
          <p:nvPr>
            <p:ph idx="1"/>
          </p:nvPr>
        </p:nvSpPr>
        <p:spPr/>
        <p:txBody>
          <a:bodyPr>
            <a:normAutofit fontScale="92500" lnSpcReduction="10000"/>
          </a:bodyPr>
          <a:lstStyle/>
          <a:p>
            <a:r>
              <a:rPr lang="en-US" b="1" dirty="0" smtClean="0"/>
              <a:t>Prevention:</a:t>
            </a:r>
          </a:p>
          <a:p>
            <a:pPr lvl="1"/>
            <a:r>
              <a:rPr lang="en-US" dirty="0" smtClean="0">
                <a:solidFill>
                  <a:srgbClr val="FF0000"/>
                </a:solidFill>
              </a:rPr>
              <a:t>Good source of software </a:t>
            </a:r>
            <a:r>
              <a:rPr lang="en-US" dirty="0" smtClean="0"/>
              <a:t>installed </a:t>
            </a:r>
          </a:p>
          <a:p>
            <a:pPr lvl="1"/>
            <a:r>
              <a:rPr lang="en-US" dirty="0" smtClean="0"/>
              <a:t>Isolated testing phase</a:t>
            </a:r>
          </a:p>
          <a:p>
            <a:pPr lvl="1"/>
            <a:r>
              <a:rPr lang="en-US" dirty="0" smtClean="0">
                <a:solidFill>
                  <a:srgbClr val="FF0000"/>
                </a:solidFill>
              </a:rPr>
              <a:t>Use virus detectors</a:t>
            </a:r>
          </a:p>
          <a:p>
            <a:endParaRPr lang="en-US" dirty="0" smtClean="0"/>
          </a:p>
          <a:p>
            <a:r>
              <a:rPr lang="en-US" b="1" dirty="0" smtClean="0"/>
              <a:t>Limit damage:</a:t>
            </a:r>
          </a:p>
          <a:p>
            <a:pPr lvl="1"/>
            <a:r>
              <a:rPr lang="en-US" dirty="0" smtClean="0"/>
              <a:t>Make and retain </a:t>
            </a:r>
            <a:r>
              <a:rPr lang="en-US" dirty="0" smtClean="0">
                <a:solidFill>
                  <a:srgbClr val="FF0000"/>
                </a:solidFill>
              </a:rPr>
              <a:t>backup</a:t>
            </a:r>
            <a:r>
              <a:rPr lang="en-US" dirty="0" smtClean="0"/>
              <a:t> copies </a:t>
            </a:r>
            <a:r>
              <a:rPr lang="en-US" dirty="0" smtClean="0">
                <a:solidFill>
                  <a:srgbClr val="FF0000"/>
                </a:solidFill>
              </a:rPr>
              <a:t>important resources</a:t>
            </a:r>
          </a:p>
        </p:txBody>
      </p:sp>
      <p:sp>
        <p:nvSpPr>
          <p:cNvPr id="41988"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E45D8ADF-769D-4321-A915-53C72A3AF9A9}" type="slidenum">
              <a:rPr kumimoji="0" lang="en-US" sz="1200" smtClean="0">
                <a:solidFill>
                  <a:prstClr val="white"/>
                </a:solidFill>
              </a:rPr>
              <a:pPr/>
              <a:t>36</a:t>
            </a:fld>
            <a:endParaRPr kumimoji="0" lang="en-US" sz="1200" smtClean="0">
              <a:solidFill>
                <a:prstClr val="white"/>
              </a:solidFill>
            </a:endParaRPr>
          </a:p>
        </p:txBody>
      </p:sp>
      <p:sp>
        <p:nvSpPr>
          <p:cNvPr id="41989"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a:rPr kumimoji="0" lang="fr-FR" sz="1200" smtClean="0">
                <a:solidFill>
                  <a:prstClr val="white"/>
                </a:solidFill>
              </a:rPr>
              <a:t>CS 450/650 Lecture 15: Malicious Codes</a:t>
            </a:r>
            <a:endParaRPr kumimoji="0" lang="en-US" sz="1200" smtClean="0">
              <a:solidFill>
                <a:prstClr val="white"/>
              </a:solidFill>
            </a:endParaRPr>
          </a:p>
        </p:txBody>
      </p:sp>
    </p:spTree>
    <p:extLst>
      <p:ext uri="{BB962C8B-B14F-4D97-AF65-F5344CB8AC3E}">
        <p14:creationId xmlns:p14="http://schemas.microsoft.com/office/powerpoint/2010/main" val="2942566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7" dur="500"/>
                                        <p:tgtEl>
                                          <p:spTgt spid="5017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10" dur="500"/>
                                        <p:tgtEl>
                                          <p:spTgt spid="50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42901"/>
            <a:ext cx="8305800" cy="584775"/>
          </a:xfrm>
          <a:prstGeom prst="rect">
            <a:avLst/>
          </a:prstGeom>
          <a:noFill/>
        </p:spPr>
        <p:txBody>
          <a:bodyPr wrap="square" rtlCol="0">
            <a:spAutoFit/>
          </a:bodyPr>
          <a:lstStyle/>
          <a:p>
            <a:r>
              <a:rPr lang="en-US" sz="3200" b="1" dirty="0" smtClean="0">
                <a:solidFill>
                  <a:srgbClr val="7030A0"/>
                </a:solidFill>
                <a:latin typeface="+mj-lt"/>
              </a:rPr>
              <a:t>Preventing Malicious Attacks on the Internet</a:t>
            </a:r>
            <a:endParaRPr lang="en-US" sz="3200" b="1" dirty="0">
              <a:solidFill>
                <a:srgbClr val="7030A0"/>
              </a:solidFill>
              <a:latin typeface="+mj-lt"/>
            </a:endParaRPr>
          </a:p>
        </p:txBody>
      </p:sp>
      <p:sp>
        <p:nvSpPr>
          <p:cNvPr id="5" name="TextBox 4"/>
          <p:cNvSpPr txBox="1"/>
          <p:nvPr/>
        </p:nvSpPr>
        <p:spPr>
          <a:xfrm>
            <a:off x="533400" y="1028700"/>
            <a:ext cx="8001000" cy="2339102"/>
          </a:xfrm>
          <a:prstGeom prst="rect">
            <a:avLst/>
          </a:prstGeom>
          <a:noFill/>
        </p:spPr>
        <p:txBody>
          <a:bodyPr wrap="square" rtlCol="0">
            <a:spAutoFit/>
          </a:bodyPr>
          <a:lstStyle/>
          <a:p>
            <a:endParaRPr lang="en-US" sz="2400" dirty="0"/>
          </a:p>
          <a:p>
            <a:pPr marL="342900" indent="-342900">
              <a:spcBef>
                <a:spcPts val="1200"/>
              </a:spcBef>
              <a:spcAft>
                <a:spcPts val="1200"/>
              </a:spcAft>
              <a:buFont typeface="Wingdings" panose="05000000000000000000" pitchFamily="2" charset="2"/>
              <a:buChar char="§"/>
            </a:pPr>
            <a:r>
              <a:rPr lang="en-US" sz="2400" dirty="0" smtClean="0">
                <a:solidFill>
                  <a:srgbClr val="FF0000"/>
                </a:solidFill>
              </a:rPr>
              <a:t>Up-to-date</a:t>
            </a:r>
          </a:p>
          <a:p>
            <a:pPr marL="342900" indent="-342900">
              <a:spcBef>
                <a:spcPts val="1200"/>
              </a:spcBef>
              <a:spcAft>
                <a:spcPts val="1200"/>
              </a:spcAft>
              <a:buFont typeface="Wingdings" panose="05000000000000000000" pitchFamily="2" charset="2"/>
              <a:buChar char="§"/>
            </a:pPr>
            <a:r>
              <a:rPr lang="en-US" sz="2400" dirty="0" smtClean="0">
                <a:solidFill>
                  <a:srgbClr val="FF0000"/>
                </a:solidFill>
              </a:rPr>
              <a:t>Install </a:t>
            </a:r>
            <a:r>
              <a:rPr lang="en-US" sz="2400" dirty="0">
                <a:solidFill>
                  <a:srgbClr val="FF0000"/>
                </a:solidFill>
              </a:rPr>
              <a:t>a </a:t>
            </a:r>
            <a:r>
              <a:rPr lang="en-US" sz="2400" dirty="0" smtClean="0">
                <a:solidFill>
                  <a:srgbClr val="FF0000"/>
                </a:solidFill>
              </a:rPr>
              <a:t>firewall</a:t>
            </a:r>
            <a:endParaRPr lang="en-US" sz="2400" b="1" dirty="0" smtClean="0"/>
          </a:p>
          <a:p>
            <a:pPr marL="342900" indent="-342900">
              <a:spcBef>
                <a:spcPts val="1200"/>
              </a:spcBef>
              <a:spcAft>
                <a:spcPts val="1200"/>
              </a:spcAft>
              <a:buFont typeface="Wingdings" panose="05000000000000000000" pitchFamily="2" charset="2"/>
              <a:buChar char="§"/>
            </a:pPr>
            <a:r>
              <a:rPr lang="en-US" sz="2400" b="1" dirty="0" smtClean="0"/>
              <a:t>Scanning systems</a:t>
            </a:r>
            <a:endParaRPr lang="en-US" sz="2400" dirty="0"/>
          </a:p>
        </p:txBody>
      </p:sp>
    </p:spTree>
    <p:extLst>
      <p:ext uri="{BB962C8B-B14F-4D97-AF65-F5344CB8AC3E}">
        <p14:creationId xmlns:p14="http://schemas.microsoft.com/office/powerpoint/2010/main" val="781864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Malware analysis </a:t>
            </a:r>
            <a:endParaRPr lang="en-US" dirty="0">
              <a:solidFill>
                <a:srgbClr val="7030A0"/>
              </a:solidFill>
            </a:endParaRPr>
          </a:p>
        </p:txBody>
      </p:sp>
      <p:sp>
        <p:nvSpPr>
          <p:cNvPr id="3" name="Content Placeholder 2"/>
          <p:cNvSpPr>
            <a:spLocks noGrp="1"/>
          </p:cNvSpPr>
          <p:nvPr>
            <p:ph idx="1"/>
          </p:nvPr>
        </p:nvSpPr>
        <p:spPr>
          <a:xfrm>
            <a:off x="76200" y="1200151"/>
            <a:ext cx="9067800" cy="3394472"/>
          </a:xfrm>
        </p:spPr>
        <p:txBody>
          <a:bodyPr>
            <a:normAutofit/>
          </a:bodyPr>
          <a:lstStyle/>
          <a:p>
            <a:r>
              <a:rPr lang="en-US" sz="2800" dirty="0" smtClean="0"/>
              <a:t>There are two fundamental approaches to malware analysis</a:t>
            </a:r>
          </a:p>
          <a:p>
            <a:pPr lvl="1">
              <a:spcAft>
                <a:spcPts val="1200"/>
              </a:spcAft>
            </a:pPr>
            <a:r>
              <a:rPr lang="en-US" sz="2400" b="1" dirty="0" smtClean="0"/>
              <a:t>Static analysis</a:t>
            </a:r>
            <a:r>
              <a:rPr lang="en-US" sz="2400" dirty="0" smtClean="0"/>
              <a:t>, which involves examining and analyzing the malware without executing it</a:t>
            </a:r>
          </a:p>
          <a:p>
            <a:pPr lvl="1">
              <a:spcAft>
                <a:spcPts val="1200"/>
              </a:spcAft>
            </a:pPr>
            <a:r>
              <a:rPr lang="en-US" sz="2400" b="1" dirty="0" smtClean="0"/>
              <a:t>Dynamic analysis</a:t>
            </a:r>
            <a:r>
              <a:rPr lang="en-US" sz="2400" dirty="0" smtClean="0"/>
              <a:t>, which involves executing the malware on the system and analyzing it.</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903551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857250"/>
          </a:xfrm>
        </p:spPr>
        <p:txBody>
          <a:bodyPr>
            <a:noAutofit/>
          </a:bodyPr>
          <a:lstStyle/>
          <a:p>
            <a:r>
              <a:rPr lang="en-US" sz="9600" smtClean="0">
                <a:latin typeface="Arial" pitchFamily="34" charset="0"/>
                <a:cs typeface="Arial" pitchFamily="34" charset="0"/>
              </a:rPr>
              <a:t>Q &amp; A</a:t>
            </a:r>
            <a:endParaRPr lang="en-US" sz="960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413942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a </a:t>
            </a:r>
            <a:r>
              <a:rPr lang="en-US" dirty="0" smtClean="0">
                <a:solidFill>
                  <a:srgbClr val="002060"/>
                </a:solidFill>
              </a:rPr>
              <a:t>malware</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57200" y="1047750"/>
            <a:ext cx="8229600" cy="3546873"/>
          </a:xfrm>
        </p:spPr>
        <p:txBody>
          <a:bodyPr>
            <a:normAutofit fontScale="85000" lnSpcReduction="20000"/>
          </a:bodyPr>
          <a:lstStyle/>
          <a:p>
            <a:pPr>
              <a:spcBef>
                <a:spcPts val="1200"/>
              </a:spcBef>
            </a:pPr>
            <a:r>
              <a:rPr lang="en-US" b="1" dirty="0" smtClean="0">
                <a:solidFill>
                  <a:srgbClr val="002060"/>
                </a:solidFill>
              </a:rPr>
              <a:t>Propagation</a:t>
            </a:r>
          </a:p>
          <a:p>
            <a:pPr lvl="1">
              <a:spcBef>
                <a:spcPts val="1200"/>
              </a:spcBef>
            </a:pPr>
            <a:r>
              <a:rPr lang="en-US" dirty="0" smtClean="0">
                <a:solidFill>
                  <a:srgbClr val="7030A0"/>
                </a:solidFill>
              </a:rPr>
              <a:t>Virus</a:t>
            </a:r>
            <a:r>
              <a:rPr lang="en-US" dirty="0" smtClean="0"/>
              <a:t>: human-assisted propagation</a:t>
            </a:r>
          </a:p>
          <a:p>
            <a:pPr lvl="1">
              <a:spcBef>
                <a:spcPts val="1200"/>
              </a:spcBef>
            </a:pPr>
            <a:r>
              <a:rPr lang="en-US" dirty="0" smtClean="0">
                <a:solidFill>
                  <a:srgbClr val="7030A0"/>
                </a:solidFill>
              </a:rPr>
              <a:t>Worm</a:t>
            </a:r>
            <a:r>
              <a:rPr lang="en-US" dirty="0" smtClean="0"/>
              <a:t>: automatic propagation without human assistance</a:t>
            </a:r>
          </a:p>
          <a:p>
            <a:pPr>
              <a:spcBef>
                <a:spcPts val="1200"/>
              </a:spcBef>
            </a:pPr>
            <a:r>
              <a:rPr lang="en-US" b="1" dirty="0" smtClean="0">
                <a:solidFill>
                  <a:srgbClr val="002060"/>
                </a:solidFill>
              </a:rPr>
              <a:t>Concealment</a:t>
            </a:r>
          </a:p>
          <a:p>
            <a:pPr lvl="1">
              <a:spcBef>
                <a:spcPts val="1200"/>
              </a:spcBef>
            </a:pPr>
            <a:r>
              <a:rPr lang="en-US" dirty="0" smtClean="0">
                <a:solidFill>
                  <a:srgbClr val="7030A0"/>
                </a:solidFill>
              </a:rPr>
              <a:t>Rootkit</a:t>
            </a:r>
            <a:r>
              <a:rPr lang="en-US" dirty="0" smtClean="0"/>
              <a:t>: modifies operating system to hide its existence</a:t>
            </a:r>
          </a:p>
          <a:p>
            <a:pPr lvl="1">
              <a:spcBef>
                <a:spcPts val="1200"/>
              </a:spcBef>
            </a:pPr>
            <a:r>
              <a:rPr lang="en-US" dirty="0" smtClean="0">
                <a:solidFill>
                  <a:srgbClr val="7030A0"/>
                </a:solidFill>
              </a:rPr>
              <a:t>Trojan</a:t>
            </a:r>
            <a:r>
              <a:rPr lang="en-US" dirty="0" smtClean="0"/>
              <a:t>: provides desirable functionality but hides malicious operation</a:t>
            </a:r>
          </a:p>
          <a:p>
            <a:pPr>
              <a:spcBef>
                <a:spcPts val="1200"/>
              </a:spcBef>
            </a:pPr>
            <a:r>
              <a:rPr lang="en-US" dirty="0" smtClean="0">
                <a:solidFill>
                  <a:srgbClr val="002060"/>
                </a:solidFill>
              </a:rPr>
              <a:t>Various types of payloads</a:t>
            </a:r>
            <a:endParaRPr lang="en-US" dirty="0">
              <a:solidFill>
                <a:srgbClr val="002060"/>
              </a:solidFill>
            </a:endParaRPr>
          </a:p>
        </p:txBody>
      </p:sp>
    </p:spTree>
    <p:extLst>
      <p:ext uri="{BB962C8B-B14F-4D97-AF65-F5344CB8AC3E}">
        <p14:creationId xmlns:p14="http://schemas.microsoft.com/office/powerpoint/2010/main" val="733712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Malware Goals</a:t>
            </a:r>
            <a:endParaRPr lang="en-US"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74395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555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Delivery &amp; Techniques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32286"/>
            <a:ext cx="8534400" cy="2624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419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Delivery &amp; Techniques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322976"/>
            <a:ext cx="7019925" cy="298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14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idx="1"/>
          </p:nvPr>
        </p:nvSpPr>
        <p:spPr>
          <a:xfrm>
            <a:off x="381000" y="742950"/>
            <a:ext cx="8153400" cy="3429000"/>
          </a:xfrm>
        </p:spPr>
        <p:txBody>
          <a:bodyPr>
            <a:noAutofit/>
          </a:bodyPr>
          <a:lstStyle/>
          <a:p>
            <a:pPr marL="533400" indent="-533400" eaLnBrk="1" hangingPunct="1"/>
            <a:r>
              <a:rPr lang="en-US" altLang="zh-CN" sz="2000" dirty="0" smtClean="0">
                <a:ea typeface="SimSun" pitchFamily="2" charset="-122"/>
              </a:rPr>
              <a:t>Basic types:</a:t>
            </a:r>
          </a:p>
          <a:p>
            <a:pPr marL="1023938" lvl="1" indent="-457200" eaLnBrk="1" hangingPunct="1"/>
            <a:r>
              <a:rPr lang="en-US" altLang="zh-CN" sz="2000" dirty="0" smtClean="0">
                <a:ea typeface="SimSun" pitchFamily="2" charset="-122"/>
              </a:rPr>
              <a:t>Virus</a:t>
            </a:r>
          </a:p>
          <a:p>
            <a:pPr marL="1023938" lvl="1" indent="-457200" eaLnBrk="1" hangingPunct="1"/>
            <a:r>
              <a:rPr lang="en-US" altLang="zh-CN" sz="2000" dirty="0" smtClean="0">
                <a:ea typeface="SimSun" pitchFamily="2" charset="-122"/>
              </a:rPr>
              <a:t>Worms </a:t>
            </a:r>
          </a:p>
          <a:p>
            <a:pPr marL="1023938" lvl="1" indent="-457200"/>
            <a:r>
              <a:rPr lang="en-US" altLang="zh-CN" sz="2000" dirty="0">
                <a:ea typeface="SimSun" pitchFamily="2" charset="-122"/>
              </a:rPr>
              <a:t>Trojan Horse</a:t>
            </a:r>
          </a:p>
          <a:p>
            <a:pPr marL="533400" indent="-533400" eaLnBrk="1" hangingPunct="1">
              <a:spcBef>
                <a:spcPts val="1200"/>
              </a:spcBef>
            </a:pPr>
            <a:r>
              <a:rPr lang="en-US" altLang="zh-CN" sz="2000" dirty="0" smtClean="0">
                <a:ea typeface="SimSun" pitchFamily="2" charset="-122"/>
              </a:rPr>
              <a:t>Several variants of the basic types exist:</a:t>
            </a:r>
          </a:p>
          <a:p>
            <a:pPr marL="1023938" lvl="1" indent="-457200" eaLnBrk="1" hangingPunct="1"/>
            <a:r>
              <a:rPr lang="en-US" altLang="zh-CN" sz="2000" dirty="0" smtClean="0">
                <a:ea typeface="SimSun" pitchFamily="2" charset="-122"/>
              </a:rPr>
              <a:t>Time Bomb</a:t>
            </a:r>
          </a:p>
          <a:p>
            <a:pPr marL="1023938" lvl="1" indent="-457200" eaLnBrk="1" hangingPunct="1"/>
            <a:r>
              <a:rPr lang="en-US" altLang="zh-CN" sz="2000" dirty="0" smtClean="0">
                <a:ea typeface="SimSun" pitchFamily="2" charset="-122"/>
              </a:rPr>
              <a:t>Logic Bomb</a:t>
            </a:r>
          </a:p>
          <a:p>
            <a:pPr marL="1023938" lvl="1" indent="-457200" eaLnBrk="1" hangingPunct="1"/>
            <a:r>
              <a:rPr lang="en-US" altLang="zh-CN" sz="2000" dirty="0" err="1" smtClean="0">
                <a:ea typeface="SimSun" pitchFamily="2" charset="-122"/>
              </a:rPr>
              <a:t>Keylogger</a:t>
            </a:r>
            <a:r>
              <a:rPr lang="en-US" altLang="zh-CN" sz="2000" dirty="0" smtClean="0">
                <a:ea typeface="SimSun" pitchFamily="2" charset="-122"/>
              </a:rPr>
              <a:t> </a:t>
            </a:r>
          </a:p>
          <a:p>
            <a:pPr marL="1023938" lvl="1" indent="-457200" eaLnBrk="1" hangingPunct="1"/>
            <a:r>
              <a:rPr lang="en-US" altLang="zh-CN" sz="2000" dirty="0" smtClean="0">
                <a:ea typeface="SimSun" pitchFamily="2" charset="-122"/>
              </a:rPr>
              <a:t>Rootkit</a:t>
            </a:r>
          </a:p>
          <a:p>
            <a:pPr marL="1023938" lvl="1" indent="-457200" eaLnBrk="1" hangingPunct="1"/>
            <a:r>
              <a:rPr lang="en-US" altLang="zh-CN" sz="2000" dirty="0" smtClean="0">
                <a:ea typeface="SimSun" pitchFamily="2" charset="-122"/>
              </a:rPr>
              <a:t>Adware</a:t>
            </a:r>
          </a:p>
          <a:p>
            <a:pPr marL="1023938" lvl="1" indent="-457200" eaLnBrk="1" hangingPunct="1"/>
            <a:r>
              <a:rPr lang="en-US" altLang="zh-CN" sz="2000" dirty="0" smtClean="0">
                <a:ea typeface="SimSun" pitchFamily="2" charset="-122"/>
              </a:rPr>
              <a:t>Spyware</a:t>
            </a:r>
          </a:p>
          <a:p>
            <a:pPr marL="1023938" lvl="1" indent="-457200" eaLnBrk="1" hangingPunct="1"/>
            <a:r>
              <a:rPr lang="en-US" altLang="zh-CN" sz="2000" dirty="0" smtClean="0">
                <a:ea typeface="SimSun" pitchFamily="2" charset="-122"/>
              </a:rPr>
              <a:t>…</a:t>
            </a: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CD9A924-E96D-4279-A7D9-279AA0B5C4FA}" type="slidenum">
              <a:rPr lang="zh-CN" altLang="en-US" sz="1400" smtClean="0"/>
              <a:pPr eaLnBrk="1" hangingPunct="1"/>
              <a:t>8</a:t>
            </a:fld>
            <a:endParaRPr lang="en-US" altLang="zh-CN" sz="1400" smtClean="0"/>
          </a:p>
        </p:txBody>
      </p:sp>
      <p:sp>
        <p:nvSpPr>
          <p:cNvPr id="9220" name="Rectangle 3"/>
          <p:cNvSpPr>
            <a:spLocks noChangeArrowheads="1"/>
          </p:cNvSpPr>
          <p:nvPr/>
        </p:nvSpPr>
        <p:spPr bwMode="auto">
          <a:xfrm>
            <a:off x="685800" y="133350"/>
            <a:ext cx="7772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4400" b="1" dirty="0" smtClean="0">
                <a:solidFill>
                  <a:srgbClr val="CC0000"/>
                </a:solidFill>
                <a:latin typeface="+mj-lt"/>
              </a:rPr>
              <a:t>Malware Types</a:t>
            </a:r>
            <a:endParaRPr lang="en-US" sz="3200" b="1" dirty="0">
              <a:solidFill>
                <a:srgbClr val="333399"/>
              </a:solidFill>
              <a:latin typeface="+mj-lt"/>
            </a:endParaRPr>
          </a:p>
        </p:txBody>
      </p:sp>
    </p:spTree>
    <p:extLst>
      <p:ext uri="{BB962C8B-B14F-4D97-AF65-F5344CB8AC3E}">
        <p14:creationId xmlns:p14="http://schemas.microsoft.com/office/powerpoint/2010/main" val="2140974308"/>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Keylogger</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2"/>
          <a:stretch>
            <a:fillRect/>
          </a:stretch>
        </p:blipFill>
        <p:spPr>
          <a:xfrm>
            <a:off x="121897" y="1406128"/>
            <a:ext cx="8900206" cy="2982516"/>
          </a:xfrm>
          <a:prstGeom prst="rect">
            <a:avLst/>
          </a:prstGeom>
        </p:spPr>
      </p:pic>
    </p:spTree>
    <p:extLst>
      <p:ext uri="{BB962C8B-B14F-4D97-AF65-F5344CB8AC3E}">
        <p14:creationId xmlns:p14="http://schemas.microsoft.com/office/powerpoint/2010/main" val="1933092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1963</Words>
  <Application>Microsoft Office PowerPoint</Application>
  <PresentationFormat>On-screen Show (16:9)</PresentationFormat>
  <Paragraphs>316</Paragraphs>
  <Slides>39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宋体</vt:lpstr>
      <vt:lpstr>宋体</vt:lpstr>
      <vt:lpstr>Arial</vt:lpstr>
      <vt:lpstr>Calibri</vt:lpstr>
      <vt:lpstr>新細明體</vt:lpstr>
      <vt:lpstr>Times New Roman</vt:lpstr>
      <vt:lpstr>Wingdings</vt:lpstr>
      <vt:lpstr>UNR</vt:lpstr>
      <vt:lpstr>Office Theme</vt:lpstr>
      <vt:lpstr>Lesson 7  Malicious Codes (Malware)</vt:lpstr>
      <vt:lpstr>Outline</vt:lpstr>
      <vt:lpstr>What is a malware?</vt:lpstr>
      <vt:lpstr>What is a malware?</vt:lpstr>
      <vt:lpstr>Malware Goals</vt:lpstr>
      <vt:lpstr>Delivery &amp; Techniques</vt:lpstr>
      <vt:lpstr>Delivery &amp; Techniques</vt:lpstr>
      <vt:lpstr>PowerPoint Presentation</vt:lpstr>
      <vt:lpstr>Keylogger</vt:lpstr>
      <vt:lpstr>PowerPoint Presentation</vt:lpstr>
      <vt:lpstr>PowerPoint Presentation</vt:lpstr>
      <vt:lpstr>PowerPoint Presentation</vt:lpstr>
      <vt:lpstr>PowerPoint Presentation</vt:lpstr>
      <vt:lpstr>PowerPoint Presentation</vt:lpstr>
      <vt:lpstr>Computer Virus</vt:lpstr>
      <vt:lpstr>Four Phases of a Virus  </vt:lpstr>
      <vt:lpstr>Virus Types</vt:lpstr>
      <vt:lpstr>Virus Types</vt:lpstr>
      <vt:lpstr>Virus Types</vt:lpstr>
      <vt:lpstr>How Viruses Append</vt:lpstr>
      <vt:lpstr>How Viruses Append</vt:lpstr>
      <vt:lpstr>How Viruses Append</vt:lpstr>
      <vt:lpstr>Computer Worms</vt:lpstr>
      <vt:lpstr>Worm Propagation</vt:lpstr>
      <vt:lpstr>Trojan Horses</vt:lpstr>
      <vt:lpstr>Logic/Time Bomb</vt:lpstr>
      <vt:lpstr>Rootkit</vt:lpstr>
      <vt:lpstr>Adware</vt:lpstr>
      <vt:lpstr>Spyware</vt:lpstr>
      <vt:lpstr>Malware Zombies</vt:lpstr>
      <vt:lpstr>Where does Malicious Code Hide?</vt:lpstr>
      <vt:lpstr>How to detect &amp; prevention them</vt:lpstr>
      <vt:lpstr>Malware Countermeasures</vt:lpstr>
      <vt:lpstr>Signatures</vt:lpstr>
      <vt:lpstr>Antivirus Approaches</vt:lpstr>
      <vt:lpstr>Preventing Virus Infection</vt:lpstr>
      <vt:lpstr>PowerPoint Presentation</vt:lpstr>
      <vt:lpstr>Malware analysis </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Malicious Codes</dc:title>
  <dc:creator>Admin</dc:creator>
  <cp:lastModifiedBy>WINDOWS 10</cp:lastModifiedBy>
  <cp:revision>61</cp:revision>
  <dcterms:created xsi:type="dcterms:W3CDTF">2006-08-16T00:00:00Z</dcterms:created>
  <dcterms:modified xsi:type="dcterms:W3CDTF">2023-01-02T15:46:02Z</dcterms:modified>
</cp:coreProperties>
</file>