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41" r:id="rId2"/>
  </p:sldMasterIdLst>
  <p:notesMasterIdLst>
    <p:notesMasterId r:id="rId42"/>
  </p:notesMasterIdLst>
  <p:sldIdLst>
    <p:sldId id="256" r:id="rId3"/>
    <p:sldId id="257" r:id="rId4"/>
    <p:sldId id="305" r:id="rId5"/>
    <p:sldId id="258" r:id="rId6"/>
    <p:sldId id="327" r:id="rId7"/>
    <p:sldId id="328" r:id="rId8"/>
    <p:sldId id="329" r:id="rId9"/>
    <p:sldId id="279" r:id="rId10"/>
    <p:sldId id="320" r:id="rId11"/>
    <p:sldId id="321" r:id="rId12"/>
    <p:sldId id="322" r:id="rId13"/>
    <p:sldId id="323" r:id="rId14"/>
    <p:sldId id="324" r:id="rId15"/>
    <p:sldId id="325" r:id="rId16"/>
    <p:sldId id="261" r:id="rId17"/>
    <p:sldId id="309" r:id="rId18"/>
    <p:sldId id="312" r:id="rId19"/>
    <p:sldId id="313" r:id="rId20"/>
    <p:sldId id="314" r:id="rId21"/>
    <p:sldId id="315" r:id="rId22"/>
    <p:sldId id="316" r:id="rId23"/>
    <p:sldId id="317" r:id="rId24"/>
    <p:sldId id="262" r:id="rId25"/>
    <p:sldId id="330" r:id="rId26"/>
    <p:sldId id="331" r:id="rId27"/>
    <p:sldId id="263" r:id="rId28"/>
    <p:sldId id="264" r:id="rId29"/>
    <p:sldId id="333" r:id="rId30"/>
    <p:sldId id="334" r:id="rId31"/>
    <p:sldId id="332" r:id="rId32"/>
    <p:sldId id="296" r:id="rId33"/>
    <p:sldId id="300" r:id="rId34"/>
    <p:sldId id="307" r:id="rId35"/>
    <p:sldId id="335" r:id="rId36"/>
    <p:sldId id="310" r:id="rId37"/>
    <p:sldId id="311" r:id="rId38"/>
    <p:sldId id="302" r:id="rId39"/>
    <p:sldId id="326" r:id="rId40"/>
    <p:sldId id="304" r:id="rId41"/>
  </p:sldIdLst>
  <p:sldSz cx="9144000" cy="5143500" type="screen16x9"/>
  <p:notesSz cx="6858000" cy="9144000"/>
  <p:defaultTextStyle>
    <a:defPPr>
      <a:defRPr lang="v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570" y="-7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FD25AC-6F8A-4055-89C0-B4F5E62DFBEA}" type="datetimeFigureOut">
              <a:rPr lang="en-US" smtClean="0"/>
              <a:t>10/4/2021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xmlns:a="http://schemas.openxmlformats.org/drawingml/2006/main" lvl="0"/>
            <a:r xmlns:a="http://schemas.openxmlformats.org/drawingml/2006/main">
              <a:rPr lang="vi" smtClean="0"/>
              <a:t>Nhấp để chỉnh sửa Kiểu văn bản chính</a:t>
            </a:r>
          </a:p>
          <a:p>
            <a:pPr xmlns:a="http://schemas.openxmlformats.org/drawingml/2006/main" lvl="1"/>
            <a:r xmlns:a="http://schemas.openxmlformats.org/drawingml/2006/main">
              <a:rPr lang="vi" smtClean="0"/>
              <a:t>Cấp độ thứ hai</a:t>
            </a:r>
          </a:p>
          <a:p>
            <a:pPr xmlns:a="http://schemas.openxmlformats.org/drawingml/2006/main" lvl="2"/>
            <a:r xmlns:a="http://schemas.openxmlformats.org/drawingml/2006/main">
              <a:rPr lang="vi" smtClean="0"/>
              <a:t>Cấp độ thứ ba</a:t>
            </a:r>
          </a:p>
          <a:p>
            <a:pPr xmlns:a="http://schemas.openxmlformats.org/drawingml/2006/main" lvl="3"/>
            <a:r xmlns:a="http://schemas.openxmlformats.org/drawingml/2006/main">
              <a:rPr lang="vi" smtClean="0"/>
              <a:t>Cấp độ thứ tư</a:t>
            </a:r>
          </a:p>
          <a:p>
            <a:pPr xmlns:a="http://schemas.openxmlformats.org/drawingml/2006/main" lvl="4"/>
            <a:r xmlns:a="http://schemas.openxmlformats.org/drawingml/2006/main">
              <a:rPr lang="vi" smtClean="0"/>
              <a:t>Cấp độ thứ năm</a:t>
            </a:r>
            <a:endParaRPr xmlns:a="http://schemas.openxmlformats.org/drawingml/2006/main"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797D50-E456-4276-A6BC-083CEFEB43E7}" type="slidenum">
              <a:rPr lang="en-US" smtClean="0"/>
              <a:t>‹#›</a:t>
            </a:fld>
            <a:endParaRPr lang="en-US"/>
          </a:p>
        </p:txBody>
      </p:sp>
    </p:spTree>
    <p:extLst>
      <p:ext uri="{BB962C8B-B14F-4D97-AF65-F5344CB8AC3E}">
        <p14:creationId xmlns:p14="http://schemas.microsoft.com/office/powerpoint/2010/main" val="4206383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imes New Roman" pitchFamily="18" charset="0"/>
              </a:defRPr>
            </a:lvl1pPr>
            <a:lvl2pPr marL="742950" indent="-285750" defTabSz="928688" eaLnBrk="0" hangingPunct="0">
              <a:defRPr sz="2400">
                <a:solidFill>
                  <a:schemeClr val="tx1"/>
                </a:solidFill>
                <a:latin typeface="Times New Roman" pitchFamily="18" charset="0"/>
              </a:defRPr>
            </a:lvl2pPr>
            <a:lvl3pPr marL="1143000" indent="-228600" defTabSz="928688" eaLnBrk="0" hangingPunct="0">
              <a:defRPr sz="2400">
                <a:solidFill>
                  <a:schemeClr val="tx1"/>
                </a:solidFill>
                <a:latin typeface="Times New Roman" pitchFamily="18" charset="0"/>
              </a:defRPr>
            </a:lvl3pPr>
            <a:lvl4pPr marL="1600200" indent="-228600" defTabSz="928688" eaLnBrk="0" hangingPunct="0">
              <a:defRPr sz="2400">
                <a:solidFill>
                  <a:schemeClr val="tx1"/>
                </a:solidFill>
                <a:latin typeface="Times New Roman" pitchFamily="18" charset="0"/>
              </a:defRPr>
            </a:lvl4pPr>
            <a:lvl5pPr marL="2057400" indent="-228600" defTabSz="928688" eaLnBrk="0" hangingPunct="0">
              <a:defRPr sz="2400">
                <a:solidFill>
                  <a:schemeClr val="tx1"/>
                </a:solidFill>
                <a:latin typeface="Times New Roman" pitchFamily="18" charset="0"/>
              </a:defRPr>
            </a:lvl5pPr>
            <a:lvl6pPr marL="2514600" indent="-228600" defTabSz="928688" eaLnBrk="0" fontAlgn="base" hangingPunct="0">
              <a:spcBef>
                <a:spcPct val="0"/>
              </a:spcBef>
              <a:spcAft>
                <a:spcPct val="0"/>
              </a:spcAft>
              <a:defRPr sz="2400">
                <a:solidFill>
                  <a:schemeClr val="tx1"/>
                </a:solidFill>
                <a:latin typeface="Times New Roman" pitchFamily="18" charset="0"/>
              </a:defRPr>
            </a:lvl6pPr>
            <a:lvl7pPr marL="2971800" indent="-228600" defTabSz="928688" eaLnBrk="0" fontAlgn="base" hangingPunct="0">
              <a:spcBef>
                <a:spcPct val="0"/>
              </a:spcBef>
              <a:spcAft>
                <a:spcPct val="0"/>
              </a:spcAft>
              <a:defRPr sz="2400">
                <a:solidFill>
                  <a:schemeClr val="tx1"/>
                </a:solidFill>
                <a:latin typeface="Times New Roman" pitchFamily="18" charset="0"/>
              </a:defRPr>
            </a:lvl7pPr>
            <a:lvl8pPr marL="3429000" indent="-228600" defTabSz="928688" eaLnBrk="0" fontAlgn="base" hangingPunct="0">
              <a:spcBef>
                <a:spcPct val="0"/>
              </a:spcBef>
              <a:spcAft>
                <a:spcPct val="0"/>
              </a:spcAft>
              <a:defRPr sz="2400">
                <a:solidFill>
                  <a:schemeClr val="tx1"/>
                </a:solidFill>
                <a:latin typeface="Times New Roman" pitchFamily="18" charset="0"/>
              </a:defRPr>
            </a:lvl8pPr>
            <a:lvl9pPr marL="3886200" indent="-228600" defTabSz="928688" eaLnBrk="0" fontAlgn="base" hangingPunct="0">
              <a:spcBef>
                <a:spcPct val="0"/>
              </a:spcBef>
              <a:spcAft>
                <a:spcPct val="0"/>
              </a:spcAft>
              <a:defRPr sz="2400">
                <a:solidFill>
                  <a:schemeClr val="tx1"/>
                </a:solidFill>
                <a:latin typeface="Times New Roman" pitchFamily="18" charset="0"/>
              </a:defRPr>
            </a:lvl9pPr>
          </a:lstStyle>
          <a:p>
            <a:pPr eaLnBrk="1" hangingPunct="1"/>
            <a:fld id="{A69D5CD0-7792-464D-9BA8-711BCB09ADEA}" type="slidenum">
              <a:rPr lang="en-US" sz="1200" smtClean="0"/>
              <a:pPr eaLnBrk="1" hangingPunct="1"/>
              <a:t>8</a:t>
            </a:fld>
            <a:endParaRPr lang="en-US" sz="1200" smtClean="0"/>
          </a:p>
        </p:txBody>
      </p:sp>
      <p:sp>
        <p:nvSpPr>
          <p:cNvPr id="75779" name="Rectangle 2"/>
          <p:cNvSpPr>
            <a:spLocks noGrp="1" noRot="1" noChangeAspect="1" noChangeArrowheads="1" noTextEdit="1"/>
          </p:cNvSpPr>
          <p:nvPr>
            <p:ph type="sldImg"/>
          </p:nvPr>
        </p:nvSpPr>
        <p:spPr>
          <a:xfrm>
            <a:off x="3363913" y="2366963"/>
            <a:ext cx="0" cy="0"/>
          </a:xfrm>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34" tIns="45666" rIns="91334" bIns="45666"/>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571500"/>
            <a:ext cx="9144000" cy="97155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20000"/>
              </a:spcBef>
              <a:spcAft>
                <a:spcPct val="0"/>
              </a:spcAft>
              <a:buFontTx/>
              <a:buChar char="•"/>
              <a:defRPr/>
            </a:pPr>
            <a:endParaRPr kumimoji="1" lang="en-US" sz="3200" dirty="0">
              <a:solidFill>
                <a:srgbClr val="002060"/>
              </a:solidFill>
            </a:endParaRPr>
          </a:p>
        </p:txBody>
      </p:sp>
      <p:sp>
        <p:nvSpPr>
          <p:cNvPr id="5" name="Rectangle 4"/>
          <p:cNvSpPr/>
          <p:nvPr userDrawn="1"/>
        </p:nvSpPr>
        <p:spPr>
          <a:xfrm>
            <a:off x="685800" y="2514600"/>
            <a:ext cx="1828800" cy="1371600"/>
          </a:xfrm>
          <a:prstGeom prst="rect">
            <a:avLst/>
          </a:prstGeom>
          <a:blipFill dpi="0" rotWithShape="1">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20000"/>
              </a:spcBef>
              <a:spcAft>
                <a:spcPct val="0"/>
              </a:spcAft>
              <a:buFontTx/>
              <a:buChar char="•"/>
              <a:defRPr/>
            </a:pPr>
            <a:endParaRPr kumimoji="1" lang="en-US" sz="3200">
              <a:solidFill>
                <a:prstClr val="white"/>
              </a:solidFill>
            </a:endParaRPr>
          </a:p>
        </p:txBody>
      </p:sp>
      <p:sp>
        <p:nvSpPr>
          <p:cNvPr id="2" name="Title 1"/>
          <p:cNvSpPr>
            <a:spLocks noGrp="1"/>
          </p:cNvSpPr>
          <p:nvPr>
            <p:ph type="ctrTitle"/>
          </p:nvPr>
        </p:nvSpPr>
        <p:spPr>
          <a:xfrm>
            <a:off x="304800" y="514350"/>
            <a:ext cx="8610600" cy="1102519"/>
          </a:xfrm>
        </p:spPr>
        <p:txBody>
          <a:bodyPr/>
          <a:lstStyle>
            <a:lvl1pPr>
              <a:defRPr>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8000" y="2000250"/>
            <a:ext cx="5562600" cy="2286000"/>
          </a:xfrm>
        </p:spPr>
        <p:txBody>
          <a:bodyPr>
            <a:normAutofit/>
          </a:bodyPr>
          <a:lstStyle>
            <a:lvl1pPr marL="0" indent="0" algn="ctr">
              <a:buNone/>
              <a:defRPr sz="280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7421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931864" y="72629"/>
            <a:ext cx="7158037" cy="1059656"/>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949325" y="1485900"/>
            <a:ext cx="3754438" cy="1485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56164" y="1485900"/>
            <a:ext cx="3754437" cy="1485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949325" y="3086100"/>
            <a:ext cx="3754438" cy="1485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856164" y="3086100"/>
            <a:ext cx="3754437" cy="1485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946150" y="4686300"/>
            <a:ext cx="1905000" cy="342900"/>
          </a:xfrm>
          <a:prstGeom prst="rect">
            <a:avLst/>
          </a:prstGeom>
        </p:spPr>
        <p:txBody>
          <a:bodyPr/>
          <a:lstStyle>
            <a:lvl1pPr>
              <a:defRPr/>
            </a:lvl1pPr>
          </a:lstStyle>
          <a:p>
            <a:pPr eaLnBrk="0" fontAlgn="base" hangingPunct="0">
              <a:spcBef>
                <a:spcPct val="20000"/>
              </a:spcBef>
              <a:spcAft>
                <a:spcPct val="0"/>
              </a:spcAft>
              <a:buFontTx/>
              <a:buChar char="•"/>
              <a:defRPr/>
            </a:pPr>
            <a:endParaRPr kumimoji="1" lang="en-US" sz="3200">
              <a:solidFill>
                <a:srgbClr val="EEECE1"/>
              </a:solidFill>
              <a:latin typeface="Times New Roman" pitchFamily="18" charset="0"/>
            </a:endParaRPr>
          </a:p>
        </p:txBody>
      </p:sp>
      <p:sp>
        <p:nvSpPr>
          <p:cNvPr id="8" name="Footer Placeholder 7"/>
          <p:cNvSpPr>
            <a:spLocks noGrp="1"/>
          </p:cNvSpPr>
          <p:nvPr>
            <p:ph type="ftr" sz="quarter" idx="11"/>
          </p:nvPr>
        </p:nvSpPr>
        <p:spPr>
          <a:xfrm>
            <a:off x="3352800" y="4686300"/>
            <a:ext cx="2895600" cy="342900"/>
          </a:xfrm>
        </p:spPr>
        <p:txBody>
          <a:bodyPr/>
          <a:lstStyle>
            <a:lvl1pPr>
              <a:defRPr/>
            </a:lvl1pPr>
          </a:lstStyle>
          <a:p>
            <a:pPr>
              <a:defRPr/>
            </a:pPr>
            <a:endParaRPr lang="en-US">
              <a:solidFill>
                <a:srgbClr val="1F497D"/>
              </a:solidFill>
            </a:endParaRPr>
          </a:p>
        </p:txBody>
      </p:sp>
      <p:sp>
        <p:nvSpPr>
          <p:cNvPr id="9" name="Slide Number Placeholder 8"/>
          <p:cNvSpPr>
            <a:spLocks noGrp="1"/>
          </p:cNvSpPr>
          <p:nvPr>
            <p:ph type="sldNum" sz="quarter" idx="12"/>
          </p:nvPr>
        </p:nvSpPr>
        <p:spPr>
          <a:xfrm>
            <a:off x="6705600" y="4686300"/>
            <a:ext cx="1905000" cy="342900"/>
          </a:xfrm>
        </p:spPr>
        <p:txBody>
          <a:bodyPr/>
          <a:lstStyle>
            <a:lvl1pPr>
              <a:defRPr/>
            </a:lvl1pPr>
          </a:lstStyle>
          <a:p>
            <a:pPr>
              <a:defRPr/>
            </a:pPr>
            <a:fld id="{AA2183A6-2EB5-49C6-B9F3-9097772A854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65471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931864" y="72629"/>
            <a:ext cx="7158037" cy="1059656"/>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949325" y="1485900"/>
            <a:ext cx="7661275" cy="3086100"/>
          </a:xfrm>
        </p:spPr>
        <p:txBody>
          <a:bodyPr/>
          <a:lstStyle/>
          <a:p>
            <a:pPr lvl="0"/>
            <a:endParaRPr lang="en-US" noProof="0"/>
          </a:p>
        </p:txBody>
      </p:sp>
      <p:sp>
        <p:nvSpPr>
          <p:cNvPr id="4" name="Date Placeholder 3"/>
          <p:cNvSpPr>
            <a:spLocks noGrp="1"/>
          </p:cNvSpPr>
          <p:nvPr>
            <p:ph type="dt" sz="half" idx="10"/>
          </p:nvPr>
        </p:nvSpPr>
        <p:spPr>
          <a:xfrm>
            <a:off x="946150" y="4686300"/>
            <a:ext cx="1905000" cy="342900"/>
          </a:xfrm>
          <a:prstGeom prst="rect">
            <a:avLst/>
          </a:prstGeom>
        </p:spPr>
        <p:txBody>
          <a:bodyPr/>
          <a:lstStyle>
            <a:lvl1pPr>
              <a:defRPr/>
            </a:lvl1pPr>
          </a:lstStyle>
          <a:p>
            <a:pPr eaLnBrk="0" fontAlgn="base" hangingPunct="0">
              <a:spcBef>
                <a:spcPct val="20000"/>
              </a:spcBef>
              <a:spcAft>
                <a:spcPct val="0"/>
              </a:spcAft>
              <a:buFontTx/>
              <a:buChar char="•"/>
              <a:defRPr/>
            </a:pPr>
            <a:endParaRPr kumimoji="1" lang="en-US" sz="3200">
              <a:solidFill>
                <a:srgbClr val="EEECE1"/>
              </a:solidFill>
              <a:latin typeface="Times New Roman" pitchFamily="18" charset="0"/>
            </a:endParaRPr>
          </a:p>
        </p:txBody>
      </p:sp>
      <p:sp>
        <p:nvSpPr>
          <p:cNvPr id="5" name="Footer Placeholder 4"/>
          <p:cNvSpPr>
            <a:spLocks noGrp="1"/>
          </p:cNvSpPr>
          <p:nvPr>
            <p:ph type="ftr" sz="quarter" idx="11"/>
          </p:nvPr>
        </p:nvSpPr>
        <p:spPr>
          <a:xfrm>
            <a:off x="3352800" y="4686300"/>
            <a:ext cx="2895600" cy="342900"/>
          </a:xfrm>
        </p:spPr>
        <p:txBody>
          <a:bodyPr/>
          <a:lstStyle>
            <a:lvl1pPr>
              <a:defRPr/>
            </a:lvl1pPr>
          </a:lstStyle>
          <a:p>
            <a:pPr>
              <a:defRPr/>
            </a:pPr>
            <a:endParaRPr lang="en-US">
              <a:solidFill>
                <a:srgbClr val="1F497D"/>
              </a:solidFill>
            </a:endParaRPr>
          </a:p>
        </p:txBody>
      </p:sp>
      <p:sp>
        <p:nvSpPr>
          <p:cNvPr id="6" name="Slide Number Placeholder 5"/>
          <p:cNvSpPr>
            <a:spLocks noGrp="1"/>
          </p:cNvSpPr>
          <p:nvPr>
            <p:ph type="sldNum" sz="quarter" idx="12"/>
          </p:nvPr>
        </p:nvSpPr>
        <p:spPr>
          <a:xfrm>
            <a:off x="6705600" y="4686300"/>
            <a:ext cx="1905000" cy="342900"/>
          </a:xfrm>
        </p:spPr>
        <p:txBody>
          <a:bodyPr/>
          <a:lstStyle>
            <a:lvl1pPr>
              <a:defRPr/>
            </a:lvl1pPr>
          </a:lstStyle>
          <a:p>
            <a:pPr>
              <a:defRPr/>
            </a:pPr>
            <a:fld id="{729E74E0-E44E-4FB7-8EF1-ECDCD3F74BE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29853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Media">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8572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485900"/>
            <a:ext cx="3810000" cy="3086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Media Placeholder 3"/>
          <p:cNvSpPr>
            <a:spLocks noGrp="1"/>
          </p:cNvSpPr>
          <p:nvPr>
            <p:ph type="media" sz="half" idx="2"/>
          </p:nvPr>
        </p:nvSpPr>
        <p:spPr>
          <a:xfrm>
            <a:off x="4648200" y="1485900"/>
            <a:ext cx="3810000" cy="3086100"/>
          </a:xfrm>
        </p:spPr>
        <p:txBody>
          <a:bodyPr/>
          <a:lstStyle/>
          <a:p>
            <a:pPr lvl="0"/>
            <a:endParaRPr lang="en-US" noProof="0" smtClean="0"/>
          </a:p>
        </p:txBody>
      </p:sp>
      <p:sp>
        <p:nvSpPr>
          <p:cNvPr id="5" name="Date Placeholder 4"/>
          <p:cNvSpPr>
            <a:spLocks noGrp="1" noChangeArrowheads="1"/>
          </p:cNvSpPr>
          <p:nvPr>
            <p:ph type="dt" sz="half" idx="10"/>
          </p:nvPr>
        </p:nvSpPr>
        <p:spPr>
          <a:xfrm>
            <a:off x="685800" y="4686300"/>
            <a:ext cx="1905000" cy="342900"/>
          </a:xfrm>
          <a:prstGeom prst="rect">
            <a:avLst/>
          </a:prstGeom>
        </p:spPr>
        <p:txBody>
          <a:bodyPr/>
          <a:lstStyle>
            <a:lvl1pPr>
              <a:defRPr/>
            </a:lvl1pPr>
          </a:lstStyle>
          <a:p>
            <a:pPr eaLnBrk="0" fontAlgn="base" hangingPunct="0">
              <a:spcBef>
                <a:spcPct val="20000"/>
              </a:spcBef>
              <a:spcAft>
                <a:spcPct val="0"/>
              </a:spcAft>
              <a:buFontTx/>
              <a:buChar char="•"/>
              <a:defRPr/>
            </a:pPr>
            <a:r>
              <a:rPr kumimoji="1" lang="en-US" sz="3200">
                <a:solidFill>
                  <a:srgbClr val="EEECE1"/>
                </a:solidFill>
                <a:latin typeface="Times New Roman" pitchFamily="18" charset="0"/>
              </a:rPr>
              <a:t>CSCE 522 - Farkas</a:t>
            </a: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1F497D"/>
              </a:solidFill>
            </a:endParaRPr>
          </a:p>
        </p:txBody>
      </p:sp>
      <p:sp>
        <p:nvSpPr>
          <p:cNvPr id="7" name="Rectangle 6"/>
          <p:cNvSpPr>
            <a:spLocks noGrp="1" noChangeArrowheads="1"/>
          </p:cNvSpPr>
          <p:nvPr>
            <p:ph type="sldNum" sz="quarter" idx="12"/>
          </p:nvPr>
        </p:nvSpPr>
        <p:spPr/>
        <p:txBody>
          <a:bodyPr/>
          <a:lstStyle>
            <a:lvl1pPr>
              <a:defRPr/>
            </a:lvl1pPr>
          </a:lstStyle>
          <a:p>
            <a:pPr>
              <a:defRPr/>
            </a:pPr>
            <a:fld id="{D09E2B1B-9D89-4CCC-84DE-CBD83F651E1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08433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noChangeArrowheads="1"/>
          </p:cNvSpPr>
          <p:nvPr>
            <p:ph type="dt" sz="half" idx="10"/>
          </p:nvPr>
        </p:nvSpPr>
        <p:spPr>
          <a:xfrm>
            <a:off x="685800" y="4686300"/>
            <a:ext cx="1905000" cy="342900"/>
          </a:xfrm>
          <a:prstGeom prst="rect">
            <a:avLst/>
          </a:prstGeom>
        </p:spPr>
        <p:txBody>
          <a:bodyPr/>
          <a:lstStyle>
            <a:lvl1pPr>
              <a:defRPr/>
            </a:lvl1pPr>
          </a:lstStyle>
          <a:p>
            <a:pPr eaLnBrk="0" fontAlgn="base" hangingPunct="0">
              <a:spcBef>
                <a:spcPct val="20000"/>
              </a:spcBef>
              <a:spcAft>
                <a:spcPct val="0"/>
              </a:spcAft>
              <a:buFontTx/>
              <a:buChar char="•"/>
              <a:defRPr/>
            </a:pPr>
            <a:r>
              <a:rPr kumimoji="1" lang="en-US" sz="3200">
                <a:solidFill>
                  <a:srgbClr val="EEECE1"/>
                </a:solidFill>
                <a:latin typeface="Times New Roman" pitchFamily="18" charset="0"/>
              </a:rPr>
              <a:t>CSCE 522 - Farkas</a:t>
            </a:r>
          </a:p>
        </p:txBody>
      </p:sp>
      <p:sp>
        <p:nvSpPr>
          <p:cNvPr id="3" name="Rectangle 2"/>
          <p:cNvSpPr>
            <a:spLocks noGrp="1" noChangeArrowheads="1"/>
          </p:cNvSpPr>
          <p:nvPr>
            <p:ph type="ftr" sz="quarter" idx="11"/>
          </p:nvPr>
        </p:nvSpPr>
        <p:spPr/>
        <p:txBody>
          <a:bodyPr/>
          <a:lstStyle>
            <a:lvl1pPr>
              <a:defRPr/>
            </a:lvl1pPr>
          </a:lstStyle>
          <a:p>
            <a:pPr>
              <a:defRPr/>
            </a:pPr>
            <a:endParaRPr lang="en-US">
              <a:solidFill>
                <a:srgbClr val="1F497D"/>
              </a:solidFill>
            </a:endParaRPr>
          </a:p>
        </p:txBody>
      </p:sp>
      <p:sp>
        <p:nvSpPr>
          <p:cNvPr id="4" name="Rectangle 3"/>
          <p:cNvSpPr>
            <a:spLocks noGrp="1" noChangeArrowheads="1"/>
          </p:cNvSpPr>
          <p:nvPr>
            <p:ph type="sldNum" sz="quarter" idx="12"/>
          </p:nvPr>
        </p:nvSpPr>
        <p:spPr/>
        <p:txBody>
          <a:bodyPr/>
          <a:lstStyle>
            <a:lvl1pPr>
              <a:defRPr/>
            </a:lvl1pPr>
          </a:lstStyle>
          <a:p>
            <a:pPr>
              <a:defRPr/>
            </a:pPr>
            <a:fld id="{E2064C5F-33AB-41E4-B3EA-35F0003CA2D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525887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6480" y="205222"/>
            <a:ext cx="8225280" cy="85653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6480" y="1203247"/>
            <a:ext cx="4043520" cy="33926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8240" y="1203247"/>
            <a:ext cx="4043520" cy="3392636"/>
          </a:xfrm>
        </p:spPr>
        <p:txBody>
          <a:bodyPr/>
          <a:lstStyle/>
          <a:p>
            <a:pPr lvl="0"/>
            <a:endParaRPr lang="en-US" noProof="0"/>
          </a:p>
        </p:txBody>
      </p:sp>
      <p:sp>
        <p:nvSpPr>
          <p:cNvPr id="5" name="Date Placeholder 4"/>
          <p:cNvSpPr>
            <a:spLocks noGrp="1"/>
          </p:cNvSpPr>
          <p:nvPr>
            <p:ph type="dt" idx="10"/>
          </p:nvPr>
        </p:nvSpPr>
        <p:spPr>
          <a:xfrm>
            <a:off x="457201" y="4685110"/>
            <a:ext cx="2125663" cy="352425"/>
          </a:xfrm>
          <a:prstGeom prst="rect">
            <a:avLst/>
          </a:prstGeom>
        </p:spPr>
        <p:txBody>
          <a:bodyPr lIns="82945" tIns="41473" rIns="82945" bIns="41473"/>
          <a:lstStyle>
            <a:lvl1pPr>
              <a:defRPr/>
            </a:lvl1pPr>
          </a:lstStyle>
          <a:p>
            <a:pPr eaLnBrk="0" fontAlgn="base" hangingPunct="0">
              <a:spcBef>
                <a:spcPct val="20000"/>
              </a:spcBef>
              <a:spcAft>
                <a:spcPct val="0"/>
              </a:spcAft>
              <a:buFontTx/>
              <a:buChar char="•"/>
              <a:defRPr/>
            </a:pPr>
            <a:endParaRPr kumimoji="1" lang="en-US" sz="3200">
              <a:solidFill>
                <a:srgbClr val="EEECE1"/>
              </a:solidFill>
              <a:latin typeface="Times New Roman" pitchFamily="18" charset="0"/>
            </a:endParaRPr>
          </a:p>
        </p:txBody>
      </p:sp>
      <p:sp>
        <p:nvSpPr>
          <p:cNvPr id="6" name="Footer Placeholder 5"/>
          <p:cNvSpPr>
            <a:spLocks noGrp="1"/>
          </p:cNvSpPr>
          <p:nvPr>
            <p:ph type="ftr" idx="11"/>
          </p:nvPr>
        </p:nvSpPr>
        <p:spPr>
          <a:xfrm>
            <a:off x="3127375" y="4685110"/>
            <a:ext cx="2895600" cy="352425"/>
          </a:xfrm>
        </p:spPr>
        <p:txBody>
          <a:bodyPr/>
          <a:lstStyle>
            <a:lvl1pPr>
              <a:defRPr/>
            </a:lvl1pPr>
          </a:lstStyle>
          <a:p>
            <a:pPr>
              <a:defRPr/>
            </a:pPr>
            <a:endParaRPr lang="en-US">
              <a:solidFill>
                <a:srgbClr val="1F497D"/>
              </a:solidFill>
            </a:endParaRPr>
          </a:p>
        </p:txBody>
      </p:sp>
      <p:sp>
        <p:nvSpPr>
          <p:cNvPr id="7" name="Slide Number Placeholder 6"/>
          <p:cNvSpPr>
            <a:spLocks noGrp="1"/>
          </p:cNvSpPr>
          <p:nvPr>
            <p:ph type="sldNum" idx="12"/>
          </p:nvPr>
        </p:nvSpPr>
        <p:spPr>
          <a:xfrm>
            <a:off x="6554788" y="4685110"/>
            <a:ext cx="2127250" cy="352425"/>
          </a:xfrm>
        </p:spPr>
        <p:txBody>
          <a:bodyPr/>
          <a:lstStyle>
            <a:lvl1pPr>
              <a:defRPr/>
            </a:lvl1pPr>
          </a:lstStyle>
          <a:p>
            <a:pPr>
              <a:defRPr/>
            </a:pPr>
            <a:fld id="{5A0721EB-A756-4393-9AC4-87A78406BFE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633783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84806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96568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37027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95393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78771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5029200"/>
            <a:ext cx="9144000" cy="114300"/>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20000"/>
              </a:spcBef>
              <a:spcAft>
                <a:spcPct val="0"/>
              </a:spcAft>
              <a:buFontTx/>
              <a:buChar char="•"/>
              <a:defRPr/>
            </a:pPr>
            <a:endParaRPr kumimoji="1" lang="en-US" sz="3200" dirty="0">
              <a:solidFill>
                <a:prstClr val="black"/>
              </a:solidFill>
            </a:endParaRPr>
          </a:p>
        </p:txBody>
      </p:sp>
      <p:sp>
        <p:nvSpPr>
          <p:cNvPr id="2" name="Title 1"/>
          <p:cNvSpPr>
            <a:spLocks noGrp="1"/>
          </p:cNvSpPr>
          <p:nvPr>
            <p:ph type="title"/>
          </p:nvPr>
        </p:nvSpPr>
        <p:spPr>
          <a:xfrm>
            <a:off x="1752600" y="57150"/>
            <a:ext cx="7239000" cy="857250"/>
          </a:xfrm>
        </p:spPr>
        <p:txBody>
          <a:bodyPr/>
          <a:lstStyle>
            <a:lvl1pPr algn="l">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971551"/>
            <a:ext cx="8229600" cy="3623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10"/>
          </p:nvPr>
        </p:nvSpPr>
        <p:spPr/>
        <p:txBody>
          <a:bodyPr/>
          <a:lstStyle>
            <a:lvl1pPr>
              <a:defRPr sz="1200">
                <a:solidFill>
                  <a:schemeClr val="bg1"/>
                </a:solidFill>
              </a:defRPr>
            </a:lvl1pPr>
          </a:lstStyle>
          <a:p>
            <a:pPr>
              <a:defRPr/>
            </a:pPr>
            <a:r>
              <a:rPr lang="en-US">
                <a:solidFill>
                  <a:prstClr val="white"/>
                </a:solidFill>
              </a:rPr>
              <a:t>CS 450/650 Fundamentals of Integrated Computer Security</a:t>
            </a:r>
          </a:p>
        </p:txBody>
      </p:sp>
      <p:sp>
        <p:nvSpPr>
          <p:cNvPr id="9" name="Slide Number Placeholder 5"/>
          <p:cNvSpPr>
            <a:spLocks noGrp="1"/>
          </p:cNvSpPr>
          <p:nvPr>
            <p:ph type="sldNum" sz="quarter" idx="11"/>
          </p:nvPr>
        </p:nvSpPr>
        <p:spPr/>
        <p:txBody>
          <a:bodyPr/>
          <a:lstStyle>
            <a:lvl1pPr algn="r" eaLnBrk="0" hangingPunct="0">
              <a:defRPr>
                <a:solidFill>
                  <a:schemeClr val="bg1"/>
                </a:solidFill>
              </a:defRPr>
            </a:lvl1pPr>
          </a:lstStyle>
          <a:p>
            <a:pPr>
              <a:defRPr/>
            </a:pPr>
            <a:fld id="{C2C609FD-F554-4A0B-BB22-0C0924220648}"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4341066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059091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168985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15404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091855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976523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53886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753791"/>
            <a:ext cx="7772400" cy="1021556"/>
          </a:xfrm>
        </p:spPr>
        <p:txBody>
          <a:bodyPr anchor="t"/>
          <a:lstStyle>
            <a:lvl1pPr algn="ctr">
              <a:defRPr sz="4000" b="1" cap="none">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628651"/>
            <a:ext cx="7772400" cy="1125140"/>
          </a:xfrm>
        </p:spPr>
        <p:txBody>
          <a:bodyPr anchor="b"/>
          <a:lstStyle>
            <a:lvl1pPr marL="0" indent="0">
              <a:buNone/>
              <a:defRPr sz="2000">
                <a:solidFill>
                  <a:schemeClr val="tx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2233489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txBox="1">
            <a:spLocks/>
          </p:cNvSpPr>
          <p:nvPr userDrawn="1"/>
        </p:nvSpPr>
        <p:spPr>
          <a:xfrm>
            <a:off x="1752600" y="57150"/>
            <a:ext cx="7239000" cy="857250"/>
          </a:xfrm>
          <a:prstGeom prst="rect">
            <a:avLst/>
          </a:prstGeom>
        </p:spPr>
        <p:txBody>
          <a:bodyPr anchor="ctr">
            <a:normAutofit/>
          </a:bodyPr>
          <a:lstStyle>
            <a:lvl1pPr algn="l">
              <a:defRPr>
                <a:solidFill>
                  <a:schemeClr val="bg1"/>
                </a:solidFill>
              </a:defRPr>
            </a:lvl1pPr>
          </a:lstStyle>
          <a:p>
            <a:pPr>
              <a:spcBef>
                <a:spcPct val="0"/>
              </a:spcBef>
              <a:defRPr/>
            </a:pPr>
            <a:r>
              <a:rPr lang="en-US" sz="4400" smtClean="0">
                <a:solidFill>
                  <a:prstClr val="white"/>
                </a:solidFill>
              </a:rPr>
              <a:t>Click to edit Master title style</a:t>
            </a:r>
            <a:endParaRPr lang="en-US" sz="4400" dirty="0">
              <a:solidFill>
                <a:prstClr val="white"/>
              </a:solidFill>
            </a:endParaRPr>
          </a:p>
        </p:txBody>
      </p:sp>
      <p:sp>
        <p:nvSpPr>
          <p:cNvPr id="6" name="Rectangle 5"/>
          <p:cNvSpPr/>
          <p:nvPr userDrawn="1"/>
        </p:nvSpPr>
        <p:spPr>
          <a:xfrm>
            <a:off x="0" y="5029200"/>
            <a:ext cx="9144000" cy="114300"/>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20000"/>
              </a:spcBef>
              <a:spcAft>
                <a:spcPct val="0"/>
              </a:spcAft>
              <a:buFontTx/>
              <a:buChar char="•"/>
              <a:defRPr/>
            </a:pPr>
            <a:endParaRPr kumimoji="1" lang="en-US" sz="3200" dirty="0">
              <a:solidFill>
                <a:prstClr val="white"/>
              </a:solidFill>
            </a:endParaRPr>
          </a:p>
        </p:txBody>
      </p:sp>
    </p:spTree>
    <p:extLst>
      <p:ext uri="{BB962C8B-B14F-4D97-AF65-F5344CB8AC3E}">
        <p14:creationId xmlns:p14="http://schemas.microsoft.com/office/powerpoint/2010/main" val="269810336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1" y="1370410"/>
            <a:ext cx="6399213" cy="685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912813" y="2399110"/>
            <a:ext cx="3122612" cy="27408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187825" y="2399110"/>
            <a:ext cx="3124200" cy="13132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187825" y="3826669"/>
            <a:ext cx="3124200" cy="13132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08625340"/>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1" y="1370410"/>
            <a:ext cx="6399213"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2813" y="2399110"/>
            <a:ext cx="3122612" cy="27408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187825" y="2399110"/>
            <a:ext cx="3124200" cy="27408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0890780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2813" y="2399110"/>
            <a:ext cx="3122612" cy="274081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187825" y="2399110"/>
            <a:ext cx="3124200" cy="274081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554930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2896575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31864" y="72629"/>
            <a:ext cx="7158037" cy="1059656"/>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49325" y="1485900"/>
            <a:ext cx="3754438" cy="3086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56164" y="1485900"/>
            <a:ext cx="3754437" cy="1485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56164" y="3086100"/>
            <a:ext cx="3754437" cy="1485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946150" y="4686300"/>
            <a:ext cx="1905000" cy="342900"/>
          </a:xfrm>
          <a:prstGeom prst="rect">
            <a:avLst/>
          </a:prstGeom>
        </p:spPr>
        <p:txBody>
          <a:bodyPr/>
          <a:lstStyle>
            <a:lvl1pPr>
              <a:defRPr/>
            </a:lvl1pPr>
          </a:lstStyle>
          <a:p>
            <a:pPr eaLnBrk="0" fontAlgn="base" hangingPunct="0">
              <a:spcBef>
                <a:spcPct val="20000"/>
              </a:spcBef>
              <a:spcAft>
                <a:spcPct val="0"/>
              </a:spcAft>
              <a:buFontTx/>
              <a:buChar char="•"/>
              <a:defRPr/>
            </a:pPr>
            <a:endParaRPr kumimoji="1" lang="en-US" sz="3200">
              <a:solidFill>
                <a:srgbClr val="EEECE1"/>
              </a:solidFill>
              <a:latin typeface="Times New Roman" pitchFamily="18" charset="0"/>
            </a:endParaRPr>
          </a:p>
        </p:txBody>
      </p:sp>
      <p:sp>
        <p:nvSpPr>
          <p:cNvPr id="7" name="Footer Placeholder 6"/>
          <p:cNvSpPr>
            <a:spLocks noGrp="1"/>
          </p:cNvSpPr>
          <p:nvPr>
            <p:ph type="ftr" sz="quarter" idx="11"/>
          </p:nvPr>
        </p:nvSpPr>
        <p:spPr>
          <a:xfrm>
            <a:off x="3352800" y="4686300"/>
            <a:ext cx="2895600" cy="342900"/>
          </a:xfrm>
        </p:spPr>
        <p:txBody>
          <a:bodyPr/>
          <a:lstStyle>
            <a:lvl1pPr>
              <a:defRPr/>
            </a:lvl1pPr>
          </a:lstStyle>
          <a:p>
            <a:pPr>
              <a:defRPr/>
            </a:pPr>
            <a:endParaRPr lang="en-US">
              <a:solidFill>
                <a:srgbClr val="1F497D"/>
              </a:solidFill>
            </a:endParaRPr>
          </a:p>
        </p:txBody>
      </p:sp>
      <p:sp>
        <p:nvSpPr>
          <p:cNvPr id="8" name="Slide Number Placeholder 7"/>
          <p:cNvSpPr>
            <a:spLocks noGrp="1"/>
          </p:cNvSpPr>
          <p:nvPr>
            <p:ph type="sldNum" sz="quarter" idx="12"/>
          </p:nvPr>
        </p:nvSpPr>
        <p:spPr>
          <a:xfrm>
            <a:off x="6705600" y="4686300"/>
            <a:ext cx="1905000" cy="342900"/>
          </a:xfrm>
        </p:spPr>
        <p:txBody>
          <a:bodyPr/>
          <a:lstStyle>
            <a:lvl1pPr>
              <a:defRPr/>
            </a:lvl1pPr>
          </a:lstStyle>
          <a:p>
            <a:pPr>
              <a:defRPr/>
            </a:pPr>
            <a:fld id="{F3A3F841-0CA5-4F38-8BB7-20FD59BAC59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95631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5978"/>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xmlns:a="http://schemas.openxmlformats.org/drawingml/2006/main" lvl="0"/>
            <a:r xmlns:a="http://schemas.openxmlformats.org/drawingml/2006/main">
              <a:rPr lang="vi" smtClean="0"/>
              <a:t>Nhấp để chỉnh sửa kiểu tiêu đề Chính</a:t>
            </a:r>
          </a:p>
        </p:txBody>
      </p:sp>
      <p:sp>
        <p:nvSpPr>
          <p:cNvPr id="1027" name="Text Placeholder 2"/>
          <p:cNvSpPr>
            <a:spLocks noGrp="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xmlns:a="http://schemas.openxmlformats.org/drawingml/2006/main" lvl="0"/>
            <a:r xmlns:a="http://schemas.openxmlformats.org/drawingml/2006/main">
              <a:rPr lang="vi" smtClean="0"/>
              <a:t>Nhấp để chỉnh sửa Kiểu văn bản chính</a:t>
            </a:r>
          </a:p>
          <a:p>
            <a:pPr xmlns:a="http://schemas.openxmlformats.org/drawingml/2006/main" lvl="1"/>
            <a:r xmlns:a="http://schemas.openxmlformats.org/drawingml/2006/main">
              <a:rPr lang="vi" smtClean="0"/>
              <a:t>Cấp độ thứ hai</a:t>
            </a:r>
          </a:p>
          <a:p>
            <a:pPr xmlns:a="http://schemas.openxmlformats.org/drawingml/2006/main" lvl="2"/>
            <a:r xmlns:a="http://schemas.openxmlformats.org/drawingml/2006/main">
              <a:rPr lang="vi" smtClean="0"/>
              <a:t>Cấp độ thứ ba</a:t>
            </a:r>
          </a:p>
          <a:p>
            <a:pPr xmlns:a="http://schemas.openxmlformats.org/drawingml/2006/main" lvl="3"/>
            <a:r xmlns:a="http://schemas.openxmlformats.org/drawingml/2006/main">
              <a:rPr lang="vi" smtClean="0"/>
              <a:t>Cấp độ thứ tư</a:t>
            </a:r>
          </a:p>
          <a:p>
            <a:pPr xmlns:a="http://schemas.openxmlformats.org/drawingml/2006/main" lvl="4"/>
            <a:r xmlns:a="http://schemas.openxmlformats.org/drawingml/2006/main">
              <a:rPr lang="vi" smtClean="0"/>
              <a:t>Cấp độ thứ năm</a:t>
            </a:r>
          </a:p>
        </p:txBody>
      </p:sp>
      <p:sp>
        <p:nvSpPr>
          <p:cNvPr id="5" name="Footer Placeholder 4"/>
          <p:cNvSpPr>
            <a:spLocks noGrp="1"/>
          </p:cNvSpPr>
          <p:nvPr>
            <p:ph type="ftr" sz="quarter" idx="3"/>
          </p:nvPr>
        </p:nvSpPr>
        <p:spPr>
          <a:xfrm>
            <a:off x="457200" y="4767263"/>
            <a:ext cx="5562600" cy="273844"/>
          </a:xfrm>
          <a:prstGeom prst="rect">
            <a:avLst/>
          </a:prstGeom>
        </p:spPr>
        <p:txBody>
          <a:bodyPr vert="horz" lIns="91440" tIns="45720" rIns="91440" bIns="45720" rtlCol="0" anchor="ctr"/>
          <a:lstStyle>
            <a:lvl1pPr algn="l">
              <a:buNone/>
              <a:defRPr kumimoji="0" sz="1400">
                <a:solidFill>
                  <a:schemeClr val="tx2"/>
                </a:solidFill>
              </a:defRPr>
            </a:lvl1pPr>
          </a:lstStyle>
          <a:p>
            <a:pPr eaLnBrk="0" fontAlgn="base" hangingPunct="0">
              <a:spcBef>
                <a:spcPct val="20000"/>
              </a:spcBef>
              <a:spcAft>
                <a:spcPct val="0"/>
              </a:spcAft>
              <a:defRPr/>
            </a:pPr>
            <a:endParaRPr lang="en-US">
              <a:solidFill>
                <a:srgbClr val="1F497D"/>
              </a:solidFill>
              <a:latin typeface="Times New Roman" pitchFamily="18" charset="0"/>
            </a:endParaRPr>
          </a:p>
        </p:txBody>
      </p:sp>
      <p:sp>
        <p:nvSpPr>
          <p:cNvPr id="6" name="Slide Number Placeholder 5"/>
          <p:cNvSpPr>
            <a:spLocks noGrp="1"/>
          </p:cNvSpPr>
          <p:nvPr>
            <p:ph type="sldNum" sz="quarter" idx="4"/>
          </p:nvPr>
        </p:nvSpPr>
        <p:spPr>
          <a:xfrm>
            <a:off x="6553200" y="4755357"/>
            <a:ext cx="2133600" cy="273844"/>
          </a:xfrm>
          <a:prstGeom prst="rect">
            <a:avLst/>
          </a:prstGeom>
        </p:spPr>
        <p:txBody>
          <a:bodyPr vert="horz" lIns="91440" tIns="45720" rIns="91440" bIns="45720" rtlCol="0" anchor="ctr"/>
          <a:lstStyle>
            <a:lvl1pPr algn="ctr" eaLnBrk="1" hangingPunct="1">
              <a:buNone/>
              <a:defRPr kumimoji="0" sz="1200">
                <a:solidFill>
                  <a:schemeClr val="tx1">
                    <a:tint val="75000"/>
                  </a:schemeClr>
                </a:solidFill>
              </a:defRPr>
            </a:lvl1pPr>
          </a:lstStyle>
          <a:p>
            <a:pPr fontAlgn="base">
              <a:spcBef>
                <a:spcPct val="20000"/>
              </a:spcBef>
              <a:spcAft>
                <a:spcPct val="0"/>
              </a:spcAft>
              <a:defRPr/>
            </a:pPr>
            <a:fld id="{A3A61194-4748-4DC0-9B21-704DB572394E}" type="slidenum">
              <a:rPr lang="en-US">
                <a:solidFill>
                  <a:prstClr val="black">
                    <a:tint val="75000"/>
                  </a:prstClr>
                </a:solidFill>
                <a:latin typeface="Times New Roman" pitchFamily="18" charset="0"/>
              </a:rPr>
              <a:pPr fontAlgn="base">
                <a:spcBef>
                  <a:spcPct val="20000"/>
                </a:spcBef>
                <a:spcAft>
                  <a:spcPct val="0"/>
                </a:spcAft>
                <a:defRPr/>
              </a:pPr>
              <a:t>‹#›</a:t>
            </a:fld>
            <a:endParaRPr lang="en-US" sz="1400" dirty="0">
              <a:solidFill>
                <a:srgbClr val="FFFFFF"/>
              </a:solidFill>
            </a:endParaRPr>
          </a:p>
        </p:txBody>
      </p:sp>
    </p:spTree>
    <p:extLst>
      <p:ext uri="{BB962C8B-B14F-4D97-AF65-F5344CB8AC3E}">
        <p14:creationId xmlns:p14="http://schemas.microsoft.com/office/powerpoint/2010/main" val="37037917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xmlns:a="http://schemas.openxmlformats.org/drawingml/2006/main">
              <a:rPr lang="vi" smtClean="0"/>
              <a:t>Nhấp để chỉnh sửa kiểu tiêu đề Chính</a:t>
            </a:r>
            <a:endParaRPr xmlns:a="http://schemas.openxmlformats.org/drawingml/2006/main"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xmlns:a="http://schemas.openxmlformats.org/drawingml/2006/main" lvl="0"/>
            <a:r xmlns:a="http://schemas.openxmlformats.org/drawingml/2006/main">
              <a:rPr lang="vi" smtClean="0"/>
              <a:t>Nhấp để chỉnh sửa Kiểu văn bản chính</a:t>
            </a:r>
          </a:p>
          <a:p>
            <a:pPr xmlns:a="http://schemas.openxmlformats.org/drawingml/2006/main" lvl="1"/>
            <a:r xmlns:a="http://schemas.openxmlformats.org/drawingml/2006/main">
              <a:rPr lang="vi" smtClean="0"/>
              <a:t>Cấp độ thứ hai</a:t>
            </a:r>
          </a:p>
          <a:p>
            <a:pPr xmlns:a="http://schemas.openxmlformats.org/drawingml/2006/main" lvl="2"/>
            <a:r xmlns:a="http://schemas.openxmlformats.org/drawingml/2006/main">
              <a:rPr lang="vi" smtClean="0"/>
              <a:t>Cấp độ thứ ba</a:t>
            </a:r>
          </a:p>
          <a:p>
            <a:pPr xmlns:a="http://schemas.openxmlformats.org/drawingml/2006/main" lvl="3"/>
            <a:r xmlns:a="http://schemas.openxmlformats.org/drawingml/2006/main">
              <a:rPr lang="vi" smtClean="0"/>
              <a:t>Cấp độ thứ tư</a:t>
            </a:r>
          </a:p>
          <a:p>
            <a:pPr xmlns:a="http://schemas.openxmlformats.org/drawingml/2006/main" lvl="4"/>
            <a:r xmlns:a="http://schemas.openxmlformats.org/drawingml/2006/main">
              <a:rPr lang="vi" smtClean="0"/>
              <a:t>Cấp độ thứ năm</a:t>
            </a:r>
            <a:endParaRPr xmlns:a="http://schemas.openxmlformats.org/drawingml/2006/main"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8300567-CCE7-4230-9648-0962ECE67CFA}" type="datetimeFigureOut">
              <a:rPr lang="en-US" smtClean="0"/>
              <a:t>10/4/2021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0" fontAlgn="base" hangingPunct="0">
              <a:spcBef>
                <a:spcPct val="20000"/>
              </a:spcBef>
              <a:spcAft>
                <a:spcPct val="0"/>
              </a:spcAft>
              <a:defRPr/>
            </a:pPr>
            <a:endParaRPr lang="en-US">
              <a:solidFill>
                <a:srgbClr val="1F497D"/>
              </a:solidFill>
              <a:latin typeface="Times New Roman" pitchFamily="18" charset="0"/>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20000"/>
              </a:spcBef>
              <a:spcAft>
                <a:spcPct val="0"/>
              </a:spcAft>
              <a:defRPr/>
            </a:pPr>
            <a:fld id="{A3A61194-4748-4DC0-9B21-704DB572394E}" type="slidenum">
              <a:rPr lang="en-US" smtClean="0">
                <a:solidFill>
                  <a:prstClr val="black">
                    <a:tint val="75000"/>
                  </a:prstClr>
                </a:solidFill>
                <a:latin typeface="Times New Roman" pitchFamily="18" charset="0"/>
              </a:rPr>
              <a:pPr fontAlgn="base">
                <a:spcBef>
                  <a:spcPct val="20000"/>
                </a:spcBef>
                <a:spcAft>
                  <a:spcPct val="0"/>
                </a:spcAft>
                <a:defRPr/>
              </a:pPr>
              <a:t>‹#›</a:t>
            </a:fld>
            <a:endParaRPr lang="en-US" sz="1400" dirty="0">
              <a:solidFill>
                <a:srgbClr val="FFFFFF"/>
              </a:solidFill>
            </a:endParaRPr>
          </a:p>
        </p:txBody>
      </p:sp>
    </p:spTree>
    <p:extLst>
      <p:ext uri="{BB962C8B-B14F-4D97-AF65-F5344CB8AC3E}">
        <p14:creationId xmlns:p14="http://schemas.microsoft.com/office/powerpoint/2010/main" val="1398395918"/>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00100"/>
            <a:ext cx="7772400" cy="2400300"/>
          </a:xfrm>
        </p:spPr>
        <p:txBody>
          <a:bodyPr>
            <a:normAutofit fontScale="90000"/>
          </a:bodyPr>
          <a:lstStyle/>
          <a:p>
            <a:pPr xmlns:a="http://schemas.openxmlformats.org/drawingml/2006/main">
              <a:spcBef>
                <a:spcPts val="1200"/>
              </a:spcBef>
            </a:pPr>
            <a:r xmlns:a="http://schemas.openxmlformats.org/drawingml/2006/main">
              <a:rPr lang="vi" dirty="0" smtClean="0"/>
              <a:t>Bài 7</a:t>
            </a:r>
            <a:br xmlns:a="http://schemas.openxmlformats.org/drawingml/2006/main">
              <a:rPr lang="en-US" dirty="0" smtClean="0"/>
            </a:br>
            <a:r xmlns:a="http://schemas.openxmlformats.org/drawingml/2006/main">
              <a:rPr lang="vi" dirty="0" smtClean="0"/>
              <a:t> </a:t>
            </a:r>
            <a:br xmlns:a="http://schemas.openxmlformats.org/drawingml/2006/main">
              <a:rPr lang="en-US" dirty="0" smtClean="0"/>
            </a:br>
            <a:r xmlns:a="http://schemas.openxmlformats.org/drawingml/2006/main">
              <a:rPr lang="vi" sz="7300" b="1" dirty="0" smtClean="0"/>
              <a:t>Mã độc hại</a:t>
            </a:r>
            <a:r xmlns:a="http://schemas.openxmlformats.org/drawingml/2006/main">
              <a:rPr lang="vi" sz="7300" dirty="0" smtClean="0"/>
              <a:t> </a:t>
            </a:r>
            <a:br xmlns:a="http://schemas.openxmlformats.org/drawingml/2006/main">
              <a:rPr lang="en-US" sz="7300" dirty="0" smtClean="0"/>
            </a:br>
            <a:r xmlns:a="http://schemas.openxmlformats.org/drawingml/2006/main">
              <a:rPr lang="vi" sz="7300" dirty="0" smtClean="0">
                <a:solidFill>
                  <a:schemeClr val="accent6">
                    <a:lumMod val="75000"/>
                  </a:schemeClr>
                </a:solidFill>
              </a:rPr>
              <a:t>(Phần mềm độc hại)</a:t>
            </a:r>
            <a:endParaRPr xmlns:a="http://schemas.openxmlformats.org/drawingml/2006/main" lang="en-US" dirty="0">
              <a:solidFill>
                <a:schemeClr val="accent6">
                  <a:lumMod val="75000"/>
                </a:schemeClr>
              </a:solidFill>
            </a:endParaRPr>
          </a:p>
        </p:txBody>
      </p:sp>
    </p:spTree>
    <p:extLst>
      <p:ext uri="{BB962C8B-B14F-4D97-AF65-F5344CB8AC3E}">
        <p14:creationId xmlns:p14="http://schemas.microsoft.com/office/powerpoint/2010/main" val="1001565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pic>
        <p:nvPicPr>
          <p:cNvPr id="6" name="Picture 5"/>
          <p:cNvPicPr>
            <a:picLocks noChangeAspect="1"/>
          </p:cNvPicPr>
          <p:nvPr/>
        </p:nvPicPr>
        <p:blipFill>
          <a:blip r:embed="rId2"/>
          <a:stretch>
            <a:fillRect/>
          </a:stretch>
        </p:blipFill>
        <p:spPr>
          <a:xfrm>
            <a:off x="647700" y="70648"/>
            <a:ext cx="7848600" cy="4699403"/>
          </a:xfrm>
          <a:prstGeom prst="rect">
            <a:avLst/>
          </a:prstGeom>
        </p:spPr>
      </p:pic>
    </p:spTree>
    <p:extLst>
      <p:ext uri="{BB962C8B-B14F-4D97-AF65-F5344CB8AC3E}">
        <p14:creationId xmlns:p14="http://schemas.microsoft.com/office/powerpoint/2010/main" val="34187459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pic>
        <p:nvPicPr>
          <p:cNvPr id="6" name="Picture 5"/>
          <p:cNvPicPr>
            <a:picLocks noChangeAspect="1"/>
          </p:cNvPicPr>
          <p:nvPr/>
        </p:nvPicPr>
        <p:blipFill>
          <a:blip r:embed="rId2"/>
          <a:stretch>
            <a:fillRect/>
          </a:stretch>
        </p:blipFill>
        <p:spPr>
          <a:xfrm>
            <a:off x="551521" y="205979"/>
            <a:ext cx="8135279" cy="4604720"/>
          </a:xfrm>
          <a:prstGeom prst="rect">
            <a:avLst/>
          </a:prstGeom>
        </p:spPr>
      </p:pic>
    </p:spTree>
    <p:extLst>
      <p:ext uri="{BB962C8B-B14F-4D97-AF65-F5344CB8AC3E}">
        <p14:creationId xmlns:p14="http://schemas.microsoft.com/office/powerpoint/2010/main" val="24048471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pic>
        <p:nvPicPr>
          <p:cNvPr id="6" name="Picture 5"/>
          <p:cNvPicPr>
            <a:picLocks noChangeAspect="1"/>
          </p:cNvPicPr>
          <p:nvPr/>
        </p:nvPicPr>
        <p:blipFill>
          <a:blip r:embed="rId2"/>
          <a:stretch>
            <a:fillRect/>
          </a:stretch>
        </p:blipFill>
        <p:spPr>
          <a:xfrm>
            <a:off x="685800" y="133350"/>
            <a:ext cx="7892740" cy="4712814"/>
          </a:xfrm>
          <a:prstGeom prst="rect">
            <a:avLst/>
          </a:prstGeom>
        </p:spPr>
      </p:pic>
    </p:spTree>
    <p:extLst>
      <p:ext uri="{BB962C8B-B14F-4D97-AF65-F5344CB8AC3E}">
        <p14:creationId xmlns:p14="http://schemas.microsoft.com/office/powerpoint/2010/main" val="1678488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pic>
        <p:nvPicPr>
          <p:cNvPr id="6" name="Picture 5"/>
          <p:cNvPicPr>
            <a:picLocks noChangeAspect="1"/>
          </p:cNvPicPr>
          <p:nvPr/>
        </p:nvPicPr>
        <p:blipFill>
          <a:blip r:embed="rId2"/>
          <a:stretch>
            <a:fillRect/>
          </a:stretch>
        </p:blipFill>
        <p:spPr>
          <a:xfrm>
            <a:off x="761999" y="400050"/>
            <a:ext cx="8033657" cy="4000500"/>
          </a:xfrm>
          <a:prstGeom prst="rect">
            <a:avLst/>
          </a:prstGeom>
        </p:spPr>
      </p:pic>
    </p:spTree>
    <p:extLst>
      <p:ext uri="{BB962C8B-B14F-4D97-AF65-F5344CB8AC3E}">
        <p14:creationId xmlns:p14="http://schemas.microsoft.com/office/powerpoint/2010/main" val="25676542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pic>
        <p:nvPicPr>
          <p:cNvPr id="6" name="Picture 5"/>
          <p:cNvPicPr>
            <a:picLocks noChangeAspect="1"/>
          </p:cNvPicPr>
          <p:nvPr/>
        </p:nvPicPr>
        <p:blipFill>
          <a:blip r:embed="rId2"/>
          <a:stretch>
            <a:fillRect/>
          </a:stretch>
        </p:blipFill>
        <p:spPr>
          <a:xfrm>
            <a:off x="533400" y="457200"/>
            <a:ext cx="8317746" cy="3714750"/>
          </a:xfrm>
          <a:prstGeom prst="rect">
            <a:avLst/>
          </a:prstGeom>
        </p:spPr>
      </p:pic>
    </p:spTree>
    <p:extLst>
      <p:ext uri="{BB962C8B-B14F-4D97-AF65-F5344CB8AC3E}">
        <p14:creationId xmlns:p14="http://schemas.microsoft.com/office/powerpoint/2010/main" val="20079703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57150"/>
            <a:ext cx="8534400" cy="857250"/>
          </a:xfrm>
        </p:spPr>
        <p:txBody>
          <a:bodyPr/>
          <a:lstStyle/>
          <a:p>
            <a:pPr xmlns:a="http://schemas.openxmlformats.org/drawingml/2006/main" algn="ctr"/>
            <a:r xmlns:a="http://schemas.openxmlformats.org/drawingml/2006/main">
              <a:rPr lang="vi" dirty="0" smtClean="0">
                <a:solidFill>
                  <a:srgbClr val="002060"/>
                </a:solidFill>
              </a:rPr>
              <a:t>Virus máy tính</a:t>
            </a:r>
          </a:p>
        </p:txBody>
      </p:sp>
      <p:sp>
        <p:nvSpPr>
          <p:cNvPr id="36867" name="Rectangle 3"/>
          <p:cNvSpPr>
            <a:spLocks noGrp="1" noChangeArrowheads="1"/>
          </p:cNvSpPr>
          <p:nvPr>
            <p:ph idx="1"/>
          </p:nvPr>
        </p:nvSpPr>
        <p:spPr>
          <a:xfrm>
            <a:off x="457200" y="895350"/>
            <a:ext cx="8229600" cy="3623072"/>
          </a:xfrm>
        </p:spPr>
        <p:txBody>
          <a:bodyPr/>
          <a:lstStyle/>
          <a:p>
            <a:r xmlns:a="http://schemas.openxmlformats.org/drawingml/2006/main">
              <a:rPr lang="vi" sz="2800" b="1" i="1" dirty="0" smtClean="0"/>
              <a:t>Virus </a:t>
            </a:r>
            <a:r xmlns:a="http://schemas.openxmlformats.org/drawingml/2006/main">
              <a:rPr lang="vi" sz="2800" dirty="0" smtClean="0"/>
              <a:t>: một chương trình gắn các bản sao của chính nó vào các chương trình khác.</a:t>
            </a:r>
          </a:p>
          <a:p>
            <a:pPr xmlns:a="http://schemas.openxmlformats.org/drawingml/2006/main" lvl="1"/>
            <a:r xmlns:a="http://schemas.openxmlformats.org/drawingml/2006/main">
              <a:rPr lang="vi" sz="2400" dirty="0" smtClean="0"/>
              <a:t>Tuyên truyền và thực hiện một số </a:t>
            </a:r>
            <a:r xmlns:a="http://schemas.openxmlformats.org/drawingml/2006/main">
              <a:rPr lang="vi" sz="2400" dirty="0" smtClean="0">
                <a:solidFill>
                  <a:srgbClr val="FF0000"/>
                </a:solidFill>
              </a:rPr>
              <a:t>chức năng không mong muốn</a:t>
            </a:r>
          </a:p>
          <a:p>
            <a:pPr xmlns:a="http://schemas.openxmlformats.org/drawingml/2006/main" lvl="1"/>
            <a:r xmlns:a="http://schemas.openxmlformats.org/drawingml/2006/main">
              <a:rPr lang="vi" sz="2400" dirty="0" smtClean="0"/>
              <a:t>Virus không phải là chương trình</a:t>
            </a:r>
          </a:p>
          <a:p>
            <a:pPr xmlns:a="http://schemas.openxmlformats.org/drawingml/2006/main" lvl="1"/>
            <a:r xmlns:a="http://schemas.openxmlformats.org/drawingml/2006/main">
              <a:rPr lang="vi" altLang="zh-TW" sz="2400" i="1" dirty="0" smtClean="0"/>
              <a:t>Định nghĩa từ RFC 1135 </a:t>
            </a:r>
            <a:r xmlns:a="http://schemas.openxmlformats.org/drawingml/2006/main">
              <a:rPr lang="vi" altLang="zh-TW" sz="2400" dirty="0" smtClean="0"/>
              <a:t>: </a:t>
            </a:r>
            <a:r xmlns:a="http://schemas.openxmlformats.org/drawingml/2006/main">
              <a:rPr lang="vi" altLang="zh-TW" sz="2400" i="1" dirty="0" smtClean="0">
                <a:solidFill>
                  <a:srgbClr val="FF0000"/>
                </a:solidFill>
              </a:rPr>
              <a:t>Virus là </a:t>
            </a:r>
            <a:r xmlns:a="http://schemas.openxmlformats.org/drawingml/2006/main">
              <a:rPr lang="vi" altLang="zh-TW" sz="2400" dirty="0" smtClean="0">
                <a:solidFill>
                  <a:srgbClr val="FF0000"/>
                </a:solidFill>
              </a:rPr>
              <a:t>một </a:t>
            </a:r>
            <a:r xmlns:a="http://schemas.openxmlformats.org/drawingml/2006/main">
              <a:rPr lang="vi" altLang="zh-TW" sz="2400" dirty="0" smtClean="0">
                <a:solidFill>
                  <a:srgbClr val="FF0000"/>
                </a:solidFill>
              </a:rPr>
              <a:t>đoạn mã tự chèn vào </a:t>
            </a:r>
            <a:r xmlns:a="http://schemas.openxmlformats.org/drawingml/2006/main">
              <a:rPr lang="vi" altLang="zh-TW" sz="2400" dirty="0" smtClean="0"/>
              <a:t>[chương trình] máy chủ, bao gồm cả hệ điều hành, để lan truyền </a:t>
            </a:r>
            <a:r xmlns:a="http://schemas.openxmlformats.org/drawingml/2006/main">
              <a:rPr lang="vi" altLang="zh-TW" sz="2400" dirty="0" smtClean="0">
                <a:solidFill>
                  <a:srgbClr val="FF0000"/>
                </a:solidFill>
              </a:rPr>
              <a:t>. Nó không thể chạy độc lập </a:t>
            </a:r>
            <a:r xmlns:a="http://schemas.openxmlformats.org/drawingml/2006/main">
              <a:rPr lang="vi" altLang="zh-TW" sz="2400" dirty="0" smtClean="0"/>
              <a:t>. Nó yêu cầu chương trình chủ của nó phải được chạy để kích hoạt nó.</a:t>
            </a:r>
          </a:p>
        </p:txBody>
      </p:sp>
      <p:sp>
        <p:nvSpPr>
          <p:cNvPr id="23556"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fld id="{C2CA32CA-CA82-4C64-BAA6-C3FC4C03F53B}" type="slidenum">
              <a:rPr kumimoji="0" lang="en-US" sz="1200" smtClean="0">
                <a:solidFill>
                  <a:prstClr val="white"/>
                </a:solidFill>
              </a:rPr>
              <a:pPr/>
              <a:t>15</a:t>
            </a:fld>
            <a:endParaRPr kumimoji="0" lang="en-US" sz="1200" smtClean="0">
              <a:solidFill>
                <a:prstClr val="white"/>
              </a:solidFill>
            </a:endParaRPr>
          </a:p>
        </p:txBody>
      </p:sp>
      <p:sp>
        <p:nvSpPr>
          <p:cNvPr id="23557"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r xmlns:a="http://schemas.openxmlformats.org/drawingml/2006/main">
              <a:rPr kumimoji="0" lang="vi" sz="1200" smtClean="0">
                <a:solidFill>
                  <a:prstClr val="white"/>
                </a:solidFill>
              </a:rPr>
              <a:t>CS 450/650 Bài giảng 15: Mã độc hại</a:t>
            </a:r>
            <a:endParaRPr xmlns:a="http://schemas.openxmlformats.org/drawingml/2006/main" kumimoji="0" lang="en-US" sz="1200" smtClean="0">
              <a:solidFill>
                <a:prstClr val="white"/>
              </a:solidFill>
            </a:endParaRPr>
          </a:p>
        </p:txBody>
      </p:sp>
    </p:spTree>
    <p:extLst>
      <p:ext uri="{BB962C8B-B14F-4D97-AF65-F5344CB8AC3E}">
        <p14:creationId xmlns:p14="http://schemas.microsoft.com/office/powerpoint/2010/main" val="41112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867">
                                            <p:txEl>
                                              <p:pRg st="3" end="3"/>
                                            </p:txEl>
                                          </p:spTgt>
                                        </p:tgtEl>
                                        <p:attrNameLst>
                                          <p:attrName>style.visibility</p:attrName>
                                        </p:attrNameLst>
                                      </p:cBhvr>
                                      <p:to>
                                        <p:strVal val="visible"/>
                                      </p:to>
                                    </p:set>
                                    <p:animEffect transition="in" filter="blinds(horizontal)">
                                      <p:cBhvr>
                                        <p:cTn id="7" dur="500"/>
                                        <p:tgtEl>
                                          <p:spTgt spid="368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296399" cy="51435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3104211"/>
            <a:ext cx="2228850" cy="2012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 contrast="21000"/>
                    </a14:imgEffect>
                  </a14:imgLayer>
                </a14:imgProps>
              </a:ext>
              <a:ext uri="{28A0092B-C50C-407E-A947-70E740481C1C}">
                <a14:useLocalDpi xmlns:a14="http://schemas.microsoft.com/office/drawing/2010/main" val="0"/>
              </a:ext>
            </a:extLst>
          </a:blip>
          <a:srcRect/>
          <a:stretch>
            <a:fillRect/>
          </a:stretch>
        </p:blipFill>
        <p:spPr bwMode="auto">
          <a:xfrm>
            <a:off x="5943600" y="1239692"/>
            <a:ext cx="2857500" cy="1864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75" y="2971800"/>
            <a:ext cx="268605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1285874"/>
            <a:ext cx="2667000" cy="135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524001" y="114300"/>
            <a:ext cx="6283911" cy="857250"/>
          </a:xfrm>
        </p:spPr>
        <p:txBody>
          <a:bodyPr/>
          <a:lstStyle/>
          <a:p>
            <a:pPr xmlns:a="http://schemas.openxmlformats.org/drawingml/2006/main" marL="0" indent="0">
              <a:buNone/>
            </a:pPr>
            <a:r xmlns:a="http://schemas.openxmlformats.org/drawingml/2006/main">
              <a:rPr lang="vi" dirty="0" smtClean="0">
                <a:solidFill>
                  <a:srgbClr val="002060"/>
                </a:solidFill>
              </a:rPr>
              <a:t>Bốn giai đoạn </a:t>
            </a:r>
            <a:r xmlns:a="http://schemas.openxmlformats.org/drawingml/2006/main">
              <a:rPr lang="vi" dirty="0" smtClean="0">
                <a:solidFill>
                  <a:schemeClr val="tx1"/>
                </a:solidFill>
              </a:rPr>
              <a:t>của virus</a:t>
            </a:r>
            <a:endParaRPr xmlns:a="http://schemas.openxmlformats.org/drawingml/2006/main" lang="en-US" dirty="0">
              <a:solidFill>
                <a:schemeClr val="tx1"/>
              </a:solidFill>
            </a:endParaRPr>
          </a:p>
        </p:txBody>
      </p:sp>
      <p:sp>
        <p:nvSpPr>
          <p:cNvPr id="3" name="Content Placeholder 2"/>
          <p:cNvSpPr>
            <a:spLocks noGrp="1"/>
          </p:cNvSpPr>
          <p:nvPr>
            <p:ph sz="quarter" idx="4294967295"/>
          </p:nvPr>
        </p:nvSpPr>
        <p:spPr>
          <a:xfrm>
            <a:off x="152400" y="1089490"/>
            <a:ext cx="9218070" cy="3692060"/>
          </a:xfrm>
          <a:prstGeom prst="rect">
            <a:avLst/>
          </a:prstGeom>
        </p:spPr>
        <p:txBody>
          <a:bodyPr>
            <a:normAutofit fontScale="62500" lnSpcReduction="20000"/>
          </a:bodyPr>
          <a:lstStyle/>
          <a:p>
            <a:pPr xmlns:a="http://schemas.openxmlformats.org/drawingml/2006/main" marL="45720" indent="0">
              <a:buNone/>
            </a:pPr>
            <a:r xmlns:a="http://schemas.openxmlformats.org/drawingml/2006/main">
              <a:rPr lang="vi" dirty="0" smtClean="0"/>
              <a:t>        </a:t>
            </a:r>
            <a:r xmlns:a="http://schemas.openxmlformats.org/drawingml/2006/main">
              <a:rPr lang="vi" b="1" dirty="0" smtClean="0">
                <a:solidFill>
                  <a:schemeClr val="accent6"/>
                </a:solidFill>
              </a:rPr>
              <a:t>1. Giai đoạn ngủ đông</a:t>
            </a:r>
          </a:p>
          <a:p>
            <a:pPr marL="45720" indent="0">
              <a:buNone/>
            </a:pPr>
            <a:endParaRPr lang="en-US" dirty="0"/>
          </a:p>
          <a:p>
            <a:pPr xmlns:a="http://schemas.openxmlformats.org/drawingml/2006/main" marL="45720" indent="0">
              <a:buNone/>
            </a:pPr>
            <a:r xmlns:a="http://schemas.openxmlformats.org/drawingml/2006/main">
              <a:rPr lang="vi" dirty="0" smtClean="0">
                <a:solidFill>
                  <a:srgbClr val="FF0000"/>
                </a:solidFill>
              </a:rPr>
              <a:t>                                                                  </a:t>
            </a:r>
            <a:r xmlns:a="http://schemas.openxmlformats.org/drawingml/2006/main">
              <a:rPr lang="vi" b="1" dirty="0" smtClean="0">
                <a:solidFill>
                  <a:srgbClr val="FF0000"/>
                </a:solidFill>
              </a:rPr>
              <a:t>3. </a:t>
            </a:r>
            <a:r xmlns:a="http://schemas.openxmlformats.org/drawingml/2006/main">
              <a:rPr lang="vi" b="1" dirty="0">
                <a:solidFill>
                  <a:srgbClr val="FF0000"/>
                </a:solidFill>
              </a:rPr>
              <a:t>Giai đoạn kích hoạt</a:t>
            </a:r>
          </a:p>
          <a:p>
            <a:pPr marL="45720" indent="0">
              <a:buNone/>
            </a:pPr>
            <a:endParaRPr lang="en-US" dirty="0" smtClean="0"/>
          </a:p>
          <a:p>
            <a:pPr marL="45720" indent="0">
              <a:buNone/>
            </a:pPr>
            <a:endParaRPr lang="en-US" dirty="0"/>
          </a:p>
          <a:p>
            <a:pPr xmlns:a="http://schemas.openxmlformats.org/drawingml/2006/main" marL="45720" indent="0">
              <a:buNone/>
            </a:pPr>
            <a:r xmlns:a="http://schemas.openxmlformats.org/drawingml/2006/main">
              <a:rPr lang="vi" b="1" dirty="0" smtClean="0">
                <a:solidFill>
                  <a:srgbClr val="623385"/>
                </a:solidFill>
              </a:rPr>
              <a:t>2. Giai đoạn tuyên truyền</a:t>
            </a:r>
          </a:p>
          <a:p>
            <a:pPr xmlns:a="http://schemas.openxmlformats.org/drawingml/2006/main" marL="45720" indent="0">
              <a:buNone/>
            </a:pPr>
            <a:r xmlns:a="http://schemas.openxmlformats.org/drawingml/2006/main">
              <a:rPr lang="vi" b="1" dirty="0">
                <a:solidFill>
                  <a:srgbClr val="623385"/>
                </a:solidFill>
              </a:rPr>
              <a:t>                                                                     </a:t>
            </a:r>
            <a:r xmlns:a="http://schemas.openxmlformats.org/drawingml/2006/main">
              <a:rPr lang="vi" b="1" dirty="0">
                <a:solidFill>
                  <a:schemeClr val="bg2">
                    <a:lumMod val="50000"/>
                  </a:schemeClr>
                </a:solidFill>
              </a:rPr>
              <a:t>4. Giai đoạn thực hiện</a:t>
            </a:r>
          </a:p>
          <a:p>
            <a:pPr marL="45720" indent="0">
              <a:buNone/>
            </a:pPr>
            <a:endParaRPr lang="en-US" b="1" dirty="0" smtClean="0">
              <a:solidFill>
                <a:srgbClr val="623385"/>
              </a:solidFill>
            </a:endParaRPr>
          </a:p>
          <a:p>
            <a:pPr marL="45720" indent="0">
              <a:buNone/>
            </a:pPr>
            <a:endParaRPr lang="en-US" dirty="0"/>
          </a:p>
          <a:p>
            <a:pPr marL="45720" indent="0">
              <a:buNone/>
            </a:pPr>
            <a:endParaRPr lang="en-US" dirty="0"/>
          </a:p>
          <a:p>
            <a:pPr marL="45720" indent="0">
              <a:buNone/>
            </a:pPr>
            <a:endParaRPr lang="en-US" dirty="0" smtClean="0"/>
          </a:p>
          <a:p>
            <a:pPr xmlns:a="http://schemas.openxmlformats.org/drawingml/2006/main" marL="45720" indent="0">
              <a:buNone/>
            </a:pPr>
            <a:r xmlns:a="http://schemas.openxmlformats.org/drawingml/2006/main">
              <a:rPr lang="vi" dirty="0"/>
              <a:t> </a:t>
            </a:r>
            <a:r xmlns:a="http://schemas.openxmlformats.org/drawingml/2006/main">
              <a:rPr lang="vi" dirty="0" smtClean="0"/>
              <a:t>                                                                    </a:t>
            </a:r>
          </a:p>
        </p:txBody>
      </p:sp>
      <p:sp>
        <p:nvSpPr>
          <p:cNvPr id="5" name="Rectangle 4"/>
          <p:cNvSpPr/>
          <p:nvPr/>
        </p:nvSpPr>
        <p:spPr>
          <a:xfrm>
            <a:off x="2133600" y="1267420"/>
            <a:ext cx="1940341" cy="923330"/>
          </a:xfrm>
          <a:prstGeom prst="rect">
            <a:avLst/>
          </a:prstGeom>
        </p:spPr>
        <p:txBody>
          <a:bodyPr wrap="square">
            <a:spAutoFit/>
          </a:bodyPr>
          <a:lstStyle/>
          <a:p>
            <a:pPr xmlns:a="http://schemas.openxmlformats.org/drawingml/2006/main" marL="285750" indent="-285750">
              <a:buFontTx/>
              <a:buChar char="-"/>
            </a:pPr>
            <a:r xmlns:a="http://schemas.openxmlformats.org/drawingml/2006/main">
              <a:rPr lang="vi" dirty="0" smtClean="0"/>
              <a:t>Virus </a:t>
            </a:r>
            <a:r xmlns:a="http://schemas.openxmlformats.org/drawingml/2006/main">
              <a:rPr lang="vi" dirty="0"/>
              <a:t>không </a:t>
            </a:r>
            <a:r xmlns:a="http://schemas.openxmlformats.org/drawingml/2006/main">
              <a:rPr lang="vi" dirty="0" smtClean="0"/>
              <a:t>hoạt động</a:t>
            </a:r>
          </a:p>
          <a:p>
            <a:pPr xmlns:a="http://schemas.openxmlformats.org/drawingml/2006/main" marL="285750" lvl="1" indent="-285750">
              <a:buFontTx/>
              <a:buChar char="-"/>
            </a:pPr>
            <a:r xmlns:a="http://schemas.openxmlformats.org/drawingml/2006/main">
              <a:rPr lang="vi" dirty="0" smtClean="0"/>
              <a:t>Không phải </a:t>
            </a:r>
            <a:r xmlns:a="http://schemas.openxmlformats.org/drawingml/2006/main">
              <a:rPr lang="vi" dirty="0"/>
              <a:t>tất cả các loại vi-rút đều có </a:t>
            </a:r>
            <a:r xmlns:a="http://schemas.openxmlformats.org/drawingml/2006/main">
              <a:rPr lang="vi" dirty="0" smtClean="0"/>
              <a:t>giai đoạn này</a:t>
            </a:r>
            <a:endParaRPr xmlns:a="http://schemas.openxmlformats.org/drawingml/2006/main" lang="en-US" dirty="0"/>
          </a:p>
        </p:txBody>
      </p:sp>
      <p:sp>
        <p:nvSpPr>
          <p:cNvPr id="6" name="Rectangle 5"/>
          <p:cNvSpPr/>
          <p:nvPr/>
        </p:nvSpPr>
        <p:spPr>
          <a:xfrm>
            <a:off x="2483633" y="3045385"/>
            <a:ext cx="2133600" cy="1477328"/>
          </a:xfrm>
          <a:prstGeom prst="rect">
            <a:avLst/>
          </a:prstGeom>
        </p:spPr>
        <p:txBody>
          <a:bodyPr wrap="square">
            <a:spAutoFit/>
          </a:bodyPr>
          <a:lstStyle/>
          <a:p>
            <a:r xmlns:a="http://schemas.openxmlformats.org/drawingml/2006/main">
              <a:rPr lang="vi" dirty="0"/>
              <a:t>vi-rút đặt một bản sao giống hệt của chính nó vào các chương trình khác vào các khu vực hệ thống nhất định</a:t>
            </a:r>
          </a:p>
        </p:txBody>
      </p:sp>
      <p:sp>
        <p:nvSpPr>
          <p:cNvPr id="7" name="Rectangle 6"/>
          <p:cNvSpPr/>
          <p:nvPr/>
        </p:nvSpPr>
        <p:spPr>
          <a:xfrm>
            <a:off x="7150378" y="47607"/>
            <a:ext cx="2211030" cy="1200329"/>
          </a:xfrm>
          <a:prstGeom prst="rect">
            <a:avLst/>
          </a:prstGeom>
        </p:spPr>
        <p:txBody>
          <a:bodyPr wrap="square">
            <a:spAutoFit/>
          </a:bodyPr>
          <a:lstStyle/>
          <a:p>
            <a:r xmlns:a="http://schemas.openxmlformats.org/drawingml/2006/main">
              <a:rPr lang="vi" dirty="0" smtClean="0"/>
              <a:t>Virus </a:t>
            </a:r>
            <a:r xmlns:a="http://schemas.openxmlformats.org/drawingml/2006/main">
              <a:rPr lang="vi" dirty="0"/>
              <a:t>được kích hoạt để thực hiện chức năng mà nó đã được tạo ra</a:t>
            </a:r>
          </a:p>
        </p:txBody>
      </p:sp>
      <p:sp>
        <p:nvSpPr>
          <p:cNvPr id="8" name="Rectangle 7"/>
          <p:cNvSpPr/>
          <p:nvPr/>
        </p:nvSpPr>
        <p:spPr>
          <a:xfrm>
            <a:off x="7127762" y="3495508"/>
            <a:ext cx="2242708" cy="1754326"/>
          </a:xfrm>
          <a:prstGeom prst="rect">
            <a:avLst/>
          </a:prstGeom>
        </p:spPr>
        <p:txBody>
          <a:bodyPr wrap="square">
            <a:spAutoFit/>
          </a:bodyPr>
          <a:lstStyle/>
          <a:p>
            <a:pPr xmlns:a="http://schemas.openxmlformats.org/drawingml/2006/main" marL="285750" indent="-285750">
              <a:buFontTx/>
              <a:buChar char="-"/>
            </a:pPr>
            <a:r xmlns:a="http://schemas.openxmlformats.org/drawingml/2006/main">
              <a:rPr lang="vi" dirty="0" smtClean="0"/>
              <a:t>Chức </a:t>
            </a:r>
            <a:r xmlns:a="http://schemas.openxmlformats.org/drawingml/2006/main">
              <a:rPr lang="vi" dirty="0"/>
              <a:t>năng được </a:t>
            </a:r>
            <a:r xmlns:a="http://schemas.openxmlformats.org/drawingml/2006/main">
              <a:rPr lang="vi" dirty="0" smtClean="0"/>
              <a:t>thực hiện</a:t>
            </a:r>
          </a:p>
          <a:p>
            <a:pPr xmlns:a="http://schemas.openxmlformats.org/drawingml/2006/main" marL="285750" lvl="1" indent="-285750">
              <a:buFontTx/>
              <a:buChar char="-"/>
            </a:pPr>
            <a:r xmlns:a="http://schemas.openxmlformats.org/drawingml/2006/main">
              <a:rPr lang="vi" dirty="0"/>
              <a:t>Chức năng này có thể vô hại hoặc </a:t>
            </a:r>
            <a:r xmlns:a="http://schemas.openxmlformats.org/drawingml/2006/main">
              <a:rPr lang="vi" dirty="0" smtClean="0"/>
              <a:t>gây tổn hại</a:t>
            </a:r>
          </a:p>
          <a:p>
            <a:pPr marL="285750" indent="-285750">
              <a:buFontTx/>
              <a:buChar char="-"/>
            </a:pPr>
            <a:endParaRPr lang="en-US" dirty="0"/>
          </a:p>
        </p:txBody>
      </p:sp>
    </p:spTree>
    <p:extLst>
      <p:ext uri="{BB962C8B-B14F-4D97-AF65-F5344CB8AC3E}">
        <p14:creationId xmlns:p14="http://schemas.microsoft.com/office/powerpoint/2010/main" val="63756082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09600" y="57150"/>
            <a:ext cx="8382000" cy="857250"/>
          </a:xfrm>
        </p:spPr>
        <p:txBody>
          <a:bodyPr/>
          <a:lstStyle/>
          <a:p>
            <a:r xmlns:a="http://schemas.openxmlformats.org/drawingml/2006/main">
              <a:rPr lang="vi" b="1" dirty="0" smtClean="0">
                <a:solidFill>
                  <a:srgbClr val="FF0000"/>
                </a:solidFill>
              </a:rPr>
              <a:t>Các loại vi rút</a:t>
            </a:r>
          </a:p>
        </p:txBody>
      </p:sp>
      <p:sp>
        <p:nvSpPr>
          <p:cNvPr id="40963" name="Rectangle 3"/>
          <p:cNvSpPr>
            <a:spLocks noGrp="1" noChangeArrowheads="1"/>
          </p:cNvSpPr>
          <p:nvPr>
            <p:ph idx="1"/>
          </p:nvPr>
        </p:nvSpPr>
        <p:spPr/>
        <p:txBody>
          <a:bodyPr/>
          <a:lstStyle/>
          <a:p>
            <a:r xmlns:a="http://schemas.openxmlformats.org/drawingml/2006/main">
              <a:rPr lang="vi" sz="2400" i="1" dirty="0" smtClean="0"/>
              <a:t>Virus ký sinh - </a:t>
            </a:r>
            <a:r xmlns:a="http://schemas.openxmlformats.org/drawingml/2006/main">
              <a:rPr lang="vi" sz="2400" i="1" dirty="0" err="1" smtClean="0"/>
              <a:t>ký sinh</a:t>
            </a:r>
            <a:r xmlns:a="http://schemas.openxmlformats.org/drawingml/2006/main">
              <a:rPr lang="vi" sz="2400" i="1" dirty="0" smtClean="0"/>
              <a:t> </a:t>
            </a:r>
            <a:r xmlns:a="http://schemas.openxmlformats.org/drawingml/2006/main">
              <a:rPr lang="vi" sz="2400" i="1" dirty="0" err="1" smtClean="0"/>
              <a:t>sinh </a:t>
            </a:r>
            <a:r xmlns:a="http://schemas.openxmlformats.org/drawingml/2006/main">
              <a:rPr lang="vi" sz="2400" dirty="0" smtClean="0"/>
              <a:t>:</a:t>
            </a:r>
          </a:p>
          <a:p>
            <a:pPr xmlns:a="http://schemas.openxmlformats.org/drawingml/2006/main" lvl="1"/>
            <a:r xmlns:a="http://schemas.openxmlformats.org/drawingml/2006/main">
              <a:rPr lang="vi" sz="2000" dirty="0" smtClean="0"/>
              <a:t>Đính kèm chính nó vào một tệp và sao chép khi chương trình bị nhiễm được thực thi</a:t>
            </a:r>
          </a:p>
          <a:p>
            <a:pPr xmlns:a="http://schemas.openxmlformats.org/drawingml/2006/main" lvl="1"/>
            <a:r xmlns:a="http://schemas.openxmlformats.org/drawingml/2006/main">
              <a:rPr lang="vi" sz="2000" dirty="0" smtClean="0"/>
              <a:t>hình thức phổ biến nhất</a:t>
            </a:r>
          </a:p>
          <a:p>
            <a:pPr lvl="1"/>
            <a:endParaRPr lang="en-US" sz="2000" dirty="0" smtClean="0"/>
          </a:p>
          <a:p>
            <a:r xmlns:a="http://schemas.openxmlformats.org/drawingml/2006/main">
              <a:rPr lang="vi" sz="2400" i="1" dirty="0" smtClean="0"/>
              <a:t>Virus thường trú trong bộ nhớ </a:t>
            </a:r>
            <a:r xmlns:a="http://schemas.openxmlformats.org/drawingml/2006/main">
              <a:rPr lang="vi" sz="2400" dirty="0" smtClean="0"/>
              <a:t>:</a:t>
            </a:r>
          </a:p>
          <a:p>
            <a:pPr xmlns:a="http://schemas.openxmlformats.org/drawingml/2006/main" lvl="1"/>
            <a:r xmlns:a="http://schemas.openxmlformats.org/drawingml/2006/main">
              <a:rPr lang="vi" sz="2000" dirty="0" smtClean="0"/>
              <a:t>được lưu trữ trong bộ nhớ chính như một phần của chương trình hệ thống thường trú</a:t>
            </a:r>
          </a:p>
          <a:p>
            <a:pPr xmlns:a="http://schemas.openxmlformats.org/drawingml/2006/main" lvl="1"/>
            <a:r xmlns:a="http://schemas.openxmlformats.org/drawingml/2006/main">
              <a:rPr lang="vi" sz="2000" dirty="0" smtClean="0"/>
              <a:t>Virus có thể lây nhiễm mọi chương trình thực thi</a:t>
            </a:r>
          </a:p>
        </p:txBody>
      </p:sp>
      <p:sp>
        <p:nvSpPr>
          <p:cNvPr id="31748" name="Slide Number Placeholder 5"/>
          <p:cNvSpPr>
            <a:spLocks noGrp="1"/>
          </p:cNvSpPr>
          <p:nvPr>
            <p:ph type="sldNum" sz="quarter" idx="4294967295"/>
          </p:nvPr>
        </p:nvSpPr>
        <p:spPr bwMode="auto">
          <a:xfrm>
            <a:off x="6553200" y="4755357"/>
            <a:ext cx="21336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fld id="{B8967B1C-A500-42E1-94E1-F0DADBCFE31E}" type="slidenum">
              <a:rPr kumimoji="0" lang="en-US" sz="1200" smtClean="0">
                <a:solidFill>
                  <a:prstClr val="white"/>
                </a:solidFill>
              </a:rPr>
              <a:pPr/>
              <a:t>17</a:t>
            </a:fld>
            <a:endParaRPr kumimoji="0" lang="en-US" sz="1200" smtClean="0">
              <a:solidFill>
                <a:prstClr val="white"/>
              </a:solidFill>
            </a:endParaRPr>
          </a:p>
        </p:txBody>
      </p:sp>
      <p:sp>
        <p:nvSpPr>
          <p:cNvPr id="31749" name="Footer Placeholder 3"/>
          <p:cNvSpPr>
            <a:spLocks noGrp="1"/>
          </p:cNvSpPr>
          <p:nvPr>
            <p:ph type="ftr" sz="quarter" idx="4294967295"/>
          </p:nvPr>
        </p:nvSpPr>
        <p:spPr bwMode="auto">
          <a:xfrm>
            <a:off x="457200" y="4767263"/>
            <a:ext cx="55626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r xmlns:a="http://schemas.openxmlformats.org/drawingml/2006/main">
              <a:rPr kumimoji="0" lang="vi" sz="1200" smtClean="0">
                <a:solidFill>
                  <a:prstClr val="white"/>
                </a:solidFill>
              </a:rPr>
              <a:t>CS 450/650 Bài giảng 15: Mã độc hại</a:t>
            </a:r>
            <a:endParaRPr xmlns:a="http://schemas.openxmlformats.org/drawingml/2006/main" kumimoji="0" lang="en-US" sz="1200" smtClean="0">
              <a:solidFill>
                <a:prstClr val="white"/>
              </a:solidFill>
            </a:endParaRPr>
          </a:p>
        </p:txBody>
      </p:sp>
    </p:spTree>
    <p:extLst>
      <p:ext uri="{BB962C8B-B14F-4D97-AF65-F5344CB8AC3E}">
        <p14:creationId xmlns:p14="http://schemas.microsoft.com/office/powerpoint/2010/main" val="41124677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963">
                                            <p:txEl>
                                              <p:pRg st="4" end="4"/>
                                            </p:txEl>
                                          </p:spTgt>
                                        </p:tgtEl>
                                        <p:attrNameLst>
                                          <p:attrName>style.visibility</p:attrName>
                                        </p:attrNameLst>
                                      </p:cBhvr>
                                      <p:to>
                                        <p:strVal val="visible"/>
                                      </p:to>
                                    </p:set>
                                    <p:animEffect transition="in" filter="blinds(horizontal)">
                                      <p:cBhvr>
                                        <p:cTn id="7" dur="500"/>
                                        <p:tgtEl>
                                          <p:spTgt spid="4096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963">
                                            <p:txEl>
                                              <p:pRg st="5" end="5"/>
                                            </p:txEl>
                                          </p:spTgt>
                                        </p:tgtEl>
                                        <p:attrNameLst>
                                          <p:attrName>style.visibility</p:attrName>
                                        </p:attrNameLst>
                                      </p:cBhvr>
                                      <p:to>
                                        <p:strVal val="visible"/>
                                      </p:to>
                                    </p:set>
                                    <p:animEffect transition="in" filter="blinds(horizontal)">
                                      <p:cBhvr>
                                        <p:cTn id="10" dur="500"/>
                                        <p:tgtEl>
                                          <p:spTgt spid="40963">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0963">
                                            <p:txEl>
                                              <p:pRg st="6" end="6"/>
                                            </p:txEl>
                                          </p:spTgt>
                                        </p:tgtEl>
                                        <p:attrNameLst>
                                          <p:attrName>style.visibility</p:attrName>
                                        </p:attrNameLst>
                                      </p:cBhvr>
                                      <p:to>
                                        <p:strVal val="visible"/>
                                      </p:to>
                                    </p:set>
                                    <p:animEffect transition="in" filter="blinds(horizontal)">
                                      <p:cBhvr>
                                        <p:cTn id="13" dur="500"/>
                                        <p:tgtEl>
                                          <p:spTgt spid="409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457200" y="971551"/>
            <a:ext cx="8686800" cy="3623072"/>
          </a:xfrm>
        </p:spPr>
        <p:txBody>
          <a:bodyPr/>
          <a:lstStyle/>
          <a:p>
            <a:r xmlns:a="http://schemas.openxmlformats.org/drawingml/2006/main">
              <a:rPr lang="vi" sz="2800" i="1" dirty="0" smtClean="0"/>
              <a:t>Virus Boot Sector </a:t>
            </a:r>
            <a:r xmlns:a="http://schemas.openxmlformats.org/drawingml/2006/main">
              <a:rPr lang="vi" sz="2800" dirty="0" smtClean="0"/>
              <a:t>:</a:t>
            </a:r>
          </a:p>
          <a:p>
            <a:pPr xmlns:a="http://schemas.openxmlformats.org/drawingml/2006/main" lvl="1"/>
            <a:r xmlns:a="http://schemas.openxmlformats.org/drawingml/2006/main">
              <a:rPr lang="vi" sz="2400" dirty="0" smtClean="0"/>
              <a:t>Làm lây nhiễm bản ghi khởi động và lây lan khi hệ thống được khởi động</a:t>
            </a:r>
          </a:p>
          <a:p>
            <a:pPr xmlns:a="http://schemas.openxmlformats.org/drawingml/2006/main" lvl="1"/>
            <a:r xmlns:a="http://schemas.openxmlformats.org/drawingml/2006/main">
              <a:rPr lang="vi" sz="2400" dirty="0" smtClean="0"/>
              <a:t>Giành quyền kiểm soát máy trước các công cụ phát hiện vi-rút</a:t>
            </a:r>
          </a:p>
          <a:p>
            <a:pPr xmlns:a="http://schemas.openxmlformats.org/drawingml/2006/main" lvl="1"/>
            <a:r xmlns:a="http://schemas.openxmlformats.org/drawingml/2006/main">
              <a:rPr lang="vi" sz="2400" dirty="0" smtClean="0"/>
              <a:t>Rất khó nhận thấy</a:t>
            </a:r>
          </a:p>
          <a:p>
            <a:pPr lvl="1"/>
            <a:endParaRPr lang="en-US" sz="2400" dirty="0" smtClean="0"/>
          </a:p>
          <a:p>
            <a:r xmlns:a="http://schemas.openxmlformats.org/drawingml/2006/main">
              <a:rPr lang="vi" sz="2800" dirty="0" smtClean="0"/>
              <a:t>Virus macro:</a:t>
            </a:r>
          </a:p>
          <a:p>
            <a:pPr xmlns:a="http://schemas.openxmlformats.org/drawingml/2006/main" lvl="1"/>
            <a:r xmlns:a="http://schemas.openxmlformats.org/drawingml/2006/main">
              <a:rPr lang="vi" sz="2400" dirty="0" smtClean="0"/>
              <a:t>vi rút là một phần của macro được liên kết với tài liệu</a:t>
            </a:r>
          </a:p>
        </p:txBody>
      </p:sp>
      <p:sp>
        <p:nvSpPr>
          <p:cNvPr id="32770" name="Rectangle 2"/>
          <p:cNvSpPr>
            <a:spLocks noGrp="1" noChangeArrowheads="1"/>
          </p:cNvSpPr>
          <p:nvPr>
            <p:ph type="title"/>
          </p:nvPr>
        </p:nvSpPr>
        <p:spPr/>
        <p:txBody>
          <a:bodyPr/>
          <a:lstStyle/>
          <a:p>
            <a:r xmlns:a="http://schemas.openxmlformats.org/drawingml/2006/main">
              <a:rPr lang="vi" dirty="0" smtClean="0">
                <a:solidFill>
                  <a:schemeClr val="tx1"/>
                </a:solidFill>
              </a:rPr>
              <a:t>Các loại vi rút</a:t>
            </a:r>
          </a:p>
        </p:txBody>
      </p:sp>
      <p:sp>
        <p:nvSpPr>
          <p:cNvPr id="32772" name="Slide Number Placeholder 5"/>
          <p:cNvSpPr>
            <a:spLocks noGrp="1"/>
          </p:cNvSpPr>
          <p:nvPr>
            <p:ph type="sldNum" sz="quarter" idx="4294967295"/>
          </p:nvPr>
        </p:nvSpPr>
        <p:spPr bwMode="auto">
          <a:xfrm>
            <a:off x="6553200" y="4755357"/>
            <a:ext cx="21336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fld id="{F9355287-F416-4757-9408-11E1DD8D5DD3}" type="slidenum">
              <a:rPr kumimoji="0" lang="en-US" sz="1200" smtClean="0">
                <a:solidFill>
                  <a:prstClr val="white"/>
                </a:solidFill>
              </a:rPr>
              <a:pPr/>
              <a:t>18</a:t>
            </a:fld>
            <a:endParaRPr kumimoji="0" lang="en-US" sz="1200" smtClean="0">
              <a:solidFill>
                <a:prstClr val="white"/>
              </a:solidFill>
            </a:endParaRPr>
          </a:p>
        </p:txBody>
      </p:sp>
      <p:sp>
        <p:nvSpPr>
          <p:cNvPr id="32773" name="Footer Placeholder 3"/>
          <p:cNvSpPr>
            <a:spLocks noGrp="1"/>
          </p:cNvSpPr>
          <p:nvPr>
            <p:ph type="ftr" sz="quarter" idx="4294967295"/>
          </p:nvPr>
        </p:nvSpPr>
        <p:spPr bwMode="auto">
          <a:xfrm>
            <a:off x="457200" y="4767263"/>
            <a:ext cx="55626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r xmlns:a="http://schemas.openxmlformats.org/drawingml/2006/main">
              <a:rPr kumimoji="0" lang="vi" sz="1200" smtClean="0">
                <a:solidFill>
                  <a:prstClr val="white"/>
                </a:solidFill>
              </a:rPr>
              <a:t>CS 450/650 Bài giảng 15: Mã độc hại</a:t>
            </a:r>
            <a:endParaRPr xmlns:a="http://schemas.openxmlformats.org/drawingml/2006/main" kumimoji="0" lang="en-US" sz="1200" smtClean="0">
              <a:solidFill>
                <a:prstClr val="white"/>
              </a:solidFill>
            </a:endParaRPr>
          </a:p>
        </p:txBody>
      </p:sp>
    </p:spTree>
    <p:extLst>
      <p:ext uri="{BB962C8B-B14F-4D97-AF65-F5344CB8AC3E}">
        <p14:creationId xmlns:p14="http://schemas.microsoft.com/office/powerpoint/2010/main" val="2834918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987">
                                            <p:txEl>
                                              <p:pRg st="5" end="5"/>
                                            </p:txEl>
                                          </p:spTgt>
                                        </p:tgtEl>
                                        <p:attrNameLst>
                                          <p:attrName>style.visibility</p:attrName>
                                        </p:attrNameLst>
                                      </p:cBhvr>
                                      <p:to>
                                        <p:strVal val="visible"/>
                                      </p:to>
                                    </p:set>
                                    <p:animEffect transition="in" filter="blinds(horizontal)">
                                      <p:cBhvr>
                                        <p:cTn id="7" dur="500"/>
                                        <p:tgtEl>
                                          <p:spTgt spid="41987">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1987">
                                            <p:txEl>
                                              <p:pRg st="6" end="6"/>
                                            </p:txEl>
                                          </p:spTgt>
                                        </p:tgtEl>
                                        <p:attrNameLst>
                                          <p:attrName>style.visibility</p:attrName>
                                        </p:attrNameLst>
                                      </p:cBhvr>
                                      <p:to>
                                        <p:strVal val="visible"/>
                                      </p:to>
                                    </p:set>
                                    <p:animEffect transition="in" filter="blinds(horizontal)">
                                      <p:cBhvr>
                                        <p:cTn id="10" dur="500"/>
                                        <p:tgtEl>
                                          <p:spTgt spid="419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xmlns:a="http://schemas.openxmlformats.org/drawingml/2006/main">
              <a:rPr lang="vi" b="1" dirty="0" smtClean="0">
                <a:solidFill>
                  <a:schemeClr val="tx1"/>
                </a:solidFill>
              </a:rPr>
              <a:t>Các loại vi rút</a:t>
            </a:r>
          </a:p>
        </p:txBody>
      </p:sp>
      <p:sp>
        <p:nvSpPr>
          <p:cNvPr id="43011" name="Rectangle 3"/>
          <p:cNvSpPr>
            <a:spLocks noGrp="1" noChangeArrowheads="1"/>
          </p:cNvSpPr>
          <p:nvPr>
            <p:ph idx="1"/>
          </p:nvPr>
        </p:nvSpPr>
        <p:spPr/>
        <p:txBody>
          <a:bodyPr/>
          <a:lstStyle/>
          <a:p>
            <a:r xmlns:a="http://schemas.openxmlformats.org/drawingml/2006/main">
              <a:rPr lang="vi" i="1" dirty="0" smtClean="0"/>
              <a:t>Virus tàng hình</a:t>
            </a:r>
            <a:endParaRPr xmlns:a="http://schemas.openxmlformats.org/drawingml/2006/main" lang="en-US" dirty="0" smtClean="0"/>
          </a:p>
          <a:p>
            <a:pPr xmlns:a="http://schemas.openxmlformats.org/drawingml/2006/main" lvl="1"/>
            <a:r xmlns:a="http://schemas.openxmlformats.org/drawingml/2006/main">
              <a:rPr lang="vi" dirty="0" smtClean="0"/>
              <a:t>Một dạng vi-rút được thiết kế rõ ràng để ẩn khỏi sự phát hiện của phần mềm chống vi-rút</a:t>
            </a:r>
          </a:p>
          <a:p>
            <a:pPr lvl="1"/>
            <a:endParaRPr lang="en-US" dirty="0" smtClean="0"/>
          </a:p>
          <a:p>
            <a:r xmlns:a="http://schemas.openxmlformats.org/drawingml/2006/main">
              <a:rPr lang="vi" i="1" dirty="0" smtClean="0"/>
              <a:t>Virus đa hình </a:t>
            </a:r>
            <a:r xmlns:a="http://schemas.openxmlformats.org/drawingml/2006/main">
              <a:rPr lang="vi" dirty="0" smtClean="0"/>
              <a:t>:</a:t>
            </a:r>
          </a:p>
          <a:p>
            <a:pPr xmlns:a="http://schemas.openxmlformats.org/drawingml/2006/main" lvl="1"/>
            <a:r xmlns:a="http://schemas.openxmlformats.org/drawingml/2006/main">
              <a:rPr lang="vi" dirty="0" smtClean="0"/>
              <a:t>Một loại vi-rút đột biến với mọi lần lây nhiễm khiến việc phát hiện bằng "dấu hiệu" của vi-rút trở nên khó khăn</a:t>
            </a:r>
          </a:p>
        </p:txBody>
      </p:sp>
      <p:sp>
        <p:nvSpPr>
          <p:cNvPr id="33796" name="Slide Number Placeholder 5"/>
          <p:cNvSpPr>
            <a:spLocks noGrp="1"/>
          </p:cNvSpPr>
          <p:nvPr>
            <p:ph type="sldNum" sz="quarter" idx="4294967295"/>
          </p:nvPr>
        </p:nvSpPr>
        <p:spPr bwMode="auto">
          <a:xfrm>
            <a:off x="6553200" y="4755357"/>
            <a:ext cx="21336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fld id="{DB0FA746-D714-4F98-8DA3-5EC033A95D4A}" type="slidenum">
              <a:rPr kumimoji="0" lang="en-US" sz="1200" smtClean="0">
                <a:solidFill>
                  <a:prstClr val="white"/>
                </a:solidFill>
              </a:rPr>
              <a:pPr/>
              <a:t>19</a:t>
            </a:fld>
            <a:endParaRPr kumimoji="0" lang="en-US" sz="1200" smtClean="0">
              <a:solidFill>
                <a:prstClr val="white"/>
              </a:solidFill>
            </a:endParaRPr>
          </a:p>
        </p:txBody>
      </p:sp>
      <p:sp>
        <p:nvSpPr>
          <p:cNvPr id="33797" name="Footer Placeholder 3"/>
          <p:cNvSpPr>
            <a:spLocks noGrp="1"/>
          </p:cNvSpPr>
          <p:nvPr>
            <p:ph type="ftr" sz="quarter" idx="4294967295"/>
          </p:nvPr>
        </p:nvSpPr>
        <p:spPr bwMode="auto">
          <a:xfrm>
            <a:off x="457200" y="4767263"/>
            <a:ext cx="55626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r xmlns:a="http://schemas.openxmlformats.org/drawingml/2006/main">
              <a:rPr kumimoji="0" lang="vi" sz="1200" smtClean="0">
                <a:solidFill>
                  <a:prstClr val="white"/>
                </a:solidFill>
              </a:rPr>
              <a:t>CS 450/650 Bài giảng 15: Mã độc hại</a:t>
            </a:r>
            <a:endParaRPr xmlns:a="http://schemas.openxmlformats.org/drawingml/2006/main" kumimoji="0" lang="en-US" sz="1200" smtClean="0">
              <a:solidFill>
                <a:prstClr val="white"/>
              </a:solidFill>
            </a:endParaRPr>
          </a:p>
        </p:txBody>
      </p:sp>
      <p:sp>
        <p:nvSpPr>
          <p:cNvPr id="2" name="Rectangle 1"/>
          <p:cNvSpPr/>
          <p:nvPr/>
        </p:nvSpPr>
        <p:spPr>
          <a:xfrm>
            <a:off x="609600" y="4470092"/>
            <a:ext cx="2514600" cy="369332"/>
          </a:xfrm>
          <a:prstGeom prst="rect">
            <a:avLst/>
          </a:prstGeom>
        </p:spPr>
        <p:txBody>
          <a:bodyPr wrap="square">
            <a:spAutoFit/>
          </a:bodyPr>
          <a:lstStyle/>
          <a:p>
            <a:r xmlns:a="http://schemas.openxmlformats.org/drawingml/2006/main">
              <a:rPr lang="vi" dirty="0" smtClean="0"/>
              <a:t>Mutate: </a:t>
            </a:r>
            <a:r xmlns:a="http://schemas.openxmlformats.org/drawingml/2006/main">
              <a:rPr lang="vi" dirty="0" err="1" smtClean="0"/>
              <a:t>Confate</a:t>
            </a:r>
            <a:r xmlns:a="http://schemas.openxmlformats.org/drawingml/2006/main">
              <a:rPr lang="vi" dirty="0" smtClean="0"/>
              <a:t> </a:t>
            </a:r>
            <a:r xmlns:a="http://schemas.openxmlformats.org/drawingml/2006/main">
              <a:rPr lang="vi" dirty="0" err="1" smtClean="0"/>
              <a:t>biến</a:t>
            </a:r>
            <a:endParaRPr xmlns:a="http://schemas.openxmlformats.org/drawingml/2006/main" lang="en-US" dirty="0"/>
          </a:p>
        </p:txBody>
      </p:sp>
    </p:spTree>
    <p:extLst>
      <p:ext uri="{BB962C8B-B14F-4D97-AF65-F5344CB8AC3E}">
        <p14:creationId xmlns:p14="http://schemas.microsoft.com/office/powerpoint/2010/main" val="17616664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011">
                                            <p:txEl>
                                              <p:pRg st="3" end="3"/>
                                            </p:txEl>
                                          </p:spTgt>
                                        </p:tgtEl>
                                        <p:attrNameLst>
                                          <p:attrName>style.visibility</p:attrName>
                                        </p:attrNameLst>
                                      </p:cBhvr>
                                      <p:to>
                                        <p:strVal val="visible"/>
                                      </p:to>
                                    </p:set>
                                    <p:animEffect transition="in" filter="blinds(horizontal)">
                                      <p:cBhvr>
                                        <p:cTn id="7" dur="500"/>
                                        <p:tgtEl>
                                          <p:spTgt spid="43011">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3011">
                                            <p:txEl>
                                              <p:pRg st="4" end="4"/>
                                            </p:txEl>
                                          </p:spTgt>
                                        </p:tgtEl>
                                        <p:attrNameLst>
                                          <p:attrName>style.visibility</p:attrName>
                                        </p:attrNameLst>
                                      </p:cBhvr>
                                      <p:to>
                                        <p:strVal val="visible"/>
                                      </p:to>
                                    </p:set>
                                    <p:animEffect transition="in" filter="blinds(horizontal)">
                                      <p:cBhvr>
                                        <p:cTn id="10" dur="500"/>
                                        <p:tgtEl>
                                          <p:spTgt spid="430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smtClean="0">
                <a:solidFill>
                  <a:srgbClr val="FF0000"/>
                </a:solidFill>
              </a:rPr>
              <a:t>Đề cương</a:t>
            </a:r>
            <a:endParaRPr xmlns:a="http://schemas.openxmlformats.org/drawingml/2006/main" lang="en-US">
              <a:solidFill>
                <a:srgbClr val="FF0000"/>
              </a:solidFill>
            </a:endParaRPr>
          </a:p>
        </p:txBody>
      </p:sp>
      <p:sp>
        <p:nvSpPr>
          <p:cNvPr id="3" name="Content Placeholder 2"/>
          <p:cNvSpPr>
            <a:spLocks noGrp="1"/>
          </p:cNvSpPr>
          <p:nvPr>
            <p:ph idx="1"/>
          </p:nvPr>
        </p:nvSpPr>
        <p:spPr/>
        <p:txBody>
          <a:bodyPr/>
          <a:lstStyle/>
          <a:p>
            <a:pPr xmlns:a="http://schemas.openxmlformats.org/drawingml/2006/main" marL="514350" indent="-514350">
              <a:spcBef>
                <a:spcPts val="1200"/>
              </a:spcBef>
              <a:buFont typeface="+mj-lt"/>
              <a:buAutoNum type="arabicPeriod"/>
            </a:pPr>
            <a:r xmlns:a="http://schemas.openxmlformats.org/drawingml/2006/main">
              <a:rPr lang="vi" dirty="0" smtClean="0"/>
              <a:t>Phần mềm độc hại là gì?</a:t>
            </a:r>
          </a:p>
          <a:p>
            <a:pPr xmlns:a="http://schemas.openxmlformats.org/drawingml/2006/main" marL="514350" indent="-514350">
              <a:spcBef>
                <a:spcPts val="1200"/>
              </a:spcBef>
              <a:buFont typeface="+mj-lt"/>
              <a:buAutoNum type="arabicPeriod"/>
            </a:pPr>
            <a:r xmlns:a="http://schemas.openxmlformats.org/drawingml/2006/main">
              <a:rPr lang="vi" dirty="0" smtClean="0"/>
              <a:t>Các loại phần mềm độc hại phổ biến</a:t>
            </a:r>
          </a:p>
          <a:p>
            <a:pPr xmlns:a="http://schemas.openxmlformats.org/drawingml/2006/main" marL="514350" indent="-514350">
              <a:spcBef>
                <a:spcPts val="1200"/>
              </a:spcBef>
              <a:buFont typeface="+mj-lt"/>
              <a:buAutoNum type="arabicPeriod"/>
            </a:pPr>
            <a:r xmlns:a="http://schemas.openxmlformats.org/drawingml/2006/main">
              <a:rPr lang="vi" dirty="0" smtClean="0"/>
              <a:t>Làm thế nào để phát hiện và ngăn chặn chúng?</a:t>
            </a:r>
            <a:endParaRPr xmlns:a="http://schemas.openxmlformats.org/drawingml/2006/main" lang="en-US" dirty="0"/>
          </a:p>
        </p:txBody>
      </p:sp>
    </p:spTree>
    <p:extLst>
      <p:ext uri="{BB962C8B-B14F-4D97-AF65-F5344CB8AC3E}">
        <p14:creationId xmlns:p14="http://schemas.microsoft.com/office/powerpoint/2010/main" val="20908749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62000" y="57150"/>
            <a:ext cx="8229600" cy="857250"/>
          </a:xfrm>
        </p:spPr>
        <p:txBody>
          <a:bodyPr/>
          <a:lstStyle/>
          <a:p>
            <a:r xmlns:a="http://schemas.openxmlformats.org/drawingml/2006/main">
              <a:rPr lang="vi" dirty="0" smtClean="0">
                <a:solidFill>
                  <a:schemeClr val="tx1"/>
                </a:solidFill>
              </a:rPr>
              <a:t>Cách vi rút gắn vào</a:t>
            </a:r>
          </a:p>
        </p:txBody>
      </p:sp>
      <p:sp>
        <p:nvSpPr>
          <p:cNvPr id="34819" name="Slide Number Placeholder 4"/>
          <p:cNvSpPr>
            <a:spLocks noGrp="1"/>
          </p:cNvSpPr>
          <p:nvPr>
            <p:ph type="sldNum" sz="quarter" idx="4294967295"/>
          </p:nvPr>
        </p:nvSpPr>
        <p:spPr bwMode="auto">
          <a:xfrm>
            <a:off x="6553200" y="4755357"/>
            <a:ext cx="21336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fld id="{E2584294-804A-4988-A2FD-4D1E3FC700FF}" type="slidenum">
              <a:rPr kumimoji="0" lang="en-US" sz="1200" smtClean="0">
                <a:solidFill>
                  <a:prstClr val="white"/>
                </a:solidFill>
              </a:rPr>
              <a:pPr/>
              <a:t>20</a:t>
            </a:fld>
            <a:endParaRPr kumimoji="0" lang="en-US" sz="1200" smtClean="0">
              <a:solidFill>
                <a:prstClr val="white"/>
              </a:solidFill>
            </a:endParaRPr>
          </a:p>
        </p:txBody>
      </p:sp>
      <p:sp>
        <p:nvSpPr>
          <p:cNvPr id="203779" name="Rectangle 3"/>
          <p:cNvSpPr>
            <a:spLocks noChangeArrowheads="1"/>
          </p:cNvSpPr>
          <p:nvPr/>
        </p:nvSpPr>
        <p:spPr bwMode="auto">
          <a:xfrm>
            <a:off x="1600200" y="2114550"/>
            <a:ext cx="1219200" cy="1257300"/>
          </a:xfrm>
          <a:prstGeom prst="rect">
            <a:avLst/>
          </a:prstGeom>
          <a:noFill/>
          <a:ln w="9525">
            <a:solidFill>
              <a:schemeClr val="tx1"/>
            </a:solidFill>
            <a:miter lim="800000"/>
            <a:headEnd/>
            <a:tailEnd/>
          </a:ln>
          <a:effectLst/>
        </p:spPr>
        <p:txBody>
          <a:bodyPr wrap="none" anchor="ctr"/>
          <a:lstStyle/>
          <a:p>
            <a:pPr eaLnBrk="0" fontAlgn="base" hangingPunct="0">
              <a:spcBef>
                <a:spcPct val="20000"/>
              </a:spcBef>
              <a:spcAft>
                <a:spcPct val="0"/>
              </a:spcAft>
              <a:defRPr/>
            </a:pPr>
            <a:endParaRPr kumimoji="1" lang="en-US" sz="2400">
              <a:solidFill>
                <a:prstClr val="black">
                  <a:lumMod val="95000"/>
                  <a:lumOff val="5000"/>
                </a:prstClr>
              </a:solidFill>
              <a:latin typeface="Times New Roman" pitchFamily="18" charset="0"/>
            </a:endParaRPr>
          </a:p>
        </p:txBody>
      </p:sp>
      <p:sp>
        <p:nvSpPr>
          <p:cNvPr id="203780" name="Rectangle 4"/>
          <p:cNvSpPr>
            <a:spLocks noChangeArrowheads="1"/>
          </p:cNvSpPr>
          <p:nvPr/>
        </p:nvSpPr>
        <p:spPr bwMode="auto">
          <a:xfrm>
            <a:off x="3886200" y="2114550"/>
            <a:ext cx="1219200" cy="628650"/>
          </a:xfrm>
          <a:prstGeom prst="rect">
            <a:avLst/>
          </a:prstGeom>
          <a:noFill/>
          <a:ln w="9525">
            <a:solidFill>
              <a:schemeClr val="tx1"/>
            </a:solidFill>
            <a:miter lim="800000"/>
            <a:headEnd/>
            <a:tailEnd/>
          </a:ln>
          <a:effectLst/>
        </p:spPr>
        <p:txBody>
          <a:bodyPr wrap="none" anchor="ctr"/>
          <a:lstStyle/>
          <a:p>
            <a:pPr eaLnBrk="0" fontAlgn="base" hangingPunct="0">
              <a:spcBef>
                <a:spcPct val="20000"/>
              </a:spcBef>
              <a:spcAft>
                <a:spcPct val="0"/>
              </a:spcAft>
              <a:defRPr/>
            </a:pPr>
            <a:endParaRPr kumimoji="1" lang="en-US" sz="2400">
              <a:solidFill>
                <a:prstClr val="black">
                  <a:lumMod val="95000"/>
                  <a:lumOff val="5000"/>
                </a:prstClr>
              </a:solidFill>
              <a:latin typeface="Times New Roman" pitchFamily="18" charset="0"/>
            </a:endParaRPr>
          </a:p>
        </p:txBody>
      </p:sp>
      <p:sp>
        <p:nvSpPr>
          <p:cNvPr id="203781" name="Rectangle 5"/>
          <p:cNvSpPr>
            <a:spLocks noChangeArrowheads="1"/>
          </p:cNvSpPr>
          <p:nvPr/>
        </p:nvSpPr>
        <p:spPr bwMode="auto">
          <a:xfrm>
            <a:off x="6553200" y="2743200"/>
            <a:ext cx="1219200" cy="1257300"/>
          </a:xfrm>
          <a:prstGeom prst="rect">
            <a:avLst/>
          </a:prstGeom>
          <a:noFill/>
          <a:ln w="9525">
            <a:solidFill>
              <a:schemeClr val="tx1"/>
            </a:solidFill>
            <a:miter lim="800000"/>
            <a:headEnd/>
            <a:tailEnd/>
          </a:ln>
          <a:effectLst/>
        </p:spPr>
        <p:txBody>
          <a:bodyPr wrap="none" anchor="ctr"/>
          <a:lstStyle/>
          <a:p>
            <a:pPr eaLnBrk="0" fontAlgn="base" hangingPunct="0">
              <a:spcBef>
                <a:spcPct val="20000"/>
              </a:spcBef>
              <a:spcAft>
                <a:spcPct val="0"/>
              </a:spcAft>
              <a:defRPr/>
            </a:pPr>
            <a:endParaRPr kumimoji="1" lang="en-US" sz="2400">
              <a:solidFill>
                <a:prstClr val="black">
                  <a:lumMod val="95000"/>
                  <a:lumOff val="5000"/>
                </a:prstClr>
              </a:solidFill>
              <a:latin typeface="Times New Roman" pitchFamily="18" charset="0"/>
            </a:endParaRPr>
          </a:p>
        </p:txBody>
      </p:sp>
      <p:sp>
        <p:nvSpPr>
          <p:cNvPr id="203782" name="Text Box 6"/>
          <p:cNvSpPr txBox="1">
            <a:spLocks noChangeArrowheads="1"/>
          </p:cNvSpPr>
          <p:nvPr/>
        </p:nvSpPr>
        <p:spPr bwMode="auto">
          <a:xfrm>
            <a:off x="1584325" y="2545557"/>
            <a:ext cx="1226618" cy="904863"/>
          </a:xfrm>
          <a:prstGeom prst="rect">
            <a:avLst/>
          </a:prstGeom>
          <a:noFill/>
          <a:ln w="9525">
            <a:noFill/>
            <a:miter lim="800000"/>
            <a:headEnd/>
            <a:tailEnd/>
          </a:ln>
          <a:effectLst/>
        </p:spPr>
        <p:txBody>
          <a:bodyPr wrap="none">
            <a:spAutoFit/>
          </a:bodyPr>
          <a:lstStyle/>
          <a:p>
            <a:pPr xmlns:a="http://schemas.openxmlformats.org/drawingml/2006/main" eaLnBrk="0" fontAlgn="base" hangingPunct="0">
              <a:spcBef>
                <a:spcPct val="20000"/>
              </a:spcBef>
              <a:spcAft>
                <a:spcPct val="0"/>
              </a:spcAft>
              <a:defRPr/>
            </a:pPr>
            <a:r xmlns:a="http://schemas.openxmlformats.org/drawingml/2006/main">
              <a:rPr kumimoji="1" lang="vi" sz="2400" dirty="0">
                <a:solidFill>
                  <a:prstClr val="black">
                    <a:lumMod val="95000"/>
                    <a:lumOff val="5000"/>
                  </a:prstClr>
                </a:solidFill>
                <a:latin typeface="Times New Roman" pitchFamily="18" charset="0"/>
              </a:rPr>
              <a:t>Nguyên bản</a:t>
            </a:r>
          </a:p>
          <a:p>
            <a:pPr xmlns:a="http://schemas.openxmlformats.org/drawingml/2006/main" eaLnBrk="0" fontAlgn="base" hangingPunct="0">
              <a:spcBef>
                <a:spcPct val="20000"/>
              </a:spcBef>
              <a:spcAft>
                <a:spcPct val="0"/>
              </a:spcAft>
              <a:defRPr/>
            </a:pPr>
            <a:r xmlns:a="http://schemas.openxmlformats.org/drawingml/2006/main">
              <a:rPr kumimoji="1" lang="vi" sz="2400" dirty="0">
                <a:solidFill>
                  <a:prstClr val="black">
                    <a:lumMod val="95000"/>
                    <a:lumOff val="5000"/>
                  </a:prstClr>
                </a:solidFill>
                <a:latin typeface="Times New Roman" pitchFamily="18" charset="0"/>
              </a:rPr>
              <a:t>chương trình</a:t>
            </a:r>
          </a:p>
        </p:txBody>
      </p:sp>
      <p:sp>
        <p:nvSpPr>
          <p:cNvPr id="203783" name="Text Box 7"/>
          <p:cNvSpPr txBox="1">
            <a:spLocks noChangeArrowheads="1"/>
          </p:cNvSpPr>
          <p:nvPr/>
        </p:nvSpPr>
        <p:spPr bwMode="auto">
          <a:xfrm>
            <a:off x="4114800" y="2228851"/>
            <a:ext cx="800219" cy="461665"/>
          </a:xfrm>
          <a:prstGeom prst="rect">
            <a:avLst/>
          </a:prstGeom>
          <a:noFill/>
          <a:ln w="9525">
            <a:noFill/>
            <a:miter lim="800000"/>
            <a:headEnd/>
            <a:tailEnd/>
          </a:ln>
          <a:effectLst/>
        </p:spPr>
        <p:txBody>
          <a:bodyPr wrap="none">
            <a:spAutoFit/>
          </a:bodyPr>
          <a:lstStyle/>
          <a:p>
            <a:pPr xmlns:a="http://schemas.openxmlformats.org/drawingml/2006/main" eaLnBrk="0" fontAlgn="base" hangingPunct="0">
              <a:spcBef>
                <a:spcPct val="20000"/>
              </a:spcBef>
              <a:spcAft>
                <a:spcPct val="0"/>
              </a:spcAft>
              <a:defRPr/>
            </a:pPr>
            <a:r xmlns:a="http://schemas.openxmlformats.org/drawingml/2006/main">
              <a:rPr kumimoji="1" lang="vi" sz="2400">
                <a:solidFill>
                  <a:prstClr val="black">
                    <a:lumMod val="95000"/>
                    <a:lumOff val="5000"/>
                  </a:prstClr>
                </a:solidFill>
                <a:latin typeface="Times New Roman" pitchFamily="18" charset="0"/>
              </a:rPr>
              <a:t>vi-rút</a:t>
            </a:r>
          </a:p>
        </p:txBody>
      </p:sp>
      <p:sp>
        <p:nvSpPr>
          <p:cNvPr id="203784" name="Text Box 8"/>
          <p:cNvSpPr txBox="1">
            <a:spLocks noChangeArrowheads="1"/>
          </p:cNvSpPr>
          <p:nvPr/>
        </p:nvSpPr>
        <p:spPr bwMode="auto">
          <a:xfrm>
            <a:off x="6553200" y="3086101"/>
            <a:ext cx="1226618" cy="904863"/>
          </a:xfrm>
          <a:prstGeom prst="rect">
            <a:avLst/>
          </a:prstGeom>
          <a:noFill/>
          <a:ln w="9525">
            <a:noFill/>
            <a:miter lim="800000"/>
            <a:headEnd/>
            <a:tailEnd/>
          </a:ln>
          <a:effectLst/>
        </p:spPr>
        <p:txBody>
          <a:bodyPr wrap="none">
            <a:spAutoFit/>
          </a:bodyPr>
          <a:lstStyle/>
          <a:p>
            <a:pPr xmlns:a="http://schemas.openxmlformats.org/drawingml/2006/main" eaLnBrk="0" fontAlgn="base" hangingPunct="0">
              <a:spcBef>
                <a:spcPct val="20000"/>
              </a:spcBef>
              <a:spcAft>
                <a:spcPct val="0"/>
              </a:spcAft>
              <a:defRPr/>
            </a:pPr>
            <a:r xmlns:a="http://schemas.openxmlformats.org/drawingml/2006/main">
              <a:rPr kumimoji="1" lang="vi" sz="2400">
                <a:solidFill>
                  <a:prstClr val="black">
                    <a:lumMod val="95000"/>
                    <a:lumOff val="5000"/>
                  </a:prstClr>
                </a:solidFill>
                <a:latin typeface="Times New Roman" pitchFamily="18" charset="0"/>
              </a:rPr>
              <a:t>Nguyên bản</a:t>
            </a:r>
          </a:p>
          <a:p>
            <a:pPr xmlns:a="http://schemas.openxmlformats.org/drawingml/2006/main" eaLnBrk="0" fontAlgn="base" hangingPunct="0">
              <a:spcBef>
                <a:spcPct val="20000"/>
              </a:spcBef>
              <a:spcAft>
                <a:spcPct val="0"/>
              </a:spcAft>
              <a:defRPr/>
            </a:pPr>
            <a:r xmlns:a="http://schemas.openxmlformats.org/drawingml/2006/main">
              <a:rPr kumimoji="1" lang="vi" sz="2400">
                <a:solidFill>
                  <a:prstClr val="black">
                    <a:lumMod val="95000"/>
                    <a:lumOff val="5000"/>
                  </a:prstClr>
                </a:solidFill>
                <a:latin typeface="Times New Roman" pitchFamily="18" charset="0"/>
              </a:rPr>
              <a:t>chương trình</a:t>
            </a:r>
          </a:p>
        </p:txBody>
      </p:sp>
      <p:sp>
        <p:nvSpPr>
          <p:cNvPr id="203785" name="Rectangle 9"/>
          <p:cNvSpPr>
            <a:spLocks noChangeArrowheads="1"/>
          </p:cNvSpPr>
          <p:nvPr/>
        </p:nvSpPr>
        <p:spPr bwMode="auto">
          <a:xfrm>
            <a:off x="6553200" y="2114550"/>
            <a:ext cx="1219200" cy="628650"/>
          </a:xfrm>
          <a:prstGeom prst="rect">
            <a:avLst/>
          </a:prstGeom>
          <a:noFill/>
          <a:ln w="9525">
            <a:solidFill>
              <a:schemeClr val="tx1"/>
            </a:solidFill>
            <a:miter lim="800000"/>
            <a:headEnd/>
            <a:tailEnd/>
          </a:ln>
          <a:effectLst/>
        </p:spPr>
        <p:txBody>
          <a:bodyPr wrap="none" anchor="ctr"/>
          <a:lstStyle/>
          <a:p>
            <a:pPr eaLnBrk="0" fontAlgn="base" hangingPunct="0">
              <a:spcBef>
                <a:spcPct val="20000"/>
              </a:spcBef>
              <a:spcAft>
                <a:spcPct val="0"/>
              </a:spcAft>
              <a:defRPr/>
            </a:pPr>
            <a:endParaRPr kumimoji="1" lang="en-US" sz="2400">
              <a:solidFill>
                <a:prstClr val="black">
                  <a:lumMod val="95000"/>
                  <a:lumOff val="5000"/>
                </a:prstClr>
              </a:solidFill>
              <a:latin typeface="Times New Roman" pitchFamily="18" charset="0"/>
            </a:endParaRPr>
          </a:p>
        </p:txBody>
      </p:sp>
      <p:sp>
        <p:nvSpPr>
          <p:cNvPr id="203786" name="Text Box 10"/>
          <p:cNvSpPr txBox="1">
            <a:spLocks noChangeArrowheads="1"/>
          </p:cNvSpPr>
          <p:nvPr/>
        </p:nvSpPr>
        <p:spPr bwMode="auto">
          <a:xfrm>
            <a:off x="6781800" y="2228851"/>
            <a:ext cx="800219" cy="461665"/>
          </a:xfrm>
          <a:prstGeom prst="rect">
            <a:avLst/>
          </a:prstGeom>
          <a:noFill/>
          <a:ln w="9525">
            <a:noFill/>
            <a:miter lim="800000"/>
            <a:headEnd/>
            <a:tailEnd/>
          </a:ln>
          <a:effectLst/>
        </p:spPr>
        <p:txBody>
          <a:bodyPr wrap="none">
            <a:spAutoFit/>
          </a:bodyPr>
          <a:lstStyle/>
          <a:p>
            <a:pPr xmlns:a="http://schemas.openxmlformats.org/drawingml/2006/main" eaLnBrk="0" fontAlgn="base" hangingPunct="0">
              <a:spcBef>
                <a:spcPct val="20000"/>
              </a:spcBef>
              <a:spcAft>
                <a:spcPct val="0"/>
              </a:spcAft>
              <a:defRPr/>
            </a:pPr>
            <a:r xmlns:a="http://schemas.openxmlformats.org/drawingml/2006/main">
              <a:rPr kumimoji="1" lang="vi" sz="2400">
                <a:solidFill>
                  <a:prstClr val="black">
                    <a:lumMod val="95000"/>
                    <a:lumOff val="5000"/>
                  </a:prstClr>
                </a:solidFill>
                <a:latin typeface="Times New Roman" pitchFamily="18" charset="0"/>
              </a:rPr>
              <a:t>vi-rút</a:t>
            </a:r>
          </a:p>
        </p:txBody>
      </p:sp>
      <p:sp>
        <p:nvSpPr>
          <p:cNvPr id="34828" name="Text Box 11"/>
          <p:cNvSpPr txBox="1">
            <a:spLocks noChangeArrowheads="1"/>
          </p:cNvSpPr>
          <p:nvPr/>
        </p:nvSpPr>
        <p:spPr bwMode="auto">
          <a:xfrm>
            <a:off x="2133600" y="4171950"/>
            <a:ext cx="46628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pPr xmlns:a="http://schemas.openxmlformats.org/drawingml/2006/main" eaLnBrk="0" fontAlgn="base" hangingPunct="0">
              <a:spcBef>
                <a:spcPct val="20000"/>
              </a:spcBef>
              <a:spcAft>
                <a:spcPct val="0"/>
              </a:spcAft>
            </a:pPr>
            <a:r xmlns:a="http://schemas.openxmlformats.org/drawingml/2006/main">
              <a:rPr lang="vi" smtClean="0">
                <a:solidFill>
                  <a:srgbClr val="FF0000"/>
                </a:solidFill>
              </a:rPr>
              <a:t>Đã thêm vi rút vào chương trình</a:t>
            </a:r>
          </a:p>
        </p:txBody>
      </p:sp>
      <p:sp>
        <p:nvSpPr>
          <p:cNvPr id="203788" name="Text Box 12"/>
          <p:cNvSpPr txBox="1">
            <a:spLocks noChangeArrowheads="1"/>
          </p:cNvSpPr>
          <p:nvPr/>
        </p:nvSpPr>
        <p:spPr bwMode="auto">
          <a:xfrm>
            <a:off x="3184525" y="2147888"/>
            <a:ext cx="386644" cy="523220"/>
          </a:xfrm>
          <a:prstGeom prst="rect">
            <a:avLst/>
          </a:prstGeom>
          <a:noFill/>
          <a:ln w="9525">
            <a:noFill/>
            <a:miter lim="800000"/>
            <a:headEnd/>
            <a:tailEnd/>
          </a:ln>
          <a:effectLst/>
        </p:spPr>
        <p:txBody>
          <a:bodyPr wrap="none">
            <a:spAutoFit/>
          </a:bodyPr>
          <a:lstStyle/>
          <a:p>
            <a:pPr xmlns:a="http://schemas.openxmlformats.org/drawingml/2006/main" eaLnBrk="0" fontAlgn="base" hangingPunct="0">
              <a:spcBef>
                <a:spcPct val="20000"/>
              </a:spcBef>
              <a:spcAft>
                <a:spcPct val="0"/>
              </a:spcAft>
              <a:defRPr/>
            </a:pPr>
            <a:r xmlns:a="http://schemas.openxmlformats.org/drawingml/2006/main">
              <a:rPr kumimoji="1" lang="vi" sz="2800">
                <a:solidFill>
                  <a:prstClr val="black">
                    <a:lumMod val="95000"/>
                    <a:lumOff val="5000"/>
                  </a:prstClr>
                </a:solidFill>
                <a:latin typeface="Times New Roman" pitchFamily="18" charset="0"/>
              </a:rPr>
              <a:t>+</a:t>
            </a:r>
          </a:p>
        </p:txBody>
      </p:sp>
      <p:sp>
        <p:nvSpPr>
          <p:cNvPr id="203789" name="Text Box 13"/>
          <p:cNvSpPr txBox="1">
            <a:spLocks noChangeArrowheads="1"/>
          </p:cNvSpPr>
          <p:nvPr/>
        </p:nvSpPr>
        <p:spPr bwMode="auto">
          <a:xfrm>
            <a:off x="5699125" y="2147888"/>
            <a:ext cx="386644" cy="523220"/>
          </a:xfrm>
          <a:prstGeom prst="rect">
            <a:avLst/>
          </a:prstGeom>
          <a:noFill/>
          <a:ln w="9525">
            <a:noFill/>
            <a:miter lim="800000"/>
            <a:headEnd/>
            <a:tailEnd/>
          </a:ln>
          <a:effectLst/>
        </p:spPr>
        <p:txBody>
          <a:bodyPr wrap="none">
            <a:spAutoFit/>
          </a:bodyPr>
          <a:lstStyle/>
          <a:p>
            <a:pPr xmlns:a="http://schemas.openxmlformats.org/drawingml/2006/main" eaLnBrk="0" fontAlgn="base" hangingPunct="0">
              <a:spcBef>
                <a:spcPct val="20000"/>
              </a:spcBef>
              <a:spcAft>
                <a:spcPct val="0"/>
              </a:spcAft>
              <a:defRPr/>
            </a:pPr>
            <a:r xmlns:a="http://schemas.openxmlformats.org/drawingml/2006/main">
              <a:rPr kumimoji="1" lang="vi" sz="2800">
                <a:solidFill>
                  <a:prstClr val="black">
                    <a:lumMod val="95000"/>
                    <a:lumOff val="5000"/>
                  </a:prstClr>
                </a:solidFill>
                <a:latin typeface="Times New Roman" pitchFamily="18" charset="0"/>
              </a:rPr>
              <a:t>=</a:t>
            </a:r>
          </a:p>
        </p:txBody>
      </p:sp>
      <p:sp>
        <p:nvSpPr>
          <p:cNvPr id="34831" name="Footer Placeholder 3"/>
          <p:cNvSpPr>
            <a:spLocks noGrp="1"/>
          </p:cNvSpPr>
          <p:nvPr>
            <p:ph type="ftr" sz="quarter" idx="4294967295"/>
          </p:nvPr>
        </p:nvSpPr>
        <p:spPr bwMode="auto">
          <a:xfrm>
            <a:off x="457200" y="4767263"/>
            <a:ext cx="55626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r xmlns:a="http://schemas.openxmlformats.org/drawingml/2006/main">
              <a:rPr kumimoji="0" lang="vi" sz="1200" smtClean="0">
                <a:solidFill>
                  <a:prstClr val="white"/>
                </a:solidFill>
              </a:rPr>
              <a:t>CS 450/650 Bài giảng 15: Mã độc hại</a:t>
            </a:r>
            <a:endParaRPr xmlns:a="http://schemas.openxmlformats.org/drawingml/2006/main" kumimoji="0" lang="en-US" sz="1200" smtClean="0">
              <a:solidFill>
                <a:prstClr val="white"/>
              </a:solidFill>
            </a:endParaRPr>
          </a:p>
        </p:txBody>
      </p:sp>
    </p:spTree>
    <p:extLst>
      <p:ext uri="{BB962C8B-B14F-4D97-AF65-F5344CB8AC3E}">
        <p14:creationId xmlns:p14="http://schemas.microsoft.com/office/powerpoint/2010/main" val="28772205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21"/>
          <p:cNvSpPr>
            <a:spLocks noGrp="1"/>
          </p:cNvSpPr>
          <p:nvPr>
            <p:ph type="title"/>
          </p:nvPr>
        </p:nvSpPr>
        <p:spPr>
          <a:xfrm>
            <a:off x="762000" y="57150"/>
            <a:ext cx="8229600" cy="857250"/>
          </a:xfrm>
        </p:spPr>
        <p:txBody>
          <a:bodyPr/>
          <a:lstStyle/>
          <a:p>
            <a:r xmlns:a="http://schemas.openxmlformats.org/drawingml/2006/main">
              <a:rPr lang="vi" dirty="0" smtClean="0">
                <a:solidFill>
                  <a:schemeClr val="tx1"/>
                </a:solidFill>
              </a:rPr>
              <a:t>Cách vi rút gắn vào</a:t>
            </a:r>
          </a:p>
        </p:txBody>
      </p:sp>
      <p:sp>
        <p:nvSpPr>
          <p:cNvPr id="35843" name="Slide Number Placeholder 3"/>
          <p:cNvSpPr>
            <a:spLocks noGrp="1"/>
          </p:cNvSpPr>
          <p:nvPr>
            <p:ph type="sldNum" sz="quarter" idx="4294967295"/>
          </p:nvPr>
        </p:nvSpPr>
        <p:spPr bwMode="auto">
          <a:xfrm>
            <a:off x="6553200" y="4755357"/>
            <a:ext cx="21336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fld id="{CA660224-D272-48A5-A745-5A75B1AE7721}" type="slidenum">
              <a:rPr kumimoji="0" lang="en-US" sz="1200" smtClean="0">
                <a:solidFill>
                  <a:prstClr val="white"/>
                </a:solidFill>
              </a:rPr>
              <a:pPr/>
              <a:t>21</a:t>
            </a:fld>
            <a:endParaRPr kumimoji="0" lang="en-US" sz="1200" smtClean="0">
              <a:solidFill>
                <a:prstClr val="white"/>
              </a:solidFill>
            </a:endParaRPr>
          </a:p>
        </p:txBody>
      </p:sp>
      <p:sp>
        <p:nvSpPr>
          <p:cNvPr id="204802" name="Rectangle 2" descr="Large confetti"/>
          <p:cNvSpPr>
            <a:spLocks noChangeArrowheads="1"/>
          </p:cNvSpPr>
          <p:nvPr/>
        </p:nvSpPr>
        <p:spPr bwMode="auto">
          <a:xfrm>
            <a:off x="1093788" y="213122"/>
            <a:ext cx="7772400" cy="857250"/>
          </a:xfrm>
          <a:prstGeom prst="rect">
            <a:avLst/>
          </a:prstGeom>
          <a:noFill/>
          <a:ln w="9525">
            <a:noFill/>
            <a:miter lim="800000"/>
            <a:headEnd/>
            <a:tailEnd/>
          </a:ln>
          <a:effectLst/>
        </p:spPr>
        <p:txBody>
          <a:bodyPr anchor="b"/>
          <a:lstStyle/>
          <a:p>
            <a:pPr algn="ctr" eaLnBrk="0" fontAlgn="base" hangingPunct="0">
              <a:spcBef>
                <a:spcPct val="20000"/>
              </a:spcBef>
              <a:spcAft>
                <a:spcPct val="0"/>
              </a:spcAft>
              <a:buFontTx/>
              <a:buChar char="•"/>
              <a:defRPr/>
            </a:pPr>
            <a:endParaRPr kumimoji="1" lang="en-US" sz="4400" dirty="0">
              <a:solidFill>
                <a:srgbClr val="EEECE1"/>
              </a:solidFill>
              <a:effectLst>
                <a:outerShdw blurRad="38100" dist="38100" dir="2700000" algn="tl">
                  <a:srgbClr val="000000"/>
                </a:outerShdw>
              </a:effectLst>
              <a:latin typeface="Arial" pitchFamily="34" charset="0"/>
            </a:endParaRPr>
          </a:p>
        </p:txBody>
      </p:sp>
      <p:sp>
        <p:nvSpPr>
          <p:cNvPr id="204803" name="Rectangle 3"/>
          <p:cNvSpPr>
            <a:spLocks noChangeArrowheads="1"/>
          </p:cNvSpPr>
          <p:nvPr/>
        </p:nvSpPr>
        <p:spPr bwMode="auto">
          <a:xfrm>
            <a:off x="1600200" y="2114550"/>
            <a:ext cx="1219200" cy="1257300"/>
          </a:xfrm>
          <a:prstGeom prst="rect">
            <a:avLst/>
          </a:prstGeom>
          <a:noFill/>
          <a:ln w="9525">
            <a:solidFill>
              <a:schemeClr val="tx1"/>
            </a:solidFill>
            <a:miter lim="800000"/>
            <a:headEnd/>
            <a:tailEnd/>
          </a:ln>
          <a:effectLst/>
        </p:spPr>
        <p:txBody>
          <a:bodyPr wrap="none" anchor="ctr"/>
          <a:lstStyle/>
          <a:p>
            <a:pPr eaLnBrk="0" fontAlgn="base" hangingPunct="0">
              <a:spcBef>
                <a:spcPct val="20000"/>
              </a:spcBef>
              <a:spcAft>
                <a:spcPct val="0"/>
              </a:spcAft>
              <a:defRPr/>
            </a:pPr>
            <a:endParaRPr kumimoji="1" lang="en-US" sz="2400">
              <a:solidFill>
                <a:prstClr val="black">
                  <a:lumMod val="95000"/>
                  <a:lumOff val="5000"/>
                </a:prstClr>
              </a:solidFill>
              <a:latin typeface="Times New Roman" pitchFamily="18" charset="0"/>
            </a:endParaRPr>
          </a:p>
        </p:txBody>
      </p:sp>
      <p:sp>
        <p:nvSpPr>
          <p:cNvPr id="204804" name="Rectangle 4"/>
          <p:cNvSpPr>
            <a:spLocks noChangeArrowheads="1"/>
          </p:cNvSpPr>
          <p:nvPr/>
        </p:nvSpPr>
        <p:spPr bwMode="auto">
          <a:xfrm>
            <a:off x="3886200" y="2114550"/>
            <a:ext cx="1219200" cy="628650"/>
          </a:xfrm>
          <a:prstGeom prst="rect">
            <a:avLst/>
          </a:prstGeom>
          <a:noFill/>
          <a:ln w="9525">
            <a:solidFill>
              <a:schemeClr val="tx1"/>
            </a:solidFill>
            <a:miter lim="800000"/>
            <a:headEnd/>
            <a:tailEnd/>
          </a:ln>
          <a:effectLst/>
        </p:spPr>
        <p:txBody>
          <a:bodyPr wrap="none" anchor="ctr"/>
          <a:lstStyle/>
          <a:p>
            <a:pPr eaLnBrk="0" fontAlgn="base" hangingPunct="0">
              <a:spcBef>
                <a:spcPct val="20000"/>
              </a:spcBef>
              <a:spcAft>
                <a:spcPct val="0"/>
              </a:spcAft>
              <a:defRPr/>
            </a:pPr>
            <a:endParaRPr kumimoji="1" lang="en-US" sz="2400">
              <a:solidFill>
                <a:prstClr val="black">
                  <a:lumMod val="95000"/>
                  <a:lumOff val="5000"/>
                </a:prstClr>
              </a:solidFill>
              <a:latin typeface="Times New Roman" pitchFamily="18" charset="0"/>
            </a:endParaRPr>
          </a:p>
        </p:txBody>
      </p:sp>
      <p:sp>
        <p:nvSpPr>
          <p:cNvPr id="204805" name="Rectangle 5"/>
          <p:cNvSpPr>
            <a:spLocks noChangeArrowheads="1"/>
          </p:cNvSpPr>
          <p:nvPr/>
        </p:nvSpPr>
        <p:spPr bwMode="auto">
          <a:xfrm>
            <a:off x="6553200" y="2514600"/>
            <a:ext cx="1219200" cy="1257300"/>
          </a:xfrm>
          <a:prstGeom prst="rect">
            <a:avLst/>
          </a:prstGeom>
          <a:noFill/>
          <a:ln w="9525">
            <a:solidFill>
              <a:schemeClr val="tx1"/>
            </a:solidFill>
            <a:miter lim="800000"/>
            <a:headEnd/>
            <a:tailEnd/>
          </a:ln>
          <a:effectLst/>
        </p:spPr>
        <p:txBody>
          <a:bodyPr wrap="none" anchor="ctr"/>
          <a:lstStyle/>
          <a:p>
            <a:pPr eaLnBrk="0" fontAlgn="base" hangingPunct="0">
              <a:spcBef>
                <a:spcPct val="20000"/>
              </a:spcBef>
              <a:spcAft>
                <a:spcPct val="0"/>
              </a:spcAft>
              <a:defRPr/>
            </a:pPr>
            <a:endParaRPr kumimoji="1" lang="en-US" sz="2400">
              <a:solidFill>
                <a:prstClr val="black">
                  <a:lumMod val="95000"/>
                  <a:lumOff val="5000"/>
                </a:prstClr>
              </a:solidFill>
              <a:latin typeface="Times New Roman" pitchFamily="18" charset="0"/>
            </a:endParaRPr>
          </a:p>
        </p:txBody>
      </p:sp>
      <p:sp>
        <p:nvSpPr>
          <p:cNvPr id="204806" name="Text Box 6"/>
          <p:cNvSpPr txBox="1">
            <a:spLocks noChangeArrowheads="1"/>
          </p:cNvSpPr>
          <p:nvPr/>
        </p:nvSpPr>
        <p:spPr bwMode="auto">
          <a:xfrm>
            <a:off x="1584325" y="2545557"/>
            <a:ext cx="1226618" cy="904863"/>
          </a:xfrm>
          <a:prstGeom prst="rect">
            <a:avLst/>
          </a:prstGeom>
          <a:noFill/>
          <a:ln w="9525">
            <a:noFill/>
            <a:miter lim="800000"/>
            <a:headEnd/>
            <a:tailEnd/>
          </a:ln>
          <a:effectLst/>
        </p:spPr>
        <p:txBody>
          <a:bodyPr wrap="none">
            <a:spAutoFit/>
          </a:bodyPr>
          <a:lstStyle/>
          <a:p>
            <a:pPr xmlns:a="http://schemas.openxmlformats.org/drawingml/2006/main" eaLnBrk="0" fontAlgn="base" hangingPunct="0">
              <a:spcBef>
                <a:spcPct val="20000"/>
              </a:spcBef>
              <a:spcAft>
                <a:spcPct val="0"/>
              </a:spcAft>
              <a:defRPr/>
            </a:pPr>
            <a:r xmlns:a="http://schemas.openxmlformats.org/drawingml/2006/main">
              <a:rPr kumimoji="1" lang="vi" sz="2400">
                <a:solidFill>
                  <a:prstClr val="black">
                    <a:lumMod val="95000"/>
                    <a:lumOff val="5000"/>
                  </a:prstClr>
                </a:solidFill>
                <a:latin typeface="Times New Roman" pitchFamily="18" charset="0"/>
              </a:rPr>
              <a:t>Nguyên bản</a:t>
            </a:r>
          </a:p>
          <a:p>
            <a:pPr xmlns:a="http://schemas.openxmlformats.org/drawingml/2006/main" eaLnBrk="0" fontAlgn="base" hangingPunct="0">
              <a:spcBef>
                <a:spcPct val="20000"/>
              </a:spcBef>
              <a:spcAft>
                <a:spcPct val="0"/>
              </a:spcAft>
              <a:defRPr/>
            </a:pPr>
            <a:r xmlns:a="http://schemas.openxmlformats.org/drawingml/2006/main">
              <a:rPr kumimoji="1" lang="vi" sz="2400">
                <a:solidFill>
                  <a:prstClr val="black">
                    <a:lumMod val="95000"/>
                    <a:lumOff val="5000"/>
                  </a:prstClr>
                </a:solidFill>
                <a:latin typeface="Times New Roman" pitchFamily="18" charset="0"/>
              </a:rPr>
              <a:t>chương trình</a:t>
            </a:r>
          </a:p>
        </p:txBody>
      </p:sp>
      <p:sp>
        <p:nvSpPr>
          <p:cNvPr id="204807" name="Text Box 7"/>
          <p:cNvSpPr txBox="1">
            <a:spLocks noChangeArrowheads="1"/>
          </p:cNvSpPr>
          <p:nvPr/>
        </p:nvSpPr>
        <p:spPr bwMode="auto">
          <a:xfrm>
            <a:off x="4114800" y="2228851"/>
            <a:ext cx="800219" cy="461665"/>
          </a:xfrm>
          <a:prstGeom prst="rect">
            <a:avLst/>
          </a:prstGeom>
          <a:noFill/>
          <a:ln w="9525">
            <a:noFill/>
            <a:miter lim="800000"/>
            <a:headEnd/>
            <a:tailEnd/>
          </a:ln>
          <a:effectLst/>
        </p:spPr>
        <p:txBody>
          <a:bodyPr wrap="none">
            <a:spAutoFit/>
          </a:bodyPr>
          <a:lstStyle/>
          <a:p>
            <a:pPr xmlns:a="http://schemas.openxmlformats.org/drawingml/2006/main" eaLnBrk="0" fontAlgn="base" hangingPunct="0">
              <a:spcBef>
                <a:spcPct val="20000"/>
              </a:spcBef>
              <a:spcAft>
                <a:spcPct val="0"/>
              </a:spcAft>
              <a:defRPr/>
            </a:pPr>
            <a:r xmlns:a="http://schemas.openxmlformats.org/drawingml/2006/main">
              <a:rPr kumimoji="1" lang="vi" sz="2400">
                <a:solidFill>
                  <a:prstClr val="black">
                    <a:lumMod val="95000"/>
                    <a:lumOff val="5000"/>
                  </a:prstClr>
                </a:solidFill>
                <a:latin typeface="Times New Roman" pitchFamily="18" charset="0"/>
              </a:rPr>
              <a:t>vi-rút</a:t>
            </a:r>
          </a:p>
        </p:txBody>
      </p:sp>
      <p:sp>
        <p:nvSpPr>
          <p:cNvPr id="204808" name="Text Box 8"/>
          <p:cNvSpPr txBox="1">
            <a:spLocks noChangeArrowheads="1"/>
          </p:cNvSpPr>
          <p:nvPr/>
        </p:nvSpPr>
        <p:spPr bwMode="auto">
          <a:xfrm>
            <a:off x="6553200" y="2743201"/>
            <a:ext cx="1226618" cy="904863"/>
          </a:xfrm>
          <a:prstGeom prst="rect">
            <a:avLst/>
          </a:prstGeom>
          <a:noFill/>
          <a:ln w="9525">
            <a:noFill/>
            <a:miter lim="800000"/>
            <a:headEnd/>
            <a:tailEnd/>
          </a:ln>
          <a:effectLst/>
        </p:spPr>
        <p:txBody>
          <a:bodyPr wrap="none">
            <a:spAutoFit/>
          </a:bodyPr>
          <a:lstStyle/>
          <a:p>
            <a:pPr xmlns:a="http://schemas.openxmlformats.org/drawingml/2006/main" eaLnBrk="0" fontAlgn="base" hangingPunct="0">
              <a:spcBef>
                <a:spcPct val="20000"/>
              </a:spcBef>
              <a:spcAft>
                <a:spcPct val="0"/>
              </a:spcAft>
              <a:defRPr/>
            </a:pPr>
            <a:r xmlns:a="http://schemas.openxmlformats.org/drawingml/2006/main">
              <a:rPr kumimoji="1" lang="vi" sz="2400">
                <a:solidFill>
                  <a:prstClr val="black">
                    <a:lumMod val="95000"/>
                    <a:lumOff val="5000"/>
                  </a:prstClr>
                </a:solidFill>
                <a:latin typeface="Times New Roman" pitchFamily="18" charset="0"/>
              </a:rPr>
              <a:t>Nguyên bản</a:t>
            </a:r>
          </a:p>
          <a:p>
            <a:pPr xmlns:a="http://schemas.openxmlformats.org/drawingml/2006/main" eaLnBrk="0" fontAlgn="base" hangingPunct="0">
              <a:spcBef>
                <a:spcPct val="20000"/>
              </a:spcBef>
              <a:spcAft>
                <a:spcPct val="0"/>
              </a:spcAft>
              <a:defRPr/>
            </a:pPr>
            <a:r xmlns:a="http://schemas.openxmlformats.org/drawingml/2006/main">
              <a:rPr kumimoji="1" lang="vi" sz="2400">
                <a:solidFill>
                  <a:prstClr val="black">
                    <a:lumMod val="95000"/>
                    <a:lumOff val="5000"/>
                  </a:prstClr>
                </a:solidFill>
                <a:latin typeface="Times New Roman" pitchFamily="18" charset="0"/>
              </a:rPr>
              <a:t>chương trình</a:t>
            </a:r>
          </a:p>
        </p:txBody>
      </p:sp>
      <p:sp>
        <p:nvSpPr>
          <p:cNvPr id="204809" name="Rectangle 9"/>
          <p:cNvSpPr>
            <a:spLocks noChangeArrowheads="1"/>
          </p:cNvSpPr>
          <p:nvPr/>
        </p:nvSpPr>
        <p:spPr bwMode="auto">
          <a:xfrm>
            <a:off x="6553200" y="2114550"/>
            <a:ext cx="1219200" cy="400050"/>
          </a:xfrm>
          <a:prstGeom prst="rect">
            <a:avLst/>
          </a:prstGeom>
          <a:noFill/>
          <a:ln w="9525">
            <a:solidFill>
              <a:schemeClr val="tx1"/>
            </a:solidFill>
            <a:miter lim="800000"/>
            <a:headEnd/>
            <a:tailEnd/>
          </a:ln>
          <a:effectLst/>
        </p:spPr>
        <p:txBody>
          <a:bodyPr wrap="none" anchor="ctr"/>
          <a:lstStyle/>
          <a:p>
            <a:pPr eaLnBrk="0" fontAlgn="base" hangingPunct="0">
              <a:spcBef>
                <a:spcPct val="20000"/>
              </a:spcBef>
              <a:spcAft>
                <a:spcPct val="0"/>
              </a:spcAft>
              <a:defRPr/>
            </a:pPr>
            <a:endParaRPr kumimoji="1" lang="en-US" sz="2400">
              <a:solidFill>
                <a:prstClr val="black">
                  <a:lumMod val="95000"/>
                  <a:lumOff val="5000"/>
                </a:prstClr>
              </a:solidFill>
              <a:latin typeface="Times New Roman" pitchFamily="18" charset="0"/>
            </a:endParaRPr>
          </a:p>
        </p:txBody>
      </p:sp>
      <p:sp>
        <p:nvSpPr>
          <p:cNvPr id="204810" name="Text Box 10"/>
          <p:cNvSpPr txBox="1">
            <a:spLocks noChangeArrowheads="1"/>
          </p:cNvSpPr>
          <p:nvPr/>
        </p:nvSpPr>
        <p:spPr bwMode="auto">
          <a:xfrm>
            <a:off x="6553200" y="2171701"/>
            <a:ext cx="1107163" cy="461665"/>
          </a:xfrm>
          <a:prstGeom prst="rect">
            <a:avLst/>
          </a:prstGeom>
          <a:noFill/>
          <a:ln w="9525">
            <a:noFill/>
            <a:miter lim="800000"/>
            <a:headEnd/>
            <a:tailEnd/>
          </a:ln>
          <a:effectLst/>
        </p:spPr>
        <p:txBody>
          <a:bodyPr wrap="none">
            <a:spAutoFit/>
          </a:bodyPr>
          <a:lstStyle/>
          <a:p>
            <a:pPr xmlns:a="http://schemas.openxmlformats.org/drawingml/2006/main" eaLnBrk="0" fontAlgn="base" hangingPunct="0">
              <a:spcBef>
                <a:spcPct val="20000"/>
              </a:spcBef>
              <a:spcAft>
                <a:spcPct val="0"/>
              </a:spcAft>
              <a:defRPr/>
            </a:pPr>
            <a:r xmlns:a="http://schemas.openxmlformats.org/drawingml/2006/main">
              <a:rPr kumimoji="1" lang="vi" sz="2400">
                <a:solidFill>
                  <a:prstClr val="black">
                    <a:lumMod val="95000"/>
                    <a:lumOff val="5000"/>
                  </a:prstClr>
                </a:solidFill>
                <a:latin typeface="Times New Roman" pitchFamily="18" charset="0"/>
              </a:rPr>
              <a:t>Virus-1</a:t>
            </a:r>
          </a:p>
        </p:txBody>
      </p:sp>
      <p:sp>
        <p:nvSpPr>
          <p:cNvPr id="35853" name="Text Box 11"/>
          <p:cNvSpPr txBox="1">
            <a:spLocks noChangeArrowheads="1"/>
          </p:cNvSpPr>
          <p:nvPr/>
        </p:nvSpPr>
        <p:spPr bwMode="auto">
          <a:xfrm>
            <a:off x="2057400" y="4229100"/>
            <a:ext cx="49353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pPr xmlns:a="http://schemas.openxmlformats.org/drawingml/2006/main" eaLnBrk="0" fontAlgn="base" hangingPunct="0">
              <a:spcBef>
                <a:spcPct val="20000"/>
              </a:spcBef>
              <a:spcAft>
                <a:spcPct val="0"/>
              </a:spcAft>
            </a:pPr>
            <a:r xmlns:a="http://schemas.openxmlformats.org/drawingml/2006/main">
              <a:rPr lang="vi" smtClean="0">
                <a:solidFill>
                  <a:srgbClr val="FF0000"/>
                </a:solidFill>
              </a:rPr>
              <a:t>Vi rút xung quanh một chương trình</a:t>
            </a:r>
          </a:p>
        </p:txBody>
      </p:sp>
      <p:sp>
        <p:nvSpPr>
          <p:cNvPr id="204812" name="Text Box 12"/>
          <p:cNvSpPr txBox="1">
            <a:spLocks noChangeArrowheads="1"/>
          </p:cNvSpPr>
          <p:nvPr/>
        </p:nvSpPr>
        <p:spPr bwMode="auto">
          <a:xfrm>
            <a:off x="3184525" y="2147888"/>
            <a:ext cx="386644" cy="523220"/>
          </a:xfrm>
          <a:prstGeom prst="rect">
            <a:avLst/>
          </a:prstGeom>
          <a:noFill/>
          <a:ln w="9525">
            <a:noFill/>
            <a:miter lim="800000"/>
            <a:headEnd/>
            <a:tailEnd/>
          </a:ln>
          <a:effectLst/>
        </p:spPr>
        <p:txBody>
          <a:bodyPr wrap="none">
            <a:spAutoFit/>
          </a:bodyPr>
          <a:lstStyle/>
          <a:p>
            <a:pPr xmlns:a="http://schemas.openxmlformats.org/drawingml/2006/main" eaLnBrk="0" fontAlgn="base" hangingPunct="0">
              <a:spcBef>
                <a:spcPct val="20000"/>
              </a:spcBef>
              <a:spcAft>
                <a:spcPct val="0"/>
              </a:spcAft>
              <a:defRPr/>
            </a:pPr>
            <a:r xmlns:a="http://schemas.openxmlformats.org/drawingml/2006/main">
              <a:rPr kumimoji="1" lang="vi" sz="2800">
                <a:solidFill>
                  <a:prstClr val="black">
                    <a:lumMod val="95000"/>
                    <a:lumOff val="5000"/>
                  </a:prstClr>
                </a:solidFill>
                <a:latin typeface="Times New Roman" pitchFamily="18" charset="0"/>
              </a:rPr>
              <a:t>+</a:t>
            </a:r>
          </a:p>
        </p:txBody>
      </p:sp>
      <p:sp>
        <p:nvSpPr>
          <p:cNvPr id="204813" name="Text Box 13"/>
          <p:cNvSpPr txBox="1">
            <a:spLocks noChangeArrowheads="1"/>
          </p:cNvSpPr>
          <p:nvPr/>
        </p:nvSpPr>
        <p:spPr bwMode="auto">
          <a:xfrm>
            <a:off x="5699125" y="2147888"/>
            <a:ext cx="386644" cy="523220"/>
          </a:xfrm>
          <a:prstGeom prst="rect">
            <a:avLst/>
          </a:prstGeom>
          <a:noFill/>
          <a:ln w="9525">
            <a:noFill/>
            <a:miter lim="800000"/>
            <a:headEnd/>
            <a:tailEnd/>
          </a:ln>
          <a:effectLst/>
        </p:spPr>
        <p:txBody>
          <a:bodyPr wrap="none">
            <a:spAutoFit/>
          </a:bodyPr>
          <a:lstStyle/>
          <a:p>
            <a:pPr xmlns:a="http://schemas.openxmlformats.org/drawingml/2006/main" eaLnBrk="0" fontAlgn="base" hangingPunct="0">
              <a:spcBef>
                <a:spcPct val="20000"/>
              </a:spcBef>
              <a:spcAft>
                <a:spcPct val="0"/>
              </a:spcAft>
              <a:defRPr/>
            </a:pPr>
            <a:r xmlns:a="http://schemas.openxmlformats.org/drawingml/2006/main">
              <a:rPr kumimoji="1" lang="vi" sz="2800">
                <a:solidFill>
                  <a:prstClr val="black">
                    <a:lumMod val="95000"/>
                    <a:lumOff val="5000"/>
                  </a:prstClr>
                </a:solidFill>
                <a:latin typeface="Times New Roman" pitchFamily="18" charset="0"/>
              </a:rPr>
              <a:t>=</a:t>
            </a:r>
          </a:p>
        </p:txBody>
      </p:sp>
      <p:sp>
        <p:nvSpPr>
          <p:cNvPr id="204814" name="Rectangle 14"/>
          <p:cNvSpPr>
            <a:spLocks noChangeArrowheads="1"/>
          </p:cNvSpPr>
          <p:nvPr/>
        </p:nvSpPr>
        <p:spPr bwMode="auto">
          <a:xfrm>
            <a:off x="6553200" y="3771900"/>
            <a:ext cx="1219200" cy="400050"/>
          </a:xfrm>
          <a:prstGeom prst="rect">
            <a:avLst/>
          </a:prstGeom>
          <a:noFill/>
          <a:ln w="9525">
            <a:solidFill>
              <a:schemeClr val="tx1"/>
            </a:solidFill>
            <a:miter lim="800000"/>
            <a:headEnd/>
            <a:tailEnd/>
          </a:ln>
          <a:effectLst/>
        </p:spPr>
        <p:txBody>
          <a:bodyPr wrap="none" anchor="ctr"/>
          <a:lstStyle/>
          <a:p>
            <a:pPr eaLnBrk="0" fontAlgn="base" hangingPunct="0">
              <a:spcBef>
                <a:spcPct val="20000"/>
              </a:spcBef>
              <a:spcAft>
                <a:spcPct val="0"/>
              </a:spcAft>
              <a:defRPr/>
            </a:pPr>
            <a:endParaRPr kumimoji="1" lang="en-US" sz="2400">
              <a:solidFill>
                <a:prstClr val="black">
                  <a:lumMod val="95000"/>
                  <a:lumOff val="5000"/>
                </a:prstClr>
              </a:solidFill>
              <a:latin typeface="Times New Roman" pitchFamily="18" charset="0"/>
            </a:endParaRPr>
          </a:p>
        </p:txBody>
      </p:sp>
      <p:sp>
        <p:nvSpPr>
          <p:cNvPr id="204815" name="Text Box 15"/>
          <p:cNvSpPr txBox="1">
            <a:spLocks noChangeArrowheads="1"/>
          </p:cNvSpPr>
          <p:nvPr/>
        </p:nvSpPr>
        <p:spPr bwMode="auto">
          <a:xfrm>
            <a:off x="6629400" y="3771901"/>
            <a:ext cx="1107163" cy="461665"/>
          </a:xfrm>
          <a:prstGeom prst="rect">
            <a:avLst/>
          </a:prstGeom>
          <a:noFill/>
          <a:ln w="9525">
            <a:noFill/>
            <a:miter lim="800000"/>
            <a:headEnd/>
            <a:tailEnd/>
          </a:ln>
          <a:effectLst/>
        </p:spPr>
        <p:txBody>
          <a:bodyPr wrap="none">
            <a:spAutoFit/>
          </a:bodyPr>
          <a:lstStyle/>
          <a:p>
            <a:pPr xmlns:a="http://schemas.openxmlformats.org/drawingml/2006/main" eaLnBrk="0" fontAlgn="base" hangingPunct="0">
              <a:spcBef>
                <a:spcPct val="20000"/>
              </a:spcBef>
              <a:spcAft>
                <a:spcPct val="0"/>
              </a:spcAft>
              <a:defRPr/>
            </a:pPr>
            <a:r xmlns:a="http://schemas.openxmlformats.org/drawingml/2006/main">
              <a:rPr kumimoji="1" lang="vi" sz="2400">
                <a:solidFill>
                  <a:prstClr val="black">
                    <a:lumMod val="95000"/>
                    <a:lumOff val="5000"/>
                  </a:prstClr>
                </a:solidFill>
                <a:latin typeface="Times New Roman" pitchFamily="18" charset="0"/>
              </a:rPr>
              <a:t>Virus-2</a:t>
            </a:r>
          </a:p>
        </p:txBody>
      </p:sp>
      <p:sp>
        <p:nvSpPr>
          <p:cNvPr id="35858" name="Footer Placeholder 3"/>
          <p:cNvSpPr>
            <a:spLocks noGrp="1"/>
          </p:cNvSpPr>
          <p:nvPr>
            <p:ph type="ftr" sz="quarter" idx="4294967295"/>
          </p:nvPr>
        </p:nvSpPr>
        <p:spPr bwMode="auto">
          <a:xfrm>
            <a:off x="457200" y="4767263"/>
            <a:ext cx="55626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r xmlns:a="http://schemas.openxmlformats.org/drawingml/2006/main">
              <a:rPr kumimoji="0" lang="vi" sz="1200" smtClean="0">
                <a:solidFill>
                  <a:prstClr val="white"/>
                </a:solidFill>
              </a:rPr>
              <a:t>CS 450/650 Bài giảng 15: Mã độc hại</a:t>
            </a:r>
            <a:endParaRPr xmlns:a="http://schemas.openxmlformats.org/drawingml/2006/main" kumimoji="0" lang="en-US" sz="1200" smtClean="0">
              <a:solidFill>
                <a:prstClr val="white"/>
              </a:solidFill>
            </a:endParaRPr>
          </a:p>
        </p:txBody>
      </p:sp>
    </p:spTree>
    <p:extLst>
      <p:ext uri="{BB962C8B-B14F-4D97-AF65-F5344CB8AC3E}">
        <p14:creationId xmlns:p14="http://schemas.microsoft.com/office/powerpoint/2010/main" val="25880561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29"/>
          <p:cNvSpPr>
            <a:spLocks noGrp="1"/>
          </p:cNvSpPr>
          <p:nvPr>
            <p:ph type="title"/>
          </p:nvPr>
        </p:nvSpPr>
        <p:spPr/>
        <p:txBody>
          <a:bodyPr/>
          <a:lstStyle/>
          <a:p>
            <a:r xmlns:a="http://schemas.openxmlformats.org/drawingml/2006/main">
              <a:rPr lang="vi" dirty="0" smtClean="0">
                <a:solidFill>
                  <a:srgbClr val="FF0000"/>
                </a:solidFill>
              </a:rPr>
              <a:t>Cách vi rút gắn vào</a:t>
            </a:r>
          </a:p>
        </p:txBody>
      </p:sp>
      <p:sp>
        <p:nvSpPr>
          <p:cNvPr id="36867" name="Slide Number Placeholder 3"/>
          <p:cNvSpPr>
            <a:spLocks noGrp="1"/>
          </p:cNvSpPr>
          <p:nvPr>
            <p:ph type="sldNum" sz="quarter" idx="4294967295"/>
          </p:nvPr>
        </p:nvSpPr>
        <p:spPr bwMode="auto">
          <a:xfrm>
            <a:off x="6553200" y="4755357"/>
            <a:ext cx="21336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fld id="{161161C2-AEBC-4DB8-A157-0F2BF31719FF}" type="slidenum">
              <a:rPr kumimoji="0" lang="en-US" sz="1200" smtClean="0">
                <a:solidFill>
                  <a:prstClr val="white"/>
                </a:solidFill>
              </a:rPr>
              <a:pPr/>
              <a:t>22</a:t>
            </a:fld>
            <a:endParaRPr kumimoji="0" lang="en-US" sz="1200" smtClean="0">
              <a:solidFill>
                <a:prstClr val="white"/>
              </a:solidFill>
            </a:endParaRPr>
          </a:p>
        </p:txBody>
      </p:sp>
      <p:sp>
        <p:nvSpPr>
          <p:cNvPr id="36875" name="Text Box 12"/>
          <p:cNvSpPr txBox="1">
            <a:spLocks noChangeArrowheads="1"/>
          </p:cNvSpPr>
          <p:nvPr/>
        </p:nvSpPr>
        <p:spPr bwMode="auto">
          <a:xfrm>
            <a:off x="2057400" y="4286250"/>
            <a:ext cx="50492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pPr xmlns:a="http://schemas.openxmlformats.org/drawingml/2006/main" eaLnBrk="0" fontAlgn="base" hangingPunct="0">
              <a:spcBef>
                <a:spcPct val="20000"/>
              </a:spcBef>
              <a:spcAft>
                <a:spcPct val="0"/>
              </a:spcAft>
            </a:pPr>
            <a:r xmlns:a="http://schemas.openxmlformats.org/drawingml/2006/main">
              <a:rPr lang="vi" smtClean="0">
                <a:solidFill>
                  <a:srgbClr val="FF0000"/>
                </a:solidFill>
              </a:rPr>
              <a:t>Virus tích hợp vào chương trình</a:t>
            </a:r>
          </a:p>
        </p:txBody>
      </p:sp>
      <p:sp>
        <p:nvSpPr>
          <p:cNvPr id="36881" name="Footer Placeholder 3"/>
          <p:cNvSpPr>
            <a:spLocks noGrp="1"/>
          </p:cNvSpPr>
          <p:nvPr>
            <p:ph type="ftr" sz="quarter" idx="4294967295"/>
          </p:nvPr>
        </p:nvSpPr>
        <p:spPr bwMode="auto">
          <a:xfrm>
            <a:off x="457200" y="4767263"/>
            <a:ext cx="55626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r xmlns:a="http://schemas.openxmlformats.org/drawingml/2006/main">
              <a:rPr kumimoji="0" lang="vi" sz="1200" smtClean="0">
                <a:solidFill>
                  <a:prstClr val="white"/>
                </a:solidFill>
              </a:rPr>
              <a:t>CS 450/650 Bài giảng 15: Mã độc hại</a:t>
            </a:r>
            <a:endParaRPr xmlns:a="http://schemas.openxmlformats.org/drawingml/2006/main" kumimoji="0" lang="en-US" sz="1200" smtClean="0">
              <a:solidFill>
                <a:prstClr val="white"/>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7539" y="961192"/>
            <a:ext cx="2481262" cy="3325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19863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57150"/>
            <a:ext cx="1632857" cy="1251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24579" name="Rectangle 2"/>
          <p:cNvSpPr>
            <a:spLocks noGrp="1" noChangeArrowheads="1"/>
          </p:cNvSpPr>
          <p:nvPr>
            <p:ph type="title"/>
          </p:nvPr>
        </p:nvSpPr>
        <p:spPr>
          <a:xfrm>
            <a:off x="838200" y="57150"/>
            <a:ext cx="8153400" cy="857250"/>
          </a:xfrm>
        </p:spPr>
        <p:txBody>
          <a:bodyPr/>
          <a:lstStyle/>
          <a:p>
            <a:r xmlns:a="http://schemas.openxmlformats.org/drawingml/2006/main">
              <a:rPr lang="vi" dirty="0" smtClean="0">
                <a:solidFill>
                  <a:srgbClr val="002060"/>
                </a:solidFill>
              </a:rPr>
              <a:t>Sâu máy tính</a:t>
            </a:r>
          </a:p>
        </p:txBody>
      </p:sp>
      <p:sp>
        <p:nvSpPr>
          <p:cNvPr id="37891" name="Rectangle 3"/>
          <p:cNvSpPr>
            <a:spLocks noGrp="1" noChangeArrowheads="1"/>
          </p:cNvSpPr>
          <p:nvPr>
            <p:ph idx="1"/>
          </p:nvPr>
        </p:nvSpPr>
        <p:spPr>
          <a:xfrm>
            <a:off x="457200" y="1200150"/>
            <a:ext cx="8229600" cy="3546872"/>
          </a:xfrm>
        </p:spPr>
        <p:txBody>
          <a:bodyPr/>
          <a:lstStyle/>
          <a:p>
            <a:pPr xmlns:a="http://schemas.openxmlformats.org/drawingml/2006/main">
              <a:defRPr/>
            </a:pPr>
            <a:r xmlns:a="http://schemas.openxmlformats.org/drawingml/2006/main">
              <a:rPr lang="vi" altLang="zh-TW" sz="2400" dirty="0" smtClean="0">
                <a:solidFill>
                  <a:srgbClr val="7030A0"/>
                </a:solidFill>
              </a:rPr>
              <a:t>Sâu máy tính </a:t>
            </a:r>
            <a:r xmlns:a="http://schemas.openxmlformats.org/drawingml/2006/main">
              <a:rPr lang="vi" altLang="zh-TW" sz="2400" dirty="0" smtClean="0"/>
              <a:t>là một chương trình phần mềm độc hại phát tán các bản sao của chính nó </a:t>
            </a:r>
            <a:r xmlns:a="http://schemas.openxmlformats.org/drawingml/2006/main">
              <a:rPr lang="vi" altLang="zh-TW" sz="2400" dirty="0" smtClean="0">
                <a:solidFill>
                  <a:schemeClr val="accent6">
                    <a:lumMod val="50000"/>
                  </a:schemeClr>
                </a:solidFill>
              </a:rPr>
              <a:t>mà không cần phải đưa chính nó vào các chương trình khác </a:t>
            </a:r>
            <a:r xmlns:a="http://schemas.openxmlformats.org/drawingml/2006/main">
              <a:rPr lang="vi" altLang="zh-TW" sz="2400" dirty="0" smtClean="0"/>
              <a:t>và thường </a:t>
            </a:r>
            <a:r xmlns:a="http://schemas.openxmlformats.org/drawingml/2006/main">
              <a:rPr lang="vi" altLang="zh-TW" sz="2400" dirty="0" smtClean="0">
                <a:solidFill>
                  <a:srgbClr val="FF0000"/>
                </a:solidFill>
              </a:rPr>
              <a:t>không có sự tương tác của con người </a:t>
            </a:r>
            <a:r xmlns:a="http://schemas.openxmlformats.org/drawingml/2006/main">
              <a:rPr lang="vi" altLang="zh-TW" sz="2400" dirty="0" smtClean="0"/>
              <a:t>.</a:t>
            </a:r>
          </a:p>
          <a:p>
            <a:pPr xmlns:a="http://schemas.openxmlformats.org/drawingml/2006/main">
              <a:defRPr/>
            </a:pPr>
            <a:r xmlns:a="http://schemas.openxmlformats.org/drawingml/2006/main">
              <a:rPr lang="vi" altLang="zh-TW" sz="2400" dirty="0" smtClean="0"/>
              <a:t>Trong hầu hết các trường hợp, một con sâu máy tính sẽ mang theo một khối lượng độc hại, chẳng hạn như xóa các tệp hoặc cài đặt một cửa sau.</a:t>
            </a:r>
            <a:endParaRPr xmlns:a="http://schemas.openxmlformats.org/drawingml/2006/main" lang="en-US" altLang="zh-TW" sz="2000" dirty="0" smtClean="0"/>
          </a:p>
        </p:txBody>
      </p:sp>
      <p:sp>
        <p:nvSpPr>
          <p:cNvPr id="24581"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fld id="{39FEE943-0052-47C5-A647-81AED2316A57}" type="slidenum">
              <a:rPr kumimoji="0" lang="en-US" sz="1200" smtClean="0">
                <a:solidFill>
                  <a:prstClr val="white"/>
                </a:solidFill>
              </a:rPr>
              <a:pPr/>
              <a:t>23</a:t>
            </a:fld>
            <a:endParaRPr kumimoji="0" lang="en-US" sz="1200" smtClean="0">
              <a:solidFill>
                <a:prstClr val="white"/>
              </a:solidFill>
            </a:endParaRPr>
          </a:p>
        </p:txBody>
      </p:sp>
      <p:sp>
        <p:nvSpPr>
          <p:cNvPr id="2458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r xmlns:a="http://schemas.openxmlformats.org/drawingml/2006/main">
              <a:rPr kumimoji="0" lang="vi" sz="1200" smtClean="0">
                <a:solidFill>
                  <a:prstClr val="white"/>
                </a:solidFill>
              </a:rPr>
              <a:t>CS 450/650 Bài giảng 15: Mã độc hại</a:t>
            </a:r>
            <a:endParaRPr xmlns:a="http://schemas.openxmlformats.org/drawingml/2006/main" kumimoji="0" lang="en-US" sz="1200" smtClean="0">
              <a:solidFill>
                <a:prstClr val="white"/>
              </a:solidFill>
            </a:endParaRPr>
          </a:p>
        </p:txBody>
      </p:sp>
    </p:spTree>
    <p:extLst>
      <p:ext uri="{BB962C8B-B14F-4D97-AF65-F5344CB8AC3E}">
        <p14:creationId xmlns:p14="http://schemas.microsoft.com/office/powerpoint/2010/main" val="32073893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534400" cy="857250"/>
          </a:xfrm>
        </p:spPr>
        <p:txBody>
          <a:bodyPr/>
          <a:lstStyle/>
          <a:p>
            <a:r xmlns:a="http://schemas.openxmlformats.org/drawingml/2006/main">
              <a:rPr lang="vi" dirty="0" smtClean="0">
                <a:solidFill>
                  <a:srgbClr val="002060"/>
                </a:solidFill>
              </a:rPr>
              <a:t>Sự lan truyền của giun</a:t>
            </a:r>
            <a:endParaRPr xmlns:a="http://schemas.openxmlformats.org/drawingml/2006/main" lang="en-US" dirty="0">
              <a:solidFill>
                <a:srgbClr val="002060"/>
              </a:solidFill>
            </a:endParaRPr>
          </a:p>
        </p:txBody>
      </p:sp>
      <p:sp>
        <p:nvSpPr>
          <p:cNvPr id="3" name="Content Placeholder 2"/>
          <p:cNvSpPr>
            <a:spLocks noGrp="1"/>
          </p:cNvSpPr>
          <p:nvPr>
            <p:ph idx="1"/>
          </p:nvPr>
        </p:nvSpPr>
        <p:spPr/>
        <p:txBody>
          <a:bodyPr/>
          <a:lstStyle/>
          <a:p>
            <a:r xmlns:a="http://schemas.openxmlformats.org/drawingml/2006/main">
              <a:rPr lang="vi" sz="2400" dirty="0" smtClean="0"/>
              <a:t>Sự lan truyền của giun bằng cách tìm và lây nhiễm </a:t>
            </a:r>
            <a:r xmlns:a="http://schemas.openxmlformats.org/drawingml/2006/main">
              <a:rPr lang="vi" sz="2400" dirty="0" smtClean="0">
                <a:solidFill>
                  <a:srgbClr val="FF0000"/>
                </a:solidFill>
              </a:rPr>
              <a:t>các vật chủ dễ bị tổn thương</a:t>
            </a:r>
            <a:endParaRPr xmlns:a="http://schemas.openxmlformats.org/drawingml/2006/main" lang="en-US" sz="2400" dirty="0">
              <a:solidFill>
                <a:srgbClr val="FF0000"/>
              </a:solidFill>
            </a:endParaRPr>
          </a:p>
        </p:txBody>
      </p:sp>
      <p:sp>
        <p:nvSpPr>
          <p:cNvPr id="5" name="Slide Number Placeholder 4"/>
          <p:cNvSpPr>
            <a:spLocks noGrp="1"/>
          </p:cNvSpPr>
          <p:nvPr>
            <p:ph type="sldNum" sz="quarter" idx="11"/>
          </p:nvPr>
        </p:nvSpPr>
        <p:spPr/>
        <p:txBody>
          <a:bodyPr/>
          <a:lstStyle/>
          <a:p>
            <a:pPr>
              <a:defRPr/>
            </a:pPr>
            <a:fld id="{C2C609FD-F554-4A0B-BB22-0C0924220648}" type="slidenum">
              <a:rPr lang="en-US" smtClean="0">
                <a:solidFill>
                  <a:prstClr val="white"/>
                </a:solidFill>
              </a:rPr>
              <a:pPr>
                <a:defRPr/>
              </a:pPr>
              <a:t>24</a:t>
            </a:fld>
            <a:endParaRPr lang="en-US">
              <a:solidFill>
                <a:prstClr val="white"/>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474378"/>
            <a:ext cx="4691062" cy="3288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96208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534400" cy="857250"/>
          </a:xfrm>
        </p:spPr>
        <p:txBody>
          <a:bodyPr/>
          <a:lstStyle/>
          <a:p>
            <a:r xmlns:a="http://schemas.openxmlformats.org/drawingml/2006/main">
              <a:rPr lang="vi" dirty="0" smtClean="0">
                <a:solidFill>
                  <a:srgbClr val="002060"/>
                </a:solidFill>
              </a:rPr>
              <a:t>Ngựa thành Troy</a:t>
            </a:r>
            <a:endParaRPr xmlns:a="http://schemas.openxmlformats.org/drawingml/2006/main" lang="en-US" dirty="0">
              <a:solidFill>
                <a:srgbClr val="002060"/>
              </a:solidFill>
            </a:endParaRPr>
          </a:p>
        </p:txBody>
      </p:sp>
      <p:sp>
        <p:nvSpPr>
          <p:cNvPr id="3" name="Content Placeholder 2"/>
          <p:cNvSpPr>
            <a:spLocks noGrp="1"/>
          </p:cNvSpPr>
          <p:nvPr>
            <p:ph idx="1"/>
          </p:nvPr>
        </p:nvSpPr>
        <p:spPr/>
        <p:txBody>
          <a:bodyPr/>
          <a:lstStyle/>
          <a:p>
            <a:r xmlns:a="http://schemas.openxmlformats.org/drawingml/2006/main">
              <a:rPr lang="vi" sz="2400" dirty="0" smtClean="0">
                <a:solidFill>
                  <a:srgbClr val="7030A0"/>
                </a:solidFill>
              </a:rPr>
              <a:t>T </a:t>
            </a:r>
            <a:r xmlns:a="http://schemas.openxmlformats.org/drawingml/2006/main">
              <a:rPr lang="vi" sz="2400" dirty="0">
                <a:solidFill>
                  <a:srgbClr val="7030A0"/>
                </a:solidFill>
              </a:rPr>
              <a:t>rojan </a:t>
            </a:r>
            <a:r xmlns:a="http://schemas.openxmlformats.org/drawingml/2006/main">
              <a:rPr lang="vi" sz="2400" dirty="0" smtClean="0">
                <a:solidFill>
                  <a:srgbClr val="7030A0"/>
                </a:solidFill>
              </a:rPr>
              <a:t>horse </a:t>
            </a:r>
            <a:r xmlns:a="http://schemas.openxmlformats.org/drawingml/2006/main">
              <a:rPr lang="vi" sz="2400" dirty="0" smtClean="0"/>
              <a:t>là một chương trình phần mềm độc hại dường như thực hiện một số </a:t>
            </a:r>
            <a:r xmlns:a="http://schemas.openxmlformats.org/drawingml/2006/main">
              <a:rPr lang="vi" sz="2400" dirty="0" smtClean="0">
                <a:solidFill>
                  <a:srgbClr val="FF0000"/>
                </a:solidFill>
              </a:rPr>
              <a:t>nhiệm vụ hữu ích </a:t>
            </a:r>
            <a:r xmlns:a="http://schemas.openxmlformats.org/drawingml/2006/main">
              <a:rPr lang="vi" sz="2400" dirty="0" smtClean="0"/>
              <a:t>, nhưng cũng thực hiện một số tác vụ </a:t>
            </a:r>
            <a:r xmlns:a="http://schemas.openxmlformats.org/drawingml/2006/main">
              <a:rPr lang="vi" sz="2400" dirty="0" smtClean="0">
                <a:solidFill>
                  <a:srgbClr val="FF0000"/>
                </a:solidFill>
              </a:rPr>
              <a:t>tiêu cực </a:t>
            </a:r>
            <a:r xmlns:a="http://schemas.openxmlformats.org/drawingml/2006/main">
              <a:rPr lang="vi" sz="2400" dirty="0" smtClean="0"/>
              <a:t>.</a:t>
            </a:r>
            <a:endParaRPr xmlns:a="http://schemas.openxmlformats.org/drawingml/2006/main" lang="en-US" sz="2400" dirty="0"/>
          </a:p>
        </p:txBody>
      </p:sp>
      <p:sp>
        <p:nvSpPr>
          <p:cNvPr id="4" name="Footer Placeholder 3"/>
          <p:cNvSpPr>
            <a:spLocks noGrp="1"/>
          </p:cNvSpPr>
          <p:nvPr>
            <p:ph type="ftr" sz="quarter" idx="10"/>
          </p:nvPr>
        </p:nvSpPr>
        <p:spPr/>
        <p:txBody>
          <a:bodyPr/>
          <a:lstStyle/>
          <a:p>
            <a:pPr xmlns:a="http://schemas.openxmlformats.org/drawingml/2006/main">
              <a:defRPr/>
            </a:pPr>
            <a:r xmlns:a="http://schemas.openxmlformats.org/drawingml/2006/main">
              <a:rPr lang="vi" smtClean="0">
                <a:solidFill>
                  <a:prstClr val="white"/>
                </a:solidFill>
              </a:rPr>
              <a:t>CS 450/650 Cơ bản về Bảo mật Máy tính Tích hợp</a:t>
            </a:r>
            <a:endParaRPr xmlns:a="http://schemas.openxmlformats.org/drawingml/2006/main" lang="en-US">
              <a:solidFill>
                <a:prstClr val="white"/>
              </a:solidFill>
            </a:endParaRPr>
          </a:p>
        </p:txBody>
      </p:sp>
      <p:sp>
        <p:nvSpPr>
          <p:cNvPr id="5" name="Slide Number Placeholder 4"/>
          <p:cNvSpPr>
            <a:spLocks noGrp="1"/>
          </p:cNvSpPr>
          <p:nvPr>
            <p:ph type="sldNum" sz="quarter" idx="11"/>
          </p:nvPr>
        </p:nvSpPr>
        <p:spPr/>
        <p:txBody>
          <a:bodyPr/>
          <a:lstStyle/>
          <a:p>
            <a:pPr>
              <a:defRPr/>
            </a:pPr>
            <a:fld id="{C2C609FD-F554-4A0B-BB22-0C0924220648}" type="slidenum">
              <a:rPr lang="en-US" smtClean="0">
                <a:solidFill>
                  <a:prstClr val="white"/>
                </a:solidFill>
              </a:rPr>
              <a:pPr>
                <a:defRPr/>
              </a:pPr>
              <a:t>25</a:t>
            </a:fld>
            <a:endParaRPr lang="en-US">
              <a:solidFill>
                <a:prstClr val="white"/>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266950"/>
            <a:ext cx="5548312" cy="250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80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57150"/>
            <a:ext cx="8534400" cy="857250"/>
          </a:xfrm>
        </p:spPr>
        <p:txBody>
          <a:bodyPr/>
          <a:lstStyle/>
          <a:p>
            <a:r xmlns:a="http://schemas.openxmlformats.org/drawingml/2006/main">
              <a:rPr lang="vi" dirty="0" smtClean="0">
                <a:solidFill>
                  <a:srgbClr val="7030A0"/>
                </a:solidFill>
              </a:rPr>
              <a:t>Logic / Bom hẹn giờ</a:t>
            </a:r>
          </a:p>
        </p:txBody>
      </p:sp>
      <p:sp>
        <p:nvSpPr>
          <p:cNvPr id="37891" name="Rectangle 3"/>
          <p:cNvSpPr>
            <a:spLocks noGrp="1" noChangeArrowheads="1"/>
          </p:cNvSpPr>
          <p:nvPr>
            <p:ph idx="1"/>
          </p:nvPr>
        </p:nvSpPr>
        <p:spPr>
          <a:xfrm>
            <a:off x="533400" y="1314451"/>
            <a:ext cx="8534400" cy="3623072"/>
          </a:xfrm>
        </p:spPr>
        <p:txBody>
          <a:bodyPr/>
          <a:lstStyle/>
          <a:p>
            <a:pPr lvl="1"/>
            <a:endParaRPr lang="en-US" sz="2400" dirty="0" smtClean="0"/>
          </a:p>
          <a:p>
            <a:pPr xmlns:a="http://schemas.openxmlformats.org/drawingml/2006/main">
              <a:spcBef>
                <a:spcPts val="600"/>
              </a:spcBef>
            </a:pPr>
            <a:r xmlns:a="http://schemas.openxmlformats.org/drawingml/2006/main">
              <a:rPr lang="vi" sz="2800" dirty="0" smtClean="0"/>
              <a:t>các mối đe dọa được lập trình nằm im trong một khoảng thời gian dài cho đến khi chúng được kích hoạt</a:t>
            </a:r>
          </a:p>
          <a:p>
            <a:pPr xmlns:a="http://schemas.openxmlformats.org/drawingml/2006/main" lvl="1">
              <a:spcBef>
                <a:spcPts val="600"/>
              </a:spcBef>
            </a:pPr>
            <a:r xmlns:a="http://schemas.openxmlformats.org/drawingml/2006/main">
              <a:rPr lang="vi" sz="2400" dirty="0" smtClean="0"/>
              <a:t>Khi được kích hoạt, mã độc hại sẽ được thực thi</a:t>
            </a:r>
          </a:p>
        </p:txBody>
      </p:sp>
      <p:sp>
        <p:nvSpPr>
          <p:cNvPr id="25604"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fld id="{EF67FDB4-4B46-48F8-BC31-56CCC48B630F}" type="slidenum">
              <a:rPr kumimoji="0" lang="en-US" sz="1200" smtClean="0">
                <a:solidFill>
                  <a:prstClr val="white"/>
                </a:solidFill>
              </a:rPr>
              <a:pPr/>
              <a:t>26</a:t>
            </a:fld>
            <a:endParaRPr kumimoji="0" lang="en-US" sz="1200" smtClean="0">
              <a:solidFill>
                <a:prstClr val="white"/>
              </a:solidFill>
            </a:endParaRPr>
          </a:p>
        </p:txBody>
      </p:sp>
      <p:sp>
        <p:nvSpPr>
          <p:cNvPr id="25605"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r xmlns:a="http://schemas.openxmlformats.org/drawingml/2006/main">
              <a:rPr kumimoji="0" lang="vi" sz="1200" smtClean="0">
                <a:solidFill>
                  <a:prstClr val="white"/>
                </a:solidFill>
              </a:rPr>
              <a:t>CS 450/650 Bài giảng 15: Mã độc hại</a:t>
            </a:r>
            <a:endParaRPr xmlns:a="http://schemas.openxmlformats.org/drawingml/2006/main" kumimoji="0" lang="en-US" sz="1200" smtClean="0">
              <a:solidFill>
                <a:prstClr val="white"/>
              </a:solidFill>
            </a:endParaRPr>
          </a:p>
        </p:txBody>
      </p:sp>
      <p:pic>
        <p:nvPicPr>
          <p:cNvPr id="7" name="Picture 4" descr="j019924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6600" y="3600450"/>
            <a:ext cx="121920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4569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152400" y="971551"/>
            <a:ext cx="8763000" cy="3623072"/>
          </a:xfrm>
        </p:spPr>
        <p:txBody>
          <a:bodyPr/>
          <a:lstStyle/>
          <a:p>
            <a:pPr xmlns:a="http://schemas.openxmlformats.org/drawingml/2006/main">
              <a:spcBef>
                <a:spcPts val="600"/>
              </a:spcBef>
            </a:pPr>
            <a:r xmlns:a="http://schemas.openxmlformats.org/drawingml/2006/main">
              <a:rPr lang="vi" b="1" i="1" dirty="0" smtClean="0"/>
              <a:t>Rootkit:</a:t>
            </a:r>
            <a:r xmlns:a="http://schemas.openxmlformats.org/drawingml/2006/main">
              <a:rPr lang="vi" dirty="0" smtClean="0"/>
              <a:t> </a:t>
            </a:r>
            <a:r xmlns:a="http://schemas.openxmlformats.org/drawingml/2006/main">
              <a:rPr lang="vi" sz="2200" dirty="0"/>
              <a:t>Rootkit được thiết kế để che giấu các đối tượng hoặc hoạt động nhất định trong hệ thống của bạn. Thông thường , mục đích chính </a:t>
            </a:r>
            <a:r xmlns:a="http://schemas.openxmlformats.org/drawingml/2006/main">
              <a:rPr lang="vi" sz="2200" dirty="0" smtClean="0"/>
              <a:t>của chúng </a:t>
            </a:r>
            <a:r xmlns:a="http://schemas.openxmlformats.org/drawingml/2006/main">
              <a:rPr lang="vi" sz="2200" dirty="0"/>
              <a:t>là ngăn chặn các chương trình độc hại bị phát hiện - để kéo dài thời gian các chương trình có thể chạy trên một </a:t>
            </a:r>
            <a:r xmlns:a="http://schemas.openxmlformats.org/drawingml/2006/main">
              <a:rPr lang="vi" sz="2200" dirty="0" smtClean="0"/>
              <a:t>máy tính bị nhiễm</a:t>
            </a:r>
          </a:p>
          <a:p>
            <a:pPr>
              <a:spcBef>
                <a:spcPts val="600"/>
              </a:spcBef>
            </a:pPr>
            <a:endParaRPr lang="en-US" sz="2200" dirty="0" smtClean="0"/>
          </a:p>
        </p:txBody>
      </p:sp>
      <p:sp>
        <p:nvSpPr>
          <p:cNvPr id="26626" name="Rectangle 2"/>
          <p:cNvSpPr>
            <a:spLocks noGrp="1" noChangeArrowheads="1"/>
          </p:cNvSpPr>
          <p:nvPr>
            <p:ph type="title"/>
          </p:nvPr>
        </p:nvSpPr>
        <p:spPr>
          <a:xfrm>
            <a:off x="304800" y="57150"/>
            <a:ext cx="8686800" cy="857250"/>
          </a:xfrm>
        </p:spPr>
        <p:txBody>
          <a:bodyPr/>
          <a:lstStyle/>
          <a:p>
            <a:r xmlns:a="http://schemas.openxmlformats.org/drawingml/2006/main">
              <a:rPr lang="vi" dirty="0" smtClean="0">
                <a:solidFill>
                  <a:srgbClr val="7030A0"/>
                </a:solidFill>
              </a:rPr>
              <a:t>Rootkit</a:t>
            </a:r>
          </a:p>
        </p:txBody>
      </p:sp>
      <p:sp>
        <p:nvSpPr>
          <p:cNvPr id="26628"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fld id="{682D9B22-0E82-4F83-BDC8-94EB88383BE4}" type="slidenum">
              <a:rPr kumimoji="0" lang="en-US" sz="1200" smtClean="0">
                <a:solidFill>
                  <a:prstClr val="white"/>
                </a:solidFill>
              </a:rPr>
              <a:pPr/>
              <a:t>27</a:t>
            </a:fld>
            <a:endParaRPr kumimoji="0" lang="en-US" sz="1200" smtClean="0">
              <a:solidFill>
                <a:prstClr val="white"/>
              </a:solidFill>
            </a:endParaRPr>
          </a:p>
        </p:txBody>
      </p:sp>
      <p:sp>
        <p:nvSpPr>
          <p:cNvPr id="26629"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r xmlns:a="http://schemas.openxmlformats.org/drawingml/2006/main">
              <a:rPr kumimoji="0" lang="vi" sz="1200" smtClean="0">
                <a:solidFill>
                  <a:prstClr val="white"/>
                </a:solidFill>
              </a:rPr>
              <a:t>CS 450/650 Bài giảng 15: Mã độc hại</a:t>
            </a:r>
            <a:endParaRPr xmlns:a="http://schemas.openxmlformats.org/drawingml/2006/main" kumimoji="0" lang="en-US" sz="1200" smtClean="0">
              <a:solidFill>
                <a:prstClr val="white"/>
              </a:solidFill>
            </a:endParaRPr>
          </a:p>
        </p:txBody>
      </p:sp>
    </p:spTree>
    <p:extLst>
      <p:ext uri="{BB962C8B-B14F-4D97-AF65-F5344CB8AC3E}">
        <p14:creationId xmlns:p14="http://schemas.microsoft.com/office/powerpoint/2010/main" val="37134856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534400" cy="857250"/>
          </a:xfrm>
        </p:spPr>
        <p:txBody>
          <a:bodyPr/>
          <a:lstStyle/>
          <a:p>
            <a:r xmlns:a="http://schemas.openxmlformats.org/drawingml/2006/main">
              <a:rPr lang="vi" dirty="0" smtClean="0">
                <a:solidFill>
                  <a:srgbClr val="7030A0"/>
                </a:solidFill>
              </a:rPr>
              <a:t>Phần mềm quảng cáo</a:t>
            </a:r>
            <a:endParaRPr xmlns:a="http://schemas.openxmlformats.org/drawingml/2006/main" lang="en-US" dirty="0">
              <a:solidFill>
                <a:srgbClr val="7030A0"/>
              </a:solidFill>
            </a:endParaRPr>
          </a:p>
        </p:txBody>
      </p:sp>
      <p:sp>
        <p:nvSpPr>
          <p:cNvPr id="4" name="Footer Placeholder 3"/>
          <p:cNvSpPr>
            <a:spLocks noGrp="1"/>
          </p:cNvSpPr>
          <p:nvPr>
            <p:ph type="ftr" sz="quarter" idx="10"/>
          </p:nvPr>
        </p:nvSpPr>
        <p:spPr/>
        <p:txBody>
          <a:bodyPr/>
          <a:lstStyle/>
          <a:p>
            <a:pPr xmlns:a="http://schemas.openxmlformats.org/drawingml/2006/main">
              <a:defRPr/>
            </a:pPr>
            <a:r xmlns:a="http://schemas.openxmlformats.org/drawingml/2006/main">
              <a:rPr lang="vi" smtClean="0">
                <a:solidFill>
                  <a:prstClr val="white"/>
                </a:solidFill>
              </a:rPr>
              <a:t>CS 450/650 Cơ bản về Bảo mật Máy tính Tích hợp</a:t>
            </a:r>
            <a:endParaRPr xmlns:a="http://schemas.openxmlformats.org/drawingml/2006/main" lang="en-US">
              <a:solidFill>
                <a:prstClr val="white"/>
              </a:solidFill>
            </a:endParaRPr>
          </a:p>
        </p:txBody>
      </p:sp>
      <p:sp>
        <p:nvSpPr>
          <p:cNvPr id="5" name="Slide Number Placeholder 4"/>
          <p:cNvSpPr>
            <a:spLocks noGrp="1"/>
          </p:cNvSpPr>
          <p:nvPr>
            <p:ph type="sldNum" sz="quarter" idx="11"/>
          </p:nvPr>
        </p:nvSpPr>
        <p:spPr/>
        <p:txBody>
          <a:bodyPr/>
          <a:lstStyle/>
          <a:p>
            <a:pPr>
              <a:defRPr/>
            </a:pPr>
            <a:fld id="{C2C609FD-F554-4A0B-BB22-0C0924220648}" type="slidenum">
              <a:rPr lang="en-US" smtClean="0">
                <a:solidFill>
                  <a:prstClr val="white"/>
                </a:solidFill>
              </a:rPr>
              <a:pPr>
                <a:defRPr/>
              </a:pPr>
              <a:t>28</a:t>
            </a:fld>
            <a:endParaRPr lang="en-US">
              <a:solidFill>
                <a:prstClr val="white"/>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514350"/>
            <a:ext cx="6134100"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0824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534400" cy="857250"/>
          </a:xfrm>
        </p:spPr>
        <p:txBody>
          <a:bodyPr/>
          <a:lstStyle/>
          <a:p>
            <a:r xmlns:a="http://schemas.openxmlformats.org/drawingml/2006/main">
              <a:rPr lang="vi" dirty="0" smtClean="0">
                <a:solidFill>
                  <a:srgbClr val="7030A0"/>
                </a:solidFill>
              </a:rPr>
              <a:t>Phần mềm gián điệp</a:t>
            </a:r>
            <a:endParaRPr xmlns:a="http://schemas.openxmlformats.org/drawingml/2006/main" lang="en-US" dirty="0">
              <a:solidFill>
                <a:srgbClr val="7030A0"/>
              </a:solidFill>
            </a:endParaRPr>
          </a:p>
        </p:txBody>
      </p:sp>
      <p:sp>
        <p:nvSpPr>
          <p:cNvPr id="4" name="Footer Placeholder 3"/>
          <p:cNvSpPr>
            <a:spLocks noGrp="1"/>
          </p:cNvSpPr>
          <p:nvPr>
            <p:ph type="ftr" sz="quarter" idx="10"/>
          </p:nvPr>
        </p:nvSpPr>
        <p:spPr/>
        <p:txBody>
          <a:bodyPr/>
          <a:lstStyle/>
          <a:p>
            <a:pPr xmlns:a="http://schemas.openxmlformats.org/drawingml/2006/main">
              <a:defRPr/>
            </a:pPr>
            <a:r xmlns:a="http://schemas.openxmlformats.org/drawingml/2006/main">
              <a:rPr lang="vi" smtClean="0">
                <a:solidFill>
                  <a:prstClr val="white"/>
                </a:solidFill>
              </a:rPr>
              <a:t>CS 450/650 Cơ bản về Bảo mật Máy tính Tích hợp</a:t>
            </a:r>
            <a:endParaRPr xmlns:a="http://schemas.openxmlformats.org/drawingml/2006/main" lang="en-US">
              <a:solidFill>
                <a:prstClr val="white"/>
              </a:solidFill>
            </a:endParaRPr>
          </a:p>
        </p:txBody>
      </p:sp>
      <p:sp>
        <p:nvSpPr>
          <p:cNvPr id="5" name="Slide Number Placeholder 4"/>
          <p:cNvSpPr>
            <a:spLocks noGrp="1"/>
          </p:cNvSpPr>
          <p:nvPr>
            <p:ph type="sldNum" sz="quarter" idx="11"/>
          </p:nvPr>
        </p:nvSpPr>
        <p:spPr/>
        <p:txBody>
          <a:bodyPr/>
          <a:lstStyle/>
          <a:p>
            <a:pPr>
              <a:defRPr/>
            </a:pPr>
            <a:fld id="{C2C609FD-F554-4A0B-BB22-0C0924220648}" type="slidenum">
              <a:rPr lang="en-US" smtClean="0">
                <a:solidFill>
                  <a:prstClr val="white"/>
                </a:solidFill>
              </a:rPr>
              <a:pPr>
                <a:defRPr/>
              </a:pPr>
              <a:t>29</a:t>
            </a:fld>
            <a:endParaRPr lang="en-US">
              <a:solidFill>
                <a:prstClr val="white"/>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590550"/>
            <a:ext cx="6219825" cy="420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52400" y="2495550"/>
            <a:ext cx="3962400"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xmlns:a="http://schemas.openxmlformats.org/drawingml/2006/main">
              <a:rPr lang="vi" dirty="0"/>
              <a:t>Phần mềm gửi thông tin cho người tạo ra nó về các hoạt động của người dùng (ví dụ: mật khẩu, số thẻ tín dụng và các thông tin khác có thể được bán trên thị trường chợ đen.</a:t>
            </a:r>
          </a:p>
        </p:txBody>
      </p:sp>
    </p:spTree>
    <p:extLst>
      <p:ext uri="{BB962C8B-B14F-4D97-AF65-F5344CB8AC3E}">
        <p14:creationId xmlns:p14="http://schemas.microsoft.com/office/powerpoint/2010/main" val="3772734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dirty="0" smtClean="0">
                <a:solidFill>
                  <a:srgbClr val="FF0000"/>
                </a:solidFill>
              </a:rPr>
              <a:t>Phần </a:t>
            </a:r>
            <a:r xmlns:a="http://schemas.openxmlformats.org/drawingml/2006/main">
              <a:rPr lang="vi" b="1" dirty="0" smtClean="0">
                <a:solidFill>
                  <a:srgbClr val="002060"/>
                </a:solidFill>
              </a:rPr>
              <a:t>mềm độc hại </a:t>
            </a:r>
            <a:r xmlns:a="http://schemas.openxmlformats.org/drawingml/2006/main">
              <a:rPr lang="vi" dirty="0" smtClean="0">
                <a:solidFill>
                  <a:srgbClr val="FF0000"/>
                </a:solidFill>
              </a:rPr>
              <a:t>là gì?</a:t>
            </a:r>
            <a:endParaRPr xmlns:a="http://schemas.openxmlformats.org/drawingml/2006/main" lang="en-US" dirty="0">
              <a:solidFill>
                <a:srgbClr val="FF0000"/>
              </a:solidFill>
            </a:endParaRPr>
          </a:p>
        </p:txBody>
      </p:sp>
      <p:sp>
        <p:nvSpPr>
          <p:cNvPr id="3" name="Content Placeholder 2"/>
          <p:cNvSpPr>
            <a:spLocks noGrp="1"/>
          </p:cNvSpPr>
          <p:nvPr>
            <p:ph idx="1"/>
          </p:nvPr>
        </p:nvSpPr>
        <p:spPr/>
        <p:txBody>
          <a:bodyPr>
            <a:normAutofit/>
          </a:bodyPr>
          <a:lstStyle/>
          <a:p>
            <a:pPr xmlns:a="http://schemas.openxmlformats.org/drawingml/2006/main">
              <a:spcAft>
                <a:spcPts val="1200"/>
              </a:spcAft>
            </a:pPr>
            <a:r xmlns:a="http://schemas.openxmlformats.org/drawingml/2006/main">
              <a:rPr lang="vi" sz="2800" b="1" dirty="0" smtClean="0"/>
              <a:t>Phần mềm độc hại </a:t>
            </a:r>
            <a:r xmlns:a="http://schemas.openxmlformats.org/drawingml/2006/main">
              <a:rPr lang="vi" sz="2800" dirty="0" smtClean="0"/>
              <a:t>là một </a:t>
            </a:r>
            <a:r xmlns:a="http://schemas.openxmlformats.org/drawingml/2006/main">
              <a:rPr lang="vi" sz="2800" dirty="0" smtClean="0">
                <a:solidFill>
                  <a:srgbClr val="7030A0"/>
                </a:solidFill>
              </a:rPr>
              <a:t>tập hợp các hướng dẫn </a:t>
            </a:r>
            <a:r xmlns:a="http://schemas.openxmlformats.org/drawingml/2006/main">
              <a:rPr lang="vi" sz="2800" dirty="0" smtClean="0"/>
              <a:t>chạy trên </a:t>
            </a:r>
            <a:r xmlns:a="http://schemas.openxmlformats.org/drawingml/2006/main">
              <a:rPr lang="vi" sz="2400" dirty="0" smtClean="0"/>
              <a:t>máy tính của bạn và </a:t>
            </a:r>
            <a:r xmlns:a="http://schemas.openxmlformats.org/drawingml/2006/main">
              <a:rPr lang="vi" sz="2400" dirty="0" smtClean="0">
                <a:solidFill>
                  <a:srgbClr val="7030A0"/>
                </a:solidFill>
              </a:rPr>
              <a:t>khiến hệ thống của bạn làm điều gì đó </a:t>
            </a:r>
            <a:r xmlns:a="http://schemas.openxmlformats.org/drawingml/2006/main">
              <a:rPr lang="vi" sz="2400" dirty="0" smtClean="0"/>
              <a:t>mà </a:t>
            </a:r>
            <a:r xmlns:a="http://schemas.openxmlformats.org/drawingml/2006/main">
              <a:rPr lang="vi" sz="2400" dirty="0" smtClean="0">
                <a:solidFill>
                  <a:srgbClr val="7030A0"/>
                </a:solidFill>
              </a:rPr>
              <a:t>kẻ tấn công muốn nó làm </a:t>
            </a:r>
            <a:r xmlns:a="http://schemas.openxmlformats.org/drawingml/2006/main">
              <a:rPr lang="vi" sz="2400" dirty="0" smtClean="0"/>
              <a:t>.</a:t>
            </a:r>
          </a:p>
          <a:p>
            <a:pPr xmlns:a="http://schemas.openxmlformats.org/drawingml/2006/main">
              <a:spcAft>
                <a:spcPts val="1200"/>
              </a:spcAft>
            </a:pPr>
            <a:r xmlns:a="http://schemas.openxmlformats.org/drawingml/2006/main">
              <a:rPr lang="vi" sz="2400" b="1" dirty="0" smtClean="0">
                <a:solidFill>
                  <a:srgbClr val="002060"/>
                </a:solidFill>
              </a:rPr>
              <a:t>Phần mềm độc hại </a:t>
            </a:r>
            <a:r xmlns:a="http://schemas.openxmlformats.org/drawingml/2006/main">
              <a:rPr lang="vi" sz="2400" dirty="0" smtClean="0"/>
              <a:t>có thể được phân thành nhiều loại, tùy thuộc vào sự lan truyền và che giấu.</a:t>
            </a:r>
            <a:endParaRPr xmlns:a="http://schemas.openxmlformats.org/drawingml/2006/main" lang="en-US" sz="2400" dirty="0"/>
          </a:p>
        </p:txBody>
      </p:sp>
    </p:spTree>
    <p:extLst>
      <p:ext uri="{BB962C8B-B14F-4D97-AF65-F5344CB8AC3E}">
        <p14:creationId xmlns:p14="http://schemas.microsoft.com/office/powerpoint/2010/main" val="33480516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534400" cy="857250"/>
          </a:xfrm>
        </p:spPr>
        <p:txBody>
          <a:bodyPr/>
          <a:lstStyle/>
          <a:p>
            <a:r xmlns:a="http://schemas.openxmlformats.org/drawingml/2006/main">
              <a:rPr lang="vi" dirty="0" smtClean="0">
                <a:solidFill>
                  <a:srgbClr val="002060"/>
                </a:solidFill>
              </a:rPr>
              <a:t>Phần mềm độc hại Zombies</a:t>
            </a:r>
            <a:endParaRPr xmlns:a="http://schemas.openxmlformats.org/drawingml/2006/main" lang="en-US" dirty="0">
              <a:solidFill>
                <a:srgbClr val="002060"/>
              </a:solidFill>
            </a:endParaRPr>
          </a:p>
        </p:txBody>
      </p:sp>
      <p:sp>
        <p:nvSpPr>
          <p:cNvPr id="3" name="Content Placeholder 2"/>
          <p:cNvSpPr>
            <a:spLocks noGrp="1"/>
          </p:cNvSpPr>
          <p:nvPr>
            <p:ph idx="1"/>
          </p:nvPr>
        </p:nvSpPr>
        <p:spPr/>
        <p:txBody>
          <a:bodyPr/>
          <a:lstStyle/>
          <a:p>
            <a:r xmlns:a="http://schemas.openxmlformats.org/drawingml/2006/main">
              <a:rPr lang="vi" sz="2400" dirty="0" smtClean="0"/>
              <a:t>Phần mềm độc hại có thể biến máy tính thành thây ma, là một cỗ máy được điều khiển từ bên ngoài để thực hiện các cuộc tấn công độc hại, thường là một phần của </a:t>
            </a:r>
            <a:r xmlns:a="http://schemas.openxmlformats.org/drawingml/2006/main">
              <a:rPr lang="vi" sz="2400" b="1" dirty="0" smtClean="0">
                <a:solidFill>
                  <a:srgbClr val="7030A0"/>
                </a:solidFill>
              </a:rPr>
              <a:t>mạng botnet </a:t>
            </a:r>
            <a:r xmlns:a="http://schemas.openxmlformats.org/drawingml/2006/main">
              <a:rPr lang="vi" sz="2400" dirty="0" smtClean="0"/>
              <a:t>.</a:t>
            </a:r>
            <a:endParaRPr xmlns:a="http://schemas.openxmlformats.org/drawingml/2006/main" lang="en-US" sz="2400" dirty="0"/>
          </a:p>
        </p:txBody>
      </p:sp>
      <p:sp>
        <p:nvSpPr>
          <p:cNvPr id="4" name="Footer Placeholder 3"/>
          <p:cNvSpPr>
            <a:spLocks noGrp="1"/>
          </p:cNvSpPr>
          <p:nvPr>
            <p:ph type="ftr" sz="quarter" idx="10"/>
          </p:nvPr>
        </p:nvSpPr>
        <p:spPr/>
        <p:txBody>
          <a:bodyPr/>
          <a:lstStyle/>
          <a:p>
            <a:pPr xmlns:a="http://schemas.openxmlformats.org/drawingml/2006/main">
              <a:defRPr/>
            </a:pPr>
            <a:r xmlns:a="http://schemas.openxmlformats.org/drawingml/2006/main">
              <a:rPr lang="vi" dirty="0" smtClean="0">
                <a:solidFill>
                  <a:prstClr val="white"/>
                </a:solidFill>
              </a:rPr>
              <a:t>CS 450/650 Cơ bản về Bảo mật Máy tính Tích hợp</a:t>
            </a:r>
            <a:endParaRPr xmlns:a="http://schemas.openxmlformats.org/drawingml/2006/main" lang="en-US" dirty="0">
              <a:solidFill>
                <a:prstClr val="white"/>
              </a:solidFill>
            </a:endParaRPr>
          </a:p>
        </p:txBody>
      </p:sp>
      <p:sp>
        <p:nvSpPr>
          <p:cNvPr id="5" name="Slide Number Placeholder 4"/>
          <p:cNvSpPr>
            <a:spLocks noGrp="1"/>
          </p:cNvSpPr>
          <p:nvPr>
            <p:ph type="sldNum" sz="quarter" idx="11"/>
          </p:nvPr>
        </p:nvSpPr>
        <p:spPr/>
        <p:txBody>
          <a:bodyPr/>
          <a:lstStyle/>
          <a:p>
            <a:pPr>
              <a:defRPr/>
            </a:pPr>
            <a:fld id="{C2C609FD-F554-4A0B-BB22-0C0924220648}" type="slidenum">
              <a:rPr lang="en-US" smtClean="0">
                <a:solidFill>
                  <a:prstClr val="white"/>
                </a:solidFill>
              </a:rPr>
              <a:pPr>
                <a:defRPr/>
              </a:pPr>
              <a:t>30</a:t>
            </a:fld>
            <a:endParaRPr lang="en-US">
              <a:solidFill>
                <a:prstClr val="white"/>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102415"/>
            <a:ext cx="4191000" cy="281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17328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2900"/>
            <a:ext cx="8229600" cy="720329"/>
          </a:xfrm>
        </p:spPr>
        <p:txBody>
          <a:bodyPr>
            <a:normAutofit fontScale="90000"/>
          </a:bodyPr>
          <a:lstStyle/>
          <a:p>
            <a:r xmlns:a="http://schemas.openxmlformats.org/drawingml/2006/main">
              <a:rPr lang="vi" b="1" dirty="0" smtClean="0"/>
              <a:t>Mã độc ẩn ở đâu?</a:t>
            </a:r>
            <a:endParaRPr xmlns:a="http://schemas.openxmlformats.org/drawingml/2006/main" lang="en-US" b="1" dirty="0"/>
          </a:p>
        </p:txBody>
      </p:sp>
      <p:sp>
        <p:nvSpPr>
          <p:cNvPr id="3" name="Content Placeholder 2"/>
          <p:cNvSpPr>
            <a:spLocks noGrp="1"/>
          </p:cNvSpPr>
          <p:nvPr>
            <p:ph idx="1"/>
          </p:nvPr>
        </p:nvSpPr>
        <p:spPr/>
        <p:txBody>
          <a:bodyPr>
            <a:normAutofit fontScale="70000" lnSpcReduction="20000"/>
          </a:bodyPr>
          <a:lstStyle/>
          <a:p>
            <a:pPr xmlns:a="http://schemas.openxmlformats.org/drawingml/2006/main">
              <a:lnSpc>
                <a:spcPct val="200000"/>
              </a:lnSpc>
              <a:buNone/>
            </a:pPr>
            <a:r xmlns:a="http://schemas.openxmlformats.org/drawingml/2006/main">
              <a:rPr lang="vi" dirty="0"/>
              <a:t>1. Email</a:t>
            </a:r>
          </a:p>
          <a:p>
            <a:pPr xmlns:a="http://schemas.openxmlformats.org/drawingml/2006/main">
              <a:lnSpc>
                <a:spcPct val="200000"/>
              </a:lnSpc>
              <a:buNone/>
            </a:pPr>
            <a:r xmlns:a="http://schemas.openxmlformats.org/drawingml/2006/main">
              <a:rPr lang="vi" dirty="0"/>
              <a:t>2. Nội dung Web</a:t>
            </a:r>
          </a:p>
          <a:p>
            <a:pPr xmlns:a="http://schemas.openxmlformats.org/drawingml/2006/main">
              <a:lnSpc>
                <a:spcPct val="200000"/>
              </a:lnSpc>
              <a:buNone/>
            </a:pPr>
            <a:r xmlns:a="http://schemas.openxmlformats.org/drawingml/2006/main">
              <a:rPr lang="vi" dirty="0"/>
              <a:t>3. Trang web hợp pháp</a:t>
            </a:r>
          </a:p>
          <a:p>
            <a:pPr xmlns:a="http://schemas.openxmlformats.org/drawingml/2006/main">
              <a:lnSpc>
                <a:spcPct val="200000"/>
              </a:lnSpc>
              <a:buNone/>
            </a:pPr>
            <a:r xmlns:a="http://schemas.openxmlformats.org/drawingml/2006/main">
              <a:rPr lang="vi" dirty="0" smtClean="0"/>
              <a:t>Tải xuống </a:t>
            </a:r>
            <a:r xmlns:a="http://schemas.openxmlformats.org/drawingml/2006/main">
              <a:rPr lang="vi" dirty="0"/>
              <a:t>tệp</a:t>
            </a:r>
          </a:p>
          <a:p>
            <a:pPr xmlns:a="http://schemas.openxmlformats.org/drawingml/2006/main">
              <a:lnSpc>
                <a:spcPct val="200000"/>
              </a:lnSpc>
              <a:buNone/>
            </a:pPr>
            <a:r xmlns:a="http://schemas.openxmlformats.org/drawingml/2006/main">
              <a:rPr lang="vi" dirty="0" smtClean="0"/>
              <a:t>….</a:t>
            </a:r>
            <a:endParaRPr xmlns:a="http://schemas.openxmlformats.org/drawingml/2006/main" lang="en-US" dirty="0"/>
          </a:p>
          <a:p>
            <a:endParaRPr lang="en-US" dirty="0"/>
          </a:p>
        </p:txBody>
      </p:sp>
    </p:spTree>
    <p:extLst>
      <p:ext uri="{BB962C8B-B14F-4D97-AF65-F5344CB8AC3E}">
        <p14:creationId xmlns:p14="http://schemas.microsoft.com/office/powerpoint/2010/main" val="41415229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3350"/>
            <a:ext cx="8305800" cy="1102519"/>
          </a:xfrm>
        </p:spPr>
        <p:txBody>
          <a:bodyPr>
            <a:noAutofit/>
          </a:bodyPr>
          <a:lstStyle/>
          <a:p>
            <a:r xmlns:a="http://schemas.openxmlformats.org/drawingml/2006/main">
              <a:rPr lang="vi" sz="4000" b="1" dirty="0" smtClean="0"/>
              <a:t>Cách phát hiện và ngăn chặn chúng</a:t>
            </a:r>
            <a:endParaRPr xmlns:a="http://schemas.openxmlformats.org/drawingml/2006/main" lang="en-US" sz="4000" b="1" dirty="0"/>
          </a:p>
        </p:txBody>
      </p:sp>
      <p:sp>
        <p:nvSpPr>
          <p:cNvPr id="4" name="TextBox 3"/>
          <p:cNvSpPr txBox="1"/>
          <p:nvPr/>
        </p:nvSpPr>
        <p:spPr>
          <a:xfrm>
            <a:off x="500034" y="1276350"/>
            <a:ext cx="8143932" cy="2123658"/>
          </a:xfrm>
          <a:prstGeom prst="rect">
            <a:avLst/>
          </a:prstGeom>
          <a:noFill/>
        </p:spPr>
        <p:txBody>
          <a:bodyPr wrap="square" rtlCol="0">
            <a:spAutoFit/>
          </a:bodyPr>
          <a:lstStyle/>
          <a:p>
            <a:pPr xmlns:a="http://schemas.openxmlformats.org/drawingml/2006/main" marL="457200" indent="-457200">
              <a:spcBef>
                <a:spcPts val="1200"/>
              </a:spcBef>
              <a:spcAft>
                <a:spcPts val="1200"/>
              </a:spcAft>
              <a:buFont typeface="Arial" pitchFamily="34" charset="0"/>
              <a:buChar char="•"/>
            </a:pPr>
            <a:r xmlns:a="http://schemas.openxmlformats.org/drawingml/2006/main">
              <a:rPr lang="vi" sz="2800" dirty="0" smtClean="0">
                <a:latin typeface="+mj-lt"/>
              </a:rPr>
              <a:t>Một </a:t>
            </a:r>
            <a:r xmlns:a="http://schemas.openxmlformats.org/drawingml/2006/main">
              <a:rPr lang="vi" sz="2800" b="1" dirty="0" smtClean="0">
                <a:solidFill>
                  <a:srgbClr val="FF0000"/>
                </a:solidFill>
                <a:latin typeface="+mj-lt"/>
              </a:rPr>
              <a:t>hệ thống phát hiện</a:t>
            </a:r>
            <a:r xmlns:a="http://schemas.openxmlformats.org/drawingml/2006/main">
              <a:rPr lang="vi" sz="2800" b="1" dirty="0" smtClean="0">
                <a:latin typeface="+mj-lt"/>
              </a:rPr>
              <a:t> </a:t>
            </a:r>
            <a:r xmlns:a="http://schemas.openxmlformats.org/drawingml/2006/main">
              <a:rPr lang="vi" sz="2800" dirty="0" smtClean="0">
                <a:latin typeface="+mj-lt"/>
              </a:rPr>
              <a:t>có thể phát hiện </a:t>
            </a:r>
            <a:r xmlns:a="http://schemas.openxmlformats.org/drawingml/2006/main">
              <a:rPr lang="vi" sz="2800" i="1" dirty="0" smtClean="0">
                <a:solidFill>
                  <a:srgbClr val="FF0000"/>
                </a:solidFill>
                <a:latin typeface="+mj-lt"/>
              </a:rPr>
              <a:t>các hoạt động đáng ngờ </a:t>
            </a:r>
            <a:r xmlns:a="http://schemas.openxmlformats.org/drawingml/2006/main">
              <a:rPr lang="vi" sz="2800" dirty="0" smtClean="0">
                <a:latin typeface="+mj-lt"/>
              </a:rPr>
              <a:t>.</a:t>
            </a:r>
            <a:endParaRPr xmlns:a="http://schemas.openxmlformats.org/drawingml/2006/main" lang="en-US" sz="2800" dirty="0">
              <a:latin typeface="+mj-lt"/>
            </a:endParaRPr>
          </a:p>
          <a:p>
            <a:pPr xmlns:a="http://schemas.openxmlformats.org/drawingml/2006/main" marL="457200" indent="-457200">
              <a:spcBef>
                <a:spcPts val="1200"/>
              </a:spcBef>
              <a:spcAft>
                <a:spcPts val="1200"/>
              </a:spcAft>
              <a:buFont typeface="Arial" pitchFamily="34" charset="0"/>
              <a:buChar char="•"/>
            </a:pPr>
            <a:r xmlns:a="http://schemas.openxmlformats.org/drawingml/2006/main">
              <a:rPr lang="vi" sz="2800" dirty="0" smtClean="0">
                <a:latin typeface="+mj-lt"/>
              </a:rPr>
              <a:t>Một </a:t>
            </a:r>
            <a:r xmlns:a="http://schemas.openxmlformats.org/drawingml/2006/main">
              <a:rPr lang="vi" sz="2800" b="1" dirty="0" smtClean="0">
                <a:solidFill>
                  <a:srgbClr val="FF0000"/>
                </a:solidFill>
                <a:latin typeface="+mj-lt"/>
              </a:rPr>
              <a:t>hệ thống phòng ngừa</a:t>
            </a:r>
            <a:r xmlns:a="http://schemas.openxmlformats.org/drawingml/2006/main">
              <a:rPr lang="vi" sz="2800" dirty="0" smtClean="0">
                <a:solidFill>
                  <a:srgbClr val="FF0000"/>
                </a:solidFill>
                <a:latin typeface="+mj-lt"/>
              </a:rPr>
              <a:t> </a:t>
            </a:r>
            <a:r xmlns:a="http://schemas.openxmlformats.org/drawingml/2006/main">
              <a:rPr lang="vi" sz="2800" dirty="0" smtClean="0">
                <a:latin typeface="+mj-lt"/>
              </a:rPr>
              <a:t>phải </a:t>
            </a:r>
            <a:r xmlns:a="http://schemas.openxmlformats.org/drawingml/2006/main">
              <a:rPr lang="vi" sz="2800" i="1" dirty="0" smtClean="0">
                <a:solidFill>
                  <a:srgbClr val="FF0000"/>
                </a:solidFill>
                <a:latin typeface="+mj-lt"/>
              </a:rPr>
              <a:t>xác định </a:t>
            </a:r>
            <a:r xmlns:a="http://schemas.openxmlformats.org/drawingml/2006/main">
              <a:rPr lang="vi" sz="2800" dirty="0" smtClean="0">
                <a:latin typeface="+mj-lt"/>
              </a:rPr>
              <a:t>và </a:t>
            </a:r>
            <a:r xmlns:a="http://schemas.openxmlformats.org/drawingml/2006/main">
              <a:rPr lang="vi" sz="2800" dirty="0" smtClean="0">
                <a:solidFill>
                  <a:srgbClr val="FF0000"/>
                </a:solidFill>
                <a:latin typeface="+mj-lt"/>
              </a:rPr>
              <a:t>dừng lại</a:t>
            </a:r>
            <a:r xmlns:a="http://schemas.openxmlformats.org/drawingml/2006/main">
              <a:rPr lang="vi" sz="2800" dirty="0" smtClean="0">
                <a:latin typeface="+mj-lt"/>
              </a:rPr>
              <a:t> </a:t>
            </a:r>
            <a:r xmlns:a="http://schemas.openxmlformats.org/drawingml/2006/main">
              <a:rPr lang="vi" sz="2800" i="1" dirty="0" smtClean="0">
                <a:solidFill>
                  <a:srgbClr val="FF0000"/>
                </a:solidFill>
                <a:latin typeface="+mj-lt"/>
              </a:rPr>
              <a:t>các cuộc tấn công độc hại </a:t>
            </a:r>
            <a:r xmlns:a="http://schemas.openxmlformats.org/drawingml/2006/main">
              <a:rPr lang="vi" sz="2800" dirty="0" smtClean="0">
                <a:latin typeface="+mj-lt"/>
              </a:rPr>
              <a:t>trước khi chúng gây thiệt hại và có cơ hội lây nhiễm sang hệ thống.</a:t>
            </a:r>
            <a:endParaRPr xmlns:a="http://schemas.openxmlformats.org/drawingml/2006/main" lang="en-US" sz="2800" dirty="0">
              <a:latin typeface="+mj-lt"/>
            </a:endParaRPr>
          </a:p>
        </p:txBody>
      </p:sp>
    </p:spTree>
    <p:extLst>
      <p:ext uri="{BB962C8B-B14F-4D97-AF65-F5344CB8AC3E}">
        <p14:creationId xmlns:p14="http://schemas.microsoft.com/office/powerpoint/2010/main" val="20551900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b="1" dirty="0" smtClean="0"/>
              <a:t>Các biện pháp đối phó với phần mềm độc hại</a:t>
            </a:r>
            <a:endParaRPr xmlns:a="http://schemas.openxmlformats.org/drawingml/2006/main" lang="en-US" b="1" dirty="0"/>
          </a:p>
        </p:txBody>
      </p:sp>
      <p:sp>
        <p:nvSpPr>
          <p:cNvPr id="3" name="Content Placeholder 2"/>
          <p:cNvSpPr>
            <a:spLocks noGrp="1"/>
          </p:cNvSpPr>
          <p:nvPr>
            <p:ph idx="1"/>
          </p:nvPr>
        </p:nvSpPr>
        <p:spPr>
          <a:xfrm>
            <a:off x="457200" y="1200150"/>
            <a:ext cx="8229600" cy="3733799"/>
          </a:xfrm>
        </p:spPr>
        <p:txBody>
          <a:bodyPr>
            <a:normAutofit fontScale="70000" lnSpcReduction="20000"/>
          </a:bodyPr>
          <a:lstStyle/>
          <a:p>
            <a:r xmlns:a="http://schemas.openxmlformats.org/drawingml/2006/main">
              <a:rPr lang="vi" b="1" dirty="0" smtClean="0"/>
              <a:t>Chữ ký</a:t>
            </a:r>
          </a:p>
          <a:p>
            <a:pPr xmlns:a="http://schemas.openxmlformats.org/drawingml/2006/main" lvl="1"/>
            <a:r xmlns:a="http://schemas.openxmlformats.org/drawingml/2006/main">
              <a:rPr lang="vi" dirty="0" smtClean="0"/>
              <a:t>Tìm một chuỗi có thể </a:t>
            </a:r>
            <a:r xmlns:a="http://schemas.openxmlformats.org/drawingml/2006/main">
              <a:rPr lang="vi" dirty="0" smtClean="0">
                <a:solidFill>
                  <a:srgbClr val="FF0000"/>
                </a:solidFill>
              </a:rPr>
              <a:t>xác định virus</a:t>
            </a:r>
          </a:p>
          <a:p>
            <a:pPr xmlns:a="http://schemas.openxmlformats.org/drawingml/2006/main">
              <a:spcBef>
                <a:spcPts val="1200"/>
              </a:spcBef>
            </a:pPr>
            <a:r xmlns:a="http://schemas.openxmlformats.org/drawingml/2006/main">
              <a:rPr lang="vi" b="1" dirty="0" smtClean="0"/>
              <a:t>Phân tích Heuristics -</a:t>
            </a:r>
          </a:p>
          <a:p>
            <a:pPr xmlns:a="http://schemas.openxmlformats.org/drawingml/2006/main" lvl="1"/>
            <a:r xmlns:a="http://schemas.openxmlformats.org/drawingml/2006/main">
              <a:rPr lang="vi" dirty="0"/>
              <a:t>Hữu ích để </a:t>
            </a:r>
            <a:r xmlns:a="http://schemas.openxmlformats.org/drawingml/2006/main">
              <a:rPr lang="vi" dirty="0" smtClean="0"/>
              <a:t>xác định </a:t>
            </a:r>
            <a:r xmlns:a="http://schemas.openxmlformats.org/drawingml/2006/main">
              <a:rPr lang="vi" dirty="0"/>
              <a:t>phần mềm độc hại mới và phần mềm độc hại "zero day"</a:t>
            </a:r>
            <a:endParaRPr xmlns:a="http://schemas.openxmlformats.org/drawingml/2006/main" lang="en-US" dirty="0" smtClean="0">
              <a:solidFill>
                <a:srgbClr val="FF0000"/>
              </a:solidFill>
            </a:endParaRPr>
          </a:p>
          <a:p>
            <a:pPr xmlns:a="http://schemas.openxmlformats.org/drawingml/2006/main" lvl="1"/>
            <a:r xmlns:a="http://schemas.openxmlformats.org/drawingml/2006/main">
              <a:rPr lang="vi" dirty="0" smtClean="0">
                <a:solidFill>
                  <a:srgbClr val="FF0000"/>
                </a:solidFill>
              </a:rPr>
              <a:t>Phân tích hành vi của chương trình </a:t>
            </a:r>
            <a:r xmlns:a="http://schemas.openxmlformats.org/drawingml/2006/main">
              <a:rPr lang="vi" dirty="0" smtClean="0"/>
              <a:t>(truy cập mạng, mở tệp, cố gắng xóa tệp, cố gắng sửa đổi khu vực khởi động,…)</a:t>
            </a:r>
          </a:p>
          <a:p>
            <a:pPr xmlns:a="http://schemas.openxmlformats.org/drawingml/2006/main" lvl="1"/>
            <a:r xmlns:a="http://schemas.openxmlformats.org/drawingml/2006/main">
              <a:rPr lang="vi" dirty="0" smtClean="0"/>
              <a:t>heuristic </a:t>
            </a:r>
            <a:r xmlns:a="http://schemas.openxmlformats.org/drawingml/2006/main">
              <a:rPr lang="vi" dirty="0"/>
              <a:t>có thể kích hoạt cảnh báo sai</a:t>
            </a:r>
            <a:endParaRPr xmlns:a="http://schemas.openxmlformats.org/drawingml/2006/main" lang="en-US" dirty="0" smtClean="0"/>
          </a:p>
          <a:p>
            <a:pPr xmlns:a="http://schemas.openxmlformats.org/drawingml/2006/main">
              <a:spcBef>
                <a:spcPts val="1200"/>
              </a:spcBef>
            </a:pPr>
            <a:r xmlns:a="http://schemas.openxmlformats.org/drawingml/2006/main">
              <a:rPr lang="vi" b="1" dirty="0" smtClean="0"/>
              <a:t>Phân tích hộp cát</a:t>
            </a:r>
          </a:p>
          <a:p>
            <a:pPr xmlns:a="http://schemas.openxmlformats.org/drawingml/2006/main" lvl="1"/>
            <a:r xmlns:a="http://schemas.openxmlformats.org/drawingml/2006/main">
              <a:rPr lang="vi" dirty="0" smtClean="0"/>
              <a:t>Chạy tệp thực thi trong máy ảo</a:t>
            </a:r>
          </a:p>
          <a:p>
            <a:pPr xmlns:a="http://schemas.openxmlformats.org/drawingml/2006/main" lvl="1"/>
            <a:r xmlns:a="http://schemas.openxmlformats.org/drawingml/2006/main">
              <a:rPr lang="vi" dirty="0" smtClean="0"/>
              <a:t>Quan sát nó (hoạt động của tệp, mạng, bộ nhớ,…)</a:t>
            </a:r>
          </a:p>
          <a:p>
            <a:r xmlns:a="http://schemas.openxmlformats.org/drawingml/2006/main">
              <a:rPr lang="vi" b="1" dirty="0" smtClean="0"/>
              <a:t>Danh sách trắng / đen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5289337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dirty="0" smtClean="0"/>
              <a:t>Chữ ký</a:t>
            </a:r>
            <a:endParaRPr xmlns:a="http://schemas.openxmlformats.org/drawingml/2006/main" lang="en-US" dirty="0"/>
          </a:p>
        </p:txBody>
      </p:sp>
      <p:sp>
        <p:nvSpPr>
          <p:cNvPr id="3" name="Content Placeholder 2"/>
          <p:cNvSpPr>
            <a:spLocks noGrp="1"/>
          </p:cNvSpPr>
          <p:nvPr>
            <p:ph idx="1"/>
          </p:nvPr>
        </p:nvSpPr>
        <p:spPr>
          <a:xfrm>
            <a:off x="457200" y="1200151"/>
            <a:ext cx="8534400" cy="3394472"/>
          </a:xfrm>
        </p:spPr>
        <p:txBody>
          <a:bodyPr>
            <a:normAutofit/>
          </a:bodyPr>
          <a:lstStyle/>
          <a:p>
            <a:pPr xmlns:a="http://schemas.openxmlformats.org/drawingml/2006/main">
              <a:spcAft>
                <a:spcPts val="1200"/>
              </a:spcAft>
            </a:pPr>
            <a:r xmlns:a="http://schemas.openxmlformats.org/drawingml/2006/main">
              <a:rPr lang="vi" sz="2400" dirty="0"/>
              <a:t>Quét so sánh đối tượng được phân tích với cơ sở dữ liệu </a:t>
            </a:r>
            <a:r xmlns:a="http://schemas.openxmlformats.org/drawingml/2006/main">
              <a:rPr lang="vi" sz="2400" dirty="0" smtClean="0"/>
              <a:t>chữ ký</a:t>
            </a:r>
          </a:p>
          <a:p>
            <a:pPr xmlns:a="http://schemas.openxmlformats.org/drawingml/2006/main">
              <a:spcAft>
                <a:spcPts val="1200"/>
              </a:spcAft>
            </a:pPr>
            <a:r xmlns:a="http://schemas.openxmlformats.org/drawingml/2006/main">
              <a:rPr lang="vi" sz="2400" dirty="0"/>
              <a:t>Chữ ký là một dấu vân tay vi rút </a:t>
            </a:r>
            <a:r xmlns:a="http://schemas.openxmlformats.org/drawingml/2006/main">
              <a:rPr lang="vi" sz="2000" i="1" dirty="0"/>
              <a:t>(Ví dụ: </a:t>
            </a:r>
            <a:r xmlns:a="http://schemas.openxmlformats.org/drawingml/2006/main">
              <a:rPr lang="vi" sz="2000" i="1" dirty="0" smtClean="0"/>
              <a:t>một </a:t>
            </a:r>
            <a:r xmlns:a="http://schemas.openxmlformats.org/drawingml/2006/main">
              <a:rPr lang="vi" sz="2000" i="1" dirty="0"/>
              <a:t>chuỗi với một chuỗi </a:t>
            </a:r>
            <a:r xmlns:a="http://schemas.openxmlformats.org/drawingml/2006/main">
              <a:rPr lang="vi" sz="2000" i="1" dirty="0" smtClean="0"/>
              <a:t>hướng dẫn </a:t>
            </a:r>
            <a:r xmlns:a="http://schemas.openxmlformats.org/drawingml/2006/main">
              <a:rPr lang="vi" sz="2000" i="1" dirty="0"/>
              <a:t>cụ thể cho từng loại vi rút </a:t>
            </a:r>
            <a:r xmlns:a="http://schemas.openxmlformats.org/drawingml/2006/main">
              <a:rPr lang="vi" sz="2000" i="1" dirty="0" smtClean="0"/>
              <a:t>)</a:t>
            </a:r>
          </a:p>
          <a:p>
            <a:pPr xmlns:a="http://schemas.openxmlformats.org/drawingml/2006/main">
              <a:spcAft>
                <a:spcPts val="1200"/>
              </a:spcAft>
            </a:pPr>
            <a:r xmlns:a="http://schemas.openxmlformats.org/drawingml/2006/main">
              <a:rPr lang="vi" sz="2400" dirty="0"/>
              <a:t>Tệp bị nhiễm nếu có chữ ký bên trong mã của nó </a:t>
            </a:r>
            <a:r xmlns:a="http://schemas.openxmlformats.org/drawingml/2006/main">
              <a:rPr lang="vi" sz="2000" i="1" dirty="0"/>
              <a:t>( </a:t>
            </a:r>
            <a:r xmlns:a="http://schemas.openxmlformats.org/drawingml/2006/main">
              <a:rPr lang="vi" sz="2000" i="1" dirty="0"/>
              <a:t>Kỹ thuật khớp </a:t>
            </a:r>
            <a:endParaRPr xmlns:a="http://schemas.openxmlformats.org/drawingml/2006/main" lang="en-US" sz="2400" i="1" dirty="0" smtClean="0"/>
            <a:r xmlns:a="http://schemas.openxmlformats.org/drawingml/2006/main">
              <a:rPr lang="vi" sz="2000" i="1" dirty="0" smtClean="0"/>
              <a:t>mẫu nhanh để tìm kiếm chữ ký)</a:t>
            </a:r>
          </a:p>
          <a:p>
            <a:pPr xmlns:a="http://schemas.openxmlformats.org/drawingml/2006/main">
              <a:spcAft>
                <a:spcPts val="1200"/>
              </a:spcAft>
            </a:pPr>
            <a:r xmlns:a="http://schemas.openxmlformats.org/drawingml/2006/main">
              <a:rPr lang="vi" sz="2400" dirty="0"/>
              <a:t>Tất cả các chữ ký cùng nhau tạo ra cơ sở dữ liệu phần mềm độc hại thường là độc quyền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2807499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xmlns:a="http://schemas.openxmlformats.org/drawingml/2006/main">
              <a:rPr lang="vi" smtClean="0"/>
              <a:t>Các phương pháp chống vi-rút</a:t>
            </a:r>
          </a:p>
        </p:txBody>
      </p:sp>
      <p:sp>
        <p:nvSpPr>
          <p:cNvPr id="49155" name="Rectangle 3"/>
          <p:cNvSpPr>
            <a:spLocks noGrp="1" noChangeArrowheads="1"/>
          </p:cNvSpPr>
          <p:nvPr>
            <p:ph idx="1"/>
          </p:nvPr>
        </p:nvSpPr>
        <p:spPr/>
        <p:txBody>
          <a:bodyPr>
            <a:normAutofit fontScale="77500" lnSpcReduction="20000"/>
          </a:bodyPr>
          <a:lstStyle/>
          <a:p>
            <a:r xmlns:a="http://schemas.openxmlformats.org/drawingml/2006/main">
              <a:rPr lang="vi" i="1" dirty="0" smtClean="0">
                <a:solidFill>
                  <a:srgbClr val="002060"/>
                </a:solidFill>
              </a:rPr>
              <a:t>Phát hiện</a:t>
            </a:r>
            <a:r xmlns:a="http://schemas.openxmlformats.org/drawingml/2006/main">
              <a:rPr lang="vi" dirty="0" smtClean="0">
                <a:solidFill>
                  <a:srgbClr val="002060"/>
                </a:solidFill>
              </a:rPr>
              <a:t> </a:t>
            </a:r>
            <a:endParaRPr xmlns:a="http://schemas.openxmlformats.org/drawingml/2006/main" lang="en-US" dirty="0" smtClean="0">
              <a:solidFill>
                <a:srgbClr val="002060"/>
              </a:solidFill>
            </a:endParaRPr>
          </a:p>
          <a:p>
            <a:pPr xmlns:a="http://schemas.openxmlformats.org/drawingml/2006/main" lvl="1"/>
            <a:r xmlns:a="http://schemas.openxmlformats.org/drawingml/2006/main">
              <a:rPr lang="vi" dirty="0" smtClean="0"/>
              <a:t>xác định sự lây nhiễm và xác định vị trí của virus</a:t>
            </a:r>
          </a:p>
          <a:p>
            <a:pPr xmlns:a="http://schemas.openxmlformats.org/drawingml/2006/main">
              <a:spcBef>
                <a:spcPts val="1200"/>
              </a:spcBef>
            </a:pPr>
            <a:r xmlns:a="http://schemas.openxmlformats.org/drawingml/2006/main">
              <a:rPr lang="vi" i="1" dirty="0" smtClean="0">
                <a:solidFill>
                  <a:srgbClr val="002060"/>
                </a:solidFill>
              </a:rPr>
              <a:t>Nhận biết</a:t>
            </a:r>
            <a:r xmlns:a="http://schemas.openxmlformats.org/drawingml/2006/main">
              <a:rPr lang="vi" dirty="0" smtClean="0"/>
              <a:t> </a:t>
            </a:r>
            <a:endParaRPr xmlns:a="http://schemas.openxmlformats.org/drawingml/2006/main" lang="en-US" dirty="0" smtClean="0"/>
          </a:p>
          <a:p>
            <a:pPr xmlns:a="http://schemas.openxmlformats.org/drawingml/2006/main" lvl="1"/>
            <a:r xmlns:a="http://schemas.openxmlformats.org/drawingml/2006/main">
              <a:rPr lang="vi" dirty="0" smtClean="0"/>
              <a:t>xác định loại vi rút cụ thể</a:t>
            </a:r>
          </a:p>
          <a:p>
            <a:pPr xmlns:a="http://schemas.openxmlformats.org/drawingml/2006/main">
              <a:spcBef>
                <a:spcPts val="1200"/>
              </a:spcBef>
            </a:pPr>
            <a:r xmlns:a="http://schemas.openxmlformats.org/drawingml/2006/main">
              <a:rPr lang="vi" i="1" dirty="0" smtClean="0">
                <a:solidFill>
                  <a:srgbClr val="002060"/>
                </a:solidFill>
              </a:rPr>
              <a:t>Loại bỏ</a:t>
            </a:r>
            <a:endParaRPr xmlns:a="http://schemas.openxmlformats.org/drawingml/2006/main" lang="en-US" dirty="0" smtClean="0">
              <a:solidFill>
                <a:srgbClr val="002060"/>
              </a:solidFill>
            </a:endParaRPr>
          </a:p>
          <a:p>
            <a:pPr xmlns:a="http://schemas.openxmlformats.org/drawingml/2006/main" lvl="1"/>
            <a:r xmlns:a="http://schemas.openxmlformats.org/drawingml/2006/main">
              <a:rPr lang="vi" dirty="0" smtClean="0"/>
              <a:t>loại bỏ vi rút khỏi tất cả các hệ thống bị nhiễm, do đó bệnh không thể lây lan thêm</a:t>
            </a:r>
          </a:p>
          <a:p>
            <a:pPr xmlns:a="http://schemas.openxmlformats.org/drawingml/2006/main">
              <a:spcBef>
                <a:spcPts val="1200"/>
              </a:spcBef>
            </a:pPr>
            <a:r xmlns:a="http://schemas.openxmlformats.org/drawingml/2006/main">
              <a:rPr lang="vi" i="1" dirty="0" smtClean="0">
                <a:solidFill>
                  <a:srgbClr val="002060"/>
                </a:solidFill>
              </a:rPr>
              <a:t>Sự hồi phục</a:t>
            </a:r>
            <a:r xmlns:a="http://schemas.openxmlformats.org/drawingml/2006/main">
              <a:rPr lang="vi" dirty="0" smtClean="0">
                <a:solidFill>
                  <a:srgbClr val="002060"/>
                </a:solidFill>
              </a:rPr>
              <a:t> </a:t>
            </a:r>
            <a:endParaRPr xmlns:a="http://schemas.openxmlformats.org/drawingml/2006/main" lang="en-US" dirty="0" smtClean="0">
              <a:solidFill>
                <a:srgbClr val="002060"/>
              </a:solidFill>
            </a:endParaRPr>
          </a:p>
          <a:p>
            <a:pPr xmlns:a="http://schemas.openxmlformats.org/drawingml/2006/main" lvl="1"/>
            <a:r xmlns:a="http://schemas.openxmlformats.org/drawingml/2006/main">
              <a:rPr lang="vi" dirty="0" smtClean="0"/>
              <a:t>khôi phục hệ thống về trạng thái ban đầu</a:t>
            </a:r>
          </a:p>
        </p:txBody>
      </p:sp>
      <p:sp>
        <p:nvSpPr>
          <p:cNvPr id="40964" name="Slide Number Placeholder 5"/>
          <p:cNvSpPr>
            <a:spLocks noGrp="1"/>
          </p:cNvSpPr>
          <p:nvPr>
            <p:ph type="sldNum" sz="quarter" idx="4294967295"/>
          </p:nvPr>
        </p:nvSpPr>
        <p:spPr bwMode="auto">
          <a:xfrm>
            <a:off x="6553200" y="4755357"/>
            <a:ext cx="21336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fld id="{7E90DE02-7086-43FC-BCF6-9BCEB920C9B4}" type="slidenum">
              <a:rPr kumimoji="0" lang="en-US" sz="1200" smtClean="0">
                <a:solidFill>
                  <a:prstClr val="white"/>
                </a:solidFill>
              </a:rPr>
              <a:pPr/>
              <a:t>35</a:t>
            </a:fld>
            <a:endParaRPr kumimoji="0" lang="en-US" sz="1200" smtClean="0">
              <a:solidFill>
                <a:prstClr val="white"/>
              </a:solidFill>
            </a:endParaRPr>
          </a:p>
        </p:txBody>
      </p:sp>
      <p:sp>
        <p:nvSpPr>
          <p:cNvPr id="40965" name="Footer Placeholder 3"/>
          <p:cNvSpPr>
            <a:spLocks noGrp="1"/>
          </p:cNvSpPr>
          <p:nvPr>
            <p:ph type="ftr" sz="quarter" idx="4294967295"/>
          </p:nvPr>
        </p:nvSpPr>
        <p:spPr bwMode="auto">
          <a:xfrm>
            <a:off x="457200" y="4767263"/>
            <a:ext cx="55626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r xmlns:a="http://schemas.openxmlformats.org/drawingml/2006/main">
              <a:rPr kumimoji="0" lang="vi" sz="1200" smtClean="0">
                <a:solidFill>
                  <a:prstClr val="white"/>
                </a:solidFill>
              </a:rPr>
              <a:t>CS 450/650 Bài giảng 15: Mã độc hại</a:t>
            </a:r>
            <a:endParaRPr xmlns:a="http://schemas.openxmlformats.org/drawingml/2006/main" kumimoji="0" lang="en-US" sz="1200" smtClean="0">
              <a:solidFill>
                <a:prstClr val="white"/>
              </a:solidFill>
            </a:endParaRPr>
          </a:p>
        </p:txBody>
      </p:sp>
    </p:spTree>
    <p:extLst>
      <p:ext uri="{BB962C8B-B14F-4D97-AF65-F5344CB8AC3E}">
        <p14:creationId xmlns:p14="http://schemas.microsoft.com/office/powerpoint/2010/main" val="3149301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blinds(horizontal)">
                                      <p:cBhvr>
                                        <p:cTn id="7" dur="500"/>
                                        <p:tgtEl>
                                          <p:spTgt spid="4915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blinds(horizontal)">
                                      <p:cBhvr>
                                        <p:cTn id="10" dur="500"/>
                                        <p:tgtEl>
                                          <p:spTgt spid="4915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blinds(horizontal)">
                                      <p:cBhvr>
                                        <p:cTn id="15" dur="500"/>
                                        <p:tgtEl>
                                          <p:spTgt spid="49155">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blinds(horizontal)">
                                      <p:cBhvr>
                                        <p:cTn id="18" dur="500"/>
                                        <p:tgtEl>
                                          <p:spTgt spid="49155">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animEffect transition="in" filter="blinds(horizontal)">
                                      <p:cBhvr>
                                        <p:cTn id="23" dur="500"/>
                                        <p:tgtEl>
                                          <p:spTgt spid="49155">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49155">
                                            <p:txEl>
                                              <p:pRg st="5" end="5"/>
                                            </p:txEl>
                                          </p:spTgt>
                                        </p:tgtEl>
                                        <p:attrNameLst>
                                          <p:attrName>style.visibility</p:attrName>
                                        </p:attrNameLst>
                                      </p:cBhvr>
                                      <p:to>
                                        <p:strVal val="visible"/>
                                      </p:to>
                                    </p:set>
                                    <p:animEffect transition="in" filter="blinds(horizontal)">
                                      <p:cBhvr>
                                        <p:cTn id="26" dur="500"/>
                                        <p:tgtEl>
                                          <p:spTgt spid="49155">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49155">
                                            <p:txEl>
                                              <p:pRg st="6" end="6"/>
                                            </p:txEl>
                                          </p:spTgt>
                                        </p:tgtEl>
                                        <p:attrNameLst>
                                          <p:attrName>style.visibility</p:attrName>
                                        </p:attrNameLst>
                                      </p:cBhvr>
                                      <p:to>
                                        <p:strVal val="visible"/>
                                      </p:to>
                                    </p:set>
                                    <p:animEffect transition="in" filter="blinds(horizontal)">
                                      <p:cBhvr>
                                        <p:cTn id="31" dur="500"/>
                                        <p:tgtEl>
                                          <p:spTgt spid="49155">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49155">
                                            <p:txEl>
                                              <p:pRg st="7" end="7"/>
                                            </p:txEl>
                                          </p:spTgt>
                                        </p:tgtEl>
                                        <p:attrNameLst>
                                          <p:attrName>style.visibility</p:attrName>
                                        </p:attrNameLst>
                                      </p:cBhvr>
                                      <p:to>
                                        <p:strVal val="visible"/>
                                      </p:to>
                                    </p:set>
                                    <p:animEffect transition="in" filter="blinds(horizontal)">
                                      <p:cBhvr>
                                        <p:cTn id="34" dur="500"/>
                                        <p:tgtEl>
                                          <p:spTgt spid="491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xmlns:a="http://schemas.openxmlformats.org/drawingml/2006/main">
              <a:rPr lang="vi" dirty="0" smtClean="0"/>
              <a:t>Ngăn ngừa nhiễm vi-rút</a:t>
            </a:r>
          </a:p>
        </p:txBody>
      </p:sp>
      <p:sp>
        <p:nvSpPr>
          <p:cNvPr id="50179" name="Rectangle 3"/>
          <p:cNvSpPr>
            <a:spLocks noGrp="1" noChangeArrowheads="1"/>
          </p:cNvSpPr>
          <p:nvPr>
            <p:ph idx="1"/>
          </p:nvPr>
        </p:nvSpPr>
        <p:spPr/>
        <p:txBody>
          <a:bodyPr>
            <a:normAutofit fontScale="92500" lnSpcReduction="10000"/>
          </a:bodyPr>
          <a:lstStyle/>
          <a:p>
            <a:r xmlns:a="http://schemas.openxmlformats.org/drawingml/2006/main">
              <a:rPr lang="vi" b="1" dirty="0" smtClean="0"/>
              <a:t>Phòng ngừa:</a:t>
            </a:r>
          </a:p>
          <a:p>
            <a:pPr xmlns:a="http://schemas.openxmlformats.org/drawingml/2006/main" lvl="1"/>
            <a:r xmlns:a="http://schemas.openxmlformats.org/drawingml/2006/main">
              <a:rPr lang="vi" dirty="0" smtClean="0">
                <a:solidFill>
                  <a:srgbClr val="FF0000"/>
                </a:solidFill>
              </a:rPr>
              <a:t>Nguồn phần mềm </a:t>
            </a:r>
            <a:r xmlns:a="http://schemas.openxmlformats.org/drawingml/2006/main">
              <a:rPr lang="vi" dirty="0" smtClean="0"/>
              <a:t>được cài đặt tốt</a:t>
            </a:r>
          </a:p>
          <a:p>
            <a:pPr xmlns:a="http://schemas.openxmlformats.org/drawingml/2006/main" lvl="1"/>
            <a:r xmlns:a="http://schemas.openxmlformats.org/drawingml/2006/main">
              <a:rPr lang="vi" dirty="0" smtClean="0"/>
              <a:t>Giai đoạn thử nghiệm cô lập</a:t>
            </a:r>
          </a:p>
          <a:p>
            <a:pPr xmlns:a="http://schemas.openxmlformats.org/drawingml/2006/main" lvl="1"/>
            <a:r xmlns:a="http://schemas.openxmlformats.org/drawingml/2006/main">
              <a:rPr lang="vi" dirty="0" smtClean="0">
                <a:solidFill>
                  <a:srgbClr val="FF0000"/>
                </a:solidFill>
              </a:rPr>
              <a:t>Sử dụng trình phát hiện vi rút</a:t>
            </a:r>
          </a:p>
          <a:p>
            <a:endParaRPr lang="en-US" dirty="0" smtClean="0"/>
          </a:p>
          <a:p>
            <a:r xmlns:a="http://schemas.openxmlformats.org/drawingml/2006/main">
              <a:rPr lang="vi" b="1" dirty="0" smtClean="0"/>
              <a:t>Hạn chế thiệt hại:</a:t>
            </a:r>
          </a:p>
          <a:p>
            <a:pPr xmlns:a="http://schemas.openxmlformats.org/drawingml/2006/main" lvl="1"/>
            <a:r xmlns:a="http://schemas.openxmlformats.org/drawingml/2006/main">
              <a:rPr lang="vi" dirty="0" smtClean="0"/>
              <a:t>Tạo và giữ lại các </a:t>
            </a:r>
            <a:r xmlns:a="http://schemas.openxmlformats.org/drawingml/2006/main">
              <a:rPr lang="vi" dirty="0" smtClean="0"/>
              <a:t>bản </a:t>
            </a:r>
            <a:r xmlns:a="http://schemas.openxmlformats.org/drawingml/2006/main">
              <a:rPr lang="vi" dirty="0" smtClean="0">
                <a:solidFill>
                  <a:srgbClr val="FF0000"/>
                </a:solidFill>
              </a:rPr>
              <a:t>sao lưu </a:t>
            </a:r>
            <a:r xmlns:a="http://schemas.openxmlformats.org/drawingml/2006/main">
              <a:rPr lang="vi" dirty="0" smtClean="0">
                <a:solidFill>
                  <a:srgbClr val="FF0000"/>
                </a:solidFill>
              </a:rPr>
              <a:t>các tài nguyên quan trọng</a:t>
            </a:r>
          </a:p>
        </p:txBody>
      </p:sp>
      <p:sp>
        <p:nvSpPr>
          <p:cNvPr id="41988" name="Slide Number Placeholder 5"/>
          <p:cNvSpPr>
            <a:spLocks noGrp="1"/>
          </p:cNvSpPr>
          <p:nvPr>
            <p:ph type="sldNum" sz="quarter" idx="4294967295"/>
          </p:nvPr>
        </p:nvSpPr>
        <p:spPr bwMode="auto">
          <a:xfrm>
            <a:off x="6553200" y="4755357"/>
            <a:ext cx="21336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fld id="{E45D8ADF-769D-4321-A915-53C72A3AF9A9}" type="slidenum">
              <a:rPr kumimoji="0" lang="en-US" sz="1200" smtClean="0">
                <a:solidFill>
                  <a:prstClr val="white"/>
                </a:solidFill>
              </a:rPr>
              <a:pPr/>
              <a:t>36</a:t>
            </a:fld>
            <a:endParaRPr kumimoji="0" lang="en-US" sz="1200" smtClean="0">
              <a:solidFill>
                <a:prstClr val="white"/>
              </a:solidFill>
            </a:endParaRPr>
          </a:p>
        </p:txBody>
      </p:sp>
      <p:sp>
        <p:nvSpPr>
          <p:cNvPr id="41989" name="Footer Placeholder 3"/>
          <p:cNvSpPr>
            <a:spLocks noGrp="1"/>
          </p:cNvSpPr>
          <p:nvPr>
            <p:ph type="ftr" sz="quarter" idx="4294967295"/>
          </p:nvPr>
        </p:nvSpPr>
        <p:spPr bwMode="auto">
          <a:xfrm>
            <a:off x="457200" y="4767263"/>
            <a:ext cx="55626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bg2"/>
                </a:solidFill>
                <a:latin typeface="Times New Roman" pitchFamily="18" charset="0"/>
              </a:defRPr>
            </a:lvl1pPr>
            <a:lvl2pPr marL="742950" indent="-285750">
              <a:defRPr kumimoji="1" sz="3200">
                <a:solidFill>
                  <a:schemeClr val="bg2"/>
                </a:solidFill>
                <a:latin typeface="Times New Roman" pitchFamily="18" charset="0"/>
              </a:defRPr>
            </a:lvl2pPr>
            <a:lvl3pPr marL="1143000" indent="-228600">
              <a:defRPr kumimoji="1" sz="3200">
                <a:solidFill>
                  <a:schemeClr val="bg2"/>
                </a:solidFill>
                <a:latin typeface="Times New Roman" pitchFamily="18" charset="0"/>
              </a:defRPr>
            </a:lvl3pPr>
            <a:lvl4pPr marL="1600200" indent="-228600">
              <a:defRPr kumimoji="1" sz="3200">
                <a:solidFill>
                  <a:schemeClr val="bg2"/>
                </a:solidFill>
                <a:latin typeface="Times New Roman" pitchFamily="18" charset="0"/>
              </a:defRPr>
            </a:lvl4pPr>
            <a:lvl5pPr marL="2057400" indent="-228600">
              <a:defRPr kumimoji="1" sz="3200">
                <a:solidFill>
                  <a:schemeClr val="bg2"/>
                </a:solidFill>
                <a:latin typeface="Times New Roman"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itchFamily="18" charset="0"/>
              </a:defRPr>
            </a:lvl9pPr>
          </a:lstStyle>
          <a:p>
            <a:r xmlns:a="http://schemas.openxmlformats.org/drawingml/2006/main">
              <a:rPr kumimoji="0" lang="vi" sz="1200" smtClean="0">
                <a:solidFill>
                  <a:prstClr val="white"/>
                </a:solidFill>
              </a:rPr>
              <a:t>CS 450/650 Bài giảng 15: Mã độc hại</a:t>
            </a:r>
            <a:endParaRPr xmlns:a="http://schemas.openxmlformats.org/drawingml/2006/main" kumimoji="0" lang="en-US" sz="1200" smtClean="0">
              <a:solidFill>
                <a:prstClr val="white"/>
              </a:solidFill>
            </a:endParaRPr>
          </a:p>
        </p:txBody>
      </p:sp>
    </p:spTree>
    <p:extLst>
      <p:ext uri="{BB962C8B-B14F-4D97-AF65-F5344CB8AC3E}">
        <p14:creationId xmlns:p14="http://schemas.microsoft.com/office/powerpoint/2010/main" val="29425661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179">
                                            <p:txEl>
                                              <p:pRg st="5" end="5"/>
                                            </p:txEl>
                                          </p:spTgt>
                                        </p:tgtEl>
                                        <p:attrNameLst>
                                          <p:attrName>style.visibility</p:attrName>
                                        </p:attrNameLst>
                                      </p:cBhvr>
                                      <p:to>
                                        <p:strVal val="visible"/>
                                      </p:to>
                                    </p:set>
                                    <p:animEffect transition="in" filter="blinds(horizontal)">
                                      <p:cBhvr>
                                        <p:cTn id="7" dur="500"/>
                                        <p:tgtEl>
                                          <p:spTgt spid="50179">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0179">
                                            <p:txEl>
                                              <p:pRg st="6" end="6"/>
                                            </p:txEl>
                                          </p:spTgt>
                                        </p:tgtEl>
                                        <p:attrNameLst>
                                          <p:attrName>style.visibility</p:attrName>
                                        </p:attrNameLst>
                                      </p:cBhvr>
                                      <p:to>
                                        <p:strVal val="visible"/>
                                      </p:to>
                                    </p:set>
                                    <p:animEffect transition="in" filter="blinds(horizontal)">
                                      <p:cBhvr>
                                        <p:cTn id="10" dur="500"/>
                                        <p:tgtEl>
                                          <p:spTgt spid="501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342901"/>
            <a:ext cx="8305800" cy="584775"/>
          </a:xfrm>
          <a:prstGeom prst="rect">
            <a:avLst/>
          </a:prstGeom>
          <a:noFill/>
        </p:spPr>
        <p:txBody>
          <a:bodyPr wrap="square" rtlCol="0">
            <a:spAutoFit/>
          </a:bodyPr>
          <a:lstStyle/>
          <a:p>
            <a:r xmlns:a="http://schemas.openxmlformats.org/drawingml/2006/main">
              <a:rPr lang="vi" sz="3200" b="1" dirty="0" smtClean="0">
                <a:solidFill>
                  <a:srgbClr val="7030A0"/>
                </a:solidFill>
                <a:latin typeface="+mj-lt"/>
              </a:rPr>
              <a:t>Ngăn chặn các cuộc tấn công độc hại trên Internet</a:t>
            </a:r>
            <a:endParaRPr xmlns:a="http://schemas.openxmlformats.org/drawingml/2006/main" lang="en-US" sz="3200" b="1" dirty="0">
              <a:solidFill>
                <a:srgbClr val="7030A0"/>
              </a:solidFill>
              <a:latin typeface="+mj-lt"/>
            </a:endParaRPr>
          </a:p>
        </p:txBody>
      </p:sp>
      <p:sp>
        <p:nvSpPr>
          <p:cNvPr id="5" name="TextBox 4"/>
          <p:cNvSpPr txBox="1"/>
          <p:nvPr/>
        </p:nvSpPr>
        <p:spPr>
          <a:xfrm>
            <a:off x="533400" y="1028700"/>
            <a:ext cx="8001000" cy="2339102"/>
          </a:xfrm>
          <a:prstGeom prst="rect">
            <a:avLst/>
          </a:prstGeom>
          <a:noFill/>
        </p:spPr>
        <p:txBody>
          <a:bodyPr wrap="square" rtlCol="0">
            <a:spAutoFit/>
          </a:bodyPr>
          <a:lstStyle/>
          <a:p>
            <a:endParaRPr lang="en-US" sz="2400" dirty="0"/>
          </a:p>
          <a:p>
            <a:pPr xmlns:a="http://schemas.openxmlformats.org/drawingml/2006/main" marL="342900" indent="-342900">
              <a:spcBef>
                <a:spcPts val="1200"/>
              </a:spcBef>
              <a:spcAft>
                <a:spcPts val="1200"/>
              </a:spcAft>
              <a:buFont typeface="Wingdings" panose="05000000000000000000" pitchFamily="2" charset="2"/>
              <a:buChar char="§"/>
            </a:pPr>
            <a:r xmlns:a="http://schemas.openxmlformats.org/drawingml/2006/main">
              <a:rPr lang="vi" sz="2400" dirty="0" smtClean="0">
                <a:solidFill>
                  <a:srgbClr val="FF0000"/>
                </a:solidFill>
              </a:rPr>
              <a:t>Cập nhật</a:t>
            </a:r>
            <a:endParaRPr xmlns:a="http://schemas.openxmlformats.org/drawingml/2006/main" lang="en-US" sz="2400" dirty="0" smtClean="0">
              <a:solidFill>
                <a:srgbClr val="FF0000"/>
              </a:solidFill>
            </a:endParaRPr>
          </a:p>
          <a:p>
            <a:pPr xmlns:a="http://schemas.openxmlformats.org/drawingml/2006/main" marL="342900" indent="-342900">
              <a:spcBef>
                <a:spcPts val="1200"/>
              </a:spcBef>
              <a:spcAft>
                <a:spcPts val="1200"/>
              </a:spcAft>
              <a:buFont typeface="Wingdings" panose="05000000000000000000" pitchFamily="2" charset="2"/>
              <a:buChar char="§"/>
            </a:pPr>
            <a:r xmlns:a="http://schemas.openxmlformats.org/drawingml/2006/main">
              <a:rPr lang="vi" sz="2400" dirty="0" smtClean="0">
                <a:solidFill>
                  <a:srgbClr val="FF0000"/>
                </a:solidFill>
              </a:rPr>
              <a:t>Cài đặt </a:t>
            </a:r>
            <a:r xmlns:a="http://schemas.openxmlformats.org/drawingml/2006/main">
              <a:rPr lang="vi" sz="2400" dirty="0">
                <a:solidFill>
                  <a:srgbClr val="FF0000"/>
                </a:solidFill>
              </a:rPr>
              <a:t>tường </a:t>
            </a:r>
            <a:r xmlns:a="http://schemas.openxmlformats.org/drawingml/2006/main">
              <a:rPr lang="vi" sz="2400" dirty="0" smtClean="0">
                <a:solidFill>
                  <a:srgbClr val="FF0000"/>
                </a:solidFill>
              </a:rPr>
              <a:t>lửa</a:t>
            </a:r>
            <a:endParaRPr xmlns:a="http://schemas.openxmlformats.org/drawingml/2006/main" lang="en-US" sz="2400" b="1" dirty="0" smtClean="0"/>
          </a:p>
          <a:p>
            <a:pPr xmlns:a="http://schemas.openxmlformats.org/drawingml/2006/main" marL="342900" indent="-342900">
              <a:spcBef>
                <a:spcPts val="1200"/>
              </a:spcBef>
              <a:spcAft>
                <a:spcPts val="1200"/>
              </a:spcAft>
              <a:buFont typeface="Wingdings" panose="05000000000000000000" pitchFamily="2" charset="2"/>
              <a:buChar char="§"/>
            </a:pPr>
            <a:r xmlns:a="http://schemas.openxmlformats.org/drawingml/2006/main">
              <a:rPr lang="vi" sz="2400" b="1" dirty="0" smtClean="0"/>
              <a:t>Hệ thống quét</a:t>
            </a:r>
            <a:endParaRPr xmlns:a="http://schemas.openxmlformats.org/drawingml/2006/main" lang="en-US" sz="2400" dirty="0"/>
          </a:p>
        </p:txBody>
      </p:sp>
    </p:spTree>
    <p:extLst>
      <p:ext uri="{BB962C8B-B14F-4D97-AF65-F5344CB8AC3E}">
        <p14:creationId xmlns:p14="http://schemas.microsoft.com/office/powerpoint/2010/main" val="7818640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dirty="0" smtClean="0">
                <a:solidFill>
                  <a:srgbClr val="7030A0"/>
                </a:solidFill>
              </a:rPr>
              <a:t>Phân tích phần mềm độc hại</a:t>
            </a:r>
            <a:endParaRPr xmlns:a="http://schemas.openxmlformats.org/drawingml/2006/main" lang="en-US" dirty="0">
              <a:solidFill>
                <a:srgbClr val="7030A0"/>
              </a:solidFill>
            </a:endParaRPr>
          </a:p>
        </p:txBody>
      </p:sp>
      <p:sp>
        <p:nvSpPr>
          <p:cNvPr id="3" name="Content Placeholder 2"/>
          <p:cNvSpPr>
            <a:spLocks noGrp="1"/>
          </p:cNvSpPr>
          <p:nvPr>
            <p:ph idx="1"/>
          </p:nvPr>
        </p:nvSpPr>
        <p:spPr>
          <a:xfrm>
            <a:off x="76200" y="1200151"/>
            <a:ext cx="9067800" cy="3394472"/>
          </a:xfrm>
        </p:spPr>
        <p:txBody>
          <a:bodyPr>
            <a:normAutofit/>
          </a:bodyPr>
          <a:lstStyle/>
          <a:p>
            <a:r xmlns:a="http://schemas.openxmlformats.org/drawingml/2006/main">
              <a:rPr lang="vi" sz="2800" dirty="0" smtClean="0"/>
              <a:t>Có hai cách tiếp cận cơ bản để phân tích phần mềm độc hại</a:t>
            </a:r>
          </a:p>
          <a:p>
            <a:pPr xmlns:a="http://schemas.openxmlformats.org/drawingml/2006/main" lvl="1">
              <a:spcAft>
                <a:spcPts val="1200"/>
              </a:spcAft>
            </a:pPr>
            <a:r xmlns:a="http://schemas.openxmlformats.org/drawingml/2006/main">
              <a:rPr lang="vi" sz="2400" b="1" dirty="0" smtClean="0"/>
              <a:t>Phân tích tĩnh </a:t>
            </a:r>
            <a:r xmlns:a="http://schemas.openxmlformats.org/drawingml/2006/main">
              <a:rPr lang="vi" sz="2400" dirty="0" smtClean="0"/>
              <a:t>, bao gồm việc kiểm tra và phân tích phần mềm độc hại mà không cần thực thi nó</a:t>
            </a:r>
          </a:p>
          <a:p>
            <a:pPr xmlns:a="http://schemas.openxmlformats.org/drawingml/2006/main" lvl="1">
              <a:spcAft>
                <a:spcPts val="1200"/>
              </a:spcAft>
            </a:pPr>
            <a:r xmlns:a="http://schemas.openxmlformats.org/drawingml/2006/main">
              <a:rPr lang="vi" sz="2400" b="1" dirty="0" smtClean="0"/>
              <a:t>Phân tích động </a:t>
            </a:r>
            <a:r xmlns:a="http://schemas.openxmlformats.org/drawingml/2006/main">
              <a:rPr lang="vi" sz="2400" dirty="0" smtClean="0"/>
              <a:t>, bao gồm việc thực thi phần mềm độc hại trên hệ thống và phân tích nó.</a:t>
            </a:r>
            <a:endParaRPr xmlns:a="http://schemas.openxmlformats.org/drawingml/2006/main" lang="en-US" sz="2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9035514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0"/>
            <a:ext cx="8229600" cy="857250"/>
          </a:xfrm>
        </p:spPr>
        <p:txBody>
          <a:bodyPr>
            <a:noAutofit/>
          </a:bodyPr>
          <a:lstStyle/>
          <a:p>
            <a:r xmlns:a="http://schemas.openxmlformats.org/drawingml/2006/main">
              <a:rPr lang="vi" sz="9600" smtClean="0">
                <a:latin typeface="Arial" pitchFamily="34" charset="0"/>
                <a:cs typeface="Arial" pitchFamily="34" charset="0"/>
              </a:rPr>
              <a:t>Hỏi &amp; Đáp</a:t>
            </a:r>
            <a:endParaRPr xmlns:a="http://schemas.openxmlformats.org/drawingml/2006/main" lang="en-US" sz="9600">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4139427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dirty="0" smtClean="0">
                <a:solidFill>
                  <a:srgbClr val="FF0000"/>
                </a:solidFill>
              </a:rPr>
              <a:t>Phần </a:t>
            </a:r>
            <a:r xmlns:a="http://schemas.openxmlformats.org/drawingml/2006/main">
              <a:rPr lang="vi" dirty="0" smtClean="0">
                <a:solidFill>
                  <a:srgbClr val="002060"/>
                </a:solidFill>
              </a:rPr>
              <a:t>mềm độc hại </a:t>
            </a:r>
            <a:r xmlns:a="http://schemas.openxmlformats.org/drawingml/2006/main">
              <a:rPr lang="vi" dirty="0" smtClean="0">
                <a:solidFill>
                  <a:srgbClr val="FF0000"/>
                </a:solidFill>
              </a:rPr>
              <a:t>là gì?</a:t>
            </a:r>
            <a:endParaRPr xmlns:a="http://schemas.openxmlformats.org/drawingml/2006/main" lang="en-US" dirty="0">
              <a:solidFill>
                <a:srgbClr val="FF0000"/>
              </a:solidFill>
            </a:endParaRPr>
          </a:p>
        </p:txBody>
      </p:sp>
      <p:sp>
        <p:nvSpPr>
          <p:cNvPr id="3" name="Content Placeholder 2"/>
          <p:cNvSpPr>
            <a:spLocks noGrp="1"/>
          </p:cNvSpPr>
          <p:nvPr>
            <p:ph idx="1"/>
          </p:nvPr>
        </p:nvSpPr>
        <p:spPr>
          <a:xfrm>
            <a:off x="457200" y="1047750"/>
            <a:ext cx="8229600" cy="3546873"/>
          </a:xfrm>
        </p:spPr>
        <p:txBody>
          <a:bodyPr>
            <a:normAutofit fontScale="85000" lnSpcReduction="20000"/>
          </a:bodyPr>
          <a:lstStyle/>
          <a:p>
            <a:pPr xmlns:a="http://schemas.openxmlformats.org/drawingml/2006/main">
              <a:spcBef>
                <a:spcPts val="1200"/>
              </a:spcBef>
            </a:pPr>
            <a:r xmlns:a="http://schemas.openxmlformats.org/drawingml/2006/main">
              <a:rPr lang="vi" b="1" dirty="0" smtClean="0">
                <a:solidFill>
                  <a:srgbClr val="002060"/>
                </a:solidFill>
              </a:rPr>
              <a:t>Lan truyền</a:t>
            </a:r>
          </a:p>
          <a:p>
            <a:pPr xmlns:a="http://schemas.openxmlformats.org/drawingml/2006/main" lvl="1">
              <a:spcBef>
                <a:spcPts val="1200"/>
              </a:spcBef>
            </a:pPr>
            <a:r xmlns:a="http://schemas.openxmlformats.org/drawingml/2006/main">
              <a:rPr lang="vi" dirty="0" smtClean="0">
                <a:solidFill>
                  <a:srgbClr val="7030A0"/>
                </a:solidFill>
              </a:rPr>
              <a:t>Virus </a:t>
            </a:r>
            <a:r xmlns:a="http://schemas.openxmlformats.org/drawingml/2006/main">
              <a:rPr lang="vi" dirty="0" smtClean="0"/>
              <a:t>: sự lan truyền do con người hỗ trợ</a:t>
            </a:r>
          </a:p>
          <a:p>
            <a:pPr xmlns:a="http://schemas.openxmlformats.org/drawingml/2006/main" lvl="1">
              <a:spcBef>
                <a:spcPts val="1200"/>
              </a:spcBef>
            </a:pPr>
            <a:r xmlns:a="http://schemas.openxmlformats.org/drawingml/2006/main">
              <a:rPr lang="vi" dirty="0" smtClean="0">
                <a:solidFill>
                  <a:srgbClr val="7030A0"/>
                </a:solidFill>
              </a:rPr>
              <a:t>Worm </a:t>
            </a:r>
            <a:r xmlns:a="http://schemas.openxmlformats.org/drawingml/2006/main">
              <a:rPr lang="vi" dirty="0" smtClean="0"/>
              <a:t>: nhân giống tự động mà không cần sự hỗ trợ của con người</a:t>
            </a:r>
          </a:p>
          <a:p>
            <a:pPr xmlns:a="http://schemas.openxmlformats.org/drawingml/2006/main">
              <a:spcBef>
                <a:spcPts val="1200"/>
              </a:spcBef>
            </a:pPr>
            <a:r xmlns:a="http://schemas.openxmlformats.org/drawingml/2006/main">
              <a:rPr lang="vi" b="1" dirty="0" smtClean="0">
                <a:solidFill>
                  <a:srgbClr val="002060"/>
                </a:solidFill>
              </a:rPr>
              <a:t>Sự che giấu</a:t>
            </a:r>
          </a:p>
          <a:p>
            <a:pPr xmlns:a="http://schemas.openxmlformats.org/drawingml/2006/main" lvl="1">
              <a:spcBef>
                <a:spcPts val="1200"/>
              </a:spcBef>
            </a:pPr>
            <a:r xmlns:a="http://schemas.openxmlformats.org/drawingml/2006/main">
              <a:rPr lang="vi" dirty="0" smtClean="0">
                <a:solidFill>
                  <a:srgbClr val="7030A0"/>
                </a:solidFill>
              </a:rPr>
              <a:t>Rootkit </a:t>
            </a:r>
            <a:r xmlns:a="http://schemas.openxmlformats.org/drawingml/2006/main">
              <a:rPr lang="vi" dirty="0" smtClean="0"/>
              <a:t>: sửa đổi hệ điều hành để che giấu sự tồn tại của nó</a:t>
            </a:r>
          </a:p>
          <a:p>
            <a:pPr xmlns:a="http://schemas.openxmlformats.org/drawingml/2006/main" lvl="1">
              <a:spcBef>
                <a:spcPts val="1200"/>
              </a:spcBef>
            </a:pPr>
            <a:r xmlns:a="http://schemas.openxmlformats.org/drawingml/2006/main">
              <a:rPr lang="vi" dirty="0" smtClean="0">
                <a:solidFill>
                  <a:srgbClr val="7030A0"/>
                </a:solidFill>
              </a:rPr>
              <a:t>Trojan </a:t>
            </a:r>
            <a:r xmlns:a="http://schemas.openxmlformats.org/drawingml/2006/main">
              <a:rPr lang="vi" dirty="0" smtClean="0"/>
              <a:t>: cung cấp chức năng mong muốn nhưng ẩn hoạt động độc hại</a:t>
            </a:r>
          </a:p>
          <a:p>
            <a:pPr xmlns:a="http://schemas.openxmlformats.org/drawingml/2006/main">
              <a:spcBef>
                <a:spcPts val="1200"/>
              </a:spcBef>
            </a:pPr>
            <a:r xmlns:a="http://schemas.openxmlformats.org/drawingml/2006/main">
              <a:rPr lang="vi" dirty="0" smtClean="0">
                <a:solidFill>
                  <a:srgbClr val="002060"/>
                </a:solidFill>
              </a:rPr>
              <a:t>Nhiều loại trọng tải khác nhau</a:t>
            </a:r>
            <a:endParaRPr xmlns:a="http://schemas.openxmlformats.org/drawingml/2006/main" lang="en-US" dirty="0">
              <a:solidFill>
                <a:srgbClr val="002060"/>
              </a:solidFill>
            </a:endParaRPr>
          </a:p>
        </p:txBody>
      </p:sp>
    </p:spTree>
    <p:extLst>
      <p:ext uri="{BB962C8B-B14F-4D97-AF65-F5344CB8AC3E}">
        <p14:creationId xmlns:p14="http://schemas.microsoft.com/office/powerpoint/2010/main" val="733712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dirty="0" smtClean="0">
                <a:solidFill>
                  <a:srgbClr val="7030A0"/>
                </a:solidFill>
              </a:rPr>
              <a:t>Mục tiêu phần mềm độc hại</a:t>
            </a:r>
            <a:endParaRPr xmlns:a="http://schemas.openxmlformats.org/drawingml/2006/main" lang="en-US" dirty="0">
              <a:solidFill>
                <a:srgbClr val="7030A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43000"/>
            <a:ext cx="8743950" cy="270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85554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smtClean="0"/>
              <a:t>Giao hàng &amp; Kỹ thuật</a:t>
            </a:r>
            <a:endParaRPr xmlns:a="http://schemas.openxmlformats.org/drawingml/2006/main"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32286"/>
            <a:ext cx="8534400" cy="2624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8419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a:t>Giao hàng &amp; Kỹ thuật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1" y="1322976"/>
            <a:ext cx="7019925" cy="2986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914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idx="1"/>
          </p:nvPr>
        </p:nvSpPr>
        <p:spPr>
          <a:xfrm>
            <a:off x="381000" y="742950"/>
            <a:ext cx="8153400" cy="3429000"/>
          </a:xfrm>
        </p:spPr>
        <p:txBody>
          <a:bodyPr>
            <a:noAutofit/>
          </a:bodyPr>
          <a:lstStyle/>
          <a:p>
            <a:pPr xmlns:a="http://schemas.openxmlformats.org/drawingml/2006/main" marL="533400" indent="-533400" eaLnBrk="1" hangingPunct="1"/>
            <a:r xmlns:a="http://schemas.openxmlformats.org/drawingml/2006/main">
              <a:rPr lang="vi" altLang="zh-CN" sz="2000" dirty="0" smtClean="0">
                <a:ea typeface="SimSun" pitchFamily="2" charset="-122"/>
              </a:rPr>
              <a:t>Các loại cơ bản:</a:t>
            </a:r>
          </a:p>
          <a:p>
            <a:pPr xmlns:a="http://schemas.openxmlformats.org/drawingml/2006/main" marL="1023938" lvl="1" indent="-457200" eaLnBrk="1" hangingPunct="1"/>
            <a:r xmlns:a="http://schemas.openxmlformats.org/drawingml/2006/main">
              <a:rPr lang="vi" altLang="zh-CN" sz="2000" dirty="0" smtClean="0">
                <a:ea typeface="SimSun" pitchFamily="2" charset="-122"/>
              </a:rPr>
              <a:t>Vi-rút</a:t>
            </a:r>
          </a:p>
          <a:p>
            <a:pPr xmlns:a="http://schemas.openxmlformats.org/drawingml/2006/main" marL="1023938" lvl="1" indent="-457200" eaLnBrk="1" hangingPunct="1"/>
            <a:r xmlns:a="http://schemas.openxmlformats.org/drawingml/2006/main">
              <a:rPr lang="vi" altLang="zh-CN" sz="2000" dirty="0" smtClean="0">
                <a:ea typeface="SimSun" pitchFamily="2" charset="-122"/>
              </a:rPr>
              <a:t>Giun</a:t>
            </a:r>
          </a:p>
          <a:p>
            <a:pPr xmlns:a="http://schemas.openxmlformats.org/drawingml/2006/main" marL="1023938" lvl="1" indent="-457200"/>
            <a:r xmlns:a="http://schemas.openxmlformats.org/drawingml/2006/main">
              <a:rPr lang="vi" altLang="zh-CN" sz="2000" dirty="0">
                <a:ea typeface="SimSun" pitchFamily="2" charset="-122"/>
              </a:rPr>
              <a:t>Ngựa thành Troy</a:t>
            </a:r>
          </a:p>
          <a:p>
            <a:pPr xmlns:a="http://schemas.openxmlformats.org/drawingml/2006/main" marL="533400" indent="-533400" eaLnBrk="1" hangingPunct="1">
              <a:spcBef>
                <a:spcPts val="1200"/>
              </a:spcBef>
            </a:pPr>
            <a:r xmlns:a="http://schemas.openxmlformats.org/drawingml/2006/main">
              <a:rPr lang="vi" altLang="zh-CN" sz="2000" dirty="0" smtClean="0">
                <a:ea typeface="SimSun" pitchFamily="2" charset="-122"/>
              </a:rPr>
              <a:t>Một số biến thể của các kiểu cơ bản tồn tại:</a:t>
            </a:r>
          </a:p>
          <a:p>
            <a:pPr xmlns:a="http://schemas.openxmlformats.org/drawingml/2006/main" marL="1023938" lvl="1" indent="-457200" eaLnBrk="1" hangingPunct="1"/>
            <a:r xmlns:a="http://schemas.openxmlformats.org/drawingml/2006/main">
              <a:rPr lang="vi" altLang="zh-CN" sz="2000" dirty="0" smtClean="0">
                <a:ea typeface="SimSun" pitchFamily="2" charset="-122"/>
              </a:rPr>
              <a:t>Bom hẹn giờ</a:t>
            </a:r>
          </a:p>
          <a:p>
            <a:pPr xmlns:a="http://schemas.openxmlformats.org/drawingml/2006/main" marL="1023938" lvl="1" indent="-457200" eaLnBrk="1" hangingPunct="1"/>
            <a:r xmlns:a="http://schemas.openxmlformats.org/drawingml/2006/main">
              <a:rPr lang="vi" altLang="zh-CN" sz="2000" dirty="0" smtClean="0">
                <a:ea typeface="SimSun" pitchFamily="2" charset="-122"/>
              </a:rPr>
              <a:t>Bom logic</a:t>
            </a:r>
          </a:p>
          <a:p>
            <a:pPr xmlns:a="http://schemas.openxmlformats.org/drawingml/2006/main" marL="1023938" lvl="1" indent="-457200" eaLnBrk="1" hangingPunct="1"/>
            <a:r xmlns:a="http://schemas.openxmlformats.org/drawingml/2006/main">
              <a:rPr lang="vi" altLang="zh-CN" sz="2000" dirty="0" err="1" smtClean="0">
                <a:ea typeface="SimSun" pitchFamily="2" charset="-122"/>
              </a:rPr>
              <a:t>Keylogger</a:t>
            </a:r>
            <a:r xmlns:a="http://schemas.openxmlformats.org/drawingml/2006/main">
              <a:rPr lang="vi" altLang="zh-CN" sz="2000" dirty="0" smtClean="0">
                <a:ea typeface="SimSun" pitchFamily="2" charset="-122"/>
              </a:rPr>
              <a:t> </a:t>
            </a:r>
          </a:p>
          <a:p>
            <a:pPr xmlns:a="http://schemas.openxmlformats.org/drawingml/2006/main" marL="1023938" lvl="1" indent="-457200" eaLnBrk="1" hangingPunct="1"/>
            <a:r xmlns:a="http://schemas.openxmlformats.org/drawingml/2006/main">
              <a:rPr lang="vi" altLang="zh-CN" sz="2000" dirty="0" smtClean="0">
                <a:ea typeface="SimSun" pitchFamily="2" charset="-122"/>
              </a:rPr>
              <a:t>Rootkit</a:t>
            </a:r>
          </a:p>
          <a:p>
            <a:pPr xmlns:a="http://schemas.openxmlformats.org/drawingml/2006/main" marL="1023938" lvl="1" indent="-457200" eaLnBrk="1" hangingPunct="1"/>
            <a:r xmlns:a="http://schemas.openxmlformats.org/drawingml/2006/main">
              <a:rPr lang="vi" altLang="zh-CN" sz="2000" dirty="0" smtClean="0">
                <a:ea typeface="SimSun" pitchFamily="2" charset="-122"/>
              </a:rPr>
              <a:t>Phần mềm quảng cáo</a:t>
            </a:r>
          </a:p>
          <a:p>
            <a:pPr xmlns:a="http://schemas.openxmlformats.org/drawingml/2006/main" marL="1023938" lvl="1" indent="-457200" eaLnBrk="1" hangingPunct="1"/>
            <a:r xmlns:a="http://schemas.openxmlformats.org/drawingml/2006/main">
              <a:rPr lang="vi" altLang="zh-CN" sz="2000" dirty="0" smtClean="0">
                <a:ea typeface="SimSun" pitchFamily="2" charset="-122"/>
              </a:rPr>
              <a:t>Phần mềm gián điệp</a:t>
            </a:r>
          </a:p>
          <a:p>
            <a:pPr xmlns:a="http://schemas.openxmlformats.org/drawingml/2006/main" marL="1023938" lvl="1" indent="-457200" eaLnBrk="1" hangingPunct="1"/>
            <a:r xmlns:a="http://schemas.openxmlformats.org/drawingml/2006/main">
              <a:rPr lang="vi" altLang="zh-CN" sz="2000" dirty="0" smtClean="0">
                <a:ea typeface="SimSun" pitchFamily="2" charset="-122"/>
              </a:rPr>
              <a:t>…</a:t>
            </a:r>
          </a:p>
        </p:txBody>
      </p:sp>
      <p:sp>
        <p:nvSpPr>
          <p:cNvPr id="92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CD9A924-E96D-4279-A7D9-279AA0B5C4FA}" type="slidenum">
              <a:rPr lang="zh-CN" altLang="en-US" sz="1400" smtClean="0"/>
              <a:pPr eaLnBrk="1" hangingPunct="1"/>
              <a:t>8</a:t>
            </a:fld>
            <a:endParaRPr lang="en-US" altLang="zh-CN" sz="1400" smtClean="0"/>
          </a:p>
        </p:txBody>
      </p:sp>
      <p:sp>
        <p:nvSpPr>
          <p:cNvPr id="9220" name="Rectangle 3"/>
          <p:cNvSpPr>
            <a:spLocks noChangeArrowheads="1"/>
          </p:cNvSpPr>
          <p:nvPr/>
        </p:nvSpPr>
        <p:spPr bwMode="auto">
          <a:xfrm>
            <a:off x="685800" y="133350"/>
            <a:ext cx="77724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xmlns:a="http://schemas.openxmlformats.org/drawingml/2006/main" algn="ctr"/>
            <a:r xmlns:a="http://schemas.openxmlformats.org/drawingml/2006/main">
              <a:rPr lang="vi" sz="4400" b="1" dirty="0" smtClean="0">
                <a:solidFill>
                  <a:srgbClr val="CC0000"/>
                </a:solidFill>
                <a:latin typeface="+mj-lt"/>
              </a:rPr>
              <a:t>Các loại phần mềm độc hại</a:t>
            </a:r>
            <a:endParaRPr xmlns:a="http://schemas.openxmlformats.org/drawingml/2006/main" lang="en-US" sz="3200" b="1" dirty="0">
              <a:solidFill>
                <a:srgbClr val="333399"/>
              </a:solidFill>
              <a:latin typeface="+mj-lt"/>
            </a:endParaRPr>
          </a:p>
        </p:txBody>
      </p:sp>
    </p:spTree>
    <p:extLst>
      <p:ext uri="{BB962C8B-B14F-4D97-AF65-F5344CB8AC3E}">
        <p14:creationId xmlns:p14="http://schemas.microsoft.com/office/powerpoint/2010/main" val="2140974308"/>
      </p:ext>
    </p:extLst>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dirty="0" err="1" smtClean="0"/>
              <a:t>Keylogger</a:t>
            </a:r>
            <a:endParaRPr xmlns:a="http://schemas.openxmlformats.org/drawingml/2006/main"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pic>
        <p:nvPicPr>
          <p:cNvPr id="6" name="Picture 5"/>
          <p:cNvPicPr>
            <a:picLocks noChangeAspect="1"/>
          </p:cNvPicPr>
          <p:nvPr/>
        </p:nvPicPr>
        <p:blipFill>
          <a:blip r:embed="rId2"/>
          <a:stretch>
            <a:fillRect/>
          </a:stretch>
        </p:blipFill>
        <p:spPr>
          <a:xfrm>
            <a:off x="121897" y="1406128"/>
            <a:ext cx="8900206" cy="2982516"/>
          </a:xfrm>
          <a:prstGeom prst="rect">
            <a:avLst/>
          </a:prstGeom>
        </p:spPr>
      </p:pic>
    </p:spTree>
    <p:extLst>
      <p:ext uri="{BB962C8B-B14F-4D97-AF65-F5344CB8AC3E}">
        <p14:creationId xmlns:p14="http://schemas.microsoft.com/office/powerpoint/2010/main" val="1933092065"/>
      </p:ext>
    </p:extLst>
  </p:cSld>
  <p:clrMapOvr>
    <a:masterClrMapping/>
  </p:clrMapOvr>
  <p:timing>
    <p:tnLst>
      <p:par>
        <p:cTn id="1" dur="indefinite" restart="never" nodeType="tmRoot"/>
      </p:par>
    </p:tnLst>
  </p:timing>
</p:sld>
</file>

<file path=ppt/theme/theme1.xml><?xml version="1.0" encoding="utf-8"?>
<a:theme xmlns:a="http://schemas.openxmlformats.org/drawingml/2006/main" name="UN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582</TotalTime>
  <Words>1066</Words>
  <Application>Microsoft Office PowerPoint</Application>
  <PresentationFormat>On-screen Show (16:9)</PresentationFormat>
  <Paragraphs>221</Paragraphs>
  <Slides>39</Slides>
  <Notes>1</Notes>
  <HiddenSlides>0</HiddenSlides>
  <MMClips>0</MMClips>
  <ScaleCrop>false</ScaleCrop>
  <HeadingPairs>
    <vt:vector size="4" baseType="variant">
      <vt:variant>
        <vt:lpstr>Theme</vt:lpstr>
      </vt:variant>
      <vt:variant>
        <vt:i4>2</vt:i4>
      </vt:variant>
      <vt:variant>
        <vt:lpstr>Slide Titles</vt:lpstr>
      </vt:variant>
      <vt:variant>
        <vt:i4>39</vt:i4>
      </vt:variant>
    </vt:vector>
  </HeadingPairs>
  <TitlesOfParts>
    <vt:vector size="41" baseType="lpstr">
      <vt:lpstr>UNR</vt:lpstr>
      <vt:lpstr>Office Theme</vt:lpstr>
      <vt:lpstr>Lesson 7  Malicious Codes (Malware)</vt:lpstr>
      <vt:lpstr>Outline</vt:lpstr>
      <vt:lpstr>What is a malware?</vt:lpstr>
      <vt:lpstr>What is a malware?</vt:lpstr>
      <vt:lpstr>Malware Goals</vt:lpstr>
      <vt:lpstr>Delivery &amp; Techniques</vt:lpstr>
      <vt:lpstr>Delivery &amp; Techniques</vt:lpstr>
      <vt:lpstr>PowerPoint Presentation</vt:lpstr>
      <vt:lpstr>Keylogger</vt:lpstr>
      <vt:lpstr>PowerPoint Presentation</vt:lpstr>
      <vt:lpstr>PowerPoint Presentation</vt:lpstr>
      <vt:lpstr>PowerPoint Presentation</vt:lpstr>
      <vt:lpstr>PowerPoint Presentation</vt:lpstr>
      <vt:lpstr>PowerPoint Presentation</vt:lpstr>
      <vt:lpstr>Computer Virus</vt:lpstr>
      <vt:lpstr>Four Phases of a Virus  </vt:lpstr>
      <vt:lpstr>Virus Types</vt:lpstr>
      <vt:lpstr>Virus Types</vt:lpstr>
      <vt:lpstr>Virus Types</vt:lpstr>
      <vt:lpstr>How Viruses Append</vt:lpstr>
      <vt:lpstr>How Viruses Append</vt:lpstr>
      <vt:lpstr>How Viruses Append</vt:lpstr>
      <vt:lpstr>Computer Worms</vt:lpstr>
      <vt:lpstr>Worm Propagation</vt:lpstr>
      <vt:lpstr>Trojan Horses</vt:lpstr>
      <vt:lpstr>Logic/Time Bomb</vt:lpstr>
      <vt:lpstr>Rootkit</vt:lpstr>
      <vt:lpstr>Adware</vt:lpstr>
      <vt:lpstr>Spyware</vt:lpstr>
      <vt:lpstr>Malware Zombies</vt:lpstr>
      <vt:lpstr>Where does Malicious Code Hide?</vt:lpstr>
      <vt:lpstr>How to detect &amp; prevention them</vt:lpstr>
      <vt:lpstr>Malware Countermeasures</vt:lpstr>
      <vt:lpstr>Signatures</vt:lpstr>
      <vt:lpstr>Antivirus Approaches</vt:lpstr>
      <vt:lpstr>Preventing Virus Infection</vt:lpstr>
      <vt:lpstr>PowerPoint Presentation</vt:lpstr>
      <vt:lpstr>Malware analysis </vt:lpstr>
      <vt:lpstr>Q &amp; 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Malicious Codes</dc:title>
  <dc:creator>Admin</dc:creator>
  <cp:lastModifiedBy>Administrator</cp:lastModifiedBy>
  <cp:revision>54</cp:revision>
  <dcterms:created xsi:type="dcterms:W3CDTF">2006-08-16T00:00:00Z</dcterms:created>
  <dcterms:modified xsi:type="dcterms:W3CDTF">2021-10-04T06:10:14Z</dcterms:modified>
</cp:coreProperties>
</file>