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2"/>
  </p:notesMasterIdLst>
  <p:sldIdLst>
    <p:sldId id="256" r:id="rId3"/>
    <p:sldId id="257" r:id="rId4"/>
    <p:sldId id="317" r:id="rId5"/>
    <p:sldId id="311" r:id="rId6"/>
    <p:sldId id="312" r:id="rId7"/>
    <p:sldId id="313" r:id="rId8"/>
    <p:sldId id="314" r:id="rId9"/>
    <p:sldId id="315" r:id="rId10"/>
    <p:sldId id="316" r:id="rId11"/>
    <p:sldId id="319" r:id="rId12"/>
    <p:sldId id="321" r:id="rId13"/>
    <p:sldId id="322" r:id="rId14"/>
    <p:sldId id="323" r:id="rId15"/>
    <p:sldId id="324" r:id="rId16"/>
    <p:sldId id="325" r:id="rId17"/>
    <p:sldId id="326" r:id="rId18"/>
    <p:sldId id="327" r:id="rId19"/>
    <p:sldId id="328" r:id="rId20"/>
    <p:sldId id="329" r:id="rId21"/>
    <p:sldId id="330" r:id="rId22"/>
    <p:sldId id="258" r:id="rId23"/>
    <p:sldId id="259" r:id="rId24"/>
    <p:sldId id="260" r:id="rId25"/>
    <p:sldId id="261" r:id="rId26"/>
    <p:sldId id="262" r:id="rId27"/>
    <p:sldId id="263" r:id="rId28"/>
    <p:sldId id="264" r:id="rId29"/>
    <p:sldId id="265" r:id="rId30"/>
    <p:sldId id="320"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076" autoAdjust="0"/>
  </p:normalViewPr>
  <p:slideViewPr>
    <p:cSldViewPr snapToGrid="0">
      <p:cViewPr varScale="1">
        <p:scale>
          <a:sx n="78" d="100"/>
          <a:sy n="78" d="100"/>
        </p:scale>
        <p:origin x="1594"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6096735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396348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381000" y="685800"/>
            <a:ext cx="6096000" cy="3429000"/>
          </a:xfrm>
          <a:ln/>
        </p:spPr>
      </p:sp>
      <p:sp>
        <p:nvSpPr>
          <p:cNvPr id="50179" name="Notes Placeholder 2"/>
          <p:cNvSpPr>
            <a:spLocks noGrp="1"/>
          </p:cNvSpPr>
          <p:nvPr>
            <p:ph type="body" idx="1"/>
          </p:nvPr>
        </p:nvSpPr>
        <p:spPr>
          <a:noFill/>
        </p:spPr>
        <p:txBody>
          <a:bodyPr/>
          <a:lstStyle/>
          <a:p>
            <a:r>
              <a:rPr lang="en-US" altLang="en-US" b="1" i="1" smtClean="0"/>
              <a:t>The main threat involving wireless access</a:t>
            </a:r>
          </a:p>
          <a:p>
            <a:r>
              <a:rPr lang="en-US" altLang="en-US" smtClean="0"/>
              <a:t>points is unauthorized access to the network. The principal approach for preventing</a:t>
            </a:r>
          </a:p>
          <a:p>
            <a:r>
              <a:rPr lang="en-US" altLang="en-US" smtClean="0"/>
              <a:t>such access is the IEEE 802.1X standard for port-based network access control. The</a:t>
            </a:r>
          </a:p>
          <a:p>
            <a:r>
              <a:rPr lang="en-US" altLang="en-US" smtClean="0"/>
              <a:t>standard provides an authentication mechanism for devices wishing to attach to a</a:t>
            </a:r>
          </a:p>
          <a:p>
            <a:r>
              <a:rPr lang="en-US" altLang="en-US" smtClean="0"/>
              <a:t>LAN or wireless network. The use of 802.1X can prevent rogue access points and</a:t>
            </a:r>
          </a:p>
          <a:p>
            <a:r>
              <a:rPr lang="en-US" altLang="en-US" smtClean="0"/>
              <a:t>other unauthorized devices from becoming insecure backdoors.</a:t>
            </a:r>
          </a:p>
          <a:p>
            <a:pPr>
              <a:buNone/>
            </a:pPr>
            <a:endParaRPr lang="en-US" altLang="en-US" smtClean="0"/>
          </a:p>
          <a:p>
            <a:pPr>
              <a:buNone/>
            </a:pPr>
            <a:endParaRPr lang="en-US" altLang="en-US" smtClean="0"/>
          </a:p>
          <a:p>
            <a:pPr>
              <a:buNone/>
            </a:pPr>
            <a:r>
              <a:rPr lang="vi-VN" altLang="en-US" smtClean="0"/>
              <a:t>mối đe dọa chính liên quan đến các điểm truy cập không dây là truy cập trái phép vào mạng</a:t>
            </a:r>
          </a:p>
          <a:p>
            <a:pPr>
              <a:buNone/>
            </a:pPr>
            <a:r>
              <a:rPr lang="vi-VN" altLang="en-US" smtClean="0"/>
              <a:t>phương pháp chính để ngăn chặn truy cập như vậy là tiêu chuẩn IEEE 802.1X cho kiểm soát truy cập mạng dựa trên cổng</a:t>
            </a:r>
          </a:p>
          <a:p>
            <a:pPr>
              <a:buNone/>
            </a:pPr>
            <a:r>
              <a:rPr lang="vi-VN" altLang="en-US" smtClean="0"/>
              <a:t>cung cấp cơ chế xác thực cho các thiết bị muốn kết nối với mạng LAN hoặc mạng không dây</a:t>
            </a:r>
          </a:p>
          <a:p>
            <a:pPr>
              <a:buNone/>
            </a:pPr>
            <a:r>
              <a:rPr lang="vi-VN" altLang="en-US" smtClean="0"/>
              <a:t>việc sử dụng 802.1X có thể ngăn các điểm truy cập lừa đảo và các thiết bị trái phép khác trở thành cửa hậu không an toàn</a:t>
            </a:r>
            <a:endParaRPr lang="en-US" altLang="en-US" smtClean="0"/>
          </a:p>
        </p:txBody>
      </p:sp>
      <p:sp>
        <p:nvSpPr>
          <p:cNvPr id="50180" name="Slide Number Placeholder 3"/>
          <p:cNvSpPr>
            <a:spLocks noGrp="1"/>
          </p:cNvSpPr>
          <p:nvPr>
            <p:ph type="sldNum" sz="quarter" idx="5"/>
          </p:nvPr>
        </p:nvSpPr>
        <p:spPr>
          <a:xfrm>
            <a:off x="3884613" y="8685213"/>
            <a:ext cx="2971800" cy="457200"/>
          </a:xfrm>
          <a:prstGeom prst="rect">
            <a:avLst/>
          </a:prstGeom>
          <a:noFill/>
        </p:spPr>
        <p:txBody>
          <a:bodyPr/>
          <a:lstStyle>
            <a:lvl1pPr>
              <a:defRPr sz="1200">
                <a:solidFill>
                  <a:schemeClr val="tx1"/>
                </a:solidFill>
                <a:latin typeface="Times New Roman" pitchFamily="18" charset="0"/>
              </a:defRPr>
            </a:lvl1pPr>
            <a:lvl2pPr marL="729057" indent="-280406">
              <a:defRPr sz="1200">
                <a:solidFill>
                  <a:schemeClr val="tx1"/>
                </a:solidFill>
                <a:latin typeface="Times New Roman" pitchFamily="18" charset="0"/>
              </a:defRPr>
            </a:lvl2pPr>
            <a:lvl3pPr marL="1121626" indent="-224325">
              <a:defRPr sz="1200">
                <a:solidFill>
                  <a:schemeClr val="tx1"/>
                </a:solidFill>
                <a:latin typeface="Times New Roman" pitchFamily="18" charset="0"/>
              </a:defRPr>
            </a:lvl3pPr>
            <a:lvl4pPr marL="1570276" indent="-224325">
              <a:defRPr sz="1200">
                <a:solidFill>
                  <a:schemeClr val="tx1"/>
                </a:solidFill>
                <a:latin typeface="Times New Roman" pitchFamily="18" charset="0"/>
              </a:defRPr>
            </a:lvl4pPr>
            <a:lvl5pPr marL="2018927" indent="-224325">
              <a:defRPr sz="1200">
                <a:solidFill>
                  <a:schemeClr val="tx1"/>
                </a:solidFill>
                <a:latin typeface="Times New Roman" pitchFamily="18" charset="0"/>
              </a:defRPr>
            </a:lvl5pPr>
            <a:lvl6pPr marL="2467577" indent="-224325" eaLnBrk="0" fontAlgn="base" hangingPunct="0">
              <a:spcBef>
                <a:spcPct val="30000"/>
              </a:spcBef>
              <a:spcAft>
                <a:spcPct val="0"/>
              </a:spcAft>
              <a:defRPr sz="1200">
                <a:solidFill>
                  <a:schemeClr val="tx1"/>
                </a:solidFill>
                <a:latin typeface="Times New Roman" pitchFamily="18" charset="0"/>
              </a:defRPr>
            </a:lvl6pPr>
            <a:lvl7pPr marL="2916227" indent="-224325" eaLnBrk="0" fontAlgn="base" hangingPunct="0">
              <a:spcBef>
                <a:spcPct val="30000"/>
              </a:spcBef>
              <a:spcAft>
                <a:spcPct val="0"/>
              </a:spcAft>
              <a:defRPr sz="1200">
                <a:solidFill>
                  <a:schemeClr val="tx1"/>
                </a:solidFill>
                <a:latin typeface="Times New Roman" pitchFamily="18" charset="0"/>
              </a:defRPr>
            </a:lvl7pPr>
            <a:lvl8pPr marL="3364878" indent="-224325" eaLnBrk="0" fontAlgn="base" hangingPunct="0">
              <a:spcBef>
                <a:spcPct val="30000"/>
              </a:spcBef>
              <a:spcAft>
                <a:spcPct val="0"/>
              </a:spcAft>
              <a:defRPr sz="1200">
                <a:solidFill>
                  <a:schemeClr val="tx1"/>
                </a:solidFill>
                <a:latin typeface="Times New Roman" pitchFamily="18" charset="0"/>
              </a:defRPr>
            </a:lvl8pPr>
            <a:lvl9pPr marL="3813528" indent="-224325" eaLnBrk="0" fontAlgn="base" hangingPunct="0">
              <a:spcBef>
                <a:spcPct val="30000"/>
              </a:spcBef>
              <a:spcAft>
                <a:spcPct val="0"/>
              </a:spcAft>
              <a:defRPr sz="1200">
                <a:solidFill>
                  <a:schemeClr val="tx1"/>
                </a:solidFill>
                <a:latin typeface="Times New Roman" pitchFamily="18" charset="0"/>
              </a:defRPr>
            </a:lvl9pPr>
          </a:lstStyle>
          <a:p>
            <a:fld id="{9D65900C-E9FD-4B08-AED0-9FEB0B2BD2A0}" type="slidenum">
              <a:rPr lang="en-AU" altLang="en-US">
                <a:latin typeface="Arial" charset="0"/>
              </a:rPr>
              <a:pPr/>
              <a:t>16</a:t>
            </a:fld>
            <a:endParaRPr lang="en-AU" altLang="en-US">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381000" y="685800"/>
            <a:ext cx="6096000" cy="3429000"/>
          </a:xfrm>
          <a:ln/>
        </p:spPr>
      </p:sp>
      <p:sp>
        <p:nvSpPr>
          <p:cNvPr id="3" name="Notes Placeholder 2"/>
          <p:cNvSpPr>
            <a:spLocks noGrp="1"/>
          </p:cNvSpPr>
          <p:nvPr>
            <p:ph type="body" idx="1"/>
          </p:nvPr>
        </p:nvSpPr>
        <p:spPr/>
        <p:txBody>
          <a:bodyPr>
            <a:normAutofit fontScale="92500" lnSpcReduction="10000"/>
          </a:bodyPr>
          <a:lstStyle/>
          <a:p>
            <a:pPr>
              <a:defRPr/>
            </a:pPr>
            <a:r>
              <a:rPr lang="en-US" b="1" i="1" dirty="0">
                <a:latin typeface="Times New Roman" pitchFamily="-110" charset="0"/>
              </a:rPr>
              <a:t>[CHOI08] recommends the following techniques</a:t>
            </a:r>
          </a:p>
          <a:p>
            <a:pPr>
              <a:defRPr/>
            </a:pPr>
            <a:r>
              <a:rPr lang="en-US" dirty="0">
                <a:latin typeface="Times New Roman" pitchFamily="-110" charset="0"/>
              </a:rPr>
              <a:t>for wireless network security:</a:t>
            </a:r>
          </a:p>
          <a:p>
            <a:pPr>
              <a:defRPr/>
            </a:pPr>
            <a:endParaRPr lang="en-US" b="1" dirty="0">
              <a:latin typeface="Times New Roman" pitchFamily="-110" charset="0"/>
            </a:endParaRPr>
          </a:p>
          <a:p>
            <a:pPr>
              <a:defRPr/>
            </a:pPr>
            <a:r>
              <a:rPr lang="en-US" b="1" dirty="0">
                <a:latin typeface="Times New Roman" pitchFamily="-110" charset="0"/>
              </a:rPr>
              <a:t>1. Use encryption. Wireless routers are typically equipped with built-in</a:t>
            </a:r>
          </a:p>
          <a:p>
            <a:pPr>
              <a:defRPr/>
            </a:pPr>
            <a:r>
              <a:rPr lang="en-US" dirty="0">
                <a:latin typeface="Times New Roman" pitchFamily="-110" charset="0"/>
              </a:rPr>
              <a:t>encryption mechanisms for router-to-router traffic.</a:t>
            </a:r>
          </a:p>
          <a:p>
            <a:pPr>
              <a:defRPr/>
            </a:pPr>
            <a:endParaRPr lang="en-US" b="1" dirty="0">
              <a:latin typeface="Times New Roman" pitchFamily="-110" charset="0"/>
            </a:endParaRPr>
          </a:p>
          <a:p>
            <a:pPr>
              <a:defRPr/>
            </a:pPr>
            <a:r>
              <a:rPr lang="en-US" b="1" dirty="0">
                <a:latin typeface="Times New Roman" pitchFamily="-110" charset="0"/>
              </a:rPr>
              <a:t>2. Use anti-virus and anti-spyware software, and a firewall. These facilities</a:t>
            </a:r>
          </a:p>
          <a:p>
            <a:pPr>
              <a:defRPr/>
            </a:pPr>
            <a:r>
              <a:rPr lang="en-US" dirty="0">
                <a:latin typeface="Times New Roman" pitchFamily="-110" charset="0"/>
              </a:rPr>
              <a:t>should be enabled on all wireless network endpoints.</a:t>
            </a:r>
          </a:p>
          <a:p>
            <a:pPr>
              <a:defRPr/>
            </a:pPr>
            <a:endParaRPr lang="en-US" b="1" dirty="0">
              <a:latin typeface="Times New Roman" pitchFamily="-110" charset="0"/>
            </a:endParaRPr>
          </a:p>
          <a:p>
            <a:pPr>
              <a:defRPr/>
            </a:pPr>
            <a:r>
              <a:rPr lang="en-US" b="1" dirty="0">
                <a:latin typeface="Times New Roman" pitchFamily="-110" charset="0"/>
              </a:rPr>
              <a:t>3. Turn off identifier broadcasting. Wireless routers are typically configured to</a:t>
            </a:r>
          </a:p>
          <a:p>
            <a:pPr>
              <a:defRPr/>
            </a:pPr>
            <a:r>
              <a:rPr lang="en-US" dirty="0">
                <a:latin typeface="Times New Roman" pitchFamily="-110" charset="0"/>
              </a:rPr>
              <a:t>broadcast an identifying signal so that any device within range can learn of</a:t>
            </a:r>
          </a:p>
          <a:p>
            <a:pPr>
              <a:defRPr/>
            </a:pPr>
            <a:r>
              <a:rPr lang="en-US" dirty="0">
                <a:latin typeface="Times New Roman" pitchFamily="-110" charset="0"/>
              </a:rPr>
              <a:t>the router’s existence. If a network is configured so that authorized devices</a:t>
            </a:r>
          </a:p>
          <a:p>
            <a:pPr>
              <a:defRPr/>
            </a:pPr>
            <a:r>
              <a:rPr lang="en-US" dirty="0">
                <a:latin typeface="Times New Roman" pitchFamily="-110" charset="0"/>
              </a:rPr>
              <a:t>know the identity of routers, this capability can be disabled, so as to thwart</a:t>
            </a:r>
          </a:p>
          <a:p>
            <a:pPr>
              <a:defRPr/>
            </a:pPr>
            <a:r>
              <a:rPr lang="en-US" dirty="0">
                <a:latin typeface="Times New Roman" pitchFamily="-110" charset="0"/>
              </a:rPr>
              <a:t>attackers.</a:t>
            </a:r>
          </a:p>
          <a:p>
            <a:pPr>
              <a:defRPr/>
            </a:pPr>
            <a:endParaRPr lang="en-US" b="1" dirty="0">
              <a:latin typeface="Times New Roman" pitchFamily="-110" charset="0"/>
            </a:endParaRPr>
          </a:p>
          <a:p>
            <a:pPr>
              <a:defRPr/>
            </a:pPr>
            <a:r>
              <a:rPr lang="en-US" b="1" dirty="0">
                <a:latin typeface="Times New Roman" pitchFamily="-110" charset="0"/>
              </a:rPr>
              <a:t>4. Change the identifier on your router from the default. Again, this measure</a:t>
            </a:r>
          </a:p>
          <a:p>
            <a:pPr>
              <a:defRPr/>
            </a:pPr>
            <a:r>
              <a:rPr lang="en-US" dirty="0">
                <a:latin typeface="Times New Roman" pitchFamily="-110" charset="0"/>
              </a:rPr>
              <a:t>thwarts attackers who will attempt to gain access to a wireless network using</a:t>
            </a:r>
          </a:p>
          <a:p>
            <a:pPr>
              <a:defRPr/>
            </a:pPr>
            <a:r>
              <a:rPr lang="en-US" dirty="0">
                <a:latin typeface="Times New Roman" pitchFamily="-110" charset="0"/>
              </a:rPr>
              <a:t>default router identifiers.</a:t>
            </a:r>
          </a:p>
          <a:p>
            <a:pPr>
              <a:defRPr/>
            </a:pPr>
            <a:endParaRPr lang="en-US" b="1" dirty="0">
              <a:latin typeface="Times New Roman" pitchFamily="-110" charset="0"/>
            </a:endParaRPr>
          </a:p>
          <a:p>
            <a:pPr>
              <a:defRPr/>
            </a:pPr>
            <a:r>
              <a:rPr lang="en-US" b="1" dirty="0">
                <a:latin typeface="Times New Roman" pitchFamily="-110" charset="0"/>
              </a:rPr>
              <a:t>5. Change your router’s pre-set password for administration. This is another</a:t>
            </a:r>
          </a:p>
          <a:p>
            <a:pPr>
              <a:defRPr/>
            </a:pPr>
            <a:r>
              <a:rPr lang="en-US" dirty="0">
                <a:latin typeface="Times New Roman" pitchFamily="-110" charset="0"/>
              </a:rPr>
              <a:t>prudent step.</a:t>
            </a:r>
          </a:p>
          <a:p>
            <a:pPr>
              <a:defRPr/>
            </a:pPr>
            <a:endParaRPr lang="en-US" b="1" dirty="0">
              <a:latin typeface="Times New Roman" pitchFamily="-110" charset="0"/>
            </a:endParaRPr>
          </a:p>
          <a:p>
            <a:pPr>
              <a:defRPr/>
            </a:pPr>
            <a:r>
              <a:rPr lang="en-US" b="1" dirty="0">
                <a:latin typeface="Times New Roman" pitchFamily="-110" charset="0"/>
              </a:rPr>
              <a:t>6. Allow only specific computers to access your wireless network. A router</a:t>
            </a:r>
          </a:p>
          <a:p>
            <a:pPr>
              <a:defRPr/>
            </a:pPr>
            <a:r>
              <a:rPr lang="en-US" dirty="0">
                <a:latin typeface="Times New Roman" pitchFamily="-110" charset="0"/>
              </a:rPr>
              <a:t>can be configured to only communicate with approved MAC addresses.</a:t>
            </a:r>
          </a:p>
          <a:p>
            <a:pPr>
              <a:defRPr/>
            </a:pPr>
            <a:r>
              <a:rPr lang="en-US" dirty="0">
                <a:latin typeface="Times New Roman" pitchFamily="-110" charset="0"/>
              </a:rPr>
              <a:t>Of course, MAC addresses can be spoofed, so this is just one element of a</a:t>
            </a:r>
          </a:p>
          <a:p>
            <a:pPr>
              <a:defRPr/>
            </a:pPr>
            <a:r>
              <a:rPr lang="en-US" dirty="0">
                <a:latin typeface="Times New Roman" pitchFamily="-110" charset="0"/>
              </a:rPr>
              <a:t>security strategy.</a:t>
            </a:r>
          </a:p>
          <a:p>
            <a:pPr>
              <a:defRPr/>
            </a:pPr>
            <a:endParaRPr lang="en-US" dirty="0"/>
          </a:p>
        </p:txBody>
      </p:sp>
      <p:sp>
        <p:nvSpPr>
          <p:cNvPr id="52228" name="Slide Number Placeholder 3"/>
          <p:cNvSpPr>
            <a:spLocks noGrp="1"/>
          </p:cNvSpPr>
          <p:nvPr>
            <p:ph type="sldNum" sz="quarter" idx="5"/>
          </p:nvPr>
        </p:nvSpPr>
        <p:spPr>
          <a:xfrm>
            <a:off x="3884613" y="8685213"/>
            <a:ext cx="2971800" cy="457200"/>
          </a:xfrm>
          <a:prstGeom prst="rect">
            <a:avLst/>
          </a:prstGeom>
          <a:noFill/>
        </p:spPr>
        <p:txBody>
          <a:bodyPr/>
          <a:lstStyle>
            <a:lvl1pPr>
              <a:defRPr sz="1200">
                <a:solidFill>
                  <a:schemeClr val="tx1"/>
                </a:solidFill>
                <a:latin typeface="Times New Roman" pitchFamily="18" charset="0"/>
              </a:defRPr>
            </a:lvl1pPr>
            <a:lvl2pPr marL="729057" indent="-280406">
              <a:defRPr sz="1200">
                <a:solidFill>
                  <a:schemeClr val="tx1"/>
                </a:solidFill>
                <a:latin typeface="Times New Roman" pitchFamily="18" charset="0"/>
              </a:defRPr>
            </a:lvl2pPr>
            <a:lvl3pPr marL="1121626" indent="-224325">
              <a:defRPr sz="1200">
                <a:solidFill>
                  <a:schemeClr val="tx1"/>
                </a:solidFill>
                <a:latin typeface="Times New Roman" pitchFamily="18" charset="0"/>
              </a:defRPr>
            </a:lvl3pPr>
            <a:lvl4pPr marL="1570276" indent="-224325">
              <a:defRPr sz="1200">
                <a:solidFill>
                  <a:schemeClr val="tx1"/>
                </a:solidFill>
                <a:latin typeface="Times New Roman" pitchFamily="18" charset="0"/>
              </a:defRPr>
            </a:lvl4pPr>
            <a:lvl5pPr marL="2018927" indent="-224325">
              <a:defRPr sz="1200">
                <a:solidFill>
                  <a:schemeClr val="tx1"/>
                </a:solidFill>
                <a:latin typeface="Times New Roman" pitchFamily="18" charset="0"/>
              </a:defRPr>
            </a:lvl5pPr>
            <a:lvl6pPr marL="2467577" indent="-224325" eaLnBrk="0" fontAlgn="base" hangingPunct="0">
              <a:spcBef>
                <a:spcPct val="30000"/>
              </a:spcBef>
              <a:spcAft>
                <a:spcPct val="0"/>
              </a:spcAft>
              <a:defRPr sz="1200">
                <a:solidFill>
                  <a:schemeClr val="tx1"/>
                </a:solidFill>
                <a:latin typeface="Times New Roman" pitchFamily="18" charset="0"/>
              </a:defRPr>
            </a:lvl6pPr>
            <a:lvl7pPr marL="2916227" indent="-224325" eaLnBrk="0" fontAlgn="base" hangingPunct="0">
              <a:spcBef>
                <a:spcPct val="30000"/>
              </a:spcBef>
              <a:spcAft>
                <a:spcPct val="0"/>
              </a:spcAft>
              <a:defRPr sz="1200">
                <a:solidFill>
                  <a:schemeClr val="tx1"/>
                </a:solidFill>
                <a:latin typeface="Times New Roman" pitchFamily="18" charset="0"/>
              </a:defRPr>
            </a:lvl7pPr>
            <a:lvl8pPr marL="3364878" indent="-224325" eaLnBrk="0" fontAlgn="base" hangingPunct="0">
              <a:spcBef>
                <a:spcPct val="30000"/>
              </a:spcBef>
              <a:spcAft>
                <a:spcPct val="0"/>
              </a:spcAft>
              <a:defRPr sz="1200">
                <a:solidFill>
                  <a:schemeClr val="tx1"/>
                </a:solidFill>
                <a:latin typeface="Times New Roman" pitchFamily="18" charset="0"/>
              </a:defRPr>
            </a:lvl8pPr>
            <a:lvl9pPr marL="3813528" indent="-224325" eaLnBrk="0" fontAlgn="base" hangingPunct="0">
              <a:spcBef>
                <a:spcPct val="30000"/>
              </a:spcBef>
              <a:spcAft>
                <a:spcPct val="0"/>
              </a:spcAft>
              <a:defRPr sz="1200">
                <a:solidFill>
                  <a:schemeClr val="tx1"/>
                </a:solidFill>
                <a:latin typeface="Times New Roman" pitchFamily="18" charset="0"/>
              </a:defRPr>
            </a:lvl9pPr>
          </a:lstStyle>
          <a:p>
            <a:fld id="{E5CE0084-DE56-48CE-80AB-DEEA8089B8D3}" type="slidenum">
              <a:rPr lang="en-AU" altLang="en-US">
                <a:latin typeface="Arial" charset="0"/>
              </a:rPr>
              <a:pPr/>
              <a:t>17</a:t>
            </a:fld>
            <a:endParaRPr lang="en-AU" altLang="en-US">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Phương pháp hạn chế/kiểm soát truy cập mạng WLAN</a:t>
            </a:r>
          </a:p>
          <a:p>
            <a:r>
              <a:rPr lang="vi-VN" smtClean="0"/>
              <a:t>Lọc địa chỉ Điều khiển truy cập phương tiện (MAC)</a:t>
            </a:r>
          </a:p>
          <a:p>
            <a:r>
              <a:rPr lang="vi-VN" smtClean="0"/>
              <a:t>Được sử dụng bởi tất cả các nhà cung cấp AP không dây gần đó</a:t>
            </a:r>
          </a:p>
          <a:p>
            <a:r>
              <a:rPr lang="vi-VN" smtClean="0"/>
              <a:t>Cho phép hoặc chặn thiết bị dựa trên địa chỉ MAC</a:t>
            </a:r>
            <a:endParaRPr lang="en-US"/>
          </a:p>
        </p:txBody>
      </p:sp>
    </p:spTree>
    <p:extLst>
      <p:ext uri="{BB962C8B-B14F-4D97-AF65-F5344CB8AC3E}">
        <p14:creationId xmlns:p14="http://schemas.microsoft.com/office/powerpoint/2010/main" val="4088258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vi-VN" smtClean="0"/>
              <a:t>Một phần của hệ thống máy tính hoặc mạng được thiết kế để ngăn chặn lưu lượng truy cập trái phép từ mạng này sang mạng khác.</a:t>
            </a:r>
          </a:p>
          <a:p>
            <a:pPr marL="0" lvl="0" indent="0">
              <a:spcBef>
                <a:spcPts val="0"/>
              </a:spcBef>
              <a:buNone/>
            </a:pPr>
            <a:r>
              <a:rPr lang="vi-VN" smtClean="0"/>
              <a:t>Tách các thành phần đáng tin cậy và không đáng tin cậy của mạng.</a:t>
            </a:r>
          </a:p>
          <a:p>
            <a:pPr marL="0" lvl="0" indent="0">
              <a:spcBef>
                <a:spcPts val="0"/>
              </a:spcBef>
              <a:buNone/>
            </a:pPr>
            <a:r>
              <a:rPr lang="vi-VN" smtClean="0"/>
              <a:t>Phân biệt các mạng trong một mạng đáng tin cậy.</a:t>
            </a:r>
          </a:p>
          <a:p>
            <a:pPr marL="0" lvl="0" indent="0">
              <a:spcBef>
                <a:spcPts val="0"/>
              </a:spcBef>
              <a:buNone/>
            </a:pPr>
            <a:r>
              <a:rPr lang="vi-VN" smtClean="0"/>
              <a:t>Các chức năng chính là lọc dữ liệu, chuyển hướng lưu lượng truy cập và bảo vệ chống lại các cuộc tấn công mạng.</a:t>
            </a:r>
            <a:endParaRPr/>
          </a:p>
        </p:txBody>
      </p:sp>
    </p:spTree>
    <p:extLst>
      <p:ext uri="{BB962C8B-B14F-4D97-AF65-F5344CB8AC3E}">
        <p14:creationId xmlns:p14="http://schemas.microsoft.com/office/powerpoint/2010/main" val="3111932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vi-VN" smtClean="0"/>
              <a:t>Tất cả lưu lượng giữa các vùng tin cậy phải đi qua tường lửa.</a:t>
            </a:r>
          </a:p>
          <a:p>
            <a:pPr marL="0" lvl="0" indent="0">
              <a:spcBef>
                <a:spcPts val="0"/>
              </a:spcBef>
              <a:buNone/>
            </a:pPr>
            <a:r>
              <a:rPr lang="vi-VN" smtClean="0"/>
              <a:t>Chỉ lưu lượng truy cập được ủy quyền, như được xác định bởi chính sách bảo mật, mới được phép đi qua.</a:t>
            </a:r>
          </a:p>
          <a:p>
            <a:pPr marL="0" lvl="0" indent="0">
              <a:spcBef>
                <a:spcPts val="0"/>
              </a:spcBef>
              <a:buNone/>
            </a:pPr>
            <a:r>
              <a:rPr lang="vi-VN" smtClean="0"/>
              <a:t>Bản thân tường lửa phải miễn nhiễm với sự xâm nhập, nghĩa là sử dụng một hệ thống được củng cố với Hệ điều hành được bảo mật.</a:t>
            </a:r>
            <a:endParaRPr/>
          </a:p>
        </p:txBody>
      </p:sp>
    </p:spTree>
    <p:extLst>
      <p:ext uri="{BB962C8B-B14F-4D97-AF65-F5344CB8AC3E}">
        <p14:creationId xmlns:p14="http://schemas.microsoft.com/office/powerpoint/2010/main" val="519453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vi-VN" smtClean="0"/>
              <a:t>Kiểm soát người dùng: Kiểm soát quyền truy cập vào dữ liệu dựa trên vai trò của người dùng đang cố truy cập dữ liệu đó. Áp dụng cho người dùng bên trong chu vi tường lửa.</a:t>
            </a:r>
          </a:p>
          <a:p>
            <a:pPr marL="0" lvl="0" indent="0">
              <a:spcBef>
                <a:spcPts val="0"/>
              </a:spcBef>
              <a:buNone/>
            </a:pPr>
            <a:r>
              <a:rPr lang="vi-VN" smtClean="0"/>
              <a:t>Kiểm soát dịch vụ: Kiểm soát quyền truy cập theo loại dịch vụ được cung cấp bởi máy chủ. Áp dụng trên cơ sở địa chỉ mạng, giao thức kết nối và số cổng.</a:t>
            </a:r>
          </a:p>
          <a:p>
            <a:pPr marL="0" lvl="0" indent="0">
              <a:spcBef>
                <a:spcPts val="0"/>
              </a:spcBef>
              <a:buNone/>
            </a:pPr>
            <a:r>
              <a:rPr lang="vi-VN" smtClean="0"/>
              <a:t>Kiểm soát hướng: Xác định hướng theo đó các yêu cầu có thể được bắt đầu và được phép truyền qua tường lửa. Nó cho biết lưu lượng truy cập là “inbound” (Từ mạng đến tường lửa) hay ngược lại “outbound”</a:t>
            </a:r>
            <a:endParaRPr/>
          </a:p>
        </p:txBody>
      </p:sp>
    </p:spTree>
    <p:extLst>
      <p:ext uri="{BB962C8B-B14F-4D97-AF65-F5344CB8AC3E}">
        <p14:creationId xmlns:p14="http://schemas.microsoft.com/office/powerpoint/2010/main" val="2288854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vi-VN" smtClean="0"/>
              <a:t>Được chấp nhận: Được phép vào mạng/máy chủ được kết nối thông qua tường lửa.</a:t>
            </a:r>
          </a:p>
          <a:p>
            <a:pPr marL="0" lvl="0" indent="0">
              <a:spcBef>
                <a:spcPts val="0"/>
              </a:spcBef>
              <a:buNone/>
            </a:pPr>
            <a:r>
              <a:rPr lang="vi-VN" smtClean="0"/>
              <a:t>Bị từ chối: Không được phép vào phía bên kia của tường lửa.</a:t>
            </a:r>
          </a:p>
          <a:p>
            <a:pPr marL="0" lvl="0" indent="0">
              <a:spcBef>
                <a:spcPts val="0"/>
              </a:spcBef>
              <a:buNone/>
            </a:pPr>
            <a:r>
              <a:rPr lang="vi-VN" smtClean="0"/>
              <a:t>Bị từ chối: Tương tự như “Từ chối”, nhưng thông báo cho nguồn về quyết định này thông qua gói ICMP.</a:t>
            </a:r>
            <a:endParaRPr lang="en-US" smtClean="0"/>
          </a:p>
          <a:p>
            <a:pPr marL="0" lvl="0" indent="0">
              <a:spcBef>
                <a:spcPts val="0"/>
              </a:spcBef>
              <a:buNone/>
            </a:pPr>
            <a:endParaRPr lang="en-US" smtClean="0"/>
          </a:p>
          <a:p>
            <a:pPr marL="0" lvl="0" indent="0">
              <a:spcBef>
                <a:spcPts val="0"/>
              </a:spcBef>
              <a:buNone/>
            </a:pPr>
            <a:r>
              <a:rPr lang="vi-VN" smtClean="0"/>
              <a:t>Ingress filtering: Kiểm tra lưu lượng truy cập đến để bảo vệ mạng nội bộ và ngăn chặn các cuộc tấn công từ bên ngoài.</a:t>
            </a:r>
          </a:p>
          <a:p>
            <a:pPr marL="0" lvl="0" indent="0">
              <a:spcBef>
                <a:spcPts val="0"/>
              </a:spcBef>
              <a:buNone/>
            </a:pPr>
            <a:endParaRPr lang="vi-VN" smtClean="0"/>
          </a:p>
          <a:p>
            <a:pPr marL="0" lvl="0" indent="0">
              <a:spcBef>
                <a:spcPts val="0"/>
              </a:spcBef>
              <a:buNone/>
            </a:pPr>
            <a:r>
              <a:rPr lang="vi-VN" smtClean="0"/>
              <a:t>Lọc đầu ra: Kiểm tra lưu lượng mạng đi và ngăn người dùng trong mạng nội bộ tiếp cận với mạng bên ngoài. Ví dụ như chặn các trang mạng xã hội trong trường học</a:t>
            </a:r>
            <a:endParaRPr/>
          </a:p>
        </p:txBody>
      </p:sp>
    </p:spTree>
    <p:extLst>
      <p:ext uri="{BB962C8B-B14F-4D97-AF65-F5344CB8AC3E}">
        <p14:creationId xmlns:p14="http://schemas.microsoft.com/office/powerpoint/2010/main" val="1285893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vi-VN" smtClean="0"/>
              <a:t>Tùy thuộc vào phương thức hoạt động, có ba loại tường lửa:</a:t>
            </a:r>
          </a:p>
          <a:p>
            <a:pPr marL="0" lvl="0" indent="0">
              <a:spcBef>
                <a:spcPts val="0"/>
              </a:spcBef>
              <a:buNone/>
            </a:pPr>
            <a:r>
              <a:rPr lang="vi-VN" smtClean="0"/>
              <a:t>Tường lửa bộ lọc gói</a:t>
            </a:r>
          </a:p>
          <a:p>
            <a:pPr marL="0" lvl="0" indent="0">
              <a:spcBef>
                <a:spcPts val="0"/>
              </a:spcBef>
              <a:buNone/>
            </a:pPr>
            <a:r>
              <a:rPr lang="vi-VN" smtClean="0"/>
              <a:t>Tường lửa trạng thái</a:t>
            </a:r>
          </a:p>
          <a:p>
            <a:pPr marL="0" lvl="0" indent="0">
              <a:spcBef>
                <a:spcPts val="0"/>
              </a:spcBef>
              <a:buNone/>
            </a:pPr>
            <a:r>
              <a:rPr lang="vi-VN" smtClean="0"/>
              <a:t>Tường lửa ứng dụng/Proxy</a:t>
            </a:r>
            <a:endParaRPr dirty="0"/>
          </a:p>
        </p:txBody>
      </p:sp>
    </p:spTree>
    <p:extLst>
      <p:ext uri="{BB962C8B-B14F-4D97-AF65-F5344CB8AC3E}">
        <p14:creationId xmlns:p14="http://schemas.microsoft.com/office/powerpoint/2010/main" val="499922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vi-VN" smtClean="0"/>
              <a:t>Kiểm soát lưu lượng dựa trên thông tin trong tiêu đề gói mà không cần xem trọng tải chứa dữ liệu ứng dụng.</a:t>
            </a:r>
            <a:endParaRPr lang="en-US" smtClean="0"/>
          </a:p>
          <a:p>
            <a:pPr marL="0" lvl="0" indent="0">
              <a:spcBef>
                <a:spcPts val="0"/>
              </a:spcBef>
              <a:buNone/>
            </a:pPr>
            <a:r>
              <a:rPr lang="vi-VN" smtClean="0"/>
              <a:t>Không chú ý đến việc gói có phải là một phần của luồng hoặc lưu lượng truy cập hiện có hay không.</a:t>
            </a:r>
          </a:p>
          <a:p>
            <a:pPr marL="0" lvl="0" indent="0">
              <a:spcBef>
                <a:spcPts val="0"/>
              </a:spcBef>
              <a:buNone/>
            </a:pPr>
            <a:r>
              <a:rPr lang="vi-VN" smtClean="0"/>
              <a:t>Không duy trì các trạng thái về các gói tin. Còn được gọi là Tường lửa không trạng thái.</a:t>
            </a:r>
            <a:endParaRPr dirty="0"/>
          </a:p>
        </p:txBody>
      </p:sp>
    </p:spTree>
    <p:extLst>
      <p:ext uri="{BB962C8B-B14F-4D97-AF65-F5344CB8AC3E}">
        <p14:creationId xmlns:p14="http://schemas.microsoft.com/office/powerpoint/2010/main" val="483430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vi-VN" smtClean="0"/>
              <a:t>Theo dõi trạng thái lưu lượng bằng cách theo dõi tất cả các tương tác kết nối cho đến khi đóng.</a:t>
            </a:r>
          </a:p>
          <a:p>
            <a:pPr marL="0" lvl="0" indent="0">
              <a:spcBef>
                <a:spcPts val="0"/>
              </a:spcBef>
              <a:buNone/>
            </a:pPr>
            <a:endParaRPr lang="vi-VN" smtClean="0"/>
          </a:p>
          <a:p>
            <a:pPr marL="0" lvl="0" indent="0">
              <a:spcBef>
                <a:spcPts val="0"/>
              </a:spcBef>
              <a:buNone/>
            </a:pPr>
            <a:r>
              <a:rPr lang="vi-VN" smtClean="0"/>
              <a:t>Bảng trạng thái kết nối được duy trì để hiểu ngữ cảnh của các gói.</a:t>
            </a:r>
            <a:endParaRPr lang="en-US" smtClean="0"/>
          </a:p>
          <a:p>
            <a:pPr marL="0" lvl="0" indent="0">
              <a:spcBef>
                <a:spcPts val="0"/>
              </a:spcBef>
              <a:buNone/>
            </a:pPr>
            <a:r>
              <a:rPr lang="vi-VN" smtClean="0"/>
              <a:t>Ví dụ: Các kết nối chỉ được phép thông qua các cổng chứa các kết nối đang mở.</a:t>
            </a:r>
            <a:endParaRPr lang="en-US" smtClean="0"/>
          </a:p>
          <a:p>
            <a:pPr marL="0" lvl="0" indent="0">
              <a:spcBef>
                <a:spcPts val="0"/>
              </a:spcBef>
              <a:buNone/>
            </a:pPr>
            <a:endParaRPr/>
          </a:p>
        </p:txBody>
      </p:sp>
    </p:spTree>
    <p:extLst>
      <p:ext uri="{BB962C8B-B14F-4D97-AF65-F5344CB8AC3E}">
        <p14:creationId xmlns:p14="http://schemas.microsoft.com/office/powerpoint/2010/main" val="3730812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6069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Limitation : Need to implement new proxies to handle new protocols. Slower compared to other firewalls</a:t>
            </a:r>
          </a:p>
          <a:p>
            <a:pPr marL="0" lvl="0" indent="0">
              <a:spcBef>
                <a:spcPts val="0"/>
              </a:spcBef>
              <a:buNone/>
            </a:pPr>
            <a:r>
              <a:rPr lang="en-GB"/>
              <a:t>Advantage : Ability to authenticate users directly </a:t>
            </a:r>
            <a:r>
              <a:rPr lang="en-GB" smtClean="0"/>
              <a:t>rather </a:t>
            </a:r>
            <a:r>
              <a:rPr lang="en-GB"/>
              <a:t>than depending on network addresses of the system. Reduces the risk of IP spoofing attacks that are easy to launch against a network</a:t>
            </a:r>
            <a:r>
              <a:rPr lang="en-GB" smtClean="0"/>
              <a:t>.</a:t>
            </a:r>
          </a:p>
          <a:p>
            <a:pPr marL="0" lvl="0" indent="0">
              <a:spcBef>
                <a:spcPts val="0"/>
              </a:spcBef>
              <a:buNone/>
            </a:pPr>
            <a:endParaRPr lang="en-GB" smtClean="0"/>
          </a:p>
          <a:p>
            <a:pPr marL="0" lvl="0" indent="0">
              <a:spcBef>
                <a:spcPts val="0"/>
              </a:spcBef>
              <a:buNone/>
            </a:pPr>
            <a:r>
              <a:rPr lang="vi-VN" smtClean="0"/>
              <a:t>Kiểm soát đầu vào, đầu ra và truy cập từ/đến một ứng dụng hoặc dịch vụ.</a:t>
            </a:r>
          </a:p>
          <a:p>
            <a:pPr marL="0" lvl="0" indent="0">
              <a:spcBef>
                <a:spcPts val="0"/>
              </a:spcBef>
              <a:buNone/>
            </a:pPr>
            <a:endParaRPr lang="vi-VN" smtClean="0"/>
          </a:p>
          <a:p>
            <a:pPr marL="0" lvl="0" indent="0">
              <a:spcBef>
                <a:spcPts val="0"/>
              </a:spcBef>
              <a:buNone/>
            </a:pPr>
            <a:r>
              <a:rPr lang="vi-VN" smtClean="0"/>
              <a:t>Đóng vai trò trung gian bằng cách mạo danh người nhận dự định.</a:t>
            </a:r>
            <a:endParaRPr lang="en-US" smtClean="0"/>
          </a:p>
          <a:p>
            <a:pPr marL="0" lvl="0" indent="0">
              <a:spcBef>
                <a:spcPts val="0"/>
              </a:spcBef>
              <a:buNone/>
            </a:pPr>
            <a:endParaRPr lang="en-GB" smtClean="0"/>
          </a:p>
          <a:p>
            <a:pPr marL="0" lvl="0" indent="0">
              <a:spcBef>
                <a:spcPts val="0"/>
              </a:spcBef>
              <a:buNone/>
            </a:pPr>
            <a:r>
              <a:rPr lang="vi-VN" smtClean="0"/>
              <a:t>Kết nối của máy khách kết thúc tại proxy và một kết nối riêng biệt được bắt đầu từ proxy đến máy chủ đích.</a:t>
            </a:r>
          </a:p>
          <a:p>
            <a:pPr marL="0" lvl="0" indent="0">
              <a:spcBef>
                <a:spcPts val="0"/>
              </a:spcBef>
              <a:buNone/>
            </a:pPr>
            <a:endParaRPr lang="vi-VN" smtClean="0"/>
          </a:p>
          <a:p>
            <a:pPr marL="0" lvl="0" indent="0">
              <a:spcBef>
                <a:spcPts val="0"/>
              </a:spcBef>
              <a:buNone/>
            </a:pPr>
            <a:r>
              <a:rPr lang="vi-VN" smtClean="0"/>
              <a:t>Dữ liệu trên kết nối được phân tích cho đến lớp ứng dụng để xác định xem gói sẽ được cho phép hay từ chối.</a:t>
            </a:r>
            <a:endParaRPr lang="en-GB"/>
          </a:p>
        </p:txBody>
      </p:sp>
    </p:spTree>
    <p:extLst>
      <p:ext uri="{BB962C8B-B14F-4D97-AF65-F5344CB8AC3E}">
        <p14:creationId xmlns:p14="http://schemas.microsoft.com/office/powerpoint/2010/main" val="3325727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vi-VN" smtClean="0"/>
              <a:t>Xâm nhập có thể được định nghĩa là bất kỳ tập hợp hành động nào cố gắng làm tổn hại đến tính toàn vẹn, tính bảo mật hoặc tính khả dụng của tài nguyên.</a:t>
            </a:r>
          </a:p>
          <a:p>
            <a:pPr>
              <a:buNone/>
            </a:pPr>
            <a:r>
              <a:rPr lang="vi-VN" smtClean="0"/>
              <a:t>  Trong ngữ cảnh của hệ thống thông tin, xâm nhập đề cập đến bất kỳ truy cập trái phép, cố gắng truy cập trái phép hoặc làm hỏng hoặc sử dụng ác ý các tài nguyên thông tin.</a:t>
            </a:r>
            <a:endParaRPr lang="en-US"/>
          </a:p>
        </p:txBody>
      </p:sp>
    </p:spTree>
    <p:extLst>
      <p:ext uri="{BB962C8B-B14F-4D97-AF65-F5344CB8AC3E}">
        <p14:creationId xmlns:p14="http://schemas.microsoft.com/office/powerpoint/2010/main" val="1769969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Các cổng được bảo mật giới hạn một cổng cho một nhóm trạm do người dùng xác định.</a:t>
            </a:r>
            <a:endParaRPr lang="en-US"/>
          </a:p>
        </p:txBody>
      </p:sp>
    </p:spTree>
    <p:extLst>
      <p:ext uri="{BB962C8B-B14F-4D97-AF65-F5344CB8AC3E}">
        <p14:creationId xmlns:p14="http://schemas.microsoft.com/office/powerpoint/2010/main" val="3740764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Giao diện: Cổng để bảo mật.</a:t>
            </a:r>
          </a:p>
          <a:p>
            <a:r>
              <a:rPr lang="vi-VN" smtClean="0"/>
              <a:t>Bảo mật: Bật bảo mật cổng trên cổng.</a:t>
            </a:r>
          </a:p>
          <a:p>
            <a:r>
              <a:rPr lang="vi-VN" smtClean="0"/>
              <a:t>Bẫy: Đưa ra một cái bẫy khi xảy ra vi phạm bảo mật địa chỉ.</a:t>
            </a:r>
          </a:p>
          <a:p>
            <a:r>
              <a:rPr lang="vi-VN" smtClean="0"/>
              <a:t>Cổng tắt máy: Vô hiệu hóa cổng khi xảy ra vi phạm bảo mật địa chỉ.</a:t>
            </a:r>
            <a:endParaRPr lang="en-US"/>
          </a:p>
        </p:txBody>
      </p:sp>
    </p:spTree>
    <p:extLst>
      <p:ext uri="{BB962C8B-B14F-4D97-AF65-F5344CB8AC3E}">
        <p14:creationId xmlns:p14="http://schemas.microsoft.com/office/powerpoint/2010/main" val="393341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vi-VN" smtClean="0"/>
              <a:t>Để ngăn chặn một cuộc tấn công Man-in-the-middle trên mạng của chúng tôi</a:t>
            </a:r>
          </a:p>
          <a:p>
            <a:pPr>
              <a:buNone/>
            </a:pPr>
            <a:r>
              <a:rPr lang="vi-VN" smtClean="0"/>
              <a:t>  Máy chủ DHCP giả có thể phản hồi các thông báo DHCPDISCOVER trước khi máy chủ thực có thời gian phản hồi.</a:t>
            </a:r>
          </a:p>
          <a:p>
            <a:pPr>
              <a:buNone/>
            </a:pPr>
            <a:r>
              <a:rPr lang="vi-VN" smtClean="0"/>
              <a:t>  DHCP Snooping cho phép các công tắc trên mạng tin tưởng vào cổng mà máy chủ DHCP được kết nối (đây có thể là một đường trục) và không tin tưởng vào các cổng khác.</a:t>
            </a:r>
            <a:endParaRPr lang="en-US"/>
          </a:p>
        </p:txBody>
      </p:sp>
    </p:spTree>
    <p:extLst>
      <p:ext uri="{BB962C8B-B14F-4D97-AF65-F5344CB8AC3E}">
        <p14:creationId xmlns:p14="http://schemas.microsoft.com/office/powerpoint/2010/main" val="203887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xfrm>
            <a:off x="3884613" y="8685213"/>
            <a:ext cx="2971800" cy="457200"/>
          </a:xfrm>
          <a:prstGeom prst="rect">
            <a:avLst/>
          </a:prstGeom>
          <a:noFill/>
        </p:spPr>
        <p:txBody>
          <a:bodyPr/>
          <a:lstStyle>
            <a:lvl1pPr>
              <a:defRPr sz="1200">
                <a:solidFill>
                  <a:schemeClr val="tx1"/>
                </a:solidFill>
                <a:latin typeface="Times New Roman" pitchFamily="18" charset="0"/>
              </a:defRPr>
            </a:lvl1pPr>
            <a:lvl2pPr marL="729057" indent="-280406">
              <a:defRPr sz="1200">
                <a:solidFill>
                  <a:schemeClr val="tx1"/>
                </a:solidFill>
                <a:latin typeface="Times New Roman" pitchFamily="18" charset="0"/>
              </a:defRPr>
            </a:lvl2pPr>
            <a:lvl3pPr marL="1121626" indent="-224325">
              <a:defRPr sz="1200">
                <a:solidFill>
                  <a:schemeClr val="tx1"/>
                </a:solidFill>
                <a:latin typeface="Times New Roman" pitchFamily="18" charset="0"/>
              </a:defRPr>
            </a:lvl3pPr>
            <a:lvl4pPr marL="1570276" indent="-224325">
              <a:defRPr sz="1200">
                <a:solidFill>
                  <a:schemeClr val="tx1"/>
                </a:solidFill>
                <a:latin typeface="Times New Roman" pitchFamily="18" charset="0"/>
              </a:defRPr>
            </a:lvl4pPr>
            <a:lvl5pPr marL="2018927" indent="-224325">
              <a:defRPr sz="1200">
                <a:solidFill>
                  <a:schemeClr val="tx1"/>
                </a:solidFill>
                <a:latin typeface="Times New Roman" pitchFamily="18" charset="0"/>
              </a:defRPr>
            </a:lvl5pPr>
            <a:lvl6pPr marL="2467577" indent="-224325" eaLnBrk="0" fontAlgn="base" hangingPunct="0">
              <a:spcBef>
                <a:spcPct val="30000"/>
              </a:spcBef>
              <a:spcAft>
                <a:spcPct val="0"/>
              </a:spcAft>
              <a:defRPr sz="1200">
                <a:solidFill>
                  <a:schemeClr val="tx1"/>
                </a:solidFill>
                <a:latin typeface="Times New Roman" pitchFamily="18" charset="0"/>
              </a:defRPr>
            </a:lvl6pPr>
            <a:lvl7pPr marL="2916227" indent="-224325" eaLnBrk="0" fontAlgn="base" hangingPunct="0">
              <a:spcBef>
                <a:spcPct val="30000"/>
              </a:spcBef>
              <a:spcAft>
                <a:spcPct val="0"/>
              </a:spcAft>
              <a:defRPr sz="1200">
                <a:solidFill>
                  <a:schemeClr val="tx1"/>
                </a:solidFill>
                <a:latin typeface="Times New Roman" pitchFamily="18" charset="0"/>
              </a:defRPr>
            </a:lvl7pPr>
            <a:lvl8pPr marL="3364878" indent="-224325" eaLnBrk="0" fontAlgn="base" hangingPunct="0">
              <a:spcBef>
                <a:spcPct val="30000"/>
              </a:spcBef>
              <a:spcAft>
                <a:spcPct val="0"/>
              </a:spcAft>
              <a:defRPr sz="1200">
                <a:solidFill>
                  <a:schemeClr val="tx1"/>
                </a:solidFill>
                <a:latin typeface="Times New Roman" pitchFamily="18" charset="0"/>
              </a:defRPr>
            </a:lvl8pPr>
            <a:lvl9pPr marL="3813528" indent="-224325" eaLnBrk="0" fontAlgn="base" hangingPunct="0">
              <a:spcBef>
                <a:spcPct val="30000"/>
              </a:spcBef>
              <a:spcAft>
                <a:spcPct val="0"/>
              </a:spcAft>
              <a:defRPr sz="1200">
                <a:solidFill>
                  <a:schemeClr val="tx1"/>
                </a:solidFill>
                <a:latin typeface="Times New Roman" pitchFamily="18" charset="0"/>
              </a:defRPr>
            </a:lvl9pPr>
          </a:lstStyle>
          <a:p>
            <a:fld id="{F746FF9C-6EBB-45AA-A6AD-AF3887F4886E}" type="slidenum">
              <a:rPr lang="en-AU" altLang="en-US">
                <a:latin typeface="Arial" charset="0"/>
              </a:rPr>
              <a:pPr/>
              <a:t>13</a:t>
            </a:fld>
            <a:endParaRPr lang="en-AU" altLang="en-US">
              <a:latin typeface="Arial" charset="0"/>
            </a:endParaRPr>
          </a:p>
        </p:txBody>
      </p:sp>
      <p:sp>
        <p:nvSpPr>
          <p:cNvPr id="39939" name="Rectangle 2"/>
          <p:cNvSpPr>
            <a:spLocks noGrp="1" noRot="1" noChangeAspect="1" noChangeArrowheads="1" noTextEdit="1"/>
          </p:cNvSpPr>
          <p:nvPr>
            <p:ph type="sldImg"/>
          </p:nvPr>
        </p:nvSpPr>
        <p:spPr>
          <a:xfrm>
            <a:off x="381000" y="685800"/>
            <a:ext cx="6096000" cy="3429000"/>
          </a:xfrm>
          <a:ln/>
        </p:spPr>
      </p:sp>
      <p:sp>
        <p:nvSpPr>
          <p:cNvPr id="39940" name="Rectangle 3"/>
          <p:cNvSpPr>
            <a:spLocks noGrp="1" noChangeArrowheads="1"/>
          </p:cNvSpPr>
          <p:nvPr>
            <p:ph type="body" idx="1"/>
          </p:nvPr>
        </p:nvSpPr>
        <p:spPr>
          <a:noFill/>
        </p:spPr>
        <p:txBody>
          <a:bodyPr/>
          <a:lstStyle/>
          <a:p>
            <a:r>
              <a:rPr lang="en-US" altLang="en-US" smtClean="0"/>
              <a:t>The concerns for wireless security, in terms of threats, and countermeasures, are</a:t>
            </a:r>
          </a:p>
          <a:p>
            <a:r>
              <a:rPr lang="en-US" altLang="en-US" smtClean="0"/>
              <a:t>similar to those found in a wired environment, such as an Ethernet LAN or a wired</a:t>
            </a:r>
          </a:p>
          <a:p>
            <a:r>
              <a:rPr lang="en-US" altLang="en-US" smtClean="0"/>
              <a:t>wide-area network. The security requirements are the same in both environments:</a:t>
            </a:r>
          </a:p>
          <a:p>
            <a:r>
              <a:rPr lang="en-US" altLang="en-US" smtClean="0"/>
              <a:t>confidentiality, integrity, availability, authenticity, and accountability. However,</a:t>
            </a:r>
          </a:p>
          <a:p>
            <a:r>
              <a:rPr lang="en-US" altLang="en-US" smtClean="0"/>
              <a:t>some of the security threats are exacerbated in a wireless environment and some are</a:t>
            </a:r>
          </a:p>
          <a:p>
            <a:r>
              <a:rPr lang="en-US" altLang="en-US" smtClean="0"/>
              <a:t>unique to the wireless environment. The most significant source of risk in wireless</a:t>
            </a:r>
          </a:p>
          <a:p>
            <a:r>
              <a:rPr lang="en-US" altLang="en-US" smtClean="0"/>
              <a:t>networks is the underlying communications medium. In addition, there have</a:t>
            </a:r>
          </a:p>
          <a:p>
            <a:r>
              <a:rPr lang="en-US" altLang="en-US" smtClean="0"/>
              <a:t>traditionally been security risks in wireless protocols that have only been addressed</a:t>
            </a:r>
          </a:p>
          <a:p>
            <a:r>
              <a:rPr lang="en-US" altLang="en-US" smtClean="0"/>
              <a:t>in relatively recent generations of these protocols</a:t>
            </a:r>
            <a:r>
              <a:rPr lang="en-US" altLang="en-US" smtClean="0"/>
              <a:t>.</a:t>
            </a:r>
          </a:p>
          <a:p>
            <a:endParaRPr lang="en-US" altLang="en-US" smtClean="0"/>
          </a:p>
          <a:p>
            <a:r>
              <a:rPr lang="vi-VN" altLang="en-US" smtClean="0"/>
              <a:t>mối quan tâm về bảo mật không dây tương tự như mối quan tâm được tìm thấy trong môi trường có dây</a:t>
            </a:r>
          </a:p>
          <a:p>
            <a:r>
              <a:rPr lang="vi-VN" altLang="en-US" smtClean="0"/>
              <a:t>yêu cầu bảo mật là như nhau:</a:t>
            </a:r>
          </a:p>
          <a:p>
            <a:r>
              <a:rPr lang="vi-VN" altLang="en-US" smtClean="0"/>
              <a:t>tính bảo mật, tính toàn vẹn, tính sẵn sàng, tính xác thực, trách nhiệm giải trình</a:t>
            </a:r>
          </a:p>
          <a:p>
            <a:r>
              <a:rPr lang="vi-VN" altLang="en-US" smtClean="0"/>
              <a:t>nguồn rủi ro đáng kể nhất là phương tiện truyền thông cơ bản</a:t>
            </a:r>
            <a:endParaRPr lang="en-US" altLang="en-US" smtClean="0"/>
          </a:p>
          <a:p>
            <a:endParaRPr lang="en-US" altLang="en-US" smtClean="0"/>
          </a:p>
          <a:p>
            <a:r>
              <a:rPr lang="vi-VN" altLang="en-US" smtClean="0"/>
              <a:t>Mối quan tâm đối với an ninh không dây, về các mối đe dọa và biện pháp đối phó, là</a:t>
            </a:r>
          </a:p>
          <a:p>
            <a:r>
              <a:rPr lang="vi-VN" altLang="en-US" smtClean="0"/>
              <a:t>tương tự như những thứ được tìm thấy trong môi trường có dây, chẳng hạn như mạng LAN Ethernet hoặc mạng có dây</a:t>
            </a:r>
          </a:p>
          <a:p>
            <a:r>
              <a:rPr lang="vi-VN" altLang="en-US" smtClean="0"/>
              <a:t>mạng diện rộng. Các yêu cầu bảo mật giống nhau trong cả hai môi trường:</a:t>
            </a:r>
          </a:p>
          <a:p>
            <a:r>
              <a:rPr lang="vi-VN" altLang="en-US" smtClean="0"/>
              <a:t>tính bảo mật, tính toàn vẹn, tính sẵn sàng, tính xác thực và trách nhiệm giải trình. Tuy nhiên,</a:t>
            </a:r>
          </a:p>
          <a:p>
            <a:r>
              <a:rPr lang="vi-VN" altLang="en-US" smtClean="0"/>
              <a:t>một số mối đe dọa bảo mật trở nên trầm trọng hơn trong môi trường không dây và một số</a:t>
            </a:r>
          </a:p>
          <a:p>
            <a:r>
              <a:rPr lang="vi-VN" altLang="en-US" smtClean="0"/>
              <a:t>duy nhất cho môi trường không dây. Nguồn rủi ro đáng kể nhất trong mạng không dây</a:t>
            </a:r>
          </a:p>
          <a:p>
            <a:r>
              <a:rPr lang="vi-VN" altLang="en-US" smtClean="0"/>
              <a:t>mạng là phương tiện truyền thông cơ bản. Ngoài ra, có</a:t>
            </a:r>
          </a:p>
          <a:p>
            <a:r>
              <a:rPr lang="vi-VN" altLang="en-US" smtClean="0"/>
              <a:t>theo truyền thống là rủi ro bảo mật trong các giao thức không dây chỉ được giải quyết</a:t>
            </a:r>
          </a:p>
          <a:p>
            <a:r>
              <a:rPr lang="vi-VN" altLang="en-US" smtClean="0"/>
              <a:t>trong các thế hệ tương đối gần đây của các giao thức này.</a:t>
            </a:r>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381000" y="685800"/>
            <a:ext cx="6096000" cy="3429000"/>
          </a:xfrm>
          <a:ln/>
        </p:spPr>
      </p:sp>
      <p:sp>
        <p:nvSpPr>
          <p:cNvPr id="3" name="Notes Placeholder 2"/>
          <p:cNvSpPr>
            <a:spLocks noGrp="1"/>
          </p:cNvSpPr>
          <p:nvPr>
            <p:ph type="body" idx="1"/>
          </p:nvPr>
        </p:nvSpPr>
        <p:spPr/>
        <p:txBody>
          <a:bodyPr>
            <a:normAutofit fontScale="62500" lnSpcReduction="20000"/>
          </a:bodyPr>
          <a:lstStyle/>
          <a:p>
            <a:pPr>
              <a:defRPr/>
            </a:pPr>
            <a:r>
              <a:rPr lang="en-US" dirty="0">
                <a:latin typeface="Times New Roman" pitchFamily="-110" charset="0"/>
              </a:rPr>
              <a:t>[CHOI08] lists the following security threats to wireless networks:</a:t>
            </a:r>
          </a:p>
          <a:p>
            <a:pPr>
              <a:defRPr/>
            </a:pPr>
            <a:endParaRPr lang="en-US" dirty="0">
              <a:latin typeface="Times New Roman" pitchFamily="-110" charset="0"/>
            </a:endParaRPr>
          </a:p>
          <a:p>
            <a:pPr>
              <a:defRPr/>
            </a:pPr>
            <a:r>
              <a:rPr lang="en-US" dirty="0">
                <a:latin typeface="Times New Roman" pitchFamily="-110" charset="0"/>
              </a:rPr>
              <a:t>• </a:t>
            </a:r>
            <a:r>
              <a:rPr lang="en-US" b="1" dirty="0">
                <a:latin typeface="Times New Roman" pitchFamily="-110" charset="0"/>
              </a:rPr>
              <a:t>Accidental association: Company wireless LANs or wireless access points to</a:t>
            </a:r>
          </a:p>
          <a:p>
            <a:pPr>
              <a:defRPr/>
            </a:pPr>
            <a:r>
              <a:rPr lang="en-US" dirty="0">
                <a:latin typeface="Times New Roman" pitchFamily="-110" charset="0"/>
              </a:rPr>
              <a:t>wired LANs in close proximity (e.g., in the same or neighboring buildings) may</a:t>
            </a:r>
          </a:p>
          <a:p>
            <a:pPr>
              <a:defRPr/>
            </a:pPr>
            <a:r>
              <a:rPr lang="en-US" dirty="0">
                <a:latin typeface="Times New Roman" pitchFamily="-110" charset="0"/>
              </a:rPr>
              <a:t>create overlapping transmission ranges. A user intending to connect to one</a:t>
            </a:r>
          </a:p>
          <a:p>
            <a:pPr>
              <a:defRPr/>
            </a:pPr>
            <a:r>
              <a:rPr lang="en-US" dirty="0">
                <a:latin typeface="Times New Roman" pitchFamily="-110" charset="0"/>
              </a:rPr>
              <a:t>LAN may unintentionally lock on to a wireless access point from a neighboring</a:t>
            </a:r>
          </a:p>
          <a:p>
            <a:pPr>
              <a:defRPr/>
            </a:pPr>
            <a:r>
              <a:rPr lang="en-US" dirty="0">
                <a:latin typeface="Times New Roman" pitchFamily="-110" charset="0"/>
              </a:rPr>
              <a:t>network. Although the security breach is accidental, it nevertheless exposes</a:t>
            </a:r>
          </a:p>
          <a:p>
            <a:pPr>
              <a:defRPr/>
            </a:pPr>
            <a:r>
              <a:rPr lang="en-US" dirty="0">
                <a:latin typeface="Times New Roman" pitchFamily="-110" charset="0"/>
              </a:rPr>
              <a:t>resources of one LAN to the accidental user.</a:t>
            </a:r>
          </a:p>
          <a:p>
            <a:pPr>
              <a:defRPr/>
            </a:pPr>
            <a:endParaRPr lang="en-US" dirty="0">
              <a:latin typeface="Times New Roman" pitchFamily="-110" charset="0"/>
            </a:endParaRPr>
          </a:p>
          <a:p>
            <a:pPr>
              <a:defRPr/>
            </a:pPr>
            <a:r>
              <a:rPr lang="en-US" dirty="0">
                <a:latin typeface="Times New Roman" pitchFamily="-110" charset="0"/>
              </a:rPr>
              <a:t>• </a:t>
            </a:r>
            <a:r>
              <a:rPr lang="en-US" b="1" dirty="0">
                <a:latin typeface="Times New Roman" pitchFamily="-110" charset="0"/>
              </a:rPr>
              <a:t>Malicious association: In this situation, a wireless device is configured to</a:t>
            </a:r>
          </a:p>
          <a:p>
            <a:pPr>
              <a:defRPr/>
            </a:pPr>
            <a:r>
              <a:rPr lang="en-US" dirty="0">
                <a:latin typeface="Times New Roman" pitchFamily="-110" charset="0"/>
              </a:rPr>
              <a:t>appear to be a legitimate access point, enabling the operator to steal passwords</a:t>
            </a:r>
          </a:p>
          <a:p>
            <a:pPr>
              <a:defRPr/>
            </a:pPr>
            <a:r>
              <a:rPr lang="en-US" dirty="0">
                <a:latin typeface="Times New Roman" pitchFamily="-110" charset="0"/>
              </a:rPr>
              <a:t>from legitimate users and then penetrate a wired network through a legitimate</a:t>
            </a:r>
          </a:p>
          <a:p>
            <a:pPr>
              <a:defRPr/>
            </a:pPr>
            <a:r>
              <a:rPr lang="en-US" dirty="0">
                <a:latin typeface="Times New Roman" pitchFamily="-110" charset="0"/>
              </a:rPr>
              <a:t>wireless access point.</a:t>
            </a:r>
          </a:p>
          <a:p>
            <a:pPr>
              <a:defRPr/>
            </a:pPr>
            <a:endParaRPr lang="en-US" dirty="0">
              <a:latin typeface="Times New Roman" pitchFamily="-110" charset="0"/>
            </a:endParaRPr>
          </a:p>
          <a:p>
            <a:pPr>
              <a:defRPr/>
            </a:pPr>
            <a:r>
              <a:rPr lang="en-US" dirty="0">
                <a:latin typeface="Times New Roman" pitchFamily="-110" charset="0"/>
              </a:rPr>
              <a:t>• </a:t>
            </a:r>
            <a:r>
              <a:rPr lang="en-US" b="1" dirty="0">
                <a:latin typeface="Times New Roman" pitchFamily="-110" charset="0"/>
              </a:rPr>
              <a:t>Ad hoc networks: These are peer-to-peer networks between wireless</a:t>
            </a:r>
          </a:p>
          <a:p>
            <a:pPr>
              <a:defRPr/>
            </a:pPr>
            <a:r>
              <a:rPr lang="en-US" dirty="0">
                <a:latin typeface="Times New Roman" pitchFamily="-110" charset="0"/>
              </a:rPr>
              <a:t>computers with no access point between them. Such networks can pose a</a:t>
            </a:r>
          </a:p>
          <a:p>
            <a:pPr>
              <a:defRPr/>
            </a:pPr>
            <a:r>
              <a:rPr lang="en-US" dirty="0">
                <a:latin typeface="Times New Roman" pitchFamily="-110" charset="0"/>
              </a:rPr>
              <a:t>security threat due to a lack of a central point of control.</a:t>
            </a:r>
          </a:p>
          <a:p>
            <a:pPr>
              <a:defRPr/>
            </a:pPr>
            <a:endParaRPr lang="en-US" dirty="0">
              <a:latin typeface="Times New Roman" pitchFamily="-110" charset="0"/>
            </a:endParaRPr>
          </a:p>
          <a:p>
            <a:pPr>
              <a:defRPr/>
            </a:pPr>
            <a:r>
              <a:rPr lang="en-US" dirty="0">
                <a:latin typeface="Times New Roman" pitchFamily="-110" charset="0"/>
              </a:rPr>
              <a:t>• </a:t>
            </a:r>
            <a:r>
              <a:rPr lang="en-US" b="1" dirty="0">
                <a:latin typeface="Times New Roman" pitchFamily="-110" charset="0"/>
              </a:rPr>
              <a:t>Nontraditional networks: Nontraditional networks and links, such as personal</a:t>
            </a:r>
          </a:p>
          <a:p>
            <a:pPr>
              <a:defRPr/>
            </a:pPr>
            <a:r>
              <a:rPr lang="en-US" dirty="0">
                <a:latin typeface="Times New Roman" pitchFamily="-110" charset="0"/>
              </a:rPr>
              <a:t>network Bluetooth devices, barcode readers, and handheld </a:t>
            </a:r>
            <a:r>
              <a:rPr lang="en-US" dirty="0" err="1">
                <a:latin typeface="Times New Roman" pitchFamily="-110" charset="0"/>
              </a:rPr>
              <a:t>PDAs</a:t>
            </a:r>
            <a:r>
              <a:rPr lang="en-US" dirty="0">
                <a:latin typeface="Times New Roman" pitchFamily="-110" charset="0"/>
              </a:rPr>
              <a:t> pose a</a:t>
            </a:r>
          </a:p>
          <a:p>
            <a:pPr>
              <a:defRPr/>
            </a:pPr>
            <a:r>
              <a:rPr lang="en-US" dirty="0">
                <a:latin typeface="Times New Roman" pitchFamily="-110" charset="0"/>
              </a:rPr>
              <a:t>security risk both in terms of eavesdropping and spoofing.</a:t>
            </a:r>
          </a:p>
          <a:p>
            <a:pPr>
              <a:defRPr/>
            </a:pPr>
            <a:endParaRPr lang="en-US" dirty="0">
              <a:latin typeface="Times New Roman" pitchFamily="-110" charset="0"/>
            </a:endParaRPr>
          </a:p>
          <a:p>
            <a:pPr>
              <a:defRPr/>
            </a:pPr>
            <a:r>
              <a:rPr lang="en-US" dirty="0">
                <a:latin typeface="Times New Roman" pitchFamily="-110" charset="0"/>
              </a:rPr>
              <a:t>• </a:t>
            </a:r>
            <a:r>
              <a:rPr lang="en-US" b="1" dirty="0">
                <a:latin typeface="Times New Roman" pitchFamily="-110" charset="0"/>
              </a:rPr>
              <a:t>Identity theft (MAC spoofing): This occurs when an attacker is able to</a:t>
            </a:r>
          </a:p>
          <a:p>
            <a:pPr>
              <a:defRPr/>
            </a:pPr>
            <a:r>
              <a:rPr lang="en-US" dirty="0">
                <a:latin typeface="Times New Roman" pitchFamily="-110" charset="0"/>
              </a:rPr>
              <a:t>eavesdrop on network traffic and identify the MAC address of a computer</a:t>
            </a:r>
          </a:p>
          <a:p>
            <a:pPr>
              <a:defRPr/>
            </a:pPr>
            <a:r>
              <a:rPr lang="en-US" dirty="0">
                <a:latin typeface="Times New Roman" pitchFamily="-110" charset="0"/>
              </a:rPr>
              <a:t>with network privileges.</a:t>
            </a:r>
          </a:p>
          <a:p>
            <a:pPr>
              <a:defRPr/>
            </a:pPr>
            <a:endParaRPr lang="en-US" dirty="0">
              <a:latin typeface="Times New Roman" pitchFamily="-110" charset="0"/>
            </a:endParaRPr>
          </a:p>
          <a:p>
            <a:pPr>
              <a:defRPr/>
            </a:pPr>
            <a:r>
              <a:rPr lang="en-US" dirty="0">
                <a:latin typeface="Times New Roman" pitchFamily="-110" charset="0"/>
              </a:rPr>
              <a:t>• </a:t>
            </a:r>
            <a:r>
              <a:rPr lang="en-US" b="1" dirty="0">
                <a:latin typeface="Times New Roman" pitchFamily="-110" charset="0"/>
              </a:rPr>
              <a:t>Man-in-the middle attacks: This type of attack is described in Chapter 21 in</a:t>
            </a:r>
          </a:p>
          <a:p>
            <a:pPr>
              <a:defRPr/>
            </a:pPr>
            <a:r>
              <a:rPr lang="en-US" dirty="0">
                <a:latin typeface="Times New Roman" pitchFamily="-110" charset="0"/>
              </a:rPr>
              <a:t>the context of the </a:t>
            </a:r>
            <a:r>
              <a:rPr lang="en-US" dirty="0" err="1">
                <a:latin typeface="Times New Roman" pitchFamily="-110" charset="0"/>
              </a:rPr>
              <a:t>Diffie</a:t>
            </a:r>
            <a:r>
              <a:rPr lang="en-US" dirty="0">
                <a:latin typeface="Times New Roman" pitchFamily="-110" charset="0"/>
              </a:rPr>
              <a:t>-Hellman key exchange protocol. In a broader sense,</a:t>
            </a:r>
          </a:p>
          <a:p>
            <a:pPr>
              <a:defRPr/>
            </a:pPr>
            <a:r>
              <a:rPr lang="en-US" dirty="0">
                <a:latin typeface="Times New Roman" pitchFamily="-110" charset="0"/>
              </a:rPr>
              <a:t>this attack involves persuading a user and an access point to believe that they</a:t>
            </a:r>
          </a:p>
          <a:p>
            <a:pPr>
              <a:defRPr/>
            </a:pPr>
            <a:r>
              <a:rPr lang="en-US" dirty="0">
                <a:latin typeface="Times New Roman" pitchFamily="-110" charset="0"/>
              </a:rPr>
              <a:t>are talking to each other when in fact the communication is going through an</a:t>
            </a:r>
          </a:p>
          <a:p>
            <a:pPr>
              <a:defRPr/>
            </a:pPr>
            <a:r>
              <a:rPr lang="en-US" dirty="0">
                <a:latin typeface="Times New Roman" pitchFamily="-110" charset="0"/>
              </a:rPr>
              <a:t>intermediate attacking device. Wireless networks are particularly vulnerable</a:t>
            </a:r>
          </a:p>
          <a:p>
            <a:pPr>
              <a:defRPr/>
            </a:pPr>
            <a:r>
              <a:rPr lang="en-US" dirty="0">
                <a:latin typeface="Times New Roman" pitchFamily="-110" charset="0"/>
              </a:rPr>
              <a:t>to such attacks.</a:t>
            </a:r>
          </a:p>
          <a:p>
            <a:pPr>
              <a:defRPr/>
            </a:pPr>
            <a:endParaRPr lang="en-US" dirty="0">
              <a:latin typeface="Times New Roman" pitchFamily="-110" charset="0"/>
            </a:endParaRPr>
          </a:p>
          <a:p>
            <a:pPr>
              <a:defRPr/>
            </a:pPr>
            <a:r>
              <a:rPr lang="en-US" dirty="0">
                <a:latin typeface="Times New Roman" pitchFamily="-110" charset="0"/>
              </a:rPr>
              <a:t>• </a:t>
            </a:r>
            <a:r>
              <a:rPr lang="en-US" b="1" dirty="0">
                <a:latin typeface="Times New Roman" pitchFamily="-110" charset="0"/>
              </a:rPr>
              <a:t>Denial of service (</a:t>
            </a:r>
            <a:r>
              <a:rPr lang="en-US" b="1" dirty="0" err="1">
                <a:latin typeface="Times New Roman" pitchFamily="-110" charset="0"/>
              </a:rPr>
              <a:t>DoS</a:t>
            </a:r>
            <a:r>
              <a:rPr lang="en-US" b="1" dirty="0">
                <a:latin typeface="Times New Roman" pitchFamily="-110" charset="0"/>
              </a:rPr>
              <a:t>): This type of attack was discussed in detail in</a:t>
            </a:r>
          </a:p>
          <a:p>
            <a:pPr>
              <a:defRPr/>
            </a:pPr>
            <a:r>
              <a:rPr lang="en-US" dirty="0">
                <a:latin typeface="Times New Roman" pitchFamily="-110" charset="0"/>
              </a:rPr>
              <a:t>Chapter 7 . In the context of a wireless network, a </a:t>
            </a:r>
            <a:r>
              <a:rPr lang="en-US" dirty="0" err="1">
                <a:latin typeface="Times New Roman" pitchFamily="-110" charset="0"/>
              </a:rPr>
              <a:t>DoS</a:t>
            </a:r>
            <a:r>
              <a:rPr lang="en-US" dirty="0">
                <a:latin typeface="Times New Roman" pitchFamily="-110" charset="0"/>
              </a:rPr>
              <a:t> attack occurs when an</a:t>
            </a:r>
          </a:p>
          <a:p>
            <a:pPr>
              <a:defRPr/>
            </a:pPr>
            <a:r>
              <a:rPr lang="en-US" dirty="0">
                <a:latin typeface="Times New Roman" pitchFamily="-110" charset="0"/>
              </a:rPr>
              <a:t>attacker continually bombards a wireless access point or some other accessible</a:t>
            </a:r>
          </a:p>
          <a:p>
            <a:pPr>
              <a:defRPr/>
            </a:pPr>
            <a:r>
              <a:rPr lang="en-US" dirty="0">
                <a:latin typeface="Times New Roman" pitchFamily="-110" charset="0"/>
              </a:rPr>
              <a:t>wireless port with various protocol messages designed to consume</a:t>
            </a:r>
          </a:p>
          <a:p>
            <a:pPr>
              <a:defRPr/>
            </a:pPr>
            <a:r>
              <a:rPr lang="en-US" dirty="0">
                <a:latin typeface="Times New Roman" pitchFamily="-110" charset="0"/>
              </a:rPr>
              <a:t>system resources. The wireless environment lends itself to this type of attack,</a:t>
            </a:r>
          </a:p>
          <a:p>
            <a:pPr>
              <a:defRPr/>
            </a:pPr>
            <a:r>
              <a:rPr lang="en-US" dirty="0">
                <a:latin typeface="Times New Roman" pitchFamily="-110" charset="0"/>
              </a:rPr>
              <a:t>because it is so easy for the attacker to direct multiple wireless messages at</a:t>
            </a:r>
          </a:p>
          <a:p>
            <a:pPr>
              <a:defRPr/>
            </a:pPr>
            <a:r>
              <a:rPr lang="en-US" dirty="0">
                <a:latin typeface="Times New Roman" pitchFamily="-110" charset="0"/>
              </a:rPr>
              <a:t>the target.</a:t>
            </a:r>
          </a:p>
          <a:p>
            <a:pPr>
              <a:defRPr/>
            </a:pPr>
            <a:endParaRPr lang="en-US" dirty="0">
              <a:latin typeface="Times New Roman" pitchFamily="-110" charset="0"/>
            </a:endParaRPr>
          </a:p>
          <a:p>
            <a:pPr>
              <a:defRPr/>
            </a:pPr>
            <a:r>
              <a:rPr lang="en-US" dirty="0">
                <a:latin typeface="Times New Roman" pitchFamily="-110" charset="0"/>
              </a:rPr>
              <a:t>• </a:t>
            </a:r>
            <a:r>
              <a:rPr lang="en-US" b="1" dirty="0">
                <a:latin typeface="Times New Roman" pitchFamily="-110" charset="0"/>
              </a:rPr>
              <a:t>Network injection: A network injection attack targets wireless access points</a:t>
            </a:r>
          </a:p>
          <a:p>
            <a:pPr>
              <a:defRPr/>
            </a:pPr>
            <a:r>
              <a:rPr lang="en-US" dirty="0">
                <a:latin typeface="Times New Roman" pitchFamily="-110" charset="0"/>
              </a:rPr>
              <a:t>that are exposed to non-filtered network traffic, such as routing protocol</a:t>
            </a:r>
          </a:p>
          <a:p>
            <a:pPr>
              <a:defRPr/>
            </a:pPr>
            <a:r>
              <a:rPr lang="en-US" dirty="0">
                <a:latin typeface="Times New Roman" pitchFamily="-110" charset="0"/>
              </a:rPr>
              <a:t>messages or network management messages. An example of such an attack is</a:t>
            </a:r>
          </a:p>
          <a:p>
            <a:pPr>
              <a:defRPr/>
            </a:pPr>
            <a:r>
              <a:rPr lang="en-US" dirty="0">
                <a:latin typeface="Times New Roman" pitchFamily="-110" charset="0"/>
              </a:rPr>
              <a:t>one in which bogus reconfiguration commands are used to affect routers and</a:t>
            </a:r>
          </a:p>
          <a:p>
            <a:pPr>
              <a:defRPr/>
            </a:pPr>
            <a:r>
              <a:rPr lang="en-US" dirty="0">
                <a:latin typeface="Times New Roman" pitchFamily="-110" charset="0"/>
              </a:rPr>
              <a:t>switches to degrade network performance.</a:t>
            </a:r>
            <a:endParaRPr lang="en-US" dirty="0"/>
          </a:p>
        </p:txBody>
      </p:sp>
      <p:sp>
        <p:nvSpPr>
          <p:cNvPr id="46084" name="Slide Number Placeholder 3"/>
          <p:cNvSpPr>
            <a:spLocks noGrp="1"/>
          </p:cNvSpPr>
          <p:nvPr>
            <p:ph type="sldNum" sz="quarter" idx="5"/>
          </p:nvPr>
        </p:nvSpPr>
        <p:spPr>
          <a:xfrm>
            <a:off x="3884613" y="8685213"/>
            <a:ext cx="2971800" cy="457200"/>
          </a:xfrm>
          <a:prstGeom prst="rect">
            <a:avLst/>
          </a:prstGeom>
          <a:noFill/>
        </p:spPr>
        <p:txBody>
          <a:bodyPr/>
          <a:lstStyle>
            <a:lvl1pPr>
              <a:defRPr sz="1200">
                <a:solidFill>
                  <a:schemeClr val="tx1"/>
                </a:solidFill>
                <a:latin typeface="Times New Roman" pitchFamily="18" charset="0"/>
              </a:defRPr>
            </a:lvl1pPr>
            <a:lvl2pPr marL="729057" indent="-280406">
              <a:defRPr sz="1200">
                <a:solidFill>
                  <a:schemeClr val="tx1"/>
                </a:solidFill>
                <a:latin typeface="Times New Roman" pitchFamily="18" charset="0"/>
              </a:defRPr>
            </a:lvl2pPr>
            <a:lvl3pPr marL="1121626" indent="-224325">
              <a:defRPr sz="1200">
                <a:solidFill>
                  <a:schemeClr val="tx1"/>
                </a:solidFill>
                <a:latin typeface="Times New Roman" pitchFamily="18" charset="0"/>
              </a:defRPr>
            </a:lvl3pPr>
            <a:lvl4pPr marL="1570276" indent="-224325">
              <a:defRPr sz="1200">
                <a:solidFill>
                  <a:schemeClr val="tx1"/>
                </a:solidFill>
                <a:latin typeface="Times New Roman" pitchFamily="18" charset="0"/>
              </a:defRPr>
            </a:lvl4pPr>
            <a:lvl5pPr marL="2018927" indent="-224325">
              <a:defRPr sz="1200">
                <a:solidFill>
                  <a:schemeClr val="tx1"/>
                </a:solidFill>
                <a:latin typeface="Times New Roman" pitchFamily="18" charset="0"/>
              </a:defRPr>
            </a:lvl5pPr>
            <a:lvl6pPr marL="2467577" indent="-224325" eaLnBrk="0" fontAlgn="base" hangingPunct="0">
              <a:spcBef>
                <a:spcPct val="30000"/>
              </a:spcBef>
              <a:spcAft>
                <a:spcPct val="0"/>
              </a:spcAft>
              <a:defRPr sz="1200">
                <a:solidFill>
                  <a:schemeClr val="tx1"/>
                </a:solidFill>
                <a:latin typeface="Times New Roman" pitchFamily="18" charset="0"/>
              </a:defRPr>
            </a:lvl6pPr>
            <a:lvl7pPr marL="2916227" indent="-224325" eaLnBrk="0" fontAlgn="base" hangingPunct="0">
              <a:spcBef>
                <a:spcPct val="30000"/>
              </a:spcBef>
              <a:spcAft>
                <a:spcPct val="0"/>
              </a:spcAft>
              <a:defRPr sz="1200">
                <a:solidFill>
                  <a:schemeClr val="tx1"/>
                </a:solidFill>
                <a:latin typeface="Times New Roman" pitchFamily="18" charset="0"/>
              </a:defRPr>
            </a:lvl7pPr>
            <a:lvl8pPr marL="3364878" indent="-224325" eaLnBrk="0" fontAlgn="base" hangingPunct="0">
              <a:spcBef>
                <a:spcPct val="30000"/>
              </a:spcBef>
              <a:spcAft>
                <a:spcPct val="0"/>
              </a:spcAft>
              <a:defRPr sz="1200">
                <a:solidFill>
                  <a:schemeClr val="tx1"/>
                </a:solidFill>
                <a:latin typeface="Times New Roman" pitchFamily="18" charset="0"/>
              </a:defRPr>
            </a:lvl8pPr>
            <a:lvl9pPr marL="3813528" indent="-224325" eaLnBrk="0" fontAlgn="base" hangingPunct="0">
              <a:spcBef>
                <a:spcPct val="30000"/>
              </a:spcBef>
              <a:spcAft>
                <a:spcPct val="0"/>
              </a:spcAft>
              <a:defRPr sz="1200">
                <a:solidFill>
                  <a:schemeClr val="tx1"/>
                </a:solidFill>
                <a:latin typeface="Times New Roman" pitchFamily="18" charset="0"/>
              </a:defRPr>
            </a:lvl9pPr>
          </a:lstStyle>
          <a:p>
            <a:fld id="{21116667-A5AF-4F49-B9D9-8BB72D46C3FD}" type="slidenum">
              <a:rPr lang="en-AU" altLang="en-US">
                <a:latin typeface="Arial" charset="0"/>
              </a:rPr>
              <a:pPr/>
              <a:t>14</a:t>
            </a:fld>
            <a:endParaRPr lang="en-AU" altLang="en-US">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381000" y="685800"/>
            <a:ext cx="6096000" cy="3429000"/>
          </a:xfrm>
          <a:ln/>
        </p:spPr>
      </p:sp>
      <p:sp>
        <p:nvSpPr>
          <p:cNvPr id="3" name="Notes Placeholder 2"/>
          <p:cNvSpPr>
            <a:spLocks noGrp="1"/>
          </p:cNvSpPr>
          <p:nvPr>
            <p:ph type="body" idx="1"/>
          </p:nvPr>
        </p:nvSpPr>
        <p:spPr/>
        <p:txBody>
          <a:bodyPr>
            <a:normAutofit fontScale="92500" lnSpcReduction="20000"/>
          </a:bodyPr>
          <a:lstStyle/>
          <a:p>
            <a:pPr>
              <a:defRPr/>
            </a:pPr>
            <a:r>
              <a:rPr lang="en-US" dirty="0">
                <a:latin typeface="Times New Roman" pitchFamily="-110" charset="0"/>
              </a:rPr>
              <a:t>Following [CHOI08], we can group wireless security measures into those dealing</a:t>
            </a:r>
          </a:p>
          <a:p>
            <a:pPr>
              <a:defRPr/>
            </a:pPr>
            <a:r>
              <a:rPr lang="en-US" dirty="0">
                <a:latin typeface="Times New Roman" pitchFamily="-110" charset="0"/>
              </a:rPr>
              <a:t>with wireless transmissions, wireless access points, and wireless networks (consisting</a:t>
            </a:r>
          </a:p>
          <a:p>
            <a:pPr>
              <a:defRPr/>
            </a:pPr>
            <a:r>
              <a:rPr lang="en-US" dirty="0">
                <a:latin typeface="Times New Roman" pitchFamily="-110" charset="0"/>
              </a:rPr>
              <a:t>of wireless routers and endpoints).</a:t>
            </a:r>
          </a:p>
          <a:p>
            <a:pPr>
              <a:defRPr/>
            </a:pPr>
            <a:endParaRPr lang="en-US" b="1" i="1" dirty="0">
              <a:latin typeface="Times New Roman" pitchFamily="-110" charset="0"/>
            </a:endParaRPr>
          </a:p>
          <a:p>
            <a:pPr>
              <a:defRPr/>
            </a:pPr>
            <a:r>
              <a:rPr lang="en-US" b="1" i="1" dirty="0">
                <a:latin typeface="Times New Roman" pitchFamily="-110" charset="0"/>
              </a:rPr>
              <a:t>The principal threats to wireless transmission</a:t>
            </a:r>
          </a:p>
          <a:p>
            <a:pPr>
              <a:defRPr/>
            </a:pPr>
            <a:r>
              <a:rPr lang="en-US" dirty="0">
                <a:latin typeface="Times New Roman" pitchFamily="-110" charset="0"/>
              </a:rPr>
              <a:t>are eavesdropping, altering or inserting messages, and disruption. To deal with</a:t>
            </a:r>
          </a:p>
          <a:p>
            <a:pPr>
              <a:defRPr/>
            </a:pPr>
            <a:r>
              <a:rPr lang="en-US" dirty="0">
                <a:latin typeface="Times New Roman" pitchFamily="-110" charset="0"/>
              </a:rPr>
              <a:t>eavesdropping, two types of countermeasures are appropriate:</a:t>
            </a:r>
          </a:p>
          <a:p>
            <a:pPr>
              <a:defRPr/>
            </a:pPr>
            <a:endParaRPr lang="en-US" dirty="0">
              <a:latin typeface="Times New Roman" pitchFamily="-110" charset="0"/>
            </a:endParaRPr>
          </a:p>
          <a:p>
            <a:pPr>
              <a:defRPr/>
            </a:pPr>
            <a:r>
              <a:rPr lang="en-US" dirty="0">
                <a:latin typeface="Times New Roman" pitchFamily="-110" charset="0"/>
              </a:rPr>
              <a:t>• </a:t>
            </a:r>
            <a:r>
              <a:rPr lang="en-US" b="1" dirty="0">
                <a:latin typeface="Times New Roman" pitchFamily="-110" charset="0"/>
              </a:rPr>
              <a:t>Signal-hiding techniques: Organizations can take a number of measures to</a:t>
            </a:r>
          </a:p>
          <a:p>
            <a:pPr>
              <a:defRPr/>
            </a:pPr>
            <a:r>
              <a:rPr lang="en-US" dirty="0">
                <a:latin typeface="Times New Roman" pitchFamily="-110" charset="0"/>
              </a:rPr>
              <a:t>make it more difficult for an attacker to locate their wireless access points,</a:t>
            </a:r>
          </a:p>
          <a:p>
            <a:pPr>
              <a:defRPr/>
            </a:pPr>
            <a:r>
              <a:rPr lang="en-US" dirty="0">
                <a:latin typeface="Times New Roman" pitchFamily="-110" charset="0"/>
              </a:rPr>
              <a:t>including turning off service set identifier (SSID) broadcasting by wireless</a:t>
            </a:r>
          </a:p>
          <a:p>
            <a:pPr>
              <a:defRPr/>
            </a:pPr>
            <a:r>
              <a:rPr lang="en-US" dirty="0">
                <a:latin typeface="Times New Roman" pitchFamily="-110" charset="0"/>
              </a:rPr>
              <a:t>access points; assigning cryptic names to </a:t>
            </a:r>
            <a:r>
              <a:rPr lang="en-US" dirty="0" err="1">
                <a:latin typeface="Times New Roman" pitchFamily="-110" charset="0"/>
              </a:rPr>
              <a:t>SSIDs</a:t>
            </a:r>
            <a:r>
              <a:rPr lang="en-US" dirty="0">
                <a:latin typeface="Times New Roman" pitchFamily="-110" charset="0"/>
              </a:rPr>
              <a:t>; reducing signal strength to the</a:t>
            </a:r>
          </a:p>
          <a:p>
            <a:pPr>
              <a:defRPr/>
            </a:pPr>
            <a:r>
              <a:rPr lang="en-US" dirty="0">
                <a:latin typeface="Times New Roman" pitchFamily="-110" charset="0"/>
              </a:rPr>
              <a:t>lowest level that still provides requisite coverage; and locating wireless access</a:t>
            </a:r>
          </a:p>
          <a:p>
            <a:pPr>
              <a:defRPr/>
            </a:pPr>
            <a:r>
              <a:rPr lang="en-US" dirty="0">
                <a:latin typeface="Times New Roman" pitchFamily="-110" charset="0"/>
              </a:rPr>
              <a:t>points in the interior of the building, away from windows and exterior walls.</a:t>
            </a:r>
          </a:p>
          <a:p>
            <a:pPr>
              <a:defRPr/>
            </a:pPr>
            <a:r>
              <a:rPr lang="en-US" dirty="0">
                <a:latin typeface="Times New Roman" pitchFamily="-110" charset="0"/>
              </a:rPr>
              <a:t>Greater security can be achieved by the use of directional antennas and of</a:t>
            </a:r>
          </a:p>
          <a:p>
            <a:pPr>
              <a:defRPr/>
            </a:pPr>
            <a:r>
              <a:rPr lang="en-US" dirty="0">
                <a:latin typeface="Times New Roman" pitchFamily="-110" charset="0"/>
              </a:rPr>
              <a:t>signal-shielding techniques.</a:t>
            </a:r>
          </a:p>
          <a:p>
            <a:pPr>
              <a:defRPr/>
            </a:pPr>
            <a:endParaRPr lang="en-US" dirty="0">
              <a:latin typeface="Times New Roman" pitchFamily="-110" charset="0"/>
            </a:endParaRPr>
          </a:p>
          <a:p>
            <a:pPr>
              <a:defRPr/>
            </a:pPr>
            <a:r>
              <a:rPr lang="en-US" dirty="0">
                <a:latin typeface="Times New Roman" pitchFamily="-110" charset="0"/>
              </a:rPr>
              <a:t>• </a:t>
            </a:r>
            <a:r>
              <a:rPr lang="en-US" b="1" dirty="0">
                <a:latin typeface="Times New Roman" pitchFamily="-110" charset="0"/>
              </a:rPr>
              <a:t>Encryption: Encryption of all wireless transmission is effective against</a:t>
            </a:r>
          </a:p>
          <a:p>
            <a:pPr>
              <a:defRPr/>
            </a:pPr>
            <a:r>
              <a:rPr lang="en-US" dirty="0">
                <a:latin typeface="Times New Roman" pitchFamily="-110" charset="0"/>
              </a:rPr>
              <a:t>eavesdropping to the extent that the encryption keys are secured.</a:t>
            </a:r>
          </a:p>
          <a:p>
            <a:pPr>
              <a:defRPr/>
            </a:pPr>
            <a:endParaRPr lang="en-US" dirty="0">
              <a:latin typeface="Times New Roman" pitchFamily="-110" charset="0"/>
            </a:endParaRPr>
          </a:p>
          <a:p>
            <a:pPr>
              <a:defRPr/>
            </a:pPr>
            <a:r>
              <a:rPr lang="en-US" dirty="0">
                <a:latin typeface="Times New Roman" pitchFamily="-110" charset="0"/>
              </a:rPr>
              <a:t>The use of encryption and authentication protocols is the standard method of</a:t>
            </a:r>
          </a:p>
          <a:p>
            <a:pPr>
              <a:defRPr/>
            </a:pPr>
            <a:r>
              <a:rPr lang="en-US" dirty="0">
                <a:latin typeface="Times New Roman" pitchFamily="-110" charset="0"/>
              </a:rPr>
              <a:t>countering attempts to alter or insert transmissions.</a:t>
            </a:r>
          </a:p>
          <a:p>
            <a:pPr>
              <a:defRPr/>
            </a:pPr>
            <a:endParaRPr lang="en-US" dirty="0">
              <a:latin typeface="Times New Roman" pitchFamily="-110" charset="0"/>
            </a:endParaRPr>
          </a:p>
          <a:p>
            <a:pPr>
              <a:defRPr/>
            </a:pPr>
            <a:r>
              <a:rPr lang="en-US" dirty="0">
                <a:latin typeface="Times New Roman" pitchFamily="-110" charset="0"/>
              </a:rPr>
              <a:t>The methods discussed in Chapter 7 for dealing with denial of service apply</a:t>
            </a:r>
          </a:p>
          <a:p>
            <a:pPr>
              <a:defRPr/>
            </a:pPr>
            <a:r>
              <a:rPr lang="en-US" dirty="0">
                <a:latin typeface="Times New Roman" pitchFamily="-110" charset="0"/>
              </a:rPr>
              <a:t>to wireless transmissions. Organizations can also reduce the risk of unintentional</a:t>
            </a:r>
          </a:p>
          <a:p>
            <a:pPr>
              <a:defRPr/>
            </a:pPr>
            <a:r>
              <a:rPr lang="en-US" dirty="0" err="1">
                <a:latin typeface="Times New Roman" pitchFamily="-110" charset="0"/>
              </a:rPr>
              <a:t>DoS</a:t>
            </a:r>
            <a:r>
              <a:rPr lang="en-US" dirty="0">
                <a:latin typeface="Times New Roman" pitchFamily="-110" charset="0"/>
              </a:rPr>
              <a:t> attacks. Site surveys can detect the existence of other devices using the same</a:t>
            </a:r>
          </a:p>
          <a:p>
            <a:pPr>
              <a:defRPr/>
            </a:pPr>
            <a:r>
              <a:rPr lang="en-US" dirty="0">
                <a:latin typeface="Times New Roman" pitchFamily="-110" charset="0"/>
              </a:rPr>
              <a:t>frequency range, to help determine where to locate wireless access points. Signal</a:t>
            </a:r>
          </a:p>
          <a:p>
            <a:pPr>
              <a:defRPr/>
            </a:pPr>
            <a:r>
              <a:rPr lang="en-US" dirty="0">
                <a:latin typeface="Times New Roman" pitchFamily="-110" charset="0"/>
              </a:rPr>
              <a:t>strengths can be adjusted and shielding used in an attempt to isolate a wireless</a:t>
            </a:r>
          </a:p>
          <a:p>
            <a:pPr>
              <a:defRPr/>
            </a:pPr>
            <a:r>
              <a:rPr lang="en-US" dirty="0">
                <a:latin typeface="Times New Roman" pitchFamily="-110" charset="0"/>
              </a:rPr>
              <a:t>environment from competing nearby </a:t>
            </a:r>
            <a:r>
              <a:rPr lang="en-US">
                <a:latin typeface="Times New Roman" pitchFamily="-110" charset="0"/>
              </a:rPr>
              <a:t>transmissions</a:t>
            </a:r>
            <a:r>
              <a:rPr lang="en-US" smtClean="0">
                <a:latin typeface="Times New Roman" pitchFamily="-110" charset="0"/>
              </a:rPr>
              <a:t>.</a:t>
            </a:r>
          </a:p>
          <a:p>
            <a:pPr>
              <a:defRPr/>
            </a:pPr>
            <a:endParaRPr lang="en-US" smtClean="0">
              <a:latin typeface="Times New Roman" pitchFamily="-110" charset="0"/>
            </a:endParaRPr>
          </a:p>
          <a:p>
            <a:pPr>
              <a:buNone/>
              <a:defRPr/>
            </a:pPr>
            <a:endParaRPr lang="en-US" smtClean="0">
              <a:latin typeface="Times New Roman" pitchFamily="-110" charset="0"/>
            </a:endParaRPr>
          </a:p>
          <a:p>
            <a:pPr>
              <a:buNone/>
              <a:defRPr/>
            </a:pPr>
            <a:r>
              <a:rPr lang="vi-VN" smtClean="0"/>
              <a:t>Bảo vệ đường truyền không dây</a:t>
            </a:r>
            <a:endParaRPr lang="en-US" smtClean="0"/>
          </a:p>
          <a:p>
            <a:pPr>
              <a:buNone/>
              <a:defRPr/>
            </a:pPr>
            <a:r>
              <a:rPr lang="vi-VN" smtClean="0"/>
              <a:t>các mối đe dọa chính là nghe trộm, thay đổi hoặc chèn tin nhắn và làm gián đoạn</a:t>
            </a:r>
          </a:p>
          <a:p>
            <a:pPr>
              <a:buNone/>
              <a:defRPr/>
            </a:pPr>
            <a:r>
              <a:rPr lang="vi-VN" smtClean="0"/>
              <a:t>Các biện pháp chống nghe trộm:</a:t>
            </a:r>
          </a:p>
          <a:p>
            <a:pPr>
              <a:buNone/>
              <a:defRPr/>
            </a:pPr>
            <a:r>
              <a:rPr lang="vi-VN" smtClean="0"/>
              <a:t>kỹ thuật giấu tín hiệu</a:t>
            </a:r>
          </a:p>
          <a:p>
            <a:pPr>
              <a:buNone/>
              <a:defRPr/>
            </a:pPr>
            <a:r>
              <a:rPr lang="vi-VN" smtClean="0"/>
              <a:t>mã hóa</a:t>
            </a:r>
          </a:p>
          <a:p>
            <a:pPr>
              <a:buNone/>
              <a:defRPr/>
            </a:pPr>
            <a:r>
              <a:rPr lang="vi-VN" smtClean="0"/>
              <a:t>việc sử dụng các giao thức mã hóa và xác thực là phương pháp tiêu chuẩn để chống lại các nỗ lực thay đổi hoặc chèn đường truyền</a:t>
            </a:r>
            <a:endParaRPr lang="en-US" smtClean="0"/>
          </a:p>
          <a:p>
            <a:pPr>
              <a:buNone/>
              <a:defRPr/>
            </a:pPr>
            <a:endParaRPr lang="en-US" dirty="0"/>
          </a:p>
        </p:txBody>
      </p:sp>
      <p:sp>
        <p:nvSpPr>
          <p:cNvPr id="48132" name="Slide Number Placeholder 3"/>
          <p:cNvSpPr>
            <a:spLocks noGrp="1"/>
          </p:cNvSpPr>
          <p:nvPr>
            <p:ph type="sldNum" sz="quarter" idx="5"/>
          </p:nvPr>
        </p:nvSpPr>
        <p:spPr>
          <a:xfrm>
            <a:off x="3884613" y="8685213"/>
            <a:ext cx="2971800" cy="457200"/>
          </a:xfrm>
          <a:prstGeom prst="rect">
            <a:avLst/>
          </a:prstGeom>
          <a:noFill/>
        </p:spPr>
        <p:txBody>
          <a:bodyPr/>
          <a:lstStyle>
            <a:lvl1pPr>
              <a:defRPr sz="1200">
                <a:solidFill>
                  <a:schemeClr val="tx1"/>
                </a:solidFill>
                <a:latin typeface="Times New Roman" pitchFamily="18" charset="0"/>
              </a:defRPr>
            </a:lvl1pPr>
            <a:lvl2pPr marL="729057" indent="-280406">
              <a:defRPr sz="1200">
                <a:solidFill>
                  <a:schemeClr val="tx1"/>
                </a:solidFill>
                <a:latin typeface="Times New Roman" pitchFamily="18" charset="0"/>
              </a:defRPr>
            </a:lvl2pPr>
            <a:lvl3pPr marL="1121626" indent="-224325">
              <a:defRPr sz="1200">
                <a:solidFill>
                  <a:schemeClr val="tx1"/>
                </a:solidFill>
                <a:latin typeface="Times New Roman" pitchFamily="18" charset="0"/>
              </a:defRPr>
            </a:lvl3pPr>
            <a:lvl4pPr marL="1570276" indent="-224325">
              <a:defRPr sz="1200">
                <a:solidFill>
                  <a:schemeClr val="tx1"/>
                </a:solidFill>
                <a:latin typeface="Times New Roman" pitchFamily="18" charset="0"/>
              </a:defRPr>
            </a:lvl4pPr>
            <a:lvl5pPr marL="2018927" indent="-224325">
              <a:defRPr sz="1200">
                <a:solidFill>
                  <a:schemeClr val="tx1"/>
                </a:solidFill>
                <a:latin typeface="Times New Roman" pitchFamily="18" charset="0"/>
              </a:defRPr>
            </a:lvl5pPr>
            <a:lvl6pPr marL="2467577" indent="-224325" eaLnBrk="0" fontAlgn="base" hangingPunct="0">
              <a:spcBef>
                <a:spcPct val="30000"/>
              </a:spcBef>
              <a:spcAft>
                <a:spcPct val="0"/>
              </a:spcAft>
              <a:defRPr sz="1200">
                <a:solidFill>
                  <a:schemeClr val="tx1"/>
                </a:solidFill>
                <a:latin typeface="Times New Roman" pitchFamily="18" charset="0"/>
              </a:defRPr>
            </a:lvl6pPr>
            <a:lvl7pPr marL="2916227" indent="-224325" eaLnBrk="0" fontAlgn="base" hangingPunct="0">
              <a:spcBef>
                <a:spcPct val="30000"/>
              </a:spcBef>
              <a:spcAft>
                <a:spcPct val="0"/>
              </a:spcAft>
              <a:defRPr sz="1200">
                <a:solidFill>
                  <a:schemeClr val="tx1"/>
                </a:solidFill>
                <a:latin typeface="Times New Roman" pitchFamily="18" charset="0"/>
              </a:defRPr>
            </a:lvl7pPr>
            <a:lvl8pPr marL="3364878" indent="-224325" eaLnBrk="0" fontAlgn="base" hangingPunct="0">
              <a:spcBef>
                <a:spcPct val="30000"/>
              </a:spcBef>
              <a:spcAft>
                <a:spcPct val="0"/>
              </a:spcAft>
              <a:defRPr sz="1200">
                <a:solidFill>
                  <a:schemeClr val="tx1"/>
                </a:solidFill>
                <a:latin typeface="Times New Roman" pitchFamily="18" charset="0"/>
              </a:defRPr>
            </a:lvl8pPr>
            <a:lvl9pPr marL="3813528" indent="-224325" eaLnBrk="0" fontAlgn="base" hangingPunct="0">
              <a:spcBef>
                <a:spcPct val="30000"/>
              </a:spcBef>
              <a:spcAft>
                <a:spcPct val="0"/>
              </a:spcAft>
              <a:defRPr sz="1200">
                <a:solidFill>
                  <a:schemeClr val="tx1"/>
                </a:solidFill>
                <a:latin typeface="Times New Roman" pitchFamily="18" charset="0"/>
              </a:defRPr>
            </a:lvl9pPr>
          </a:lstStyle>
          <a:p>
            <a:fld id="{B8D56B17-CA8F-4BA7-9A93-D52EBD20A381}" type="slidenum">
              <a:rPr lang="en-AU" altLang="en-US">
                <a:latin typeface="Arial" charset="0"/>
              </a:rPr>
              <a:pPr/>
              <a:t>15</a:t>
            </a:fld>
            <a:endParaRPr lang="en-AU" alt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1D8BD707-D9CF-40AE-B4C6-C98DA3205C09}" type="datetimeFigureOut">
              <a:rPr lang="en-US" smtClean="0"/>
              <a:pPr/>
              <a:t>1/3/2023</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38086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2549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8691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953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1/3/2023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9922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1/3/2023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13458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1/3/2023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2435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1/3/2023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6509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1/3/2023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0098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1/3/2023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41370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05624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38645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kern="1200" smtClean="0">
                <a:solidFill>
                  <a:prstClr val="black">
                    <a:tint val="75000"/>
                  </a:prstClr>
                </a:solidFill>
                <a:latin typeface="Calibri"/>
                <a:ea typeface="+mn-ea"/>
              </a:rPr>
              <a:pPr/>
              <a:t>1/3/2023</a:t>
            </a:fld>
            <a:endParaRPr lang="en-US" kern="1200">
              <a:solidFill>
                <a:prstClr val="black">
                  <a:tint val="75000"/>
                </a:prstClr>
              </a:solidFill>
              <a:latin typeface="Calibri"/>
              <a:ea typeface="+mn-ea"/>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kern="1200">
              <a:solidFill>
                <a:prstClr val="black">
                  <a:tint val="75000"/>
                </a:prstClr>
              </a:solidFill>
              <a:latin typeface="Calibri"/>
              <a:ea typeface="+mn-ea"/>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kern="1200" smtClean="0">
                <a:solidFill>
                  <a:prstClr val="black">
                    <a:tint val="75000"/>
                  </a:prstClr>
                </a:solidFill>
                <a:latin typeface="Calibri"/>
                <a:ea typeface="+mn-ea"/>
              </a:rPr>
              <a:pPr/>
              <a:t>‹#›</a:t>
            </a:fld>
            <a:endParaRPr lang="en-US" kern="1200">
              <a:solidFill>
                <a:prstClr val="black">
                  <a:tint val="75000"/>
                </a:prstClr>
              </a:solidFill>
              <a:latin typeface="Calibri"/>
              <a:ea typeface="+mn-ea"/>
            </a:endParaRPr>
          </a:p>
        </p:txBody>
      </p:sp>
    </p:spTree>
    <p:extLst>
      <p:ext uri="{BB962C8B-B14F-4D97-AF65-F5344CB8AC3E}">
        <p14:creationId xmlns:p14="http://schemas.microsoft.com/office/powerpoint/2010/main" val="10604004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3.vml"/><Relationship Id="rId4" Type="http://schemas.openxmlformats.org/officeDocument/2006/relationships/image" Target="../media/image13.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999652"/>
          </a:xfrm>
          <a:prstGeom prst="rect">
            <a:avLst/>
          </a:prstGeom>
        </p:spPr>
        <p:txBody>
          <a:bodyPr wrap="square" lIns="91425" tIns="91425" rIns="91425" bIns="91425" anchor="b" anchorCtr="0">
            <a:noAutofit/>
          </a:bodyPr>
          <a:lstStyle/>
          <a:p>
            <a:pPr marL="0" lvl="0" indent="0">
              <a:spcBef>
                <a:spcPts val="0"/>
              </a:spcBef>
              <a:buNone/>
            </a:pPr>
            <a:r>
              <a:rPr lang="en-GB" sz="4000" dirty="0" smtClean="0"/>
              <a:t>Lesson 8</a:t>
            </a:r>
            <a:br>
              <a:rPr lang="en-GB" sz="4000" dirty="0" smtClean="0"/>
            </a:br>
            <a:r>
              <a:rPr lang="en-GB" dirty="0" smtClean="0"/>
              <a:t> </a:t>
            </a:r>
            <a:br>
              <a:rPr lang="en-GB" dirty="0" smtClean="0"/>
            </a:br>
            <a:r>
              <a:rPr lang="en-GB" dirty="0" smtClean="0">
                <a:solidFill>
                  <a:srgbClr val="002060"/>
                </a:solidFill>
              </a:rPr>
              <a:t>Firewall</a:t>
            </a:r>
            <a:endParaRPr lang="en-GB"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a:t>
            </a:r>
            <a:r>
              <a:rPr lang="en-US" dirty="0" err="1" smtClean="0"/>
              <a:t>DHCP</a:t>
            </a:r>
            <a:r>
              <a:rPr lang="en-US" dirty="0" smtClean="0"/>
              <a:t> Snooping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97466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 Brief History of Wi-Fi Standards</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1657350"/>
            <a:ext cx="8486775"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4258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710639"/>
            <a:ext cx="8715199" cy="350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5651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1000" y="57150"/>
            <a:ext cx="8610600" cy="857250"/>
          </a:xfrm>
        </p:spPr>
        <p:txBody>
          <a:bodyPr/>
          <a:lstStyle/>
          <a:p>
            <a:r>
              <a:rPr lang="en-US" altLang="en-US" smtClean="0"/>
              <a:t>Wireless Security Overview</a:t>
            </a:r>
          </a:p>
        </p:txBody>
      </p:sp>
      <p:sp>
        <p:nvSpPr>
          <p:cNvPr id="11267" name="Content Placeholder 3"/>
          <p:cNvSpPr>
            <a:spLocks noGrp="1"/>
          </p:cNvSpPr>
          <p:nvPr>
            <p:ph idx="1"/>
          </p:nvPr>
        </p:nvSpPr>
        <p:spPr>
          <a:xfrm>
            <a:off x="457200" y="971551"/>
            <a:ext cx="8229600" cy="3623072"/>
          </a:xfrm>
        </p:spPr>
        <p:txBody>
          <a:bodyPr/>
          <a:lstStyle/>
          <a:p>
            <a:r>
              <a:rPr lang="en-US" altLang="en-US" smtClean="0"/>
              <a:t>concerns for wireless security are similar to those found in a wired environment</a:t>
            </a:r>
          </a:p>
          <a:p>
            <a:r>
              <a:rPr lang="en-US" altLang="en-US" smtClean="0"/>
              <a:t>security requirements are the same:</a:t>
            </a:r>
          </a:p>
          <a:p>
            <a:pPr lvl="1"/>
            <a:r>
              <a:rPr lang="en-US" altLang="en-US" smtClean="0"/>
              <a:t>confidentiality, integrity, availability, authenticity, accountability</a:t>
            </a:r>
          </a:p>
          <a:p>
            <a:pPr lvl="1"/>
            <a:r>
              <a:rPr lang="en-US" altLang="en-US" smtClean="0"/>
              <a:t>most significant source of risk is the underlying communications medium</a:t>
            </a:r>
          </a:p>
          <a:p>
            <a:endParaRPr lang="en-US" altLang="en-US" smtClean="0"/>
          </a:p>
        </p:txBody>
      </p:sp>
    </p:spTree>
    <p:extLst>
      <p:ext uri="{BB962C8B-B14F-4D97-AF65-F5344CB8AC3E}">
        <p14:creationId xmlns:p14="http://schemas.microsoft.com/office/powerpoint/2010/main" val="355087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Effect transition="in" filter="randombar(horizontal)">
                                      <p:cBhvr>
                                        <p:cTn id="7" dur="500"/>
                                        <p:tgtEl>
                                          <p:spTgt spid="11267">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1267">
                                            <p:txEl>
                                              <p:pRg st="3" end="3"/>
                                            </p:txEl>
                                          </p:spTgt>
                                        </p:tgtEl>
                                        <p:attrNameLst>
                                          <p:attrName>style.visibility</p:attrName>
                                        </p:attrNameLst>
                                      </p:cBhvr>
                                      <p:to>
                                        <p:strVal val="visible"/>
                                      </p:to>
                                    </p:set>
                                    <p:animEffect transition="in" filter="randombar(horizontal)">
                                      <p:cBhvr>
                                        <p:cTn id="10" dur="500"/>
                                        <p:tgtEl>
                                          <p:spTgt spid="11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57150"/>
            <a:ext cx="8534400" cy="857250"/>
          </a:xfrm>
        </p:spPr>
        <p:txBody>
          <a:bodyPr/>
          <a:lstStyle/>
          <a:p>
            <a:r>
              <a:rPr lang="en-US" altLang="en-US" smtClean="0"/>
              <a:t>Wireless Network Threats</a:t>
            </a:r>
          </a:p>
        </p:txBody>
      </p:sp>
      <p:sp>
        <p:nvSpPr>
          <p:cNvPr id="8" name="Freeform 7"/>
          <p:cNvSpPr/>
          <p:nvPr/>
        </p:nvSpPr>
        <p:spPr>
          <a:xfrm>
            <a:off x="5973098" y="857250"/>
            <a:ext cx="2415033" cy="1086765"/>
          </a:xfrm>
          <a:custGeom>
            <a:avLst/>
            <a:gdLst>
              <a:gd name="connsiteX0" fmla="*/ 0 w 2415033"/>
              <a:gd name="connsiteY0" fmla="*/ 0 h 1449020"/>
              <a:gd name="connsiteX1" fmla="*/ 2415033 w 2415033"/>
              <a:gd name="connsiteY1" fmla="*/ 0 h 1449020"/>
              <a:gd name="connsiteX2" fmla="*/ 2415033 w 2415033"/>
              <a:gd name="connsiteY2" fmla="*/ 1449020 h 1449020"/>
              <a:gd name="connsiteX3" fmla="*/ 0 w 2415033"/>
              <a:gd name="connsiteY3" fmla="*/ 1449020 h 1449020"/>
              <a:gd name="connsiteX4" fmla="*/ 0 w 2415033"/>
              <a:gd name="connsiteY4" fmla="*/ 0 h 1449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5033" h="1449020">
                <a:moveTo>
                  <a:pt x="0" y="0"/>
                </a:moveTo>
                <a:lnTo>
                  <a:pt x="2415033" y="0"/>
                </a:lnTo>
                <a:lnTo>
                  <a:pt x="2415033" y="1449020"/>
                </a:lnTo>
                <a:lnTo>
                  <a:pt x="0" y="1449020"/>
                </a:lnTo>
                <a:lnTo>
                  <a:pt x="0" y="0"/>
                </a:lnTo>
                <a:close/>
              </a:path>
            </a:pathLst>
          </a:custGeom>
          <a:solidFill>
            <a:schemeClr val="accent6">
              <a:lumMod val="20000"/>
              <a:lumOff val="80000"/>
            </a:schemeClr>
          </a:solidFill>
          <a:effectLst>
            <a:glow rad="101600">
              <a:schemeClr val="tx1">
                <a:alpha val="75000"/>
              </a:schemeClr>
            </a:glow>
            <a:softEdge rad="63500"/>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lIns="106680" tIns="106680" rIns="106680" bIns="106680" spcCol="1270" anchor="ctr"/>
          <a:lstStyle/>
          <a:p>
            <a:pPr algn="ctr" defTabSz="1244600" eaLnBrk="1" hangingPunct="1">
              <a:lnSpc>
                <a:spcPct val="90000"/>
              </a:lnSpc>
              <a:spcAft>
                <a:spcPct val="35000"/>
              </a:spcAft>
              <a:defRPr/>
            </a:pPr>
            <a:r>
              <a:rPr lang="en-US" sz="2800" b="1" dirty="0">
                <a:solidFill>
                  <a:schemeClr val="tx1">
                    <a:lumMod val="95000"/>
                    <a:lumOff val="5000"/>
                  </a:schemeClr>
                </a:solidFill>
              </a:rPr>
              <a:t>identity theft (MAC spoofing)</a:t>
            </a:r>
            <a:endParaRPr lang="en-US" sz="2800" dirty="0">
              <a:solidFill>
                <a:schemeClr val="tx1">
                  <a:lumMod val="95000"/>
                  <a:lumOff val="5000"/>
                </a:schemeClr>
              </a:solidFill>
            </a:endParaRPr>
          </a:p>
        </p:txBody>
      </p:sp>
      <p:sp>
        <p:nvSpPr>
          <p:cNvPr id="9" name="Freeform 8"/>
          <p:cNvSpPr/>
          <p:nvPr/>
        </p:nvSpPr>
        <p:spPr>
          <a:xfrm>
            <a:off x="5973098" y="2228850"/>
            <a:ext cx="2415033" cy="1086765"/>
          </a:xfrm>
          <a:custGeom>
            <a:avLst/>
            <a:gdLst>
              <a:gd name="connsiteX0" fmla="*/ 0 w 2415033"/>
              <a:gd name="connsiteY0" fmla="*/ 0 h 1449020"/>
              <a:gd name="connsiteX1" fmla="*/ 2415033 w 2415033"/>
              <a:gd name="connsiteY1" fmla="*/ 0 h 1449020"/>
              <a:gd name="connsiteX2" fmla="*/ 2415033 w 2415033"/>
              <a:gd name="connsiteY2" fmla="*/ 1449020 h 1449020"/>
              <a:gd name="connsiteX3" fmla="*/ 0 w 2415033"/>
              <a:gd name="connsiteY3" fmla="*/ 1449020 h 1449020"/>
              <a:gd name="connsiteX4" fmla="*/ 0 w 2415033"/>
              <a:gd name="connsiteY4" fmla="*/ 0 h 1449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5033" h="1449020">
                <a:moveTo>
                  <a:pt x="0" y="0"/>
                </a:moveTo>
                <a:lnTo>
                  <a:pt x="2415033" y="0"/>
                </a:lnTo>
                <a:lnTo>
                  <a:pt x="2415033" y="1449020"/>
                </a:lnTo>
                <a:lnTo>
                  <a:pt x="0" y="1449020"/>
                </a:lnTo>
                <a:lnTo>
                  <a:pt x="0" y="0"/>
                </a:lnTo>
                <a:close/>
              </a:path>
            </a:pathLst>
          </a:custGeom>
          <a:solidFill>
            <a:schemeClr val="accent6">
              <a:lumMod val="20000"/>
              <a:lumOff val="80000"/>
            </a:schemeClr>
          </a:solidFill>
          <a:effectLst>
            <a:glow rad="101600">
              <a:schemeClr val="tx1">
                <a:alpha val="75000"/>
              </a:schemeClr>
            </a:glow>
            <a:softEdge rad="63500"/>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lIns="106680" tIns="106680" rIns="106680" bIns="106680" spcCol="1270" anchor="ctr"/>
          <a:lstStyle/>
          <a:p>
            <a:pPr algn="ctr" defTabSz="1244600" eaLnBrk="1" hangingPunct="1">
              <a:lnSpc>
                <a:spcPct val="90000"/>
              </a:lnSpc>
              <a:spcAft>
                <a:spcPct val="35000"/>
              </a:spcAft>
              <a:defRPr/>
            </a:pPr>
            <a:r>
              <a:rPr lang="en-US" sz="2800" b="1" dirty="0">
                <a:solidFill>
                  <a:schemeClr val="tx1">
                    <a:lumMod val="95000"/>
                    <a:lumOff val="5000"/>
                  </a:schemeClr>
                </a:solidFill>
              </a:rPr>
              <a:t>man-in-the middle attacks</a:t>
            </a:r>
            <a:endParaRPr lang="en-US" sz="2800" dirty="0">
              <a:solidFill>
                <a:schemeClr val="tx1">
                  <a:lumMod val="95000"/>
                  <a:lumOff val="5000"/>
                </a:schemeClr>
              </a:solidFill>
            </a:endParaRPr>
          </a:p>
        </p:txBody>
      </p:sp>
      <p:sp>
        <p:nvSpPr>
          <p:cNvPr id="10" name="Freeform 9"/>
          <p:cNvSpPr/>
          <p:nvPr/>
        </p:nvSpPr>
        <p:spPr>
          <a:xfrm>
            <a:off x="5943601" y="3657600"/>
            <a:ext cx="2415033" cy="1086765"/>
          </a:xfrm>
          <a:custGeom>
            <a:avLst/>
            <a:gdLst>
              <a:gd name="connsiteX0" fmla="*/ 0 w 2415033"/>
              <a:gd name="connsiteY0" fmla="*/ 0 h 1449020"/>
              <a:gd name="connsiteX1" fmla="*/ 2415033 w 2415033"/>
              <a:gd name="connsiteY1" fmla="*/ 0 h 1449020"/>
              <a:gd name="connsiteX2" fmla="*/ 2415033 w 2415033"/>
              <a:gd name="connsiteY2" fmla="*/ 1449020 h 1449020"/>
              <a:gd name="connsiteX3" fmla="*/ 0 w 2415033"/>
              <a:gd name="connsiteY3" fmla="*/ 1449020 h 1449020"/>
              <a:gd name="connsiteX4" fmla="*/ 0 w 2415033"/>
              <a:gd name="connsiteY4" fmla="*/ 0 h 1449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5033" h="1449020">
                <a:moveTo>
                  <a:pt x="0" y="0"/>
                </a:moveTo>
                <a:lnTo>
                  <a:pt x="2415033" y="0"/>
                </a:lnTo>
                <a:lnTo>
                  <a:pt x="2415033" y="1449020"/>
                </a:lnTo>
                <a:lnTo>
                  <a:pt x="0" y="1449020"/>
                </a:lnTo>
                <a:lnTo>
                  <a:pt x="0" y="0"/>
                </a:lnTo>
                <a:close/>
              </a:path>
            </a:pathLst>
          </a:custGeom>
          <a:solidFill>
            <a:schemeClr val="accent6">
              <a:lumMod val="20000"/>
              <a:lumOff val="80000"/>
            </a:schemeClr>
          </a:solidFill>
          <a:effectLst>
            <a:glow rad="101600">
              <a:schemeClr val="tx1">
                <a:alpha val="75000"/>
              </a:schemeClr>
            </a:glow>
            <a:softEdge rad="63500"/>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lIns="106680" tIns="106680" rIns="106680" bIns="106680" spcCol="1270" anchor="ctr"/>
          <a:lstStyle/>
          <a:p>
            <a:pPr algn="ctr" defTabSz="1244600" eaLnBrk="1" hangingPunct="1">
              <a:lnSpc>
                <a:spcPct val="90000"/>
              </a:lnSpc>
              <a:spcAft>
                <a:spcPct val="35000"/>
              </a:spcAft>
              <a:defRPr/>
            </a:pPr>
            <a:r>
              <a:rPr lang="en-US" sz="2800" b="1" dirty="0">
                <a:solidFill>
                  <a:schemeClr val="tx1">
                    <a:lumMod val="95000"/>
                    <a:lumOff val="5000"/>
                  </a:schemeClr>
                </a:solidFill>
              </a:rPr>
              <a:t>denial of service (</a:t>
            </a:r>
            <a:r>
              <a:rPr lang="en-US" sz="2800" b="1" dirty="0" err="1">
                <a:solidFill>
                  <a:schemeClr val="tx1">
                    <a:lumMod val="95000"/>
                    <a:lumOff val="5000"/>
                  </a:schemeClr>
                </a:solidFill>
              </a:rPr>
              <a:t>DoS</a:t>
            </a:r>
            <a:r>
              <a:rPr lang="en-US" sz="2800" b="1" dirty="0">
                <a:solidFill>
                  <a:schemeClr val="tx1">
                    <a:lumMod val="95000"/>
                    <a:lumOff val="5000"/>
                  </a:schemeClr>
                </a:solidFill>
              </a:rPr>
              <a:t>)</a:t>
            </a:r>
            <a:endParaRPr lang="en-US" sz="2800" dirty="0">
              <a:solidFill>
                <a:schemeClr val="tx1">
                  <a:lumMod val="95000"/>
                  <a:lumOff val="5000"/>
                </a:schemeClr>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86332"/>
            <a:ext cx="5376790" cy="315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03237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685800" y="57150"/>
            <a:ext cx="8305800" cy="857250"/>
          </a:xfrm>
        </p:spPr>
        <p:txBody>
          <a:bodyPr/>
          <a:lstStyle/>
          <a:p>
            <a:r>
              <a:rPr lang="en-US" altLang="en-US" sz="4000" smtClean="0"/>
              <a:t>Securing Wireless Transmissions</a:t>
            </a:r>
          </a:p>
        </p:txBody>
      </p:sp>
      <p:sp>
        <p:nvSpPr>
          <p:cNvPr id="14339" name="Content Placeholder 2"/>
          <p:cNvSpPr>
            <a:spLocks noGrp="1"/>
          </p:cNvSpPr>
          <p:nvPr>
            <p:ph idx="1"/>
          </p:nvPr>
        </p:nvSpPr>
        <p:spPr>
          <a:xfrm>
            <a:off x="457200" y="971551"/>
            <a:ext cx="8362950" cy="3623072"/>
          </a:xfrm>
        </p:spPr>
        <p:txBody>
          <a:bodyPr/>
          <a:lstStyle/>
          <a:p>
            <a:r>
              <a:rPr lang="en-US" altLang="en-US" smtClean="0"/>
              <a:t>principal threats are eavesdropping, altering or inserting messages, and disruption</a:t>
            </a:r>
          </a:p>
          <a:p>
            <a:r>
              <a:rPr lang="en-US" altLang="en-US" smtClean="0"/>
              <a:t>countermeasures for eavesdropping:</a:t>
            </a:r>
          </a:p>
          <a:p>
            <a:pPr lvl="1"/>
            <a:r>
              <a:rPr lang="en-US" altLang="en-US" smtClean="0"/>
              <a:t>signal-hiding techniques</a:t>
            </a:r>
          </a:p>
          <a:p>
            <a:pPr lvl="1"/>
            <a:r>
              <a:rPr lang="en-US" altLang="en-US" smtClean="0"/>
              <a:t>encryption</a:t>
            </a:r>
          </a:p>
          <a:p>
            <a:r>
              <a:rPr lang="en-US" altLang="en-US" smtClean="0"/>
              <a:t>the use of encryption and authentication protocols is the standard method of countering attempts to alter or insert transmissions</a:t>
            </a:r>
          </a:p>
        </p:txBody>
      </p:sp>
    </p:spTree>
    <p:extLst>
      <p:ext uri="{BB962C8B-B14F-4D97-AF65-F5344CB8AC3E}">
        <p14:creationId xmlns:p14="http://schemas.microsoft.com/office/powerpoint/2010/main" val="1424856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randombar(horizontal)">
                                      <p:cBhvr>
                                        <p:cTn id="7" dur="500"/>
                                        <p:tgtEl>
                                          <p:spTgt spid="14339">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4339">
                                            <p:txEl>
                                              <p:pRg st="2" end="2"/>
                                            </p:txEl>
                                          </p:spTgt>
                                        </p:tgtEl>
                                        <p:attrNameLst>
                                          <p:attrName>style.visibility</p:attrName>
                                        </p:attrNameLst>
                                      </p:cBhvr>
                                      <p:to>
                                        <p:strVal val="visible"/>
                                      </p:to>
                                    </p:set>
                                    <p:animEffect transition="in" filter="randombar(horizontal)">
                                      <p:cBhvr>
                                        <p:cTn id="10" dur="500"/>
                                        <p:tgtEl>
                                          <p:spTgt spid="14339">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4339">
                                            <p:txEl>
                                              <p:pRg st="3" end="3"/>
                                            </p:txEl>
                                          </p:spTgt>
                                        </p:tgtEl>
                                        <p:attrNameLst>
                                          <p:attrName>style.visibility</p:attrName>
                                        </p:attrNameLst>
                                      </p:cBhvr>
                                      <p:to>
                                        <p:strVal val="visible"/>
                                      </p:to>
                                    </p:set>
                                    <p:animEffect transition="in" filter="randombar(horizontal)">
                                      <p:cBhvr>
                                        <p:cTn id="13" dur="500"/>
                                        <p:tgtEl>
                                          <p:spTgt spid="14339">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nodeType="clickEffect">
                                  <p:stCondLst>
                                    <p:cond delay="0"/>
                                  </p:stCondLst>
                                  <p:childTnLst>
                                    <p:set>
                                      <p:cBhvr>
                                        <p:cTn id="17" dur="1" fill="hold">
                                          <p:stCondLst>
                                            <p:cond delay="0"/>
                                          </p:stCondLst>
                                        </p:cTn>
                                        <p:tgtEl>
                                          <p:spTgt spid="14339">
                                            <p:txEl>
                                              <p:pRg st="4" end="4"/>
                                            </p:txEl>
                                          </p:spTgt>
                                        </p:tgtEl>
                                        <p:attrNameLst>
                                          <p:attrName>style.visibility</p:attrName>
                                        </p:attrNameLst>
                                      </p:cBhvr>
                                      <p:to>
                                        <p:strVal val="visible"/>
                                      </p:to>
                                    </p:set>
                                    <p:animEffect transition="in" filter="randombar(horizontal)">
                                      <p:cBhvr>
                                        <p:cTn id="18" dur="500"/>
                                        <p:tgtEl>
                                          <p:spTgt spid="14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762000" y="57150"/>
            <a:ext cx="8229600" cy="857250"/>
          </a:xfrm>
        </p:spPr>
        <p:txBody>
          <a:bodyPr/>
          <a:lstStyle/>
          <a:p>
            <a:r>
              <a:rPr lang="en-US" altLang="en-US" smtClean="0"/>
              <a:t>Securing Wireless Networks</a:t>
            </a:r>
          </a:p>
        </p:txBody>
      </p:sp>
      <p:sp>
        <p:nvSpPr>
          <p:cNvPr id="15363" name="Content Placeholder 2"/>
          <p:cNvSpPr>
            <a:spLocks noGrp="1"/>
          </p:cNvSpPr>
          <p:nvPr>
            <p:ph idx="1"/>
          </p:nvPr>
        </p:nvSpPr>
        <p:spPr>
          <a:xfrm>
            <a:off x="457200" y="971551"/>
            <a:ext cx="8229600" cy="3623072"/>
          </a:xfrm>
        </p:spPr>
        <p:txBody>
          <a:bodyPr>
            <a:normAutofit/>
          </a:bodyPr>
          <a:lstStyle/>
          <a:p>
            <a:r>
              <a:rPr lang="en-US" altLang="en-US" smtClean="0"/>
              <a:t>the main threat involving wireless access points is unauthorized access to the network</a:t>
            </a:r>
          </a:p>
          <a:p>
            <a:r>
              <a:rPr lang="en-US" altLang="en-US" smtClean="0"/>
              <a:t>principal approach for preventing such access is the IEEE 802.1X standard for port-based network access control</a:t>
            </a:r>
          </a:p>
          <a:p>
            <a:pPr lvl="1"/>
            <a:r>
              <a:rPr lang="en-US" altLang="en-US" smtClean="0"/>
              <a:t>provides an authentication mechanism for devices wishing to attach to a LAN or wireless network</a:t>
            </a:r>
          </a:p>
          <a:p>
            <a:r>
              <a:rPr lang="en-US" altLang="en-US" smtClean="0"/>
              <a:t>use of 802.1X can prevent rogue access points and other unauthorized devices from becoming insecure backdoors</a:t>
            </a:r>
          </a:p>
        </p:txBody>
      </p:sp>
    </p:spTree>
    <p:extLst>
      <p:ext uri="{BB962C8B-B14F-4D97-AF65-F5344CB8AC3E}">
        <p14:creationId xmlns:p14="http://schemas.microsoft.com/office/powerpoint/2010/main" val="600402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randombar(horizontal)">
                                      <p:cBhvr>
                                        <p:cTn id="7" dur="500"/>
                                        <p:tgtEl>
                                          <p:spTgt spid="1536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5363">
                                            <p:txEl>
                                              <p:pRg st="2" end="2"/>
                                            </p:txEl>
                                          </p:spTgt>
                                        </p:tgtEl>
                                        <p:attrNameLst>
                                          <p:attrName>style.visibility</p:attrName>
                                        </p:attrNameLst>
                                      </p:cBhvr>
                                      <p:to>
                                        <p:strVal val="visible"/>
                                      </p:to>
                                    </p:set>
                                    <p:animEffect transition="in" filter="randombar(horizontal)">
                                      <p:cBhvr>
                                        <p:cTn id="10" dur="500"/>
                                        <p:tgtEl>
                                          <p:spTgt spid="1536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5363">
                                            <p:txEl>
                                              <p:pRg st="3" end="3"/>
                                            </p:txEl>
                                          </p:spTgt>
                                        </p:tgtEl>
                                        <p:attrNameLst>
                                          <p:attrName>style.visibility</p:attrName>
                                        </p:attrNameLst>
                                      </p:cBhvr>
                                      <p:to>
                                        <p:strVal val="visible"/>
                                      </p:to>
                                    </p:set>
                                    <p:animEffect transition="in" filter="randombar(horizontal)">
                                      <p:cBhvr>
                                        <p:cTn id="13" dur="500"/>
                                        <p:tgtEl>
                                          <p:spTgt spid="15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228600" y="57150"/>
            <a:ext cx="8763000" cy="857250"/>
          </a:xfrm>
        </p:spPr>
        <p:txBody>
          <a:bodyPr/>
          <a:lstStyle/>
          <a:p>
            <a:r>
              <a:rPr lang="en-US" altLang="en-US" smtClean="0"/>
              <a:t>Wireless Security Techniques</a:t>
            </a:r>
          </a:p>
        </p:txBody>
      </p:sp>
      <p:sp>
        <p:nvSpPr>
          <p:cNvPr id="5" name="Freeform 4"/>
          <p:cNvSpPr/>
          <p:nvPr/>
        </p:nvSpPr>
        <p:spPr>
          <a:xfrm>
            <a:off x="1716088" y="982266"/>
            <a:ext cx="2298700" cy="1033463"/>
          </a:xfrm>
          <a:custGeom>
            <a:avLst/>
            <a:gdLst>
              <a:gd name="connsiteX0" fmla="*/ 0 w 2298501"/>
              <a:gd name="connsiteY0" fmla="*/ 137910 h 1379100"/>
              <a:gd name="connsiteX1" fmla="*/ 137910 w 2298501"/>
              <a:gd name="connsiteY1" fmla="*/ 0 h 1379100"/>
              <a:gd name="connsiteX2" fmla="*/ 2160591 w 2298501"/>
              <a:gd name="connsiteY2" fmla="*/ 0 h 1379100"/>
              <a:gd name="connsiteX3" fmla="*/ 2298501 w 2298501"/>
              <a:gd name="connsiteY3" fmla="*/ 137910 h 1379100"/>
              <a:gd name="connsiteX4" fmla="*/ 2298501 w 2298501"/>
              <a:gd name="connsiteY4" fmla="*/ 1241190 h 1379100"/>
              <a:gd name="connsiteX5" fmla="*/ 2160591 w 2298501"/>
              <a:gd name="connsiteY5" fmla="*/ 1379100 h 1379100"/>
              <a:gd name="connsiteX6" fmla="*/ 137910 w 2298501"/>
              <a:gd name="connsiteY6" fmla="*/ 1379100 h 1379100"/>
              <a:gd name="connsiteX7" fmla="*/ 0 w 2298501"/>
              <a:gd name="connsiteY7" fmla="*/ 1241190 h 1379100"/>
              <a:gd name="connsiteX8" fmla="*/ 0 w 2298501"/>
              <a:gd name="connsiteY8" fmla="*/ 137910 h 13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8501" h="1379100">
                <a:moveTo>
                  <a:pt x="0" y="137910"/>
                </a:moveTo>
                <a:cubicBezTo>
                  <a:pt x="0" y="61744"/>
                  <a:pt x="61744" y="0"/>
                  <a:pt x="137910" y="0"/>
                </a:cubicBezTo>
                <a:lnTo>
                  <a:pt x="2160591" y="0"/>
                </a:lnTo>
                <a:cubicBezTo>
                  <a:pt x="2236757" y="0"/>
                  <a:pt x="2298501" y="61744"/>
                  <a:pt x="2298501" y="137910"/>
                </a:cubicBezTo>
                <a:lnTo>
                  <a:pt x="2298501" y="1241190"/>
                </a:lnTo>
                <a:cubicBezTo>
                  <a:pt x="2298501" y="1317356"/>
                  <a:pt x="2236757" y="1379100"/>
                  <a:pt x="2160591" y="1379100"/>
                </a:cubicBezTo>
                <a:lnTo>
                  <a:pt x="137910" y="1379100"/>
                </a:lnTo>
                <a:cubicBezTo>
                  <a:pt x="61744" y="1379100"/>
                  <a:pt x="0" y="1317356"/>
                  <a:pt x="0" y="1241190"/>
                </a:cubicBezTo>
                <a:lnTo>
                  <a:pt x="0" y="137910"/>
                </a:lnTo>
                <a:close/>
              </a:path>
            </a:pathLst>
          </a:custGeom>
          <a:solidFill>
            <a:schemeClr val="accent6">
              <a:lumMod val="20000"/>
              <a:lumOff val="80000"/>
            </a:schemeClr>
          </a:solidFill>
          <a:ln>
            <a:solidFill>
              <a:schemeClr val="bg1"/>
            </a:solidFill>
          </a:ln>
        </p:spPr>
        <p:style>
          <a:lnRef idx="0">
            <a:scrgbClr r="0" g="0" b="0"/>
          </a:lnRef>
          <a:fillRef idx="3">
            <a:scrgbClr r="0" g="0" b="0"/>
          </a:fillRef>
          <a:effectRef idx="2">
            <a:schemeClr val="accent1">
              <a:hueOff val="0"/>
              <a:satOff val="0"/>
              <a:lumOff val="0"/>
              <a:alphaOff val="0"/>
            </a:schemeClr>
          </a:effectRef>
          <a:fontRef idx="minor">
            <a:schemeClr val="lt1"/>
          </a:fontRef>
        </p:style>
        <p:txBody>
          <a:bodyPr lIns="116592" tIns="116592" rIns="116592" bIns="116592" spcCol="1270" anchor="ctr"/>
          <a:lstStyle/>
          <a:p>
            <a:pPr algn="ctr" defTabSz="889000" eaLnBrk="1" hangingPunct="1">
              <a:lnSpc>
                <a:spcPct val="90000"/>
              </a:lnSpc>
              <a:spcAft>
                <a:spcPct val="35000"/>
              </a:spcAft>
              <a:defRPr/>
            </a:pPr>
            <a:r>
              <a:rPr lang="en-US" sz="2000" b="1" dirty="0">
                <a:solidFill>
                  <a:schemeClr val="tx1">
                    <a:lumMod val="95000"/>
                    <a:lumOff val="5000"/>
                  </a:schemeClr>
                </a:solidFill>
              </a:rPr>
              <a:t>use encryption</a:t>
            </a:r>
            <a:endParaRPr lang="en-US" sz="2000" dirty="0">
              <a:solidFill>
                <a:schemeClr val="tx1">
                  <a:lumMod val="95000"/>
                  <a:lumOff val="5000"/>
                </a:schemeClr>
              </a:solidFill>
            </a:endParaRPr>
          </a:p>
        </p:txBody>
      </p:sp>
      <p:sp>
        <p:nvSpPr>
          <p:cNvPr id="7" name="Freeform 6"/>
          <p:cNvSpPr/>
          <p:nvPr/>
        </p:nvSpPr>
        <p:spPr>
          <a:xfrm>
            <a:off x="1716088" y="2275285"/>
            <a:ext cx="2298700" cy="1033463"/>
          </a:xfrm>
          <a:custGeom>
            <a:avLst/>
            <a:gdLst>
              <a:gd name="connsiteX0" fmla="*/ 0 w 2298501"/>
              <a:gd name="connsiteY0" fmla="*/ 137910 h 1379100"/>
              <a:gd name="connsiteX1" fmla="*/ 137910 w 2298501"/>
              <a:gd name="connsiteY1" fmla="*/ 0 h 1379100"/>
              <a:gd name="connsiteX2" fmla="*/ 2160591 w 2298501"/>
              <a:gd name="connsiteY2" fmla="*/ 0 h 1379100"/>
              <a:gd name="connsiteX3" fmla="*/ 2298501 w 2298501"/>
              <a:gd name="connsiteY3" fmla="*/ 137910 h 1379100"/>
              <a:gd name="connsiteX4" fmla="*/ 2298501 w 2298501"/>
              <a:gd name="connsiteY4" fmla="*/ 1241190 h 1379100"/>
              <a:gd name="connsiteX5" fmla="*/ 2160591 w 2298501"/>
              <a:gd name="connsiteY5" fmla="*/ 1379100 h 1379100"/>
              <a:gd name="connsiteX6" fmla="*/ 137910 w 2298501"/>
              <a:gd name="connsiteY6" fmla="*/ 1379100 h 1379100"/>
              <a:gd name="connsiteX7" fmla="*/ 0 w 2298501"/>
              <a:gd name="connsiteY7" fmla="*/ 1241190 h 1379100"/>
              <a:gd name="connsiteX8" fmla="*/ 0 w 2298501"/>
              <a:gd name="connsiteY8" fmla="*/ 137910 h 13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8501" h="1379100">
                <a:moveTo>
                  <a:pt x="0" y="137910"/>
                </a:moveTo>
                <a:cubicBezTo>
                  <a:pt x="0" y="61744"/>
                  <a:pt x="61744" y="0"/>
                  <a:pt x="137910" y="0"/>
                </a:cubicBezTo>
                <a:lnTo>
                  <a:pt x="2160591" y="0"/>
                </a:lnTo>
                <a:cubicBezTo>
                  <a:pt x="2236757" y="0"/>
                  <a:pt x="2298501" y="61744"/>
                  <a:pt x="2298501" y="137910"/>
                </a:cubicBezTo>
                <a:lnTo>
                  <a:pt x="2298501" y="1241190"/>
                </a:lnTo>
                <a:cubicBezTo>
                  <a:pt x="2298501" y="1317356"/>
                  <a:pt x="2236757" y="1379100"/>
                  <a:pt x="2160591" y="1379100"/>
                </a:cubicBezTo>
                <a:lnTo>
                  <a:pt x="137910" y="1379100"/>
                </a:lnTo>
                <a:cubicBezTo>
                  <a:pt x="61744" y="1379100"/>
                  <a:pt x="0" y="1317356"/>
                  <a:pt x="0" y="1241190"/>
                </a:cubicBezTo>
                <a:lnTo>
                  <a:pt x="0" y="137910"/>
                </a:lnTo>
                <a:close/>
              </a:path>
            </a:pathLst>
          </a:custGeom>
          <a:solidFill>
            <a:schemeClr val="accent6">
              <a:lumMod val="20000"/>
              <a:lumOff val="80000"/>
            </a:schemeClr>
          </a:solidFill>
          <a:ln>
            <a:solidFill>
              <a:schemeClr val="bg1"/>
            </a:solidFill>
          </a:ln>
        </p:spPr>
        <p:style>
          <a:lnRef idx="0">
            <a:scrgbClr r="0" g="0" b="0"/>
          </a:lnRef>
          <a:fillRef idx="3">
            <a:scrgbClr r="0" g="0" b="0"/>
          </a:fillRef>
          <a:effectRef idx="2">
            <a:schemeClr val="accent1">
              <a:hueOff val="0"/>
              <a:satOff val="0"/>
              <a:lumOff val="0"/>
              <a:alphaOff val="0"/>
            </a:schemeClr>
          </a:effectRef>
          <a:fontRef idx="minor">
            <a:schemeClr val="lt1"/>
          </a:fontRef>
        </p:style>
        <p:txBody>
          <a:bodyPr lIns="116592" tIns="116592" rIns="116592" bIns="116592" spcCol="1270" anchor="ctr"/>
          <a:lstStyle/>
          <a:p>
            <a:pPr algn="ctr" defTabSz="889000" eaLnBrk="1" hangingPunct="1">
              <a:lnSpc>
                <a:spcPct val="90000"/>
              </a:lnSpc>
              <a:spcAft>
                <a:spcPct val="35000"/>
              </a:spcAft>
              <a:defRPr/>
            </a:pPr>
            <a:r>
              <a:rPr lang="en-US" sz="1600" b="1" dirty="0">
                <a:solidFill>
                  <a:schemeClr val="tx1">
                    <a:lumMod val="95000"/>
                    <a:lumOff val="5000"/>
                  </a:schemeClr>
                </a:solidFill>
              </a:rPr>
              <a:t>use anti-virus and anti-spyware software and a firewall</a:t>
            </a:r>
            <a:endParaRPr lang="en-US" sz="1600" dirty="0">
              <a:solidFill>
                <a:schemeClr val="tx1">
                  <a:lumMod val="95000"/>
                  <a:lumOff val="5000"/>
                </a:schemeClr>
              </a:solidFill>
            </a:endParaRPr>
          </a:p>
        </p:txBody>
      </p:sp>
      <p:sp>
        <p:nvSpPr>
          <p:cNvPr id="9" name="Freeform 8"/>
          <p:cNvSpPr/>
          <p:nvPr/>
        </p:nvSpPr>
        <p:spPr>
          <a:xfrm>
            <a:off x="1716088" y="3559969"/>
            <a:ext cx="2298700" cy="1034654"/>
          </a:xfrm>
          <a:custGeom>
            <a:avLst/>
            <a:gdLst>
              <a:gd name="connsiteX0" fmla="*/ 0 w 2298501"/>
              <a:gd name="connsiteY0" fmla="*/ 137910 h 1379100"/>
              <a:gd name="connsiteX1" fmla="*/ 137910 w 2298501"/>
              <a:gd name="connsiteY1" fmla="*/ 0 h 1379100"/>
              <a:gd name="connsiteX2" fmla="*/ 2160591 w 2298501"/>
              <a:gd name="connsiteY2" fmla="*/ 0 h 1379100"/>
              <a:gd name="connsiteX3" fmla="*/ 2298501 w 2298501"/>
              <a:gd name="connsiteY3" fmla="*/ 137910 h 1379100"/>
              <a:gd name="connsiteX4" fmla="*/ 2298501 w 2298501"/>
              <a:gd name="connsiteY4" fmla="*/ 1241190 h 1379100"/>
              <a:gd name="connsiteX5" fmla="*/ 2160591 w 2298501"/>
              <a:gd name="connsiteY5" fmla="*/ 1379100 h 1379100"/>
              <a:gd name="connsiteX6" fmla="*/ 137910 w 2298501"/>
              <a:gd name="connsiteY6" fmla="*/ 1379100 h 1379100"/>
              <a:gd name="connsiteX7" fmla="*/ 0 w 2298501"/>
              <a:gd name="connsiteY7" fmla="*/ 1241190 h 1379100"/>
              <a:gd name="connsiteX8" fmla="*/ 0 w 2298501"/>
              <a:gd name="connsiteY8" fmla="*/ 137910 h 13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8501" h="1379100">
                <a:moveTo>
                  <a:pt x="0" y="137910"/>
                </a:moveTo>
                <a:cubicBezTo>
                  <a:pt x="0" y="61744"/>
                  <a:pt x="61744" y="0"/>
                  <a:pt x="137910" y="0"/>
                </a:cubicBezTo>
                <a:lnTo>
                  <a:pt x="2160591" y="0"/>
                </a:lnTo>
                <a:cubicBezTo>
                  <a:pt x="2236757" y="0"/>
                  <a:pt x="2298501" y="61744"/>
                  <a:pt x="2298501" y="137910"/>
                </a:cubicBezTo>
                <a:lnTo>
                  <a:pt x="2298501" y="1241190"/>
                </a:lnTo>
                <a:cubicBezTo>
                  <a:pt x="2298501" y="1317356"/>
                  <a:pt x="2236757" y="1379100"/>
                  <a:pt x="2160591" y="1379100"/>
                </a:cubicBezTo>
                <a:lnTo>
                  <a:pt x="137910" y="1379100"/>
                </a:lnTo>
                <a:cubicBezTo>
                  <a:pt x="61744" y="1379100"/>
                  <a:pt x="0" y="1317356"/>
                  <a:pt x="0" y="1241190"/>
                </a:cubicBezTo>
                <a:lnTo>
                  <a:pt x="0" y="137910"/>
                </a:lnTo>
                <a:close/>
              </a:path>
            </a:pathLst>
          </a:custGeom>
          <a:solidFill>
            <a:schemeClr val="accent6">
              <a:lumMod val="20000"/>
              <a:lumOff val="80000"/>
            </a:schemeClr>
          </a:solidFill>
          <a:ln>
            <a:solidFill>
              <a:schemeClr val="bg1"/>
            </a:solidFill>
          </a:ln>
        </p:spPr>
        <p:style>
          <a:lnRef idx="0">
            <a:scrgbClr r="0" g="0" b="0"/>
          </a:lnRef>
          <a:fillRef idx="3">
            <a:scrgbClr r="0" g="0" b="0"/>
          </a:fillRef>
          <a:effectRef idx="2">
            <a:schemeClr val="accent1">
              <a:hueOff val="0"/>
              <a:satOff val="0"/>
              <a:lumOff val="0"/>
              <a:alphaOff val="0"/>
            </a:schemeClr>
          </a:effectRef>
          <a:fontRef idx="minor">
            <a:schemeClr val="lt1"/>
          </a:fontRef>
        </p:style>
        <p:txBody>
          <a:bodyPr lIns="116592" tIns="116592" rIns="116592" bIns="116592" spcCol="1270" anchor="ctr"/>
          <a:lstStyle/>
          <a:p>
            <a:pPr algn="ctr" defTabSz="889000" eaLnBrk="1" hangingPunct="1">
              <a:lnSpc>
                <a:spcPct val="90000"/>
              </a:lnSpc>
              <a:spcAft>
                <a:spcPct val="35000"/>
              </a:spcAft>
              <a:defRPr/>
            </a:pPr>
            <a:r>
              <a:rPr lang="en-US" sz="1800" b="1" dirty="0">
                <a:solidFill>
                  <a:schemeClr val="tx1">
                    <a:lumMod val="95000"/>
                    <a:lumOff val="5000"/>
                  </a:schemeClr>
                </a:solidFill>
              </a:rPr>
              <a:t>turn off identifier broadcasting</a:t>
            </a:r>
            <a:endParaRPr lang="en-US" sz="1800" dirty="0">
              <a:solidFill>
                <a:schemeClr val="tx1">
                  <a:lumMod val="95000"/>
                  <a:lumOff val="5000"/>
                </a:schemeClr>
              </a:solidFill>
            </a:endParaRPr>
          </a:p>
        </p:txBody>
      </p:sp>
      <p:sp>
        <p:nvSpPr>
          <p:cNvPr id="11" name="Freeform 10"/>
          <p:cNvSpPr/>
          <p:nvPr/>
        </p:nvSpPr>
        <p:spPr>
          <a:xfrm>
            <a:off x="4773613" y="3559969"/>
            <a:ext cx="2298700" cy="1034654"/>
          </a:xfrm>
          <a:custGeom>
            <a:avLst/>
            <a:gdLst>
              <a:gd name="connsiteX0" fmla="*/ 0 w 2298501"/>
              <a:gd name="connsiteY0" fmla="*/ 137910 h 1379100"/>
              <a:gd name="connsiteX1" fmla="*/ 137910 w 2298501"/>
              <a:gd name="connsiteY1" fmla="*/ 0 h 1379100"/>
              <a:gd name="connsiteX2" fmla="*/ 2160591 w 2298501"/>
              <a:gd name="connsiteY2" fmla="*/ 0 h 1379100"/>
              <a:gd name="connsiteX3" fmla="*/ 2298501 w 2298501"/>
              <a:gd name="connsiteY3" fmla="*/ 137910 h 1379100"/>
              <a:gd name="connsiteX4" fmla="*/ 2298501 w 2298501"/>
              <a:gd name="connsiteY4" fmla="*/ 1241190 h 1379100"/>
              <a:gd name="connsiteX5" fmla="*/ 2160591 w 2298501"/>
              <a:gd name="connsiteY5" fmla="*/ 1379100 h 1379100"/>
              <a:gd name="connsiteX6" fmla="*/ 137910 w 2298501"/>
              <a:gd name="connsiteY6" fmla="*/ 1379100 h 1379100"/>
              <a:gd name="connsiteX7" fmla="*/ 0 w 2298501"/>
              <a:gd name="connsiteY7" fmla="*/ 1241190 h 1379100"/>
              <a:gd name="connsiteX8" fmla="*/ 0 w 2298501"/>
              <a:gd name="connsiteY8" fmla="*/ 137910 h 13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8501" h="1379100">
                <a:moveTo>
                  <a:pt x="0" y="137910"/>
                </a:moveTo>
                <a:cubicBezTo>
                  <a:pt x="0" y="61744"/>
                  <a:pt x="61744" y="0"/>
                  <a:pt x="137910" y="0"/>
                </a:cubicBezTo>
                <a:lnTo>
                  <a:pt x="2160591" y="0"/>
                </a:lnTo>
                <a:cubicBezTo>
                  <a:pt x="2236757" y="0"/>
                  <a:pt x="2298501" y="61744"/>
                  <a:pt x="2298501" y="137910"/>
                </a:cubicBezTo>
                <a:lnTo>
                  <a:pt x="2298501" y="1241190"/>
                </a:lnTo>
                <a:cubicBezTo>
                  <a:pt x="2298501" y="1317356"/>
                  <a:pt x="2236757" y="1379100"/>
                  <a:pt x="2160591" y="1379100"/>
                </a:cubicBezTo>
                <a:lnTo>
                  <a:pt x="137910" y="1379100"/>
                </a:lnTo>
                <a:cubicBezTo>
                  <a:pt x="61744" y="1379100"/>
                  <a:pt x="0" y="1317356"/>
                  <a:pt x="0" y="1241190"/>
                </a:cubicBezTo>
                <a:lnTo>
                  <a:pt x="0" y="137910"/>
                </a:lnTo>
                <a:close/>
              </a:path>
            </a:pathLst>
          </a:custGeom>
          <a:solidFill>
            <a:schemeClr val="accent6">
              <a:lumMod val="20000"/>
              <a:lumOff val="80000"/>
            </a:schemeClr>
          </a:solidFill>
          <a:ln>
            <a:solidFill>
              <a:schemeClr val="bg1"/>
            </a:solidFill>
          </a:ln>
        </p:spPr>
        <p:style>
          <a:lnRef idx="0">
            <a:scrgbClr r="0" g="0" b="0"/>
          </a:lnRef>
          <a:fillRef idx="3">
            <a:scrgbClr r="0" g="0" b="0"/>
          </a:fillRef>
          <a:effectRef idx="2">
            <a:schemeClr val="accent1">
              <a:hueOff val="0"/>
              <a:satOff val="0"/>
              <a:lumOff val="0"/>
              <a:alphaOff val="0"/>
            </a:schemeClr>
          </a:effectRef>
          <a:fontRef idx="minor">
            <a:schemeClr val="lt1"/>
          </a:fontRef>
        </p:style>
        <p:txBody>
          <a:bodyPr lIns="116592" tIns="116592" rIns="116592" bIns="116592" spcCol="1270" anchor="ctr"/>
          <a:lstStyle/>
          <a:p>
            <a:pPr algn="ctr" defTabSz="889000" eaLnBrk="1" hangingPunct="1">
              <a:lnSpc>
                <a:spcPct val="90000"/>
              </a:lnSpc>
              <a:spcAft>
                <a:spcPct val="35000"/>
              </a:spcAft>
              <a:defRPr/>
            </a:pPr>
            <a:r>
              <a:rPr lang="en-US" sz="1600" b="1" dirty="0">
                <a:solidFill>
                  <a:schemeClr val="tx1">
                    <a:lumMod val="95000"/>
                    <a:lumOff val="5000"/>
                  </a:schemeClr>
                </a:solidFill>
              </a:rPr>
              <a:t>change the identifier on your router from the default</a:t>
            </a:r>
            <a:endParaRPr lang="en-US" sz="1600" dirty="0">
              <a:solidFill>
                <a:schemeClr val="tx1">
                  <a:lumMod val="95000"/>
                  <a:lumOff val="5000"/>
                </a:schemeClr>
              </a:solidFill>
            </a:endParaRPr>
          </a:p>
        </p:txBody>
      </p:sp>
      <p:sp>
        <p:nvSpPr>
          <p:cNvPr id="13" name="Freeform 12"/>
          <p:cNvSpPr/>
          <p:nvPr/>
        </p:nvSpPr>
        <p:spPr>
          <a:xfrm>
            <a:off x="4773613" y="2275285"/>
            <a:ext cx="2298700" cy="1033463"/>
          </a:xfrm>
          <a:custGeom>
            <a:avLst/>
            <a:gdLst>
              <a:gd name="connsiteX0" fmla="*/ 0 w 2298501"/>
              <a:gd name="connsiteY0" fmla="*/ 137910 h 1379100"/>
              <a:gd name="connsiteX1" fmla="*/ 137910 w 2298501"/>
              <a:gd name="connsiteY1" fmla="*/ 0 h 1379100"/>
              <a:gd name="connsiteX2" fmla="*/ 2160591 w 2298501"/>
              <a:gd name="connsiteY2" fmla="*/ 0 h 1379100"/>
              <a:gd name="connsiteX3" fmla="*/ 2298501 w 2298501"/>
              <a:gd name="connsiteY3" fmla="*/ 137910 h 1379100"/>
              <a:gd name="connsiteX4" fmla="*/ 2298501 w 2298501"/>
              <a:gd name="connsiteY4" fmla="*/ 1241190 h 1379100"/>
              <a:gd name="connsiteX5" fmla="*/ 2160591 w 2298501"/>
              <a:gd name="connsiteY5" fmla="*/ 1379100 h 1379100"/>
              <a:gd name="connsiteX6" fmla="*/ 137910 w 2298501"/>
              <a:gd name="connsiteY6" fmla="*/ 1379100 h 1379100"/>
              <a:gd name="connsiteX7" fmla="*/ 0 w 2298501"/>
              <a:gd name="connsiteY7" fmla="*/ 1241190 h 1379100"/>
              <a:gd name="connsiteX8" fmla="*/ 0 w 2298501"/>
              <a:gd name="connsiteY8" fmla="*/ 137910 h 13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8501" h="1379100">
                <a:moveTo>
                  <a:pt x="0" y="137910"/>
                </a:moveTo>
                <a:cubicBezTo>
                  <a:pt x="0" y="61744"/>
                  <a:pt x="61744" y="0"/>
                  <a:pt x="137910" y="0"/>
                </a:cubicBezTo>
                <a:lnTo>
                  <a:pt x="2160591" y="0"/>
                </a:lnTo>
                <a:cubicBezTo>
                  <a:pt x="2236757" y="0"/>
                  <a:pt x="2298501" y="61744"/>
                  <a:pt x="2298501" y="137910"/>
                </a:cubicBezTo>
                <a:lnTo>
                  <a:pt x="2298501" y="1241190"/>
                </a:lnTo>
                <a:cubicBezTo>
                  <a:pt x="2298501" y="1317356"/>
                  <a:pt x="2236757" y="1379100"/>
                  <a:pt x="2160591" y="1379100"/>
                </a:cubicBezTo>
                <a:lnTo>
                  <a:pt x="137910" y="1379100"/>
                </a:lnTo>
                <a:cubicBezTo>
                  <a:pt x="61744" y="1379100"/>
                  <a:pt x="0" y="1317356"/>
                  <a:pt x="0" y="1241190"/>
                </a:cubicBezTo>
                <a:lnTo>
                  <a:pt x="0" y="137910"/>
                </a:lnTo>
                <a:close/>
              </a:path>
            </a:pathLst>
          </a:custGeom>
          <a:solidFill>
            <a:schemeClr val="accent6">
              <a:lumMod val="20000"/>
              <a:lumOff val="80000"/>
            </a:schemeClr>
          </a:solidFill>
          <a:ln>
            <a:solidFill>
              <a:schemeClr val="bg1"/>
            </a:solidFill>
          </a:ln>
        </p:spPr>
        <p:style>
          <a:lnRef idx="0">
            <a:scrgbClr r="0" g="0" b="0"/>
          </a:lnRef>
          <a:fillRef idx="3">
            <a:scrgbClr r="0" g="0" b="0"/>
          </a:fillRef>
          <a:effectRef idx="2">
            <a:schemeClr val="accent1">
              <a:hueOff val="0"/>
              <a:satOff val="0"/>
              <a:lumOff val="0"/>
              <a:alphaOff val="0"/>
            </a:schemeClr>
          </a:effectRef>
          <a:fontRef idx="minor">
            <a:schemeClr val="lt1"/>
          </a:fontRef>
        </p:style>
        <p:txBody>
          <a:bodyPr lIns="116592" tIns="116592" rIns="116592" bIns="116592" spcCol="1270" anchor="ctr"/>
          <a:lstStyle/>
          <a:p>
            <a:pPr algn="ctr" defTabSz="889000" eaLnBrk="1" hangingPunct="1">
              <a:lnSpc>
                <a:spcPct val="90000"/>
              </a:lnSpc>
              <a:spcAft>
                <a:spcPct val="35000"/>
              </a:spcAft>
              <a:defRPr/>
            </a:pPr>
            <a:r>
              <a:rPr lang="en-US" sz="1600" b="1" dirty="0">
                <a:solidFill>
                  <a:schemeClr val="tx1">
                    <a:lumMod val="95000"/>
                    <a:lumOff val="5000"/>
                  </a:schemeClr>
                </a:solidFill>
              </a:rPr>
              <a:t>change your router’s pre-set password for administration</a:t>
            </a:r>
            <a:endParaRPr lang="en-US" sz="1600" dirty="0">
              <a:solidFill>
                <a:schemeClr val="tx1">
                  <a:lumMod val="95000"/>
                  <a:lumOff val="5000"/>
                </a:schemeClr>
              </a:solidFill>
            </a:endParaRPr>
          </a:p>
        </p:txBody>
      </p:sp>
      <p:sp>
        <p:nvSpPr>
          <p:cNvPr id="14" name="Freeform 13"/>
          <p:cNvSpPr/>
          <p:nvPr/>
        </p:nvSpPr>
        <p:spPr>
          <a:xfrm>
            <a:off x="4773613" y="982266"/>
            <a:ext cx="2298700" cy="1033463"/>
          </a:xfrm>
          <a:custGeom>
            <a:avLst/>
            <a:gdLst>
              <a:gd name="connsiteX0" fmla="*/ 0 w 2298501"/>
              <a:gd name="connsiteY0" fmla="*/ 137910 h 1379100"/>
              <a:gd name="connsiteX1" fmla="*/ 137910 w 2298501"/>
              <a:gd name="connsiteY1" fmla="*/ 0 h 1379100"/>
              <a:gd name="connsiteX2" fmla="*/ 2160591 w 2298501"/>
              <a:gd name="connsiteY2" fmla="*/ 0 h 1379100"/>
              <a:gd name="connsiteX3" fmla="*/ 2298501 w 2298501"/>
              <a:gd name="connsiteY3" fmla="*/ 137910 h 1379100"/>
              <a:gd name="connsiteX4" fmla="*/ 2298501 w 2298501"/>
              <a:gd name="connsiteY4" fmla="*/ 1241190 h 1379100"/>
              <a:gd name="connsiteX5" fmla="*/ 2160591 w 2298501"/>
              <a:gd name="connsiteY5" fmla="*/ 1379100 h 1379100"/>
              <a:gd name="connsiteX6" fmla="*/ 137910 w 2298501"/>
              <a:gd name="connsiteY6" fmla="*/ 1379100 h 1379100"/>
              <a:gd name="connsiteX7" fmla="*/ 0 w 2298501"/>
              <a:gd name="connsiteY7" fmla="*/ 1241190 h 1379100"/>
              <a:gd name="connsiteX8" fmla="*/ 0 w 2298501"/>
              <a:gd name="connsiteY8" fmla="*/ 137910 h 13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8501" h="1379100">
                <a:moveTo>
                  <a:pt x="0" y="137910"/>
                </a:moveTo>
                <a:cubicBezTo>
                  <a:pt x="0" y="61744"/>
                  <a:pt x="61744" y="0"/>
                  <a:pt x="137910" y="0"/>
                </a:cubicBezTo>
                <a:lnTo>
                  <a:pt x="2160591" y="0"/>
                </a:lnTo>
                <a:cubicBezTo>
                  <a:pt x="2236757" y="0"/>
                  <a:pt x="2298501" y="61744"/>
                  <a:pt x="2298501" y="137910"/>
                </a:cubicBezTo>
                <a:lnTo>
                  <a:pt x="2298501" y="1241190"/>
                </a:lnTo>
                <a:cubicBezTo>
                  <a:pt x="2298501" y="1317356"/>
                  <a:pt x="2236757" y="1379100"/>
                  <a:pt x="2160591" y="1379100"/>
                </a:cubicBezTo>
                <a:lnTo>
                  <a:pt x="137910" y="1379100"/>
                </a:lnTo>
                <a:cubicBezTo>
                  <a:pt x="61744" y="1379100"/>
                  <a:pt x="0" y="1317356"/>
                  <a:pt x="0" y="1241190"/>
                </a:cubicBezTo>
                <a:lnTo>
                  <a:pt x="0" y="137910"/>
                </a:lnTo>
                <a:close/>
              </a:path>
            </a:pathLst>
          </a:custGeom>
          <a:solidFill>
            <a:schemeClr val="accent6">
              <a:lumMod val="20000"/>
              <a:lumOff val="80000"/>
            </a:schemeClr>
          </a:solidFill>
          <a:ln>
            <a:solidFill>
              <a:schemeClr val="bg1"/>
            </a:solidFill>
          </a:ln>
        </p:spPr>
        <p:style>
          <a:lnRef idx="0">
            <a:scrgbClr r="0" g="0" b="0"/>
          </a:lnRef>
          <a:fillRef idx="3">
            <a:scrgbClr r="0" g="0" b="0"/>
          </a:fillRef>
          <a:effectRef idx="2">
            <a:schemeClr val="accent1">
              <a:hueOff val="0"/>
              <a:satOff val="0"/>
              <a:lumOff val="0"/>
              <a:alphaOff val="0"/>
            </a:schemeClr>
          </a:effectRef>
          <a:fontRef idx="minor">
            <a:schemeClr val="lt1"/>
          </a:fontRef>
        </p:style>
        <p:txBody>
          <a:bodyPr lIns="116592" tIns="116592" rIns="116592" bIns="116592" spcCol="1270" anchor="ctr"/>
          <a:lstStyle/>
          <a:p>
            <a:pPr algn="ctr" defTabSz="889000" eaLnBrk="1" hangingPunct="1">
              <a:lnSpc>
                <a:spcPct val="90000"/>
              </a:lnSpc>
              <a:spcAft>
                <a:spcPct val="35000"/>
              </a:spcAft>
              <a:defRPr/>
            </a:pPr>
            <a:r>
              <a:rPr lang="en-US" sz="1600" b="1" dirty="0">
                <a:solidFill>
                  <a:schemeClr val="tx1">
                    <a:lumMod val="95000"/>
                    <a:lumOff val="5000"/>
                  </a:schemeClr>
                </a:solidFill>
              </a:rPr>
              <a:t>allow only specific computers to access your wireless network</a:t>
            </a:r>
          </a:p>
        </p:txBody>
      </p:sp>
    </p:spTree>
    <p:extLst>
      <p:ext uri="{BB962C8B-B14F-4D97-AF65-F5344CB8AC3E}">
        <p14:creationId xmlns:p14="http://schemas.microsoft.com/office/powerpoint/2010/main" val="7785607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536972"/>
          </a:xfrm>
        </p:spPr>
        <p:txBody>
          <a:bodyPr>
            <a:normAutofit fontScale="90000"/>
          </a:bodyPr>
          <a:lstStyle/>
          <a:p>
            <a:r>
              <a:rPr lang="en-US" b="1" smtClean="0">
                <a:solidFill>
                  <a:srgbClr val="7030A0"/>
                </a:solidFill>
              </a:rPr>
              <a:t>MAC Address filtering</a:t>
            </a:r>
            <a:endParaRPr lang="en-US" b="1">
              <a:solidFill>
                <a:srgbClr val="7030A0"/>
              </a:solidFill>
            </a:endParaRPr>
          </a:p>
        </p:txBody>
      </p:sp>
      <p:sp>
        <p:nvSpPr>
          <p:cNvPr id="3" name="Content Placeholder 2"/>
          <p:cNvSpPr>
            <a:spLocks noGrp="1"/>
          </p:cNvSpPr>
          <p:nvPr>
            <p:ph idx="1"/>
          </p:nvPr>
        </p:nvSpPr>
        <p:spPr>
          <a:xfrm>
            <a:off x="457200" y="538839"/>
            <a:ext cx="8229600" cy="3394472"/>
          </a:xfrm>
        </p:spPr>
        <p:txBody>
          <a:bodyPr/>
          <a:lstStyle/>
          <a:p>
            <a:r>
              <a:rPr lang="en-US" dirty="0" smtClean="0"/>
              <a:t>Method of limiting/controlling </a:t>
            </a:r>
            <a:r>
              <a:rPr lang="en-US" dirty="0" err="1" smtClean="0"/>
              <a:t>WLAN</a:t>
            </a:r>
            <a:r>
              <a:rPr lang="en-US" dirty="0" smtClean="0"/>
              <a:t> access</a:t>
            </a:r>
          </a:p>
          <a:p>
            <a:r>
              <a:rPr lang="en-US" dirty="0" smtClean="0"/>
              <a:t>Media Access Control (MAC) address filtering</a:t>
            </a:r>
          </a:p>
          <a:p>
            <a:pPr lvl="1"/>
            <a:r>
              <a:rPr lang="en-US" dirty="0" smtClean="0"/>
              <a:t>Used by nearby all wireless AP vendors</a:t>
            </a:r>
          </a:p>
          <a:p>
            <a:pPr lvl="1"/>
            <a:r>
              <a:rPr lang="en-US" dirty="0" smtClean="0"/>
              <a:t>Permits or blocks devices based on MAC address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413804"/>
            <a:ext cx="7696200" cy="2608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flipH="1" flipV="1">
            <a:off x="5943600" y="3143250"/>
            <a:ext cx="609600" cy="6858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94542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5572"/>
          </a:xfrm>
        </p:spPr>
        <p:txBody>
          <a:bodyPr/>
          <a:lstStyle/>
          <a:p>
            <a:r>
              <a:rPr lang="en-US" b="1" smtClean="0">
                <a:solidFill>
                  <a:srgbClr val="7030A0"/>
                </a:solidFill>
              </a:rPr>
              <a:t>WiFi Protect Access 2 (WPA2)</a:t>
            </a:r>
            <a:endParaRPr lang="en-US" b="1">
              <a:solidFill>
                <a:srgbClr val="7030A0"/>
              </a:solidFill>
            </a:endParaRPr>
          </a:p>
        </p:txBody>
      </p:sp>
      <p:sp>
        <p:nvSpPr>
          <p:cNvPr id="3" name="Content Placeholder 2"/>
          <p:cNvSpPr>
            <a:spLocks noGrp="1"/>
          </p:cNvSpPr>
          <p:nvPr>
            <p:ph idx="1"/>
          </p:nvPr>
        </p:nvSpPr>
        <p:spPr/>
        <p:txBody>
          <a:bodyPr/>
          <a:lstStyle/>
          <a:p>
            <a:r>
              <a:rPr lang="en-US" smtClean="0"/>
              <a:t>Introduced in 2004</a:t>
            </a:r>
          </a:p>
          <a:p>
            <a:r>
              <a:rPr lang="en-US" smtClean="0"/>
              <a:t>Uses AES</a:t>
            </a:r>
          </a:p>
          <a:p>
            <a:r>
              <a:rPr lang="en-US" smtClean="0"/>
              <a:t>Support both PSK (personal) and 802.1x (enterprise) authentication</a:t>
            </a:r>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200401"/>
            <a:ext cx="6172200" cy="1286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9779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lgn="ctr">
              <a:spcBef>
                <a:spcPts val="0"/>
              </a:spcBef>
              <a:buNone/>
            </a:pPr>
            <a:r>
              <a:rPr lang="en-GB" dirty="0">
                <a:solidFill>
                  <a:srgbClr val="002060"/>
                </a:solidFill>
              </a:rPr>
              <a:t>Outline</a:t>
            </a:r>
          </a:p>
        </p:txBody>
      </p:sp>
      <p:sp>
        <p:nvSpPr>
          <p:cNvPr id="60" name="Shape 60"/>
          <p:cNvSpPr txBox="1">
            <a:spLocks noGrp="1"/>
          </p:cNvSpPr>
          <p:nvPr>
            <p:ph type="body" idx="1"/>
          </p:nvPr>
        </p:nvSpPr>
        <p:spPr>
          <a:xfrm>
            <a:off x="311700" y="1152475"/>
            <a:ext cx="8520600" cy="4055700"/>
          </a:xfrm>
          <a:prstGeom prst="rect">
            <a:avLst/>
          </a:prstGeom>
        </p:spPr>
        <p:txBody>
          <a:bodyPr wrap="square" lIns="91425" tIns="91425" rIns="91425" bIns="91425" anchor="t" anchorCtr="0">
            <a:noAutofit/>
          </a:bodyPr>
          <a:lstStyle/>
          <a:p>
            <a:pPr marL="457200" lvl="0" indent="-342900">
              <a:spcBef>
                <a:spcPts val="600"/>
              </a:spcBef>
              <a:spcAft>
                <a:spcPts val="600"/>
              </a:spcAft>
              <a:buClr>
                <a:srgbClr val="000000"/>
              </a:buClr>
              <a:buSzPts val="1800"/>
              <a:buFont typeface="+mj-lt"/>
              <a:buAutoNum type="arabicPeriod"/>
            </a:pPr>
            <a:r>
              <a:rPr lang="en-GB" dirty="0" smtClean="0">
                <a:solidFill>
                  <a:srgbClr val="000000"/>
                </a:solidFill>
              </a:rPr>
              <a:t>What is an intrusion?</a:t>
            </a:r>
          </a:p>
          <a:p>
            <a:pPr marL="457200" lvl="0" indent="-342900">
              <a:spcBef>
                <a:spcPts val="600"/>
              </a:spcBef>
              <a:spcAft>
                <a:spcPts val="600"/>
              </a:spcAft>
              <a:buClr>
                <a:srgbClr val="000000"/>
              </a:buClr>
              <a:buSzPts val="1800"/>
              <a:buFont typeface="+mj-lt"/>
              <a:buAutoNum type="arabicPeriod"/>
            </a:pPr>
            <a:r>
              <a:rPr lang="en-GB" dirty="0" smtClean="0">
                <a:solidFill>
                  <a:srgbClr val="000000"/>
                </a:solidFill>
              </a:rPr>
              <a:t>Port security</a:t>
            </a:r>
          </a:p>
          <a:p>
            <a:pPr marL="457200" lvl="0" indent="-342900">
              <a:spcBef>
                <a:spcPts val="600"/>
              </a:spcBef>
              <a:spcAft>
                <a:spcPts val="600"/>
              </a:spcAft>
              <a:buClr>
                <a:srgbClr val="000000"/>
              </a:buClr>
              <a:buSzPts val="1800"/>
              <a:buFont typeface="+mj-lt"/>
              <a:buAutoNum type="arabicPeriod"/>
            </a:pPr>
            <a:r>
              <a:rPr lang="en-GB" dirty="0" smtClean="0">
                <a:solidFill>
                  <a:srgbClr val="000000"/>
                </a:solidFill>
              </a:rPr>
              <a:t>DHCP snooping</a:t>
            </a:r>
          </a:p>
          <a:p>
            <a:pPr marL="457200" lvl="0" indent="-342900">
              <a:spcBef>
                <a:spcPts val="600"/>
              </a:spcBef>
              <a:spcAft>
                <a:spcPts val="600"/>
              </a:spcAft>
              <a:buClr>
                <a:srgbClr val="000000"/>
              </a:buClr>
              <a:buSzPts val="1800"/>
              <a:buFont typeface="+mj-lt"/>
              <a:buAutoNum type="arabicPeriod"/>
            </a:pPr>
            <a:r>
              <a:rPr lang="en-GB" dirty="0" err="1" smtClean="0">
                <a:solidFill>
                  <a:srgbClr val="000000"/>
                </a:solidFill>
              </a:rPr>
              <a:t>WiFi</a:t>
            </a:r>
            <a:r>
              <a:rPr lang="en-GB" dirty="0" smtClean="0">
                <a:solidFill>
                  <a:srgbClr val="000000"/>
                </a:solidFill>
              </a:rPr>
              <a:t> Security</a:t>
            </a:r>
          </a:p>
          <a:p>
            <a:pPr marL="457200" lvl="0" indent="-342900">
              <a:spcBef>
                <a:spcPts val="600"/>
              </a:spcBef>
              <a:spcAft>
                <a:spcPts val="600"/>
              </a:spcAft>
              <a:buClr>
                <a:srgbClr val="000000"/>
              </a:buClr>
              <a:buSzPts val="1800"/>
              <a:buFont typeface="+mj-lt"/>
              <a:buAutoNum type="arabicPeriod"/>
            </a:pPr>
            <a:r>
              <a:rPr lang="en-GB" dirty="0" smtClean="0">
                <a:solidFill>
                  <a:srgbClr val="000000"/>
                </a:solidFill>
              </a:rPr>
              <a:t>What </a:t>
            </a:r>
            <a:r>
              <a:rPr lang="en-GB" dirty="0">
                <a:solidFill>
                  <a:srgbClr val="000000"/>
                </a:solidFill>
              </a:rPr>
              <a:t>are firewalls?</a:t>
            </a:r>
          </a:p>
          <a:p>
            <a:pPr marL="457200" lvl="0" indent="-342900">
              <a:spcBef>
                <a:spcPts val="600"/>
              </a:spcBef>
              <a:spcAft>
                <a:spcPts val="600"/>
              </a:spcAft>
              <a:buClr>
                <a:srgbClr val="000000"/>
              </a:buClr>
              <a:buSzPts val="1800"/>
              <a:buFont typeface="+mj-lt"/>
              <a:buAutoNum type="arabicPeriod"/>
            </a:pPr>
            <a:r>
              <a:rPr lang="en-GB" dirty="0">
                <a:solidFill>
                  <a:srgbClr val="000000"/>
                </a:solidFill>
              </a:rPr>
              <a:t>Types of </a:t>
            </a:r>
            <a:r>
              <a:rPr lang="en-GB" dirty="0" smtClean="0">
                <a:solidFill>
                  <a:srgbClr val="000000"/>
                </a:solidFill>
              </a:rPr>
              <a:t>Firewalls</a:t>
            </a:r>
          </a:p>
          <a:p>
            <a:pPr marL="457200" lvl="0" indent="-342900">
              <a:spcBef>
                <a:spcPts val="600"/>
              </a:spcBef>
              <a:spcAft>
                <a:spcPts val="600"/>
              </a:spcAft>
              <a:buClr>
                <a:srgbClr val="000000"/>
              </a:buClr>
              <a:buSzPts val="1800"/>
              <a:buFont typeface="+mj-lt"/>
              <a:buAutoNum type="arabicPeriod"/>
            </a:pPr>
            <a:r>
              <a:rPr lang="en-GB" smtClean="0">
                <a:solidFill>
                  <a:srgbClr val="000000"/>
                </a:solidFill>
              </a:rPr>
              <a:t>Labs.</a:t>
            </a:r>
            <a:endParaRPr lang="en-GB" dirty="0" smtClean="0">
              <a:solidFill>
                <a:srgbClr val="0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WPA3</a:t>
            </a:r>
            <a:endParaRPr lang="en-US"/>
          </a:p>
        </p:txBody>
      </p:sp>
      <p:sp>
        <p:nvSpPr>
          <p:cNvPr id="3" name="Content Placeholder 2"/>
          <p:cNvSpPr>
            <a:spLocks noGrp="1"/>
          </p:cNvSpPr>
          <p:nvPr>
            <p:ph idx="1"/>
          </p:nvPr>
        </p:nvSpPr>
        <p:spPr/>
        <p:txBody>
          <a:bodyPr/>
          <a:lstStyle/>
          <a:p>
            <a:r>
              <a:rPr lang="en-US" sz="2800"/>
              <a:t>WPA3 is promising to improve security in multiple ways, over WPA2</a:t>
            </a:r>
          </a:p>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2286000"/>
            <a:ext cx="28575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345454"/>
            <a:ext cx="295275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98091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Firewalls</a:t>
            </a:r>
          </a:p>
        </p:txBody>
      </p:sp>
      <p:sp>
        <p:nvSpPr>
          <p:cNvPr id="66" name="Shape 66"/>
          <p:cNvSpPr txBox="1">
            <a:spLocks noGrp="1"/>
          </p:cNvSpPr>
          <p:nvPr>
            <p:ph type="body" idx="1"/>
          </p:nvPr>
        </p:nvSpPr>
        <p:spPr>
          <a:xfrm>
            <a:off x="311700" y="1401350"/>
            <a:ext cx="8520600" cy="21060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A part of computer system or network designed to stop unauthorized traffic flowing from one network to another.</a:t>
            </a:r>
          </a:p>
          <a:p>
            <a:pPr marL="457200" lvl="0" indent="-342900">
              <a:spcBef>
                <a:spcPts val="0"/>
              </a:spcBef>
              <a:spcAft>
                <a:spcPts val="0"/>
              </a:spcAft>
              <a:buClr>
                <a:srgbClr val="000000"/>
              </a:buClr>
              <a:buSzPts val="1800"/>
              <a:buChar char="●"/>
            </a:pPr>
            <a:r>
              <a:rPr lang="en-GB" dirty="0" smtClean="0">
                <a:solidFill>
                  <a:srgbClr val="000000"/>
                </a:solidFill>
              </a:rPr>
              <a:t>Separate </a:t>
            </a:r>
            <a:r>
              <a:rPr lang="en-GB" dirty="0">
                <a:solidFill>
                  <a:srgbClr val="000000"/>
                </a:solidFill>
              </a:rPr>
              <a:t>trusted and untrusted components of a network.</a:t>
            </a:r>
          </a:p>
          <a:p>
            <a:pPr marL="457200" lvl="0" indent="-342900">
              <a:spcBef>
                <a:spcPts val="0"/>
              </a:spcBef>
              <a:spcAft>
                <a:spcPts val="0"/>
              </a:spcAft>
              <a:buClr>
                <a:srgbClr val="000000"/>
              </a:buClr>
              <a:buSzPts val="1800"/>
              <a:buChar char="●"/>
            </a:pPr>
            <a:r>
              <a:rPr lang="en-GB" dirty="0" smtClean="0">
                <a:solidFill>
                  <a:srgbClr val="000000"/>
                </a:solidFill>
              </a:rPr>
              <a:t>Differentiate </a:t>
            </a:r>
            <a:r>
              <a:rPr lang="en-GB" dirty="0">
                <a:solidFill>
                  <a:srgbClr val="000000"/>
                </a:solidFill>
              </a:rPr>
              <a:t>networks within a trusted network.</a:t>
            </a:r>
          </a:p>
          <a:p>
            <a:pPr marL="457200" lvl="0" indent="-342900">
              <a:spcBef>
                <a:spcPts val="0"/>
              </a:spcBef>
              <a:buClr>
                <a:srgbClr val="000000"/>
              </a:buClr>
              <a:buSzPts val="1800"/>
              <a:buChar char="●"/>
            </a:pPr>
            <a:r>
              <a:rPr lang="en-GB" dirty="0">
                <a:solidFill>
                  <a:srgbClr val="000000"/>
                </a:solidFill>
              </a:rPr>
              <a:t>Main functionalities are filtering data, redirecting traffic and protecting against network attacks.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Requirements of a firewall</a:t>
            </a:r>
          </a:p>
        </p:txBody>
      </p:sp>
      <p:sp>
        <p:nvSpPr>
          <p:cNvPr id="72" name="Shape 72"/>
          <p:cNvSpPr txBox="1">
            <a:spLocks noGrp="1"/>
          </p:cNvSpPr>
          <p:nvPr>
            <p:ph type="body" idx="1"/>
          </p:nvPr>
        </p:nvSpPr>
        <p:spPr>
          <a:xfrm>
            <a:off x="228975" y="1428275"/>
            <a:ext cx="8520600" cy="1766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All the traffic between trust zones should pass through firewall.</a:t>
            </a:r>
          </a:p>
          <a:p>
            <a:pPr marL="457200" lvl="0" indent="-342900">
              <a:spcBef>
                <a:spcPts val="0"/>
              </a:spcBef>
              <a:spcAft>
                <a:spcPts val="0"/>
              </a:spcAft>
              <a:buClr>
                <a:srgbClr val="000000"/>
              </a:buClr>
              <a:buSzPts val="1800"/>
              <a:buChar char="●"/>
            </a:pPr>
            <a:r>
              <a:rPr lang="en-GB" dirty="0">
                <a:solidFill>
                  <a:srgbClr val="000000"/>
                </a:solidFill>
              </a:rPr>
              <a:t>Only authorized traffic, as defined by the security policy, should be allowed to pass through.</a:t>
            </a:r>
          </a:p>
          <a:p>
            <a:pPr marL="457200" lvl="0" indent="-342900">
              <a:spcBef>
                <a:spcPts val="0"/>
              </a:spcBef>
              <a:buClr>
                <a:srgbClr val="000000"/>
              </a:buClr>
              <a:buSzPts val="1800"/>
              <a:buChar char="●"/>
            </a:pPr>
            <a:r>
              <a:rPr lang="en-GB" dirty="0">
                <a:solidFill>
                  <a:srgbClr val="000000"/>
                </a:solidFill>
              </a:rPr>
              <a:t>The firewall itself must be immune to penetration, which implies using a hardened system with secured Operating Systems.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Firewall Policy</a:t>
            </a:r>
          </a:p>
        </p:txBody>
      </p:sp>
      <p:sp>
        <p:nvSpPr>
          <p:cNvPr id="78" name="Shape 7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u="sng" dirty="0">
                <a:solidFill>
                  <a:srgbClr val="000000"/>
                </a:solidFill>
              </a:rPr>
              <a:t>User </a:t>
            </a:r>
            <a:r>
              <a:rPr lang="en-GB" u="sng" dirty="0" smtClean="0">
                <a:solidFill>
                  <a:srgbClr val="000000"/>
                </a:solidFill>
              </a:rPr>
              <a:t>control:</a:t>
            </a:r>
            <a:r>
              <a:rPr lang="en-GB" dirty="0" smtClean="0">
                <a:solidFill>
                  <a:srgbClr val="000000"/>
                </a:solidFill>
              </a:rPr>
              <a:t> </a:t>
            </a:r>
            <a:r>
              <a:rPr lang="en-GB" dirty="0">
                <a:solidFill>
                  <a:srgbClr val="000000"/>
                </a:solidFill>
              </a:rPr>
              <a:t>Controls access to the data based on the role of the user who is attempting to access it. Applied to users inside the firewall perimeter.</a:t>
            </a:r>
          </a:p>
          <a:p>
            <a:pPr marL="457200" lvl="0" indent="-342900">
              <a:spcBef>
                <a:spcPts val="0"/>
              </a:spcBef>
              <a:spcAft>
                <a:spcPts val="0"/>
              </a:spcAft>
              <a:buClr>
                <a:srgbClr val="000000"/>
              </a:buClr>
              <a:buSzPts val="1800"/>
              <a:buChar char="●"/>
            </a:pPr>
            <a:r>
              <a:rPr lang="en-GB" u="sng" dirty="0">
                <a:solidFill>
                  <a:srgbClr val="000000"/>
                </a:solidFill>
              </a:rPr>
              <a:t>Service </a:t>
            </a:r>
            <a:r>
              <a:rPr lang="en-GB" u="sng" dirty="0" smtClean="0">
                <a:solidFill>
                  <a:srgbClr val="000000"/>
                </a:solidFill>
              </a:rPr>
              <a:t>control</a:t>
            </a:r>
            <a:r>
              <a:rPr lang="en-GB" dirty="0" smtClean="0">
                <a:solidFill>
                  <a:srgbClr val="000000"/>
                </a:solidFill>
              </a:rPr>
              <a:t>: </a:t>
            </a:r>
            <a:r>
              <a:rPr lang="en-GB" dirty="0">
                <a:solidFill>
                  <a:srgbClr val="000000"/>
                </a:solidFill>
              </a:rPr>
              <a:t>Controls access by the type of service offered by the host. Applied on the basis of network address, protocol of connection and port numbers.</a:t>
            </a:r>
          </a:p>
          <a:p>
            <a:pPr marL="457200" lvl="0" indent="-342900">
              <a:spcBef>
                <a:spcPts val="0"/>
              </a:spcBef>
              <a:buClr>
                <a:srgbClr val="000000"/>
              </a:buClr>
              <a:buSzPts val="1800"/>
              <a:buChar char="●"/>
            </a:pPr>
            <a:r>
              <a:rPr lang="en-GB" u="sng" dirty="0">
                <a:solidFill>
                  <a:srgbClr val="000000"/>
                </a:solidFill>
              </a:rPr>
              <a:t>Direction </a:t>
            </a:r>
            <a:r>
              <a:rPr lang="en-GB" u="sng" dirty="0" smtClean="0">
                <a:solidFill>
                  <a:srgbClr val="000000"/>
                </a:solidFill>
              </a:rPr>
              <a:t>control: </a:t>
            </a:r>
            <a:r>
              <a:rPr lang="en-GB" dirty="0">
                <a:solidFill>
                  <a:srgbClr val="000000"/>
                </a:solidFill>
              </a:rPr>
              <a:t>Determines the direction in which requests may be initiated and are allowed to flow through the firewall. It tells whether the traffic is “inbound” </a:t>
            </a:r>
            <a:r>
              <a:rPr lang="en-GB" dirty="0" smtClean="0">
                <a:solidFill>
                  <a:srgbClr val="000000"/>
                </a:solidFill>
              </a:rPr>
              <a:t>(From </a:t>
            </a:r>
            <a:r>
              <a:rPr lang="en-GB" dirty="0">
                <a:solidFill>
                  <a:srgbClr val="000000"/>
                </a:solidFill>
              </a:rPr>
              <a:t>the network to </a:t>
            </a:r>
            <a:r>
              <a:rPr lang="en-GB" dirty="0" smtClean="0">
                <a:solidFill>
                  <a:srgbClr val="000000"/>
                </a:solidFill>
              </a:rPr>
              <a:t>firewall) </a:t>
            </a:r>
            <a:r>
              <a:rPr lang="en-GB" dirty="0">
                <a:solidFill>
                  <a:srgbClr val="000000"/>
                </a:solidFill>
              </a:rPr>
              <a:t>or vice-versa “outbound”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Firewall actions</a:t>
            </a:r>
          </a:p>
        </p:txBody>
      </p:sp>
      <p:sp>
        <p:nvSpPr>
          <p:cNvPr id="84" name="Shape 84"/>
          <p:cNvSpPr txBox="1">
            <a:spLocks noGrp="1"/>
          </p:cNvSpPr>
          <p:nvPr>
            <p:ph type="body" idx="1"/>
          </p:nvPr>
        </p:nvSpPr>
        <p:spPr>
          <a:xfrm>
            <a:off x="311700" y="1152475"/>
            <a:ext cx="8520600" cy="1723200"/>
          </a:xfrm>
          <a:prstGeom prst="rect">
            <a:avLst/>
          </a:prstGeom>
        </p:spPr>
        <p:txBody>
          <a:bodyPr wrap="square" lIns="91425" tIns="91425" rIns="91425" bIns="91425" anchor="t" anchorCtr="0">
            <a:noAutofit/>
          </a:bodyPr>
          <a:lstStyle/>
          <a:p>
            <a:pPr marL="0" lvl="0" indent="0">
              <a:spcBef>
                <a:spcPts val="0"/>
              </a:spcBef>
              <a:buNone/>
            </a:pPr>
            <a:r>
              <a:rPr lang="en-GB" u="sng" dirty="0" smtClean="0">
                <a:solidFill>
                  <a:srgbClr val="000000"/>
                </a:solidFill>
              </a:rPr>
              <a:t>Accepted:</a:t>
            </a:r>
            <a:r>
              <a:rPr lang="en-GB" dirty="0" smtClean="0">
                <a:solidFill>
                  <a:srgbClr val="000000"/>
                </a:solidFill>
              </a:rPr>
              <a:t> </a:t>
            </a:r>
            <a:r>
              <a:rPr lang="en-GB" dirty="0">
                <a:solidFill>
                  <a:srgbClr val="000000"/>
                </a:solidFill>
              </a:rPr>
              <a:t>Allowed to enter the connected network/host through the firewall.</a:t>
            </a:r>
          </a:p>
          <a:p>
            <a:pPr marL="0" lvl="0" indent="0">
              <a:spcBef>
                <a:spcPts val="0"/>
              </a:spcBef>
              <a:buNone/>
            </a:pPr>
            <a:r>
              <a:rPr lang="en-GB" u="sng" dirty="0" smtClean="0">
                <a:solidFill>
                  <a:srgbClr val="000000"/>
                </a:solidFill>
              </a:rPr>
              <a:t>Denied:</a:t>
            </a:r>
            <a:r>
              <a:rPr lang="en-GB" dirty="0" smtClean="0">
                <a:solidFill>
                  <a:srgbClr val="000000"/>
                </a:solidFill>
              </a:rPr>
              <a:t> </a:t>
            </a:r>
            <a:r>
              <a:rPr lang="en-GB" dirty="0">
                <a:solidFill>
                  <a:srgbClr val="000000"/>
                </a:solidFill>
              </a:rPr>
              <a:t>Not permitted to enter the other side of firewall.</a:t>
            </a:r>
          </a:p>
          <a:p>
            <a:pPr marL="0" lvl="0" indent="0">
              <a:spcBef>
                <a:spcPts val="0"/>
              </a:spcBef>
              <a:buNone/>
            </a:pPr>
            <a:r>
              <a:rPr lang="en-GB" u="sng" dirty="0" smtClean="0">
                <a:solidFill>
                  <a:srgbClr val="000000"/>
                </a:solidFill>
              </a:rPr>
              <a:t>Rejected:</a:t>
            </a:r>
            <a:r>
              <a:rPr lang="en-GB" dirty="0" smtClean="0">
                <a:solidFill>
                  <a:srgbClr val="000000"/>
                </a:solidFill>
              </a:rPr>
              <a:t> </a:t>
            </a:r>
            <a:r>
              <a:rPr lang="en-GB" dirty="0">
                <a:solidFill>
                  <a:srgbClr val="000000"/>
                </a:solidFill>
              </a:rPr>
              <a:t>Similar to “Denied”, but tells the source about this decision through ICMP packet.</a:t>
            </a:r>
            <a:r>
              <a:rPr lang="en-GB" dirty="0"/>
              <a:t> </a:t>
            </a:r>
          </a:p>
        </p:txBody>
      </p:sp>
      <p:sp>
        <p:nvSpPr>
          <p:cNvPr id="85" name="Shape 85"/>
          <p:cNvSpPr txBox="1"/>
          <p:nvPr/>
        </p:nvSpPr>
        <p:spPr>
          <a:xfrm>
            <a:off x="603500" y="3010425"/>
            <a:ext cx="7406700" cy="19776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i="1" dirty="0">
                <a:solidFill>
                  <a:schemeClr val="dk1"/>
                </a:solidFill>
              </a:rPr>
              <a:t>Ingress </a:t>
            </a:r>
            <a:r>
              <a:rPr lang="en-GB" sz="1800" i="1" dirty="0" smtClean="0">
                <a:solidFill>
                  <a:schemeClr val="dk1"/>
                </a:solidFill>
              </a:rPr>
              <a:t>filtering: </a:t>
            </a:r>
            <a:r>
              <a:rPr lang="en-GB" sz="1800" i="1" dirty="0">
                <a:solidFill>
                  <a:schemeClr val="dk1"/>
                </a:solidFill>
              </a:rPr>
              <a:t>Inspects the incoming traffic to safeguard an internal network and prevent attacks from outside.</a:t>
            </a:r>
          </a:p>
          <a:p>
            <a:pPr marL="0" lvl="0" indent="0">
              <a:spcBef>
                <a:spcPts val="0"/>
              </a:spcBef>
              <a:buNone/>
            </a:pPr>
            <a:endParaRPr sz="1800" i="1" dirty="0">
              <a:solidFill>
                <a:schemeClr val="dk1"/>
              </a:solidFill>
            </a:endParaRPr>
          </a:p>
          <a:p>
            <a:pPr marL="0" lvl="0" indent="0">
              <a:spcBef>
                <a:spcPts val="0"/>
              </a:spcBef>
              <a:buNone/>
            </a:pPr>
            <a:r>
              <a:rPr lang="en-GB" sz="1800" i="1" dirty="0">
                <a:solidFill>
                  <a:schemeClr val="dk1"/>
                </a:solidFill>
              </a:rPr>
              <a:t>Egress </a:t>
            </a:r>
            <a:r>
              <a:rPr lang="en-GB" sz="1800" i="1" dirty="0" smtClean="0">
                <a:solidFill>
                  <a:schemeClr val="dk1"/>
                </a:solidFill>
              </a:rPr>
              <a:t>filtering: </a:t>
            </a:r>
            <a:r>
              <a:rPr lang="en-GB" sz="1800" i="1" dirty="0">
                <a:solidFill>
                  <a:schemeClr val="dk1"/>
                </a:solidFill>
              </a:rPr>
              <a:t>Inspects the outgoing network traffic and </a:t>
            </a:r>
            <a:r>
              <a:rPr lang="en-GB" sz="1800" i="1" dirty="0" smtClean="0">
                <a:solidFill>
                  <a:schemeClr val="dk1"/>
                </a:solidFill>
              </a:rPr>
              <a:t>prevent </a:t>
            </a:r>
            <a:r>
              <a:rPr lang="en-GB" sz="1800" i="1" dirty="0">
                <a:solidFill>
                  <a:schemeClr val="dk1"/>
                </a:solidFill>
              </a:rPr>
              <a:t>the users in the internal network to reach out to the outside network</a:t>
            </a:r>
            <a:r>
              <a:rPr lang="en-GB" sz="1800" i="1" dirty="0" smtClean="0">
                <a:solidFill>
                  <a:schemeClr val="dk1"/>
                </a:solidFill>
              </a:rPr>
              <a:t>. For </a:t>
            </a:r>
            <a:r>
              <a:rPr lang="en-GB" sz="1800" i="1" dirty="0">
                <a:solidFill>
                  <a:schemeClr val="dk1"/>
                </a:solidFill>
              </a:rPr>
              <a:t>example like blocking social networking sites in school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Types of filters</a:t>
            </a:r>
          </a:p>
        </p:txBody>
      </p:sp>
      <p:sp>
        <p:nvSpPr>
          <p:cNvPr id="91" name="Shape 9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a:solidFill>
                  <a:srgbClr val="000000"/>
                </a:solidFill>
              </a:rPr>
              <a:t>Depending on the mode of operation, there are three types of firewalls :</a:t>
            </a:r>
          </a:p>
          <a:p>
            <a:pPr marL="457200" lvl="0" indent="-342900">
              <a:spcBef>
                <a:spcPts val="0"/>
              </a:spcBef>
              <a:spcAft>
                <a:spcPts val="0"/>
              </a:spcAft>
              <a:buClr>
                <a:srgbClr val="000000"/>
              </a:buClr>
              <a:buSzPts val="1800"/>
              <a:buChar char="●"/>
            </a:pPr>
            <a:r>
              <a:rPr lang="en-GB">
                <a:solidFill>
                  <a:srgbClr val="000000"/>
                </a:solidFill>
              </a:rPr>
              <a:t>Packet Filter Firewall</a:t>
            </a:r>
          </a:p>
          <a:p>
            <a:pPr marL="457200" lvl="0" indent="-342900">
              <a:spcBef>
                <a:spcPts val="0"/>
              </a:spcBef>
              <a:spcAft>
                <a:spcPts val="0"/>
              </a:spcAft>
              <a:buClr>
                <a:srgbClr val="000000"/>
              </a:buClr>
              <a:buSzPts val="1800"/>
              <a:buChar char="●"/>
            </a:pPr>
            <a:r>
              <a:rPr lang="en-GB">
                <a:solidFill>
                  <a:srgbClr val="000000"/>
                </a:solidFill>
              </a:rPr>
              <a:t>Stateful Firewall</a:t>
            </a:r>
          </a:p>
          <a:p>
            <a:pPr marL="457200" lvl="0" indent="-342900">
              <a:spcBef>
                <a:spcPts val="0"/>
              </a:spcBef>
              <a:buClr>
                <a:srgbClr val="000000"/>
              </a:buClr>
              <a:buSzPts val="1800"/>
              <a:buChar char="●"/>
            </a:pPr>
            <a:r>
              <a:rPr lang="en-GB">
                <a:solidFill>
                  <a:srgbClr val="000000"/>
                </a:solidFill>
              </a:rPr>
              <a:t>Application/Proxy Firewall</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Packet Filter Firewall</a:t>
            </a:r>
          </a:p>
        </p:txBody>
      </p:sp>
      <p:pic>
        <p:nvPicPr>
          <p:cNvPr id="97" name="Shape 97"/>
          <p:cNvPicPr preferRelativeResize="0"/>
          <p:nvPr/>
        </p:nvPicPr>
        <p:blipFill>
          <a:blip r:embed="rId3">
            <a:alphaModFix/>
          </a:blip>
          <a:stretch>
            <a:fillRect/>
          </a:stretch>
        </p:blipFill>
        <p:spPr>
          <a:xfrm>
            <a:off x="152400" y="1170125"/>
            <a:ext cx="6391275" cy="1952625"/>
          </a:xfrm>
          <a:prstGeom prst="rect">
            <a:avLst/>
          </a:prstGeom>
          <a:noFill/>
          <a:ln>
            <a:noFill/>
          </a:ln>
        </p:spPr>
      </p:pic>
      <p:sp>
        <p:nvSpPr>
          <p:cNvPr id="98" name="Shape 98"/>
          <p:cNvSpPr txBox="1"/>
          <p:nvPr/>
        </p:nvSpPr>
        <p:spPr>
          <a:xfrm>
            <a:off x="6543675" y="1247400"/>
            <a:ext cx="2503800" cy="25398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Controls traffic based on the information in packet headers, without looking into the payload that contains application data.</a:t>
            </a:r>
          </a:p>
          <a:p>
            <a:pPr marL="0" lvl="0" indent="0">
              <a:spcBef>
                <a:spcPts val="0"/>
              </a:spcBef>
              <a:buNone/>
            </a:pPr>
            <a:endParaRPr sz="1800" dirty="0"/>
          </a:p>
          <a:p>
            <a:pPr marL="0" lvl="0" indent="0">
              <a:spcBef>
                <a:spcPts val="0"/>
              </a:spcBef>
              <a:buNone/>
            </a:pPr>
            <a:endParaRPr sz="1800" dirty="0"/>
          </a:p>
        </p:txBody>
      </p:sp>
      <p:sp>
        <p:nvSpPr>
          <p:cNvPr id="99" name="Shape 99"/>
          <p:cNvSpPr txBox="1"/>
          <p:nvPr/>
        </p:nvSpPr>
        <p:spPr>
          <a:xfrm>
            <a:off x="231325" y="3125100"/>
            <a:ext cx="6232200" cy="19527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Clr>
                <a:schemeClr val="dk1"/>
              </a:buClr>
              <a:buSzPts val="1800"/>
              <a:buChar char="●"/>
            </a:pPr>
            <a:r>
              <a:rPr lang="en-GB" sz="1800" dirty="0">
                <a:solidFill>
                  <a:schemeClr val="dk1"/>
                </a:solidFill>
              </a:rPr>
              <a:t>Doesn’t pay attention to if the packet is a part of existing stream or traffic.</a:t>
            </a:r>
          </a:p>
          <a:p>
            <a:pPr marL="457200" lvl="0" indent="-342900">
              <a:spcBef>
                <a:spcPts val="0"/>
              </a:spcBef>
              <a:buClr>
                <a:schemeClr val="dk1"/>
              </a:buClr>
              <a:buSzPts val="1800"/>
              <a:buChar char="●"/>
            </a:pPr>
            <a:r>
              <a:rPr lang="en-GB" sz="1800" dirty="0">
                <a:solidFill>
                  <a:schemeClr val="dk1"/>
                </a:solidFill>
              </a:rPr>
              <a:t>Doesn’t maintain the states about packets. Also called Stateless Firewall.</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err="1"/>
              <a:t>Stateful</a:t>
            </a:r>
            <a:r>
              <a:rPr lang="en-GB"/>
              <a:t> Firewall</a:t>
            </a:r>
          </a:p>
        </p:txBody>
      </p:sp>
      <p:pic>
        <p:nvPicPr>
          <p:cNvPr id="105" name="Shape 105"/>
          <p:cNvPicPr preferRelativeResize="0"/>
          <p:nvPr/>
        </p:nvPicPr>
        <p:blipFill>
          <a:blip r:embed="rId3">
            <a:alphaModFix/>
          </a:blip>
          <a:stretch>
            <a:fillRect/>
          </a:stretch>
        </p:blipFill>
        <p:spPr>
          <a:xfrm>
            <a:off x="152400" y="1170125"/>
            <a:ext cx="6419850" cy="2047875"/>
          </a:xfrm>
          <a:prstGeom prst="rect">
            <a:avLst/>
          </a:prstGeom>
          <a:noFill/>
          <a:ln>
            <a:noFill/>
          </a:ln>
        </p:spPr>
      </p:pic>
      <p:sp>
        <p:nvSpPr>
          <p:cNvPr id="106" name="Shape 106"/>
          <p:cNvSpPr txBox="1"/>
          <p:nvPr/>
        </p:nvSpPr>
        <p:spPr>
          <a:xfrm>
            <a:off x="6572250" y="1189750"/>
            <a:ext cx="2466300" cy="39537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a:t>Tracks the state of traffic by monitoring all the connection interactions until is closed.</a:t>
            </a:r>
          </a:p>
          <a:p>
            <a:pPr marL="0" lvl="0" indent="0">
              <a:spcBef>
                <a:spcPts val="0"/>
              </a:spcBef>
              <a:buNone/>
            </a:pPr>
            <a:endParaRPr sz="1800"/>
          </a:p>
          <a:p>
            <a:pPr marL="457200" lvl="0" indent="-342900">
              <a:spcBef>
                <a:spcPts val="0"/>
              </a:spcBef>
              <a:buSzPts val="1800"/>
              <a:buChar char="●"/>
            </a:pPr>
            <a:r>
              <a:rPr lang="en-GB" sz="1800"/>
              <a:t>Connection state table is maintained to understand the context of packets.</a:t>
            </a:r>
          </a:p>
          <a:p>
            <a:pPr marL="0" lvl="0" indent="0">
              <a:spcBef>
                <a:spcPts val="0"/>
              </a:spcBef>
              <a:buNone/>
            </a:pPr>
            <a:endParaRPr sz="1800"/>
          </a:p>
          <a:p>
            <a:pPr marL="0" lvl="0" indent="0">
              <a:spcBef>
                <a:spcPts val="0"/>
              </a:spcBef>
              <a:buNone/>
            </a:pPr>
            <a:endParaRPr sz="1800"/>
          </a:p>
        </p:txBody>
      </p:sp>
      <p:sp>
        <p:nvSpPr>
          <p:cNvPr id="107" name="Shape 107"/>
          <p:cNvSpPr txBox="1"/>
          <p:nvPr/>
        </p:nvSpPr>
        <p:spPr>
          <a:xfrm>
            <a:off x="152400" y="3218000"/>
            <a:ext cx="6270000" cy="1628700"/>
          </a:xfrm>
          <a:prstGeom prst="rect">
            <a:avLst/>
          </a:prstGeom>
          <a:noFill/>
          <a:ln>
            <a:noFill/>
          </a:ln>
        </p:spPr>
        <p:txBody>
          <a:bodyPr wrap="square" lIns="91425" tIns="91425" rIns="91425" bIns="91425" anchor="t" anchorCtr="0">
            <a:noAutofit/>
          </a:bodyPr>
          <a:lstStyle/>
          <a:p>
            <a:pPr marL="0" lvl="0" indent="0">
              <a:spcBef>
                <a:spcPts val="0"/>
              </a:spcBef>
              <a:buNone/>
            </a:pPr>
            <a:endParaRPr sz="1800">
              <a:solidFill>
                <a:schemeClr val="dk1"/>
              </a:solidFill>
            </a:endParaRPr>
          </a:p>
          <a:p>
            <a:pPr marL="457200" lvl="0" indent="-342900" rtl="0">
              <a:spcBef>
                <a:spcPts val="0"/>
              </a:spcBef>
              <a:buClr>
                <a:schemeClr val="dk1"/>
              </a:buClr>
              <a:buSzPts val="1800"/>
              <a:buChar char="●"/>
            </a:pPr>
            <a:r>
              <a:rPr lang="en-GB" sz="1800">
                <a:solidFill>
                  <a:schemeClr val="dk1"/>
                </a:solidFill>
              </a:rPr>
              <a:t>Example : Connections are only allowed through the ports that hold open connections.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Application/Proxy Firewall</a:t>
            </a:r>
          </a:p>
        </p:txBody>
      </p:sp>
      <p:pic>
        <p:nvPicPr>
          <p:cNvPr id="113" name="Shape 113"/>
          <p:cNvPicPr preferRelativeResize="0"/>
          <p:nvPr/>
        </p:nvPicPr>
        <p:blipFill>
          <a:blip r:embed="rId3">
            <a:alphaModFix/>
          </a:blip>
          <a:stretch>
            <a:fillRect/>
          </a:stretch>
        </p:blipFill>
        <p:spPr>
          <a:xfrm>
            <a:off x="152400" y="1170125"/>
            <a:ext cx="6439400" cy="1502208"/>
          </a:xfrm>
          <a:prstGeom prst="rect">
            <a:avLst/>
          </a:prstGeom>
          <a:noFill/>
          <a:ln>
            <a:noFill/>
          </a:ln>
        </p:spPr>
      </p:pic>
      <p:sp>
        <p:nvSpPr>
          <p:cNvPr id="114" name="Shape 114"/>
          <p:cNvSpPr txBox="1"/>
          <p:nvPr/>
        </p:nvSpPr>
        <p:spPr>
          <a:xfrm>
            <a:off x="6591800" y="1240750"/>
            <a:ext cx="2328000" cy="38169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Controls input, output and access from/to an application or service.</a:t>
            </a:r>
          </a:p>
          <a:p>
            <a:pPr marL="0" lvl="0" indent="0">
              <a:spcBef>
                <a:spcPts val="0"/>
              </a:spcBef>
              <a:buNone/>
            </a:pPr>
            <a:endParaRPr sz="1800" dirty="0"/>
          </a:p>
          <a:p>
            <a:pPr marL="457200" lvl="0" indent="-342900">
              <a:spcBef>
                <a:spcPts val="0"/>
              </a:spcBef>
              <a:buSzPts val="1800"/>
              <a:buChar char="●"/>
            </a:pPr>
            <a:r>
              <a:rPr lang="en-GB" sz="1800" dirty="0"/>
              <a:t>Acts an intermediary by impersonating the intended recipient.</a:t>
            </a:r>
          </a:p>
          <a:p>
            <a:pPr marL="0" lvl="0" indent="0">
              <a:spcBef>
                <a:spcPts val="0"/>
              </a:spcBef>
              <a:buNone/>
            </a:pPr>
            <a:endParaRPr sz="1800" dirty="0"/>
          </a:p>
          <a:p>
            <a:pPr marL="0" lvl="0" indent="0">
              <a:spcBef>
                <a:spcPts val="0"/>
              </a:spcBef>
              <a:buNone/>
            </a:pPr>
            <a:endParaRPr sz="1800" dirty="0"/>
          </a:p>
        </p:txBody>
      </p:sp>
      <p:sp>
        <p:nvSpPr>
          <p:cNvPr id="115" name="Shape 115"/>
          <p:cNvSpPr txBox="1"/>
          <p:nvPr/>
        </p:nvSpPr>
        <p:spPr>
          <a:xfrm>
            <a:off x="218350" y="2729650"/>
            <a:ext cx="6307500" cy="2192700"/>
          </a:xfrm>
          <a:prstGeom prst="rect">
            <a:avLst/>
          </a:prstGeom>
          <a:noFill/>
          <a:ln>
            <a:noFill/>
          </a:ln>
        </p:spPr>
        <p:txBody>
          <a:bodyPr wrap="square" lIns="91425" tIns="91425" rIns="91425" bIns="91425" anchor="t" anchorCtr="0">
            <a:noAutofit/>
          </a:bodyPr>
          <a:lstStyle/>
          <a:p>
            <a:pPr marL="457200" lvl="0" indent="-342900">
              <a:spcBef>
                <a:spcPts val="0"/>
              </a:spcBef>
              <a:buClr>
                <a:schemeClr val="dk1"/>
              </a:buClr>
              <a:buSzPts val="1800"/>
              <a:buChar char="●"/>
            </a:pPr>
            <a:r>
              <a:rPr lang="en-GB" sz="1800">
                <a:solidFill>
                  <a:schemeClr val="dk1"/>
                </a:solidFill>
              </a:rPr>
              <a:t>The client’s connection terminates at the proxy and a separate connection is initiated from the proxy to the destination host.</a:t>
            </a:r>
          </a:p>
          <a:p>
            <a:pPr marL="0" lvl="0" indent="0">
              <a:spcBef>
                <a:spcPts val="0"/>
              </a:spcBef>
              <a:buNone/>
            </a:pPr>
            <a:endParaRPr sz="1800">
              <a:solidFill>
                <a:schemeClr val="dk1"/>
              </a:solidFill>
            </a:endParaRPr>
          </a:p>
          <a:p>
            <a:pPr marL="457200" lvl="0" indent="-342900">
              <a:spcBef>
                <a:spcPts val="0"/>
              </a:spcBef>
              <a:buClr>
                <a:schemeClr val="dk1"/>
              </a:buClr>
              <a:buSzPts val="1800"/>
              <a:buChar char="●"/>
            </a:pPr>
            <a:r>
              <a:rPr lang="en-GB" sz="1800">
                <a:solidFill>
                  <a:schemeClr val="dk1"/>
                </a:solidFill>
              </a:rPr>
              <a:t>Data on the connection is analyzed up to the application layer to determine if the packet should be allowed or rejected.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Lab. FW</a:t>
            </a:r>
            <a:endParaRPr lang="en-US" dirty="0"/>
          </a:p>
        </p:txBody>
      </p:sp>
      <p:sp>
        <p:nvSpPr>
          <p:cNvPr id="3" name="Content Placeholder 2"/>
          <p:cNvSpPr>
            <a:spLocks noGrp="1"/>
          </p:cNvSpPr>
          <p:nvPr>
            <p:ph idx="1"/>
          </p:nvPr>
        </p:nvSpPr>
        <p:spPr>
          <a:xfrm>
            <a:off x="457200" y="1200150"/>
            <a:ext cx="8229600" cy="3943350"/>
          </a:xfrm>
        </p:spPr>
        <p:txBody>
          <a:bodyPr>
            <a:normAutofit fontScale="77500" lnSpcReduction="20000"/>
          </a:bodyPr>
          <a:lstStyle/>
          <a:p>
            <a:pPr marL="0" indent="0">
              <a:buNone/>
            </a:pPr>
            <a:r>
              <a:rPr lang="en-US" sz="2400" dirty="0" smtClean="0"/>
              <a:t>Configuring FW</a:t>
            </a:r>
          </a:p>
          <a:p>
            <a:pPr marL="0" indent="0">
              <a:buNone/>
            </a:pPr>
            <a:r>
              <a:rPr lang="en-US" sz="2400" dirty="0" smtClean="0"/>
              <a:t>   </a:t>
            </a:r>
            <a:r>
              <a:rPr lang="en-US" sz="2400" dirty="0" smtClean="0">
                <a:solidFill>
                  <a:srgbClr val="FF0000"/>
                </a:solidFill>
              </a:rPr>
              <a:t> Inside, Outside, DMZ</a:t>
            </a:r>
          </a:p>
          <a:p>
            <a:pPr marL="0" indent="0">
              <a:buNone/>
            </a:pPr>
            <a:r>
              <a:rPr lang="en-US" sz="2000" dirty="0" err="1" smtClean="0"/>
              <a:t>Step1</a:t>
            </a:r>
            <a:r>
              <a:rPr lang="en-US" sz="2000" dirty="0" smtClean="0"/>
              <a:t>. Configure interface</a:t>
            </a:r>
          </a:p>
          <a:p>
            <a:pPr marL="0" indent="0">
              <a:buNone/>
            </a:pPr>
            <a:r>
              <a:rPr lang="en-US" sz="2000" dirty="0"/>
              <a:t> </a:t>
            </a:r>
            <a:r>
              <a:rPr lang="en-US" sz="2000" dirty="0" smtClean="0"/>
              <a:t>   </a:t>
            </a:r>
            <a:r>
              <a:rPr lang="en-US" sz="2000" dirty="0" err="1" smtClean="0"/>
              <a:t>Int</a:t>
            </a:r>
            <a:r>
              <a:rPr lang="en-US" sz="2000" dirty="0" smtClean="0"/>
              <a:t> </a:t>
            </a:r>
            <a:r>
              <a:rPr lang="en-US" sz="2000" dirty="0" err="1" smtClean="0"/>
              <a:t>Gi1</a:t>
            </a:r>
            <a:r>
              <a:rPr lang="en-US" sz="2000" dirty="0" smtClean="0"/>
              <a:t>/1</a:t>
            </a:r>
          </a:p>
          <a:p>
            <a:pPr marL="0" indent="0">
              <a:buNone/>
            </a:pPr>
            <a:r>
              <a:rPr lang="en-US" sz="2000" dirty="0" smtClean="0"/>
              <a:t>          </a:t>
            </a:r>
            <a:r>
              <a:rPr lang="en-US" sz="2000" dirty="0" err="1" smtClean="0"/>
              <a:t>nameif</a:t>
            </a:r>
            <a:r>
              <a:rPr lang="en-US" sz="2000" dirty="0" smtClean="0"/>
              <a:t> inside</a:t>
            </a:r>
          </a:p>
          <a:p>
            <a:pPr marL="0" indent="0">
              <a:buNone/>
            </a:pPr>
            <a:r>
              <a:rPr lang="en-US" sz="2000" dirty="0"/>
              <a:t> </a:t>
            </a:r>
            <a:r>
              <a:rPr lang="en-US" sz="2000" dirty="0" smtClean="0"/>
              <a:t>         security-level 100</a:t>
            </a:r>
          </a:p>
          <a:p>
            <a:pPr marL="0" indent="0">
              <a:buNone/>
            </a:pPr>
            <a:r>
              <a:rPr lang="en-US" sz="2000" dirty="0" smtClean="0"/>
              <a:t>   …..</a:t>
            </a:r>
            <a:endParaRPr lang="en-US" sz="2000" dirty="0"/>
          </a:p>
          <a:p>
            <a:pPr marL="0" indent="0">
              <a:buNone/>
            </a:pPr>
            <a:endParaRPr lang="en-US" sz="2000" dirty="0" smtClean="0"/>
          </a:p>
          <a:p>
            <a:pPr marL="0" indent="0">
              <a:buNone/>
            </a:pPr>
            <a:r>
              <a:rPr lang="en-US" sz="2000" dirty="0" smtClean="0"/>
              <a:t>Step 2. Routing: </a:t>
            </a:r>
            <a:r>
              <a:rPr lang="en-US" sz="2000" dirty="0" err="1" smtClean="0"/>
              <a:t>ASA</a:t>
            </a:r>
            <a:r>
              <a:rPr lang="en-US" sz="2000" dirty="0" smtClean="0"/>
              <a:t>(</a:t>
            </a:r>
            <a:r>
              <a:rPr lang="en-US" sz="2000" dirty="0" err="1" smtClean="0"/>
              <a:t>config</a:t>
            </a:r>
            <a:r>
              <a:rPr lang="en-US" sz="2000" dirty="0" smtClean="0"/>
              <a:t>)#route inside 172.16.0.0 255.255.0.0 10.10.10.2</a:t>
            </a:r>
          </a:p>
          <a:p>
            <a:pPr marL="0" indent="0">
              <a:buNone/>
            </a:pPr>
            <a:r>
              <a:rPr lang="en-US" sz="2000" dirty="0" smtClean="0"/>
              <a:t>Step 3. Rules </a:t>
            </a:r>
          </a:p>
          <a:p>
            <a:pPr marL="0" indent="0">
              <a:buNone/>
            </a:pPr>
            <a:r>
              <a:rPr lang="en-US" sz="2000" dirty="0"/>
              <a:t> </a:t>
            </a:r>
            <a:r>
              <a:rPr lang="en-US" sz="2000" dirty="0" smtClean="0"/>
              <a:t> #access-list </a:t>
            </a:r>
            <a:r>
              <a:rPr lang="en-US" sz="2000" dirty="0" smtClean="0">
                <a:solidFill>
                  <a:schemeClr val="accent6">
                    <a:lumMod val="75000"/>
                  </a:schemeClr>
                </a:solidFill>
              </a:rPr>
              <a:t>allow-all</a:t>
            </a:r>
            <a:r>
              <a:rPr lang="en-US" sz="2000" dirty="0" smtClean="0"/>
              <a:t> permit </a:t>
            </a:r>
            <a:r>
              <a:rPr lang="en-US" sz="2000" dirty="0" err="1" smtClean="0"/>
              <a:t>ip</a:t>
            </a:r>
            <a:r>
              <a:rPr lang="en-US" sz="2000" dirty="0" smtClean="0"/>
              <a:t> any any</a:t>
            </a:r>
          </a:p>
          <a:p>
            <a:pPr marL="0" indent="0">
              <a:buNone/>
            </a:pPr>
            <a:endParaRPr lang="en-US" sz="2000" dirty="0" smtClean="0"/>
          </a:p>
          <a:p>
            <a:pPr marL="0" indent="0">
              <a:buNone/>
            </a:pPr>
            <a:r>
              <a:rPr lang="en-US" sz="2000" dirty="0"/>
              <a:t>  </a:t>
            </a:r>
            <a:r>
              <a:rPr lang="en-US" sz="2000" dirty="0" smtClean="0"/>
              <a:t>#access-group </a:t>
            </a:r>
            <a:r>
              <a:rPr lang="en-US" sz="2000" dirty="0" smtClean="0">
                <a:solidFill>
                  <a:schemeClr val="accent6">
                    <a:lumMod val="75000"/>
                  </a:schemeClr>
                </a:solidFill>
              </a:rPr>
              <a:t>allow-all</a:t>
            </a:r>
            <a:r>
              <a:rPr lang="en-US" sz="2000" dirty="0" smtClean="0"/>
              <a:t> in interface </a:t>
            </a:r>
            <a:r>
              <a:rPr lang="en-US" sz="2000" dirty="0" smtClean="0">
                <a:solidFill>
                  <a:srgbClr val="FF0000"/>
                </a:solidFill>
              </a:rPr>
              <a:t>inside</a:t>
            </a:r>
          </a:p>
          <a:p>
            <a:pPr marL="0" indent="0">
              <a:buNone/>
            </a:pPr>
            <a:r>
              <a:rPr lang="en-US" sz="2000" dirty="0"/>
              <a:t> </a:t>
            </a:r>
            <a:r>
              <a:rPr lang="en-US" sz="2000" dirty="0" smtClean="0"/>
              <a:t> #</a:t>
            </a:r>
            <a:r>
              <a:rPr lang="en-US" sz="2000" dirty="0"/>
              <a:t>access-group </a:t>
            </a:r>
            <a:r>
              <a:rPr lang="en-US" sz="2000" dirty="0">
                <a:solidFill>
                  <a:schemeClr val="accent6">
                    <a:lumMod val="75000"/>
                  </a:schemeClr>
                </a:solidFill>
              </a:rPr>
              <a:t>allow-all</a:t>
            </a:r>
            <a:r>
              <a:rPr lang="en-US" sz="2000" dirty="0"/>
              <a:t> in interface </a:t>
            </a:r>
            <a:r>
              <a:rPr lang="en-US" sz="2000" dirty="0" smtClean="0">
                <a:solidFill>
                  <a:srgbClr val="FF0000"/>
                </a:solidFill>
              </a:rPr>
              <a:t>outside</a:t>
            </a:r>
          </a:p>
          <a:p>
            <a:pPr marL="0" indent="0">
              <a:buNone/>
            </a:pPr>
            <a:r>
              <a:rPr lang="en-US" sz="2000" dirty="0"/>
              <a:t> </a:t>
            </a:r>
            <a:r>
              <a:rPr lang="en-US" sz="2000" dirty="0" smtClean="0"/>
              <a:t> #</a:t>
            </a:r>
            <a:r>
              <a:rPr lang="en-US" sz="2000" dirty="0"/>
              <a:t>access-group </a:t>
            </a:r>
            <a:r>
              <a:rPr lang="en-US" sz="2000" dirty="0">
                <a:solidFill>
                  <a:schemeClr val="accent6">
                    <a:lumMod val="75000"/>
                  </a:schemeClr>
                </a:solidFill>
              </a:rPr>
              <a:t>allow-all</a:t>
            </a:r>
            <a:r>
              <a:rPr lang="en-US" sz="2000" dirty="0"/>
              <a:t> in interface </a:t>
            </a:r>
            <a:r>
              <a:rPr lang="en-US" sz="2000" dirty="0" err="1" smtClean="0">
                <a:solidFill>
                  <a:srgbClr val="FF0000"/>
                </a:solidFill>
              </a:rPr>
              <a:t>dmz</a:t>
            </a:r>
            <a:endParaRPr lang="en-US" sz="2000" dirty="0" smtClean="0">
              <a:solidFill>
                <a:srgbClr val="FF0000"/>
              </a:solidFill>
            </a:endParaRPr>
          </a:p>
          <a:p>
            <a:pPr marL="0" indent="0">
              <a:buNone/>
            </a:pPr>
            <a:endParaRPr lang="en-US" sz="2000" dirty="0" smtClean="0"/>
          </a:p>
          <a:p>
            <a:pPr>
              <a:buFontTx/>
              <a:buChar char="-"/>
            </a:pPr>
            <a:endParaRPr lang="en-US" sz="24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1800" kern="1200">
              <a:solidFill>
                <a:prstClr val="black"/>
              </a:solidFill>
              <a:latin typeface="Calibri"/>
              <a:ea typeface="+mn-ea"/>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463397586"/>
              </p:ext>
            </p:extLst>
          </p:nvPr>
        </p:nvGraphicFramePr>
        <p:xfrm>
          <a:off x="3750800" y="57150"/>
          <a:ext cx="5414971" cy="3122193"/>
        </p:xfrm>
        <a:graphic>
          <a:graphicData uri="http://schemas.openxmlformats.org/presentationml/2006/ole">
            <mc:AlternateContent xmlns:mc="http://schemas.openxmlformats.org/markup-compatibility/2006">
              <mc:Choice xmlns:v="urn:schemas-microsoft-com:vml" Requires="v">
                <p:oleObj spid="_x0000_s4107" name="Visio" r:id="rId3" imgW="13018736" imgH="7500105" progId="Visio.Drawing.11">
                  <p:embed/>
                </p:oleObj>
              </mc:Choice>
              <mc:Fallback>
                <p:oleObj name="Visio" r:id="rId3" imgW="13018736" imgH="750010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0800" y="57150"/>
                        <a:ext cx="5414971" cy="3122193"/>
                      </a:xfrm>
                      <a:prstGeom prst="rect">
                        <a:avLst/>
                      </a:prstGeom>
                      <a:noFill/>
                    </p:spPr>
                  </p:pic>
                </p:oleObj>
              </mc:Fallback>
            </mc:AlternateContent>
          </a:graphicData>
        </a:graphic>
      </p:graphicFrame>
    </p:spTree>
    <p:extLst>
      <p:ext uri="{BB962C8B-B14F-4D97-AF65-F5344CB8AC3E}">
        <p14:creationId xmlns:p14="http://schemas.microsoft.com/office/powerpoint/2010/main" val="2763531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intrusion?</a:t>
            </a:r>
            <a:endParaRPr lang="en-US" dirty="0"/>
          </a:p>
        </p:txBody>
      </p:sp>
      <p:sp>
        <p:nvSpPr>
          <p:cNvPr id="3" name="Text Placeholder 2"/>
          <p:cNvSpPr>
            <a:spLocks noGrp="1"/>
          </p:cNvSpPr>
          <p:nvPr>
            <p:ph type="body" idx="1"/>
          </p:nvPr>
        </p:nvSpPr>
        <p:spPr/>
        <p:txBody>
          <a:bodyPr/>
          <a:lstStyle/>
          <a:p>
            <a:r>
              <a:rPr lang="en-US" sz="2000" dirty="0" smtClean="0"/>
              <a:t> Intrusion can be defined as any set of actions that attempt to compromise the integrity, confidentiality or availability of resource.</a:t>
            </a:r>
          </a:p>
          <a:p>
            <a:r>
              <a:rPr lang="en-US" sz="2000" dirty="0"/>
              <a:t> </a:t>
            </a:r>
            <a:r>
              <a:rPr lang="en-US" sz="2000" dirty="0" smtClean="0"/>
              <a:t>In the context of info systems, intrusion refers to any unauthorized access, unauthorized attempt to access or damage or malicious use of info resources.</a:t>
            </a:r>
            <a:endParaRPr lang="en-US" sz="2000" dirty="0"/>
          </a:p>
        </p:txBody>
      </p:sp>
    </p:spTree>
    <p:extLst>
      <p:ext uri="{BB962C8B-B14F-4D97-AF65-F5344CB8AC3E}">
        <p14:creationId xmlns:p14="http://schemas.microsoft.com/office/powerpoint/2010/main" val="1684990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Security</a:t>
            </a:r>
            <a:endParaRPr lang="en-US" dirty="0"/>
          </a:p>
        </p:txBody>
      </p:sp>
      <p:sp>
        <p:nvSpPr>
          <p:cNvPr id="3" name="Text Placeholder 2"/>
          <p:cNvSpPr>
            <a:spLocks noGrp="1"/>
          </p:cNvSpPr>
          <p:nvPr>
            <p:ph type="body" idx="1"/>
          </p:nvPr>
        </p:nvSpPr>
        <p:spPr>
          <a:xfrm>
            <a:off x="311700" y="1152475"/>
            <a:ext cx="5026654" cy="3416400"/>
          </a:xfrm>
        </p:spPr>
        <p:txBody>
          <a:bodyPr/>
          <a:lstStyle/>
          <a:p>
            <a:r>
              <a:rPr lang="en-US" dirty="0" smtClean="0"/>
              <a:t> </a:t>
            </a:r>
            <a:r>
              <a:rPr lang="en-US" altLang="en-US" dirty="0">
                <a:cs typeface="Times New Roman" panose="02020603050405020304" pitchFamily="18" charset="0"/>
              </a:rPr>
              <a:t>Secured ports restrict a port to a user-defined group of stations.</a:t>
            </a:r>
            <a:endParaRPr lang="en-US" dirty="0"/>
          </a:p>
        </p:txBody>
      </p:sp>
      <p:pic>
        <p:nvPicPr>
          <p:cNvPr id="4" name="Picture 3"/>
          <p:cNvPicPr>
            <a:picLocks noChangeAspect="1"/>
          </p:cNvPicPr>
          <p:nvPr/>
        </p:nvPicPr>
        <p:blipFill>
          <a:blip r:embed="rId3"/>
          <a:stretch>
            <a:fillRect/>
          </a:stretch>
        </p:blipFill>
        <p:spPr>
          <a:xfrm>
            <a:off x="5338354" y="1622425"/>
            <a:ext cx="3752850" cy="2476500"/>
          </a:xfrm>
          <a:prstGeom prst="rect">
            <a:avLst/>
          </a:prstGeom>
        </p:spPr>
      </p:pic>
    </p:spTree>
    <p:extLst>
      <p:ext uri="{BB962C8B-B14F-4D97-AF65-F5344CB8AC3E}">
        <p14:creationId xmlns:p14="http://schemas.microsoft.com/office/powerpoint/2010/main" val="791201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Security</a:t>
            </a:r>
          </a:p>
        </p:txBody>
      </p:sp>
      <p:sp>
        <p:nvSpPr>
          <p:cNvPr id="3" name="Text Placeholder 2"/>
          <p:cNvSpPr>
            <a:spLocks noGrp="1"/>
          </p:cNvSpPr>
          <p:nvPr>
            <p:ph type="body" idx="1"/>
          </p:nvPr>
        </p:nvSpPr>
        <p:spPr/>
        <p:txBody>
          <a:bodyPr/>
          <a:lstStyle/>
          <a:p>
            <a:pPr lvl="1">
              <a:lnSpc>
                <a:spcPct val="90000"/>
              </a:lnSpc>
              <a:buFont typeface="Wingdings" panose="05000000000000000000" pitchFamily="2" charset="2"/>
              <a:buNone/>
            </a:pPr>
            <a:r>
              <a:rPr lang="en-US" altLang="en-US" b="1" i="1" dirty="0" smtClean="0">
                <a:solidFill>
                  <a:srgbClr val="000000"/>
                </a:solidFill>
                <a:latin typeface="Arial" panose="020B0604020202020204" pitchFamily="34" charset="0"/>
                <a:cs typeface="Arial" panose="020B0604020202020204" pitchFamily="34" charset="0"/>
              </a:rPr>
              <a:t>Interface</a:t>
            </a:r>
            <a:r>
              <a:rPr lang="en-US" altLang="en-US" dirty="0" smtClean="0">
                <a:solidFill>
                  <a:srgbClr val="000000"/>
                </a:solidFill>
                <a:latin typeface="Arial" panose="020B0604020202020204" pitchFamily="34" charset="0"/>
                <a:cs typeface="Arial" panose="020B0604020202020204" pitchFamily="34" charset="0"/>
              </a:rPr>
              <a:t> </a:t>
            </a:r>
            <a:r>
              <a:rPr lang="en-US" altLang="en-US" dirty="0">
                <a:solidFill>
                  <a:srgbClr val="000000"/>
                </a:solidFill>
                <a:latin typeface="Arial" panose="020B0604020202020204" pitchFamily="34" charset="0"/>
                <a:cs typeface="Arial" panose="020B0604020202020204" pitchFamily="34" charset="0"/>
              </a:rPr>
              <a:t>:Port to secure.</a:t>
            </a:r>
          </a:p>
          <a:p>
            <a:pPr lvl="1">
              <a:lnSpc>
                <a:spcPct val="90000"/>
              </a:lnSpc>
              <a:buFont typeface="Wingdings" panose="05000000000000000000" pitchFamily="2" charset="2"/>
              <a:buNone/>
            </a:pPr>
            <a:r>
              <a:rPr lang="en-US" altLang="en-US" b="1" i="1" dirty="0" smtClean="0">
                <a:solidFill>
                  <a:srgbClr val="000000"/>
                </a:solidFill>
                <a:latin typeface="Arial" panose="020B0604020202020204" pitchFamily="34" charset="0"/>
                <a:cs typeface="Arial" panose="020B0604020202020204" pitchFamily="34" charset="0"/>
              </a:rPr>
              <a:t>Security</a:t>
            </a:r>
            <a:r>
              <a:rPr lang="en-US" altLang="en-US" dirty="0" smtClean="0">
                <a:solidFill>
                  <a:srgbClr val="000000"/>
                </a:solidFill>
                <a:latin typeface="Arial" panose="020B0604020202020204" pitchFamily="34" charset="0"/>
                <a:cs typeface="Arial" panose="020B0604020202020204" pitchFamily="34" charset="0"/>
              </a:rPr>
              <a:t> </a:t>
            </a:r>
            <a:r>
              <a:rPr lang="en-US" altLang="en-US" dirty="0">
                <a:solidFill>
                  <a:srgbClr val="000000"/>
                </a:solidFill>
                <a:latin typeface="Arial" panose="020B0604020202020204" pitchFamily="34" charset="0"/>
                <a:cs typeface="Arial" panose="020B0604020202020204" pitchFamily="34" charset="0"/>
              </a:rPr>
              <a:t>:Enable port security on the port.</a:t>
            </a:r>
          </a:p>
          <a:p>
            <a:pPr lvl="1">
              <a:lnSpc>
                <a:spcPct val="90000"/>
              </a:lnSpc>
              <a:spcAft>
                <a:spcPts val="600"/>
              </a:spcAft>
              <a:buFont typeface="Wingdings" panose="05000000000000000000" pitchFamily="2" charset="2"/>
              <a:buNone/>
            </a:pPr>
            <a:r>
              <a:rPr lang="en-US" altLang="en-US" b="1" i="1" dirty="0" smtClean="0">
                <a:solidFill>
                  <a:srgbClr val="000000"/>
                </a:solidFill>
                <a:latin typeface="Arial" panose="020B0604020202020204" pitchFamily="34" charset="0"/>
                <a:cs typeface="Arial" panose="020B0604020202020204" pitchFamily="34" charset="0"/>
              </a:rPr>
              <a:t>Trap</a:t>
            </a:r>
            <a:r>
              <a:rPr lang="en-US" altLang="en-US" dirty="0" smtClean="0">
                <a:solidFill>
                  <a:srgbClr val="000000"/>
                </a:solidFill>
                <a:latin typeface="Arial" panose="020B0604020202020204" pitchFamily="34" charset="0"/>
                <a:cs typeface="Arial" panose="020B0604020202020204" pitchFamily="34" charset="0"/>
              </a:rPr>
              <a:t> </a:t>
            </a:r>
            <a:r>
              <a:rPr lang="en-US" altLang="en-US" dirty="0">
                <a:solidFill>
                  <a:srgbClr val="000000"/>
                </a:solidFill>
                <a:latin typeface="Arial" panose="020B0604020202020204" pitchFamily="34" charset="0"/>
                <a:cs typeface="Arial" panose="020B0604020202020204" pitchFamily="34" charset="0"/>
              </a:rPr>
              <a:t>:Issue a trap when an address-security violation </a:t>
            </a:r>
            <a:r>
              <a:rPr lang="en-US" altLang="en-US" dirty="0" smtClean="0">
                <a:solidFill>
                  <a:srgbClr val="000000"/>
                </a:solidFill>
                <a:latin typeface="Arial" panose="020B0604020202020204" pitchFamily="34" charset="0"/>
                <a:cs typeface="Arial" panose="020B0604020202020204" pitchFamily="34" charset="0"/>
              </a:rPr>
              <a:t>occurs.</a:t>
            </a:r>
          </a:p>
          <a:p>
            <a:pPr lvl="1">
              <a:lnSpc>
                <a:spcPct val="90000"/>
              </a:lnSpc>
              <a:buFont typeface="Wingdings" panose="05000000000000000000" pitchFamily="2" charset="2"/>
              <a:buNone/>
            </a:pPr>
            <a:r>
              <a:rPr lang="en-US" altLang="en-US" b="1" i="1" dirty="0" smtClean="0">
                <a:solidFill>
                  <a:srgbClr val="000000"/>
                </a:solidFill>
                <a:latin typeface="Arial" panose="020B0604020202020204" pitchFamily="34" charset="0"/>
                <a:cs typeface="Arial" panose="020B0604020202020204" pitchFamily="34" charset="0"/>
              </a:rPr>
              <a:t>Shutdown </a:t>
            </a:r>
            <a:r>
              <a:rPr lang="en-US" altLang="en-US" b="1" i="1" dirty="0">
                <a:solidFill>
                  <a:srgbClr val="000000"/>
                </a:solidFill>
                <a:latin typeface="Arial" panose="020B0604020202020204" pitchFamily="34" charset="0"/>
                <a:cs typeface="Arial" panose="020B0604020202020204" pitchFamily="34" charset="0"/>
              </a:rPr>
              <a:t>Port</a:t>
            </a:r>
            <a:r>
              <a:rPr lang="en-US" altLang="en-US" dirty="0">
                <a:solidFill>
                  <a:srgbClr val="000000"/>
                </a:solidFill>
                <a:latin typeface="Arial" panose="020B0604020202020204" pitchFamily="34" charset="0"/>
                <a:cs typeface="Arial" panose="020B0604020202020204" pitchFamily="34" charset="0"/>
              </a:rPr>
              <a:t> :Disable the port when an address-security violation occurs</a:t>
            </a:r>
            <a:r>
              <a:rPr lang="en-US" altLang="en-US" sz="3200" dirty="0">
                <a:solidFill>
                  <a:srgbClr val="000000"/>
                </a:solidFill>
                <a:latin typeface="Arial" panose="020B0604020202020204" pitchFamily="34" charset="0"/>
                <a:cs typeface="Arial" panose="020B0604020202020204" pitchFamily="34" charset="0"/>
              </a:rPr>
              <a:t>.</a:t>
            </a:r>
          </a:p>
          <a:p>
            <a:pPr>
              <a:buNone/>
            </a:pPr>
            <a:endParaRPr lang="en-US" dirty="0"/>
          </a:p>
        </p:txBody>
      </p:sp>
      <p:pic>
        <p:nvPicPr>
          <p:cNvPr id="4" name="Picture 3"/>
          <p:cNvPicPr>
            <a:picLocks noChangeAspect="1"/>
          </p:cNvPicPr>
          <p:nvPr/>
        </p:nvPicPr>
        <p:blipFill>
          <a:blip r:embed="rId3"/>
          <a:stretch>
            <a:fillRect/>
          </a:stretch>
        </p:blipFill>
        <p:spPr>
          <a:xfrm>
            <a:off x="3488054" y="2919547"/>
            <a:ext cx="2703564" cy="1784078"/>
          </a:xfrm>
          <a:prstGeom prst="rect">
            <a:avLst/>
          </a:prstGeom>
        </p:spPr>
      </p:pic>
    </p:spTree>
    <p:extLst>
      <p:ext uri="{BB962C8B-B14F-4D97-AF65-F5344CB8AC3E}">
        <p14:creationId xmlns:p14="http://schemas.microsoft.com/office/powerpoint/2010/main" val="1776984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Security</a:t>
            </a:r>
          </a:p>
        </p:txBody>
      </p:sp>
      <p:sp>
        <p:nvSpPr>
          <p:cNvPr id="3" name="Text Placeholder 2"/>
          <p:cNvSpPr>
            <a:spLocks noGrp="1"/>
          </p:cNvSpPr>
          <p:nvPr>
            <p:ph type="body" idx="1"/>
          </p:nvPr>
        </p:nvSpPr>
        <p:spPr/>
        <p:txBody>
          <a:bodyPr/>
          <a:lstStyle/>
          <a:p>
            <a:r>
              <a:rPr lang="en-US" dirty="0" smtClean="0"/>
              <a:t> Commands:</a:t>
            </a:r>
          </a:p>
          <a:p>
            <a:pPr>
              <a:spcAft>
                <a:spcPts val="600"/>
              </a:spcAft>
              <a:buNone/>
            </a:pPr>
            <a:r>
              <a:rPr lang="en-US" sz="1400" dirty="0" smtClean="0"/>
              <a:t>SW(</a:t>
            </a:r>
            <a:r>
              <a:rPr lang="en-US" sz="1400" dirty="0" err="1" smtClean="0"/>
              <a:t>config</a:t>
            </a:r>
            <a:r>
              <a:rPr lang="en-US" sz="1400" dirty="0" smtClean="0"/>
              <a:t>)#interface Fa0/1</a:t>
            </a:r>
          </a:p>
          <a:p>
            <a:pPr>
              <a:spcAft>
                <a:spcPts val="600"/>
              </a:spcAft>
              <a:buNone/>
            </a:pPr>
            <a:r>
              <a:rPr lang="en-US" sz="1400" dirty="0" smtClean="0"/>
              <a:t>SW(</a:t>
            </a:r>
            <a:r>
              <a:rPr lang="en-US" sz="1400" dirty="0" err="1" smtClean="0"/>
              <a:t>config</a:t>
            </a:r>
            <a:r>
              <a:rPr lang="en-US" sz="1400" dirty="0" smtClean="0"/>
              <a:t>-if)#</a:t>
            </a:r>
            <a:r>
              <a:rPr lang="en-US" sz="1400" dirty="0" err="1" smtClean="0"/>
              <a:t>switchport</a:t>
            </a:r>
            <a:r>
              <a:rPr lang="en-US" sz="1400" dirty="0" smtClean="0"/>
              <a:t> mode access</a:t>
            </a:r>
          </a:p>
          <a:p>
            <a:pPr>
              <a:spcAft>
                <a:spcPts val="600"/>
              </a:spcAft>
              <a:buNone/>
            </a:pPr>
            <a:r>
              <a:rPr lang="en-US" sz="1400" dirty="0"/>
              <a:t>SW(</a:t>
            </a:r>
            <a:r>
              <a:rPr lang="en-US" sz="1400" dirty="0" err="1"/>
              <a:t>config</a:t>
            </a:r>
            <a:r>
              <a:rPr lang="en-US" sz="1400" dirty="0"/>
              <a:t>-if)#</a:t>
            </a:r>
            <a:r>
              <a:rPr lang="en-US" sz="1400" dirty="0" err="1" smtClean="0"/>
              <a:t>switchport</a:t>
            </a:r>
            <a:r>
              <a:rPr lang="en-US" sz="1400" dirty="0" smtClean="0"/>
              <a:t> port-security</a:t>
            </a:r>
          </a:p>
          <a:p>
            <a:pPr>
              <a:spcAft>
                <a:spcPts val="600"/>
              </a:spcAft>
              <a:buNone/>
            </a:pPr>
            <a:r>
              <a:rPr lang="en-US" sz="1400" dirty="0"/>
              <a:t>SW(</a:t>
            </a:r>
            <a:r>
              <a:rPr lang="en-US" sz="1400" dirty="0" err="1"/>
              <a:t>config</a:t>
            </a:r>
            <a:r>
              <a:rPr lang="en-US" sz="1400" dirty="0"/>
              <a:t>-if)#</a:t>
            </a:r>
            <a:r>
              <a:rPr lang="en-US" sz="1400" dirty="0" err="1" smtClean="0"/>
              <a:t>switchport</a:t>
            </a:r>
            <a:r>
              <a:rPr lang="en-US" sz="1400" dirty="0" smtClean="0"/>
              <a:t> port-security maximum </a:t>
            </a:r>
            <a:r>
              <a:rPr lang="en-US" sz="1400" dirty="0" smtClean="0">
                <a:solidFill>
                  <a:srgbClr val="FF0000"/>
                </a:solidFill>
              </a:rPr>
              <a:t>1</a:t>
            </a:r>
          </a:p>
          <a:p>
            <a:pPr>
              <a:spcAft>
                <a:spcPts val="600"/>
              </a:spcAft>
              <a:buNone/>
            </a:pPr>
            <a:r>
              <a:rPr lang="en-US" sz="1400" dirty="0"/>
              <a:t>SW(</a:t>
            </a:r>
            <a:r>
              <a:rPr lang="en-US" sz="1400" dirty="0" err="1"/>
              <a:t>config</a:t>
            </a:r>
            <a:r>
              <a:rPr lang="en-US" sz="1400" dirty="0"/>
              <a:t>-if)#</a:t>
            </a:r>
            <a:r>
              <a:rPr lang="en-US" sz="1400" dirty="0" err="1" smtClean="0"/>
              <a:t>switchport</a:t>
            </a:r>
            <a:r>
              <a:rPr lang="en-US" sz="1400" dirty="0" smtClean="0"/>
              <a:t> port-security mac-address </a:t>
            </a:r>
            <a:r>
              <a:rPr lang="en-US" sz="1400" dirty="0" smtClean="0">
                <a:solidFill>
                  <a:srgbClr val="FF0000"/>
                </a:solidFill>
              </a:rPr>
              <a:t>H.H.H</a:t>
            </a:r>
            <a:r>
              <a:rPr lang="en-US" sz="1400" dirty="0" smtClean="0"/>
              <a:t> | </a:t>
            </a:r>
            <a:r>
              <a:rPr lang="en-US" sz="1400" dirty="0" smtClean="0">
                <a:solidFill>
                  <a:srgbClr val="7030A0"/>
                </a:solidFill>
              </a:rPr>
              <a:t>Sticky</a:t>
            </a:r>
          </a:p>
          <a:p>
            <a:pPr>
              <a:spcAft>
                <a:spcPts val="600"/>
              </a:spcAft>
              <a:buNone/>
            </a:pPr>
            <a:r>
              <a:rPr lang="en-US" sz="1400" dirty="0"/>
              <a:t>SW(</a:t>
            </a:r>
            <a:r>
              <a:rPr lang="en-US" sz="1400" dirty="0" err="1"/>
              <a:t>config</a:t>
            </a:r>
            <a:r>
              <a:rPr lang="en-US" sz="1400" dirty="0"/>
              <a:t>-if)#</a:t>
            </a:r>
            <a:r>
              <a:rPr lang="en-US" sz="1400" dirty="0" err="1" smtClean="0"/>
              <a:t>switchport</a:t>
            </a:r>
            <a:r>
              <a:rPr lang="en-US" sz="1400" dirty="0" smtClean="0"/>
              <a:t> port-security violation shutdown</a:t>
            </a:r>
          </a:p>
          <a:p>
            <a:pPr>
              <a:spcAft>
                <a:spcPts val="600"/>
              </a:spcAft>
              <a:buNone/>
            </a:pPr>
            <a:endParaRPr lang="en-US" sz="1400" dirty="0"/>
          </a:p>
          <a:p>
            <a:pPr>
              <a:spcAft>
                <a:spcPts val="600"/>
              </a:spcAft>
              <a:buNone/>
            </a:pPr>
            <a:r>
              <a:rPr lang="en-US" sz="1400" dirty="0" smtClean="0">
                <a:solidFill>
                  <a:srgbClr val="0070C0"/>
                </a:solidFill>
              </a:rPr>
              <a:t>SW(</a:t>
            </a:r>
            <a:r>
              <a:rPr lang="en-US" sz="1400" dirty="0" err="1" smtClean="0">
                <a:solidFill>
                  <a:srgbClr val="0070C0"/>
                </a:solidFill>
              </a:rPr>
              <a:t>config</a:t>
            </a:r>
            <a:r>
              <a:rPr lang="en-US" sz="1400" dirty="0" smtClean="0">
                <a:solidFill>
                  <a:srgbClr val="0070C0"/>
                </a:solidFill>
              </a:rPr>
              <a:t>)#</a:t>
            </a:r>
            <a:r>
              <a:rPr lang="en-US" sz="1400" dirty="0" err="1" smtClean="0">
                <a:solidFill>
                  <a:srgbClr val="0070C0"/>
                </a:solidFill>
              </a:rPr>
              <a:t>errdisable</a:t>
            </a:r>
            <a:r>
              <a:rPr lang="en-US" sz="1400" dirty="0" smtClean="0">
                <a:solidFill>
                  <a:srgbClr val="0070C0"/>
                </a:solidFill>
              </a:rPr>
              <a:t> detect cause all</a:t>
            </a:r>
          </a:p>
          <a:p>
            <a:pPr>
              <a:spcAft>
                <a:spcPts val="600"/>
              </a:spcAft>
              <a:buNone/>
            </a:pPr>
            <a:r>
              <a:rPr lang="en-US" sz="1400" dirty="0">
                <a:solidFill>
                  <a:srgbClr val="0070C0"/>
                </a:solidFill>
              </a:rPr>
              <a:t>SW(</a:t>
            </a:r>
            <a:r>
              <a:rPr lang="en-US" sz="1400" dirty="0" err="1">
                <a:solidFill>
                  <a:srgbClr val="0070C0"/>
                </a:solidFill>
              </a:rPr>
              <a:t>config</a:t>
            </a:r>
            <a:r>
              <a:rPr lang="en-US" sz="1400" dirty="0">
                <a:solidFill>
                  <a:srgbClr val="0070C0"/>
                </a:solidFill>
              </a:rPr>
              <a:t>)#</a:t>
            </a:r>
            <a:r>
              <a:rPr lang="en-US" sz="1400" dirty="0" err="1" smtClean="0">
                <a:solidFill>
                  <a:srgbClr val="0070C0"/>
                </a:solidFill>
              </a:rPr>
              <a:t>errdisable</a:t>
            </a:r>
            <a:r>
              <a:rPr lang="en-US" sz="1400" dirty="0" smtClean="0">
                <a:solidFill>
                  <a:srgbClr val="0070C0"/>
                </a:solidFill>
              </a:rPr>
              <a:t> recovery cause all</a:t>
            </a:r>
          </a:p>
          <a:p>
            <a:pPr>
              <a:spcAft>
                <a:spcPts val="600"/>
              </a:spcAft>
              <a:buNone/>
            </a:pPr>
            <a:r>
              <a:rPr lang="en-US" sz="1400" dirty="0">
                <a:solidFill>
                  <a:srgbClr val="0070C0"/>
                </a:solidFill>
              </a:rPr>
              <a:t>SW(</a:t>
            </a:r>
            <a:r>
              <a:rPr lang="en-US" sz="1400" dirty="0" err="1">
                <a:solidFill>
                  <a:srgbClr val="0070C0"/>
                </a:solidFill>
              </a:rPr>
              <a:t>config</a:t>
            </a:r>
            <a:r>
              <a:rPr lang="en-US" sz="1400" dirty="0">
                <a:solidFill>
                  <a:srgbClr val="0070C0"/>
                </a:solidFill>
              </a:rPr>
              <a:t>)#</a:t>
            </a:r>
            <a:r>
              <a:rPr lang="en-US" sz="1400" dirty="0" err="1" smtClean="0">
                <a:solidFill>
                  <a:srgbClr val="0070C0"/>
                </a:solidFill>
              </a:rPr>
              <a:t>errdisable</a:t>
            </a:r>
            <a:r>
              <a:rPr lang="en-US" sz="1400" dirty="0" smtClean="0">
                <a:solidFill>
                  <a:srgbClr val="0070C0"/>
                </a:solidFill>
              </a:rPr>
              <a:t> recovery interval 30</a:t>
            </a:r>
            <a:endParaRPr lang="en-US" sz="1400" dirty="0">
              <a:solidFill>
                <a:srgbClr val="0070C0"/>
              </a:solidFill>
            </a:endParaRPr>
          </a:p>
        </p:txBody>
      </p:sp>
    </p:spTree>
    <p:extLst>
      <p:ext uri="{BB962C8B-B14F-4D97-AF65-F5344CB8AC3E}">
        <p14:creationId xmlns:p14="http://schemas.microsoft.com/office/powerpoint/2010/main" val="3667220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 Port Security</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43819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 Snooping</a:t>
            </a:r>
            <a:endParaRPr lang="en-US" dirty="0"/>
          </a:p>
        </p:txBody>
      </p:sp>
      <p:sp>
        <p:nvSpPr>
          <p:cNvPr id="3" name="Text Placeholder 2"/>
          <p:cNvSpPr>
            <a:spLocks noGrp="1"/>
          </p:cNvSpPr>
          <p:nvPr>
            <p:ph type="body" idx="1"/>
          </p:nvPr>
        </p:nvSpPr>
        <p:spPr>
          <a:xfrm>
            <a:off x="311701" y="1152474"/>
            <a:ext cx="3769411" cy="3862287"/>
          </a:xfrm>
        </p:spPr>
        <p:txBody>
          <a:bodyPr/>
          <a:lstStyle/>
          <a:p>
            <a:r>
              <a:rPr lang="en-US" sz="1600" dirty="0"/>
              <a:t> </a:t>
            </a:r>
            <a:r>
              <a:rPr lang="en-US" sz="1600" dirty="0" smtClean="0"/>
              <a:t>To prevent a Man-in-the-middle attack on our network</a:t>
            </a:r>
          </a:p>
          <a:p>
            <a:r>
              <a:rPr lang="en-US" sz="1600" dirty="0" smtClean="0"/>
              <a:t> Fake DHCP Servers can respond to DHCPDISCOVER messages before the real server has time to respond.</a:t>
            </a:r>
          </a:p>
          <a:p>
            <a:r>
              <a:rPr lang="en-US" sz="1600" dirty="0" smtClean="0"/>
              <a:t> DHCP Snooping allows switches on the network to trust the port a DHCP server is connected to (this could be a trunk) and not trust the other ports.</a:t>
            </a:r>
            <a:endParaRPr lang="en-US" sz="1600" dirty="0"/>
          </a:p>
        </p:txBody>
      </p:sp>
      <p:graphicFrame>
        <p:nvGraphicFramePr>
          <p:cNvPr id="4" name="Object 3"/>
          <p:cNvGraphicFramePr>
            <a:graphicFrameLocks noChangeAspect="1"/>
          </p:cNvGraphicFramePr>
          <p:nvPr>
            <p:extLst>
              <p:ext uri="{D42A27DB-BD31-4B8C-83A1-F6EECF244321}">
                <p14:modId xmlns:p14="http://schemas.microsoft.com/office/powerpoint/2010/main" val="3476185921"/>
              </p:ext>
            </p:extLst>
          </p:nvPr>
        </p:nvGraphicFramePr>
        <p:xfrm>
          <a:off x="4003208" y="1302564"/>
          <a:ext cx="4380395" cy="2509040"/>
        </p:xfrm>
        <a:graphic>
          <a:graphicData uri="http://schemas.openxmlformats.org/presentationml/2006/ole">
            <mc:AlternateContent xmlns:mc="http://schemas.openxmlformats.org/markup-compatibility/2006">
              <mc:Choice xmlns:v="urn:schemas-microsoft-com:vml" Requires="v">
                <p:oleObj spid="_x0000_s1038" name="Visio" r:id="rId4" imgW="8892607" imgH="5102824" progId="Visio.Drawing.11">
                  <p:embed/>
                </p:oleObj>
              </mc:Choice>
              <mc:Fallback>
                <p:oleObj name="Visio" r:id="rId4" imgW="8892607" imgH="5102824"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3208" y="1302564"/>
                        <a:ext cx="4380395" cy="250904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38655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Snooping</a:t>
            </a:r>
          </a:p>
        </p:txBody>
      </p:sp>
      <p:sp>
        <p:nvSpPr>
          <p:cNvPr id="3" name="Text Placeholder 2"/>
          <p:cNvSpPr>
            <a:spLocks noGrp="1"/>
          </p:cNvSpPr>
          <p:nvPr>
            <p:ph type="body" idx="1"/>
          </p:nvPr>
        </p:nvSpPr>
        <p:spPr>
          <a:xfrm>
            <a:off x="215450" y="1152475"/>
            <a:ext cx="4491306" cy="3416400"/>
          </a:xfrm>
        </p:spPr>
        <p:txBody>
          <a:bodyPr/>
          <a:lstStyle/>
          <a:p>
            <a:r>
              <a:rPr lang="en-US" sz="1400" dirty="0" smtClean="0"/>
              <a:t> Commands:</a:t>
            </a:r>
          </a:p>
          <a:p>
            <a:pPr>
              <a:spcAft>
                <a:spcPts val="1200"/>
              </a:spcAft>
              <a:buNone/>
            </a:pPr>
            <a:r>
              <a:rPr lang="en-US" sz="1400" dirty="0" smtClean="0"/>
              <a:t>SW(</a:t>
            </a:r>
            <a:r>
              <a:rPr lang="en-US" sz="1400" dirty="0" err="1" smtClean="0"/>
              <a:t>config</a:t>
            </a:r>
            <a:r>
              <a:rPr lang="en-US" sz="1400" dirty="0" smtClean="0"/>
              <a:t>)#</a:t>
            </a:r>
            <a:r>
              <a:rPr lang="en-US" sz="1400" dirty="0" err="1" smtClean="0"/>
              <a:t>ip</a:t>
            </a:r>
            <a:r>
              <a:rPr lang="en-US" sz="1400" dirty="0" smtClean="0"/>
              <a:t> </a:t>
            </a:r>
            <a:r>
              <a:rPr lang="en-US" sz="1400" dirty="0" err="1" smtClean="0"/>
              <a:t>dhcp</a:t>
            </a:r>
            <a:r>
              <a:rPr lang="en-US" sz="1400" dirty="0" smtClean="0"/>
              <a:t> snooping</a:t>
            </a:r>
          </a:p>
          <a:p>
            <a:pPr>
              <a:spcAft>
                <a:spcPts val="1200"/>
              </a:spcAft>
              <a:buNone/>
            </a:pPr>
            <a:r>
              <a:rPr lang="en-US" sz="1400" dirty="0"/>
              <a:t>SW(</a:t>
            </a:r>
            <a:r>
              <a:rPr lang="en-US" sz="1400" dirty="0" err="1"/>
              <a:t>config</a:t>
            </a:r>
            <a:r>
              <a:rPr lang="en-US" sz="1400" dirty="0" smtClean="0"/>
              <a:t>)#</a:t>
            </a:r>
            <a:r>
              <a:rPr lang="en-US" sz="1400" dirty="0" err="1" smtClean="0"/>
              <a:t>ip</a:t>
            </a:r>
            <a:r>
              <a:rPr lang="en-US" sz="1400" dirty="0" smtClean="0"/>
              <a:t> </a:t>
            </a:r>
            <a:r>
              <a:rPr lang="en-US" sz="1400" dirty="0" err="1" smtClean="0"/>
              <a:t>dhcp</a:t>
            </a:r>
            <a:r>
              <a:rPr lang="en-US" sz="1400" dirty="0" smtClean="0"/>
              <a:t> snooping </a:t>
            </a:r>
            <a:r>
              <a:rPr lang="en-US" sz="1400" dirty="0" err="1" smtClean="0"/>
              <a:t>vlan</a:t>
            </a:r>
            <a:r>
              <a:rPr lang="en-US" sz="1400" dirty="0" smtClean="0"/>
              <a:t> 1</a:t>
            </a:r>
          </a:p>
          <a:p>
            <a:pPr>
              <a:spcAft>
                <a:spcPts val="1200"/>
              </a:spcAft>
              <a:buNone/>
            </a:pPr>
            <a:r>
              <a:rPr lang="en-US" sz="1400" dirty="0" smtClean="0"/>
              <a:t>SW(</a:t>
            </a:r>
            <a:r>
              <a:rPr lang="en-US" sz="1400" dirty="0" err="1" smtClean="0"/>
              <a:t>config</a:t>
            </a:r>
            <a:r>
              <a:rPr lang="en-US" sz="1400" dirty="0" smtClean="0"/>
              <a:t>)#interface Fa0/1  </a:t>
            </a:r>
            <a:r>
              <a:rPr lang="en-US" sz="1100" dirty="0" smtClean="0">
                <a:sym typeface="Wingdings" panose="05000000000000000000" pitchFamily="2" charset="2"/>
              </a:rPr>
              <a:t> connect to real DHCP server</a:t>
            </a:r>
          </a:p>
          <a:p>
            <a:pPr>
              <a:spcAft>
                <a:spcPts val="1200"/>
              </a:spcAft>
              <a:buNone/>
            </a:pPr>
            <a:r>
              <a:rPr lang="en-US" sz="1400" dirty="0" smtClean="0"/>
              <a:t>SW(</a:t>
            </a:r>
            <a:r>
              <a:rPr lang="en-US" sz="1400" dirty="0" err="1" smtClean="0"/>
              <a:t>config</a:t>
            </a:r>
            <a:r>
              <a:rPr lang="en-US" sz="1400" dirty="0" smtClean="0"/>
              <a:t>-if)#</a:t>
            </a:r>
            <a:r>
              <a:rPr lang="en-US" sz="1400" dirty="0" err="1" smtClean="0"/>
              <a:t>ip</a:t>
            </a:r>
            <a:r>
              <a:rPr lang="en-US" sz="1400" dirty="0" smtClean="0"/>
              <a:t> </a:t>
            </a:r>
            <a:r>
              <a:rPr lang="en-US" sz="1400" dirty="0" err="1" smtClean="0"/>
              <a:t>dhcp</a:t>
            </a:r>
            <a:r>
              <a:rPr lang="en-US" sz="1400" dirty="0" smtClean="0"/>
              <a:t> snooping trust</a:t>
            </a:r>
          </a:p>
          <a:p>
            <a:pPr>
              <a:spcAft>
                <a:spcPts val="1200"/>
              </a:spcAft>
              <a:buNone/>
            </a:pPr>
            <a:r>
              <a:rPr lang="en-US" sz="1400" dirty="0">
                <a:solidFill>
                  <a:srgbClr val="7030A0"/>
                </a:solidFill>
              </a:rPr>
              <a:t>SW(</a:t>
            </a:r>
            <a:r>
              <a:rPr lang="en-US" sz="1400" dirty="0" err="1">
                <a:solidFill>
                  <a:srgbClr val="7030A0"/>
                </a:solidFill>
              </a:rPr>
              <a:t>config</a:t>
            </a:r>
            <a:r>
              <a:rPr lang="en-US" sz="1400" dirty="0">
                <a:solidFill>
                  <a:srgbClr val="7030A0"/>
                </a:solidFill>
              </a:rPr>
              <a:t>-if</a:t>
            </a:r>
            <a:r>
              <a:rPr lang="en-US" sz="1400" dirty="0" smtClean="0">
                <a:solidFill>
                  <a:srgbClr val="7030A0"/>
                </a:solidFill>
              </a:rPr>
              <a:t>)#</a:t>
            </a:r>
            <a:r>
              <a:rPr lang="en-US" sz="1400" dirty="0" err="1" smtClean="0">
                <a:solidFill>
                  <a:srgbClr val="7030A0"/>
                </a:solidFill>
              </a:rPr>
              <a:t>ip</a:t>
            </a:r>
            <a:r>
              <a:rPr lang="en-US" sz="1400" dirty="0" smtClean="0">
                <a:solidFill>
                  <a:srgbClr val="7030A0"/>
                </a:solidFill>
              </a:rPr>
              <a:t> </a:t>
            </a:r>
            <a:r>
              <a:rPr lang="en-US" sz="1400" dirty="0" err="1" smtClean="0">
                <a:solidFill>
                  <a:srgbClr val="7030A0"/>
                </a:solidFill>
              </a:rPr>
              <a:t>dhcp</a:t>
            </a:r>
            <a:r>
              <a:rPr lang="en-US" sz="1400" dirty="0" smtClean="0">
                <a:solidFill>
                  <a:srgbClr val="7030A0"/>
                </a:solidFill>
              </a:rPr>
              <a:t> snooping limit rate </a:t>
            </a:r>
            <a:r>
              <a:rPr lang="en-US" sz="1400" dirty="0" smtClean="0">
                <a:solidFill>
                  <a:srgbClr val="0070C0"/>
                </a:solidFill>
              </a:rPr>
              <a:t>25</a:t>
            </a:r>
          </a:p>
          <a:p>
            <a:pPr>
              <a:spcAft>
                <a:spcPts val="1200"/>
              </a:spcAft>
              <a:buNone/>
            </a:pPr>
            <a:r>
              <a:rPr lang="en-US" sz="1400" dirty="0" smtClean="0">
                <a:solidFill>
                  <a:srgbClr val="0070C0"/>
                </a:solidFill>
              </a:rPr>
              <a:t>Verify the configuration:</a:t>
            </a:r>
          </a:p>
          <a:p>
            <a:pPr>
              <a:spcAft>
                <a:spcPts val="1200"/>
              </a:spcAft>
              <a:buNone/>
            </a:pPr>
            <a:r>
              <a:rPr lang="en-US" sz="1400" dirty="0" err="1" smtClean="0">
                <a:solidFill>
                  <a:srgbClr val="0070C0"/>
                </a:solidFill>
              </a:rPr>
              <a:t>SW#show</a:t>
            </a:r>
            <a:r>
              <a:rPr lang="en-US" sz="1400" dirty="0" smtClean="0">
                <a:solidFill>
                  <a:srgbClr val="0070C0"/>
                </a:solidFill>
              </a:rPr>
              <a:t> </a:t>
            </a:r>
            <a:r>
              <a:rPr lang="en-US" sz="1400" dirty="0" err="1" smtClean="0">
                <a:solidFill>
                  <a:srgbClr val="0070C0"/>
                </a:solidFill>
              </a:rPr>
              <a:t>ip</a:t>
            </a:r>
            <a:r>
              <a:rPr lang="en-US" sz="1400" dirty="0" smtClean="0">
                <a:solidFill>
                  <a:srgbClr val="0070C0"/>
                </a:solidFill>
              </a:rPr>
              <a:t> </a:t>
            </a:r>
            <a:r>
              <a:rPr lang="en-US" sz="1400" dirty="0" err="1" smtClean="0">
                <a:solidFill>
                  <a:srgbClr val="0070C0"/>
                </a:solidFill>
              </a:rPr>
              <a:t>dhcp</a:t>
            </a:r>
            <a:r>
              <a:rPr lang="en-US" sz="1400" dirty="0" smtClean="0">
                <a:solidFill>
                  <a:srgbClr val="0070C0"/>
                </a:solidFill>
              </a:rPr>
              <a:t> snooping</a:t>
            </a:r>
            <a:endParaRPr lang="en-US" sz="1400" dirty="0">
              <a:solidFill>
                <a:srgbClr val="0070C0"/>
              </a:solidFill>
            </a:endParaRPr>
          </a:p>
          <a:p>
            <a:pPr>
              <a:buNone/>
            </a:pPr>
            <a:endParaRPr lang="en-US" sz="1400" dirty="0"/>
          </a:p>
        </p:txBody>
      </p:sp>
      <p:graphicFrame>
        <p:nvGraphicFramePr>
          <p:cNvPr id="4" name="Object 3"/>
          <p:cNvGraphicFramePr>
            <a:graphicFrameLocks noChangeAspect="1"/>
          </p:cNvGraphicFramePr>
          <p:nvPr>
            <p:extLst>
              <p:ext uri="{D42A27DB-BD31-4B8C-83A1-F6EECF244321}">
                <p14:modId xmlns:p14="http://schemas.microsoft.com/office/powerpoint/2010/main" val="393035137"/>
              </p:ext>
            </p:extLst>
          </p:nvPr>
        </p:nvGraphicFramePr>
        <p:xfrm>
          <a:off x="4581191" y="1139708"/>
          <a:ext cx="4379913" cy="2508250"/>
        </p:xfrm>
        <a:graphic>
          <a:graphicData uri="http://schemas.openxmlformats.org/presentationml/2006/ole">
            <mc:AlternateContent xmlns:mc="http://schemas.openxmlformats.org/markup-compatibility/2006">
              <mc:Choice xmlns:v="urn:schemas-microsoft-com:vml" Requires="v">
                <p:oleObj spid="_x0000_s2061" name="Visio" r:id="rId3" imgW="8892607" imgH="5102824" progId="Visio.Drawing.11">
                  <p:embed/>
                </p:oleObj>
              </mc:Choice>
              <mc:Fallback>
                <p:oleObj name="Visio" r:id="rId3" imgW="8892607" imgH="5102824"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1191" y="1139708"/>
                        <a:ext cx="4379913"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7105634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688</TotalTime>
  <Words>3602</Words>
  <Application>Microsoft Office PowerPoint</Application>
  <PresentationFormat>On-screen Show (16:9)</PresentationFormat>
  <Paragraphs>345</Paragraphs>
  <Slides>29</Slides>
  <Notes>20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36" baseType="lpstr">
      <vt:lpstr>Arial</vt:lpstr>
      <vt:lpstr>Calibri</vt:lpstr>
      <vt:lpstr>Times New Roman</vt:lpstr>
      <vt:lpstr>Wingdings</vt:lpstr>
      <vt:lpstr>Simple Light</vt:lpstr>
      <vt:lpstr>Office Theme</vt:lpstr>
      <vt:lpstr>Visio</vt:lpstr>
      <vt:lpstr>Lesson 8   Firewall</vt:lpstr>
      <vt:lpstr>Outline</vt:lpstr>
      <vt:lpstr>What is an intrusion?</vt:lpstr>
      <vt:lpstr>Port Security</vt:lpstr>
      <vt:lpstr>Port Security</vt:lpstr>
      <vt:lpstr>Port Security</vt:lpstr>
      <vt:lpstr>Lab 1: Port Security</vt:lpstr>
      <vt:lpstr>DHCP Snooping</vt:lpstr>
      <vt:lpstr>DHCP Snooping</vt:lpstr>
      <vt:lpstr>Lab 2. DHCP Snooping</vt:lpstr>
      <vt:lpstr>A Brief History of Wi-Fi Standards</vt:lpstr>
      <vt:lpstr>PowerPoint Presentation</vt:lpstr>
      <vt:lpstr>Wireless Security Overview</vt:lpstr>
      <vt:lpstr>Wireless Network Threats</vt:lpstr>
      <vt:lpstr>Securing Wireless Transmissions</vt:lpstr>
      <vt:lpstr>Securing Wireless Networks</vt:lpstr>
      <vt:lpstr>Wireless Security Techniques</vt:lpstr>
      <vt:lpstr>MAC Address filtering</vt:lpstr>
      <vt:lpstr>WiFi Protect Access 2 (WPA2)</vt:lpstr>
      <vt:lpstr>WPA3</vt:lpstr>
      <vt:lpstr>Firewalls</vt:lpstr>
      <vt:lpstr>Requirements of a firewall</vt:lpstr>
      <vt:lpstr>Firewall Policy</vt:lpstr>
      <vt:lpstr>Firewall actions</vt:lpstr>
      <vt:lpstr>Types of filters</vt:lpstr>
      <vt:lpstr>Packet Filter Firewall</vt:lpstr>
      <vt:lpstr>Stateful Firewall</vt:lpstr>
      <vt:lpstr>Application/Proxy Firewall</vt:lpstr>
      <vt:lpstr>Lab. FW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Firewalls</dc:title>
  <cp:lastModifiedBy>WINDOWS 10</cp:lastModifiedBy>
  <cp:revision>41</cp:revision>
  <dcterms:modified xsi:type="dcterms:W3CDTF">2023-01-03T02:28:08Z</dcterms:modified>
</cp:coreProperties>
</file>