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799" autoAdjust="0"/>
  </p:normalViewPr>
  <p:slideViewPr>
    <p:cSldViewPr snapToGrid="0">
      <p:cViewPr varScale="1">
        <p:scale>
          <a:sx n="88" d="100"/>
          <a:sy n="88" d="100"/>
        </p:scale>
        <p:origin x="130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96735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348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069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mtClean="0"/>
              <a:t>IDS – Hệ thống phát hiện xâm nhập</a:t>
            </a:r>
          </a:p>
          <a:p>
            <a:pPr>
              <a:buNone/>
            </a:pPr>
            <a:r>
              <a:rPr lang="vi-VN" smtClean="0"/>
              <a:t>Chức năng chính của IDS là cảnh báo về hoạt động đáng ngờ đang diễn ra, nhưng không ngăn chặn chúng.</a:t>
            </a:r>
          </a:p>
          <a:p>
            <a:pPr>
              <a:buNone/>
            </a:pPr>
            <a:r>
              <a:rPr lang="vi-VN" smtClean="0"/>
              <a:t>  IDS đặc biệt tìm kiếm các hoạt động và sự kiện đáng ngờ có thể là kết quả của vi-rút, sâu hoặc tin tặc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69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vi-VN" smtClean="0"/>
              <a:t>Tất cả các IDS đều có ba điểm chung:</a:t>
            </a:r>
          </a:p>
          <a:p>
            <a:pPr>
              <a:buNone/>
            </a:pPr>
            <a:r>
              <a:rPr lang="vi-VN" smtClean="0"/>
              <a:t>Cảm biến: thu thập dữ liệu lưu lượng truy cập và hoạt động của người dùng và gửi đến bộ phân tích</a:t>
            </a:r>
          </a:p>
          <a:p>
            <a:pPr>
              <a:buNone/>
            </a:pPr>
            <a:r>
              <a:rPr lang="vi-VN" smtClean="0"/>
              <a:t>Trình phân tích: tìm kiếm hoạt động đáng ngờ</a:t>
            </a:r>
          </a:p>
          <a:p>
            <a:pPr>
              <a:buNone/>
            </a:pPr>
            <a:r>
              <a:rPr lang="vi-VN" smtClean="0"/>
              <a:t>Giao diện quản trị viên: Nếu máy phân tích phát hiện hoạt động đáng ngờ, hãy gửi cảnh báo đến giao diện Quản trị viên.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3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vi-VN" smtClean="0"/>
              <a:t>Các loại ID</a:t>
            </a:r>
          </a:p>
          <a:p>
            <a:pPr>
              <a:buNone/>
            </a:pPr>
            <a:r>
              <a:rPr lang="vi-VN" smtClean="0"/>
              <a:t>  NIDS</a:t>
            </a:r>
          </a:p>
          <a:p>
            <a:pPr>
              <a:buNone/>
            </a:pPr>
            <a:r>
              <a:rPr lang="vi-VN" smtClean="0"/>
              <a:t>      - Sử dụng các cảm biến để giám sát tất cả lưu lượng mạng</a:t>
            </a:r>
          </a:p>
          <a:p>
            <a:pPr>
              <a:buNone/>
            </a:pPr>
            <a:r>
              <a:rPr lang="vi-VN" smtClean="0"/>
              <a:t>      - Không xem được các hoạt động bên trong máy tính</a:t>
            </a:r>
          </a:p>
          <a:p>
            <a:pPr>
              <a:buNone/>
            </a:pPr>
            <a:r>
              <a:rPr lang="vi-VN" smtClean="0"/>
              <a:t>  HIDS</a:t>
            </a:r>
          </a:p>
          <a:p>
            <a:pPr>
              <a:buNone/>
            </a:pPr>
            <a:r>
              <a:rPr lang="vi-VN" smtClean="0"/>
              <a:t>      - Cài đặt trên máy trạm/Server</a:t>
            </a:r>
          </a:p>
          <a:p>
            <a:pPr>
              <a:buNone/>
            </a:pPr>
            <a:r>
              <a:rPr lang="vi-VN" smtClean="0"/>
              <a:t>      - Theo dõi hoạt động bất thường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0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vi-VN" smtClean="0"/>
              <a:t>Chữ ký dựa trên</a:t>
            </a:r>
          </a:p>
          <a:p>
            <a:pPr>
              <a:buNone/>
            </a:pPr>
            <a:r>
              <a:rPr lang="vi-VN" smtClean="0"/>
              <a:t>  khớp mẫu</a:t>
            </a:r>
          </a:p>
          <a:p>
            <a:pPr>
              <a:buNone/>
            </a:pPr>
            <a:r>
              <a:rPr lang="vi-VN" smtClean="0"/>
              <a:t>  khớp trạng thái</a:t>
            </a:r>
          </a:p>
          <a:p>
            <a:pPr>
              <a:buNone/>
            </a:pPr>
            <a:r>
              <a:rPr lang="vi-VN" smtClean="0"/>
              <a:t>dựa trên sự bất thường</a:t>
            </a:r>
          </a:p>
          <a:p>
            <a:pPr>
              <a:buNone/>
            </a:pPr>
            <a:r>
              <a:rPr lang="vi-VN" smtClean="0"/>
              <a:t>  Thống kê bất thường dựa trên</a:t>
            </a:r>
          </a:p>
          <a:p>
            <a:pPr>
              <a:buNone/>
            </a:pPr>
            <a:r>
              <a:rPr lang="vi-VN" smtClean="0"/>
              <a:t>  Giao thức bất thường dựa trên</a:t>
            </a:r>
          </a:p>
          <a:p>
            <a:pPr>
              <a:buNone/>
            </a:pPr>
            <a:r>
              <a:rPr lang="vi-VN" smtClean="0"/>
              <a:t>  Giao thông bất thường dựa trên</a:t>
            </a:r>
          </a:p>
          <a:p>
            <a:pPr>
              <a:buNone/>
            </a:pPr>
            <a:r>
              <a:rPr lang="vi-VN" smtClean="0"/>
              <a:t>Dựa trên quy tắc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3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6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Lesson </a:t>
            </a:r>
            <a:r>
              <a:rPr lang="en-GB" dirty="0"/>
              <a:t>9</a:t>
            </a:r>
            <a:r>
              <a:rPr lang="en-GB" dirty="0" smtClean="0"/>
              <a:t>. 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IDS/</a:t>
            </a:r>
            <a:r>
              <a:rPr lang="en-GB" dirty="0" err="1" smtClean="0"/>
              <a:t>IPS</a:t>
            </a:r>
            <a:r>
              <a:rPr lang="en-GB" dirty="0" smtClean="0"/>
              <a:t>, </a:t>
            </a:r>
            <a:r>
              <a:rPr lang="en-GB" dirty="0" err="1" smtClean="0"/>
              <a:t>SIEM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SIEM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>Security Information and Event Management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9339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Giới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thiệu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smtClean="0"/>
              <a:t> Cho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endParaRPr lang="en-US" dirty="0" smtClean="0"/>
          </a:p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Kiến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trúc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SIEM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cục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endParaRPr lang="en-US" dirty="0" smtClean="0"/>
          </a:p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cứng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endParaRPr lang="en-US" dirty="0" smtClean="0"/>
          </a:p>
          <a:p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đám</a:t>
            </a:r>
            <a:r>
              <a:rPr lang="en-US" dirty="0" smtClean="0"/>
              <a:t> </a:t>
            </a:r>
            <a:r>
              <a:rPr lang="en-US" dirty="0" err="1" smtClean="0"/>
              <a:t>mây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18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2060"/>
                </a:solidFill>
              </a:rPr>
              <a:t>Lợi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ích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của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SIEM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Cải</a:t>
            </a:r>
            <a:r>
              <a:rPr lang="en-US" dirty="0" smtClean="0"/>
              <a:t> </a:t>
            </a:r>
            <a:r>
              <a:rPr lang="en-US" dirty="0" err="1" smtClean="0"/>
              <a:t>thiện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7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>
                <a:solidFill>
                  <a:srgbClr val="00B050"/>
                </a:solidFill>
              </a:rPr>
              <a:t>Quản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lý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tập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trung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xuyên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log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,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,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50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>
                <a:solidFill>
                  <a:srgbClr val="00B050"/>
                </a:solidFill>
              </a:rPr>
              <a:t>Giám sát an toàn mạng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log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ban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3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IPS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HĐH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thấy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nhiễm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hay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hay </a:t>
            </a:r>
            <a:r>
              <a:rPr lang="en-US" dirty="0" err="1" smtClean="0"/>
              <a:t>chưa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ly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6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IPS</a:t>
            </a:r>
            <a:r>
              <a:rPr lang="en-US" dirty="0" smtClean="0"/>
              <a:t>, firewall,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diệt</a:t>
            </a:r>
            <a:r>
              <a:rPr lang="en-US" dirty="0" smtClean="0"/>
              <a:t> virus</a:t>
            </a:r>
          </a:p>
          <a:p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cảnh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cuộc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. </a:t>
            </a:r>
            <a:r>
              <a:rPr lang="en-US" dirty="0" err="1" smtClean="0"/>
              <a:t>SIEM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firewall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ngăn</a:t>
            </a:r>
            <a:r>
              <a:rPr lang="en-US" dirty="0" smtClean="0"/>
              <a:t> </a:t>
            </a:r>
            <a:r>
              <a:rPr lang="en-US" dirty="0" err="1" smtClean="0"/>
              <a:t>chặn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8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 err="1" smtClean="0">
                <a:solidFill>
                  <a:srgbClr val="00B050"/>
                </a:solidFill>
              </a:rPr>
              <a:t>Cải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thiện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hoạt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động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xử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lý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sự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cố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hiệu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quả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Cung cấp giao diện đơn giản để xem xét tất cả dữ liệu nhật ký an ninh từ nhiều thiết bị.</a:t>
            </a:r>
          </a:p>
          <a:p>
            <a:r>
              <a:rPr lang="en-US" smtClean="0"/>
              <a:t>Xác định nhanh chóng tất cả các thiết bị đầu cuối bị ảnh hưởng bởi cuộc tấn công</a:t>
            </a:r>
          </a:p>
          <a:p>
            <a:r>
              <a:rPr lang="en-US" smtClean="0"/>
              <a:t>Cung cấp cơ chế tự động nhằm ngăn chặn các cuộc tấn công và cách ly các thiết bị đầu cuối đã bị tấn công.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3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55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IDS/</a:t>
            </a:r>
            <a:r>
              <a:rPr lang="en-GB" dirty="0" err="1" smtClean="0">
                <a:solidFill>
                  <a:srgbClr val="000000"/>
                </a:solidFill>
              </a:rPr>
              <a:t>IPS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err="1" smtClean="0">
                <a:solidFill>
                  <a:srgbClr val="000000"/>
                </a:solidFill>
              </a:rPr>
              <a:t>SIEM</a:t>
            </a:r>
            <a:endParaRPr lang="en-GB" dirty="0" smtClean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+mj-lt"/>
              <a:buAutoNum type="arabicPeriod"/>
            </a:pPr>
            <a:r>
              <a:rPr lang="en-GB" dirty="0" smtClean="0">
                <a:solidFill>
                  <a:srgbClr val="000000"/>
                </a:solidFill>
              </a:rPr>
              <a:t>Labs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IDS</a:t>
            </a:r>
            <a:r>
              <a:rPr lang="en-US" dirty="0" smtClean="0"/>
              <a:t> – Intrusion Detection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 The main function of an IDS is to </a:t>
            </a:r>
            <a:r>
              <a:rPr lang="en-US" sz="2400" dirty="0" smtClean="0">
                <a:solidFill>
                  <a:srgbClr val="FF0000"/>
                </a:solidFill>
              </a:rPr>
              <a:t>warn about suspicious activity</a:t>
            </a:r>
            <a:r>
              <a:rPr lang="en-US" sz="2400" dirty="0" smtClean="0"/>
              <a:t> taking place, </a:t>
            </a:r>
            <a:r>
              <a:rPr lang="en-US" sz="2400" dirty="0" smtClean="0">
                <a:solidFill>
                  <a:srgbClr val="FF0000"/>
                </a:solidFill>
              </a:rPr>
              <a:t>but not to prevent them</a:t>
            </a:r>
          </a:p>
          <a:p>
            <a:r>
              <a:rPr lang="en-US" sz="2400" dirty="0" smtClean="0"/>
              <a:t> An IDS specifically looks for suspicious activity and events that might be the result of a virus, worm or hacker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813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IDS – Intrusion Detection Syste</a:t>
            </a:r>
            <a:r>
              <a:rPr lang="en-US" b="1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All IDS have three things in commons: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Sensors</a:t>
            </a:r>
            <a:r>
              <a:rPr lang="en-US" sz="2000" dirty="0" smtClean="0"/>
              <a:t>: collect traffic and user activity data and sends to analyzer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Analyzer</a:t>
            </a:r>
            <a:r>
              <a:rPr lang="en-US" sz="2000" dirty="0" smtClean="0"/>
              <a:t>: looks for suspicious activity</a:t>
            </a:r>
          </a:p>
          <a:p>
            <a:pPr marL="285750" lvl="3" indent="-285750">
              <a:buFont typeface="Wingdings" panose="05000000000000000000" pitchFamily="2" charset="2"/>
              <a:buChar char="Ø"/>
            </a:pPr>
            <a:r>
              <a:rPr lang="en-US" sz="2000" b="1" dirty="0" smtClean="0"/>
              <a:t>Administrator interface</a:t>
            </a:r>
            <a:r>
              <a:rPr lang="en-US" sz="2000" dirty="0" smtClean="0"/>
              <a:t>: If analyzer detects suspicious activity, sends an alert to the Admin interface.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066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IDS – Intrusion Detection System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7030A0"/>
                </a:solidFill>
              </a:rPr>
              <a:t>Types of IDS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 NIDS</a:t>
            </a:r>
          </a:p>
          <a:p>
            <a:pPr lvl="6">
              <a:spcAft>
                <a:spcPts val="600"/>
              </a:spcAft>
              <a:buNone/>
            </a:pPr>
            <a:r>
              <a:rPr lang="en-US" sz="1800" dirty="0" smtClean="0"/>
              <a:t>     - Use sensors to monitor all network traffic</a:t>
            </a:r>
          </a:p>
          <a:p>
            <a:pPr lvl="6">
              <a:spcAft>
                <a:spcPts val="600"/>
              </a:spcAft>
              <a:buNone/>
            </a:pPr>
            <a:r>
              <a:rPr lang="en-US" sz="1800" dirty="0" smtClean="0"/>
              <a:t>     - Cannot see the activities within the computer itself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 HIDS</a:t>
            </a:r>
          </a:p>
          <a:p>
            <a:pPr lvl="1">
              <a:buNone/>
            </a:pPr>
            <a:r>
              <a:rPr lang="en-US" sz="1800" dirty="0" smtClean="0"/>
              <a:t>     - Install on workstations/Servers</a:t>
            </a:r>
          </a:p>
          <a:p>
            <a:pPr lvl="1">
              <a:buNone/>
            </a:pPr>
            <a:r>
              <a:rPr lang="en-US" sz="1800" dirty="0" smtClean="0"/>
              <a:t>     - Watches for abnormal activity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58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IDS – Intrusion Detection Syste</a:t>
            </a:r>
            <a:r>
              <a:rPr lang="en-US" dirty="0"/>
              <a:t>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 Signature based</a:t>
            </a:r>
          </a:p>
          <a:p>
            <a:pPr marL="682625" lvl="1"/>
            <a:r>
              <a:rPr lang="en-US" dirty="0" smtClean="0"/>
              <a:t> Pattern matching</a:t>
            </a:r>
          </a:p>
          <a:p>
            <a:pPr marL="682625" lvl="1"/>
            <a:r>
              <a:rPr lang="en-US" dirty="0" smtClean="0"/>
              <a:t> </a:t>
            </a:r>
            <a:r>
              <a:rPr lang="en-US" dirty="0" err="1" smtClean="0"/>
              <a:t>Stateful</a:t>
            </a:r>
            <a:r>
              <a:rPr lang="en-US" dirty="0" smtClean="0"/>
              <a:t> matching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Anomaly based</a:t>
            </a:r>
          </a:p>
          <a:p>
            <a:pPr marL="682625" lvl="1"/>
            <a:r>
              <a:rPr lang="en-US" dirty="0" smtClean="0"/>
              <a:t> Statistical anomaly based</a:t>
            </a:r>
          </a:p>
          <a:p>
            <a:pPr marL="682625" lvl="1"/>
            <a:r>
              <a:rPr lang="en-US" dirty="0" smtClean="0"/>
              <a:t> Protocol anomaly based</a:t>
            </a:r>
          </a:p>
          <a:p>
            <a:pPr marL="682625" lvl="1"/>
            <a:r>
              <a:rPr lang="en-US" dirty="0" smtClean="0"/>
              <a:t> Traffic anomaly based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Rule based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7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IPS – Intrusion Prevention System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 </a:t>
            </a:r>
            <a:r>
              <a:rPr lang="en-US" sz="2400" dirty="0" err="1" smtClean="0"/>
              <a:t>IPS</a:t>
            </a:r>
            <a:r>
              <a:rPr lang="en-US" sz="2400" dirty="0" smtClean="0"/>
              <a:t> is any device (hardware or software) that has </a:t>
            </a:r>
            <a:r>
              <a:rPr lang="en-US" sz="2400" dirty="0" smtClean="0">
                <a:solidFill>
                  <a:srgbClr val="FF0000"/>
                </a:solidFill>
              </a:rPr>
              <a:t>the ability to detect attacks</a:t>
            </a:r>
            <a:r>
              <a:rPr lang="en-US" sz="2400" dirty="0" smtClean="0"/>
              <a:t>, both known and unknown, </a:t>
            </a:r>
            <a:r>
              <a:rPr lang="en-US" sz="2400" dirty="0" smtClean="0">
                <a:solidFill>
                  <a:srgbClr val="FF0000"/>
                </a:solidFill>
              </a:rPr>
              <a:t>and prevent the attack</a:t>
            </a:r>
            <a:r>
              <a:rPr lang="en-US" sz="2400" dirty="0" smtClean="0"/>
              <a:t> from being successful</a:t>
            </a:r>
          </a:p>
          <a:p>
            <a:r>
              <a:rPr lang="en-US" sz="2400" dirty="0" smtClean="0"/>
              <a:t> Classification of IPS</a:t>
            </a:r>
          </a:p>
          <a:p>
            <a:pPr lvl="5">
              <a:buNone/>
            </a:pPr>
            <a:r>
              <a:rPr lang="en-US" sz="2000" dirty="0"/>
              <a:t> </a:t>
            </a:r>
            <a:r>
              <a:rPr lang="en-US" sz="2000" dirty="0" smtClean="0"/>
              <a:t>  - </a:t>
            </a:r>
            <a:r>
              <a:rPr lang="en-US" sz="2000" b="1" dirty="0" smtClean="0"/>
              <a:t>HIPS</a:t>
            </a:r>
          </a:p>
          <a:p>
            <a:pPr lvl="5">
              <a:buNone/>
            </a:pPr>
            <a:r>
              <a:rPr lang="en-US" sz="2000" dirty="0" smtClean="0"/>
              <a:t>   - </a:t>
            </a:r>
            <a:r>
              <a:rPr lang="en-US" sz="2000" b="1" dirty="0" smtClean="0"/>
              <a:t>NIPS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2509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: Snort IDS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 are four basic components of Snort’s architecture:</a:t>
            </a:r>
          </a:p>
          <a:p>
            <a:pPr lvl="1"/>
            <a:r>
              <a:rPr lang="en-US" dirty="0" smtClean="0"/>
              <a:t> The Sniffer</a:t>
            </a:r>
          </a:p>
          <a:p>
            <a:pPr lvl="1"/>
            <a:r>
              <a:rPr lang="en-US" dirty="0" smtClean="0"/>
              <a:t>The Preprocessor</a:t>
            </a:r>
          </a:p>
          <a:p>
            <a:pPr lvl="1"/>
            <a:r>
              <a:rPr lang="en-US" dirty="0" smtClean="0"/>
              <a:t>The Detection Engine</a:t>
            </a:r>
          </a:p>
          <a:p>
            <a:pPr lvl="1"/>
            <a:r>
              <a:rPr lang="en-US" dirty="0" smtClean="0"/>
              <a:t>The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811" y="2133600"/>
            <a:ext cx="6531532" cy="24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49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5" y="309410"/>
            <a:ext cx="8260111" cy="4491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24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1046</Words>
  <Application>Microsoft Office PowerPoint</Application>
  <PresentationFormat>On-screen Show (16:9)</PresentationFormat>
  <Paragraphs>97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Wingdings</vt:lpstr>
      <vt:lpstr>Simple Light</vt:lpstr>
      <vt:lpstr>Lesson 9.   IDS/IPS, SIEM</vt:lpstr>
      <vt:lpstr>Outline</vt:lpstr>
      <vt:lpstr>IDS – Intrusion Detection System</vt:lpstr>
      <vt:lpstr>IDS – Intrusion Detection System</vt:lpstr>
      <vt:lpstr>IDS – Intrusion Detection System</vt:lpstr>
      <vt:lpstr>IDS – Intrusion Detection System</vt:lpstr>
      <vt:lpstr>IPS – Intrusion Prevention System</vt:lpstr>
      <vt:lpstr>Lab : Snort IDS</vt:lpstr>
      <vt:lpstr>PowerPoint Presentation</vt:lpstr>
      <vt:lpstr>SIEM  Security Information and Event Management</vt:lpstr>
      <vt:lpstr>Giới thiệu</vt:lpstr>
      <vt:lpstr>Kiến trúc SIEM</vt:lpstr>
      <vt:lpstr>Lợi ích của SIEM</vt:lpstr>
      <vt:lpstr>Quản lý tập trung</vt:lpstr>
      <vt:lpstr>Giám sát an toàn mạng</vt:lpstr>
      <vt:lpstr>PowerPoint Presentation</vt:lpstr>
      <vt:lpstr>PowerPoint Presentation</vt:lpstr>
      <vt:lpstr>Cải thiện hoạt động xử lý sự cố hiệu quả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Firewalls</dc:title>
  <cp:lastModifiedBy>WINDOWS 10</cp:lastModifiedBy>
  <cp:revision>34</cp:revision>
  <dcterms:modified xsi:type="dcterms:W3CDTF">2023-01-03T03:28:25Z</dcterms:modified>
</cp:coreProperties>
</file>