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5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6858000" type="screen4x3"/>
  <p:notesSz cx="9144000" cy="6858000"/>
  <p:embeddedFontLst>
    <p:embeddedFont>
      <p:font typeface="Montserrat" panose="02000505000000020004" pitchFamily="2" charset="0"/>
      <p:regular r:id="rId26"/>
      <p:bold r:id="rId27"/>
      <p:italic r:id="rId28"/>
      <p:boldItalic r:id="rId29"/>
    </p:embeddedFont>
    <p:embeddedFont>
      <p:font typeface="Verdana" panose="020B0604030504040204" pitchFamily="34" charset="0"/>
      <p:regular r:id="rId30"/>
      <p:bold r:id="rId31"/>
      <p:italic r:id="rId32"/>
      <p:boldItalic r:id="rId33"/>
    </p:embeddedFont>
    <p:embeddedFont>
      <p:font typeface="Arial Black" panose="020B0A04020102020204" pitchFamily="3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hIJzEaKVO6w1iLC95Tod4IUNBm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059A4D-7709-4EBD-A244-BEF8A563E54F}">
  <a:tblStyle styleId="{12059A4D-7709-4EBD-A244-BEF8A563E54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61" d="100"/>
          <a:sy n="61" d="100"/>
        </p:scale>
        <p:origin x="136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80012"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512"/>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80012" y="6513512"/>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6382805aff_0_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6382805aff_0_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6382805aff_0_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6382805aff_0_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382805aff_0_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6382805aff_0_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382805aff_0_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6382805aff_0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highlight>
                  <a:srgbClr val="FFFFFF"/>
                </a:highlight>
                <a:latin typeface="Verdana"/>
                <a:ea typeface="Verdana"/>
                <a:cs typeface="Verdana"/>
                <a:sym typeface="Verdana"/>
              </a:rPr>
              <a:t>Một dự án sản xuất gồm 7 công việc, có độ dài thời gian và trình tự thực hiện như sau:</a:t>
            </a:r>
            <a:endParaRPr/>
          </a:p>
        </p:txBody>
      </p:sp>
      <p:sp>
        <p:nvSpPr>
          <p:cNvPr id="155" name="Google Shape;155;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82805aff_1_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highlight>
                  <a:srgbClr val="FFFFFF"/>
                </a:highlight>
                <a:latin typeface="Verdana"/>
                <a:ea typeface="Verdana"/>
                <a:cs typeface="Verdana"/>
                <a:sym typeface="Verdana"/>
              </a:rPr>
              <a:t>Một dự án sản xuất gồm 7 công việc, có độ dài thời gian và trình tự thực hiện như sau:</a:t>
            </a:r>
            <a:endParaRPr/>
          </a:p>
        </p:txBody>
      </p:sp>
      <p:sp>
        <p:nvSpPr>
          <p:cNvPr id="164" name="Google Shape;164;g6382805aff_1_50: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382805aff_1_6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228600" lvl="0" indent="0" algn="l" rtl="0">
              <a:lnSpc>
                <a:spcPct val="115000"/>
              </a:lnSpc>
              <a:spcBef>
                <a:spcPts val="0"/>
              </a:spcBef>
              <a:spcAft>
                <a:spcPts val="0"/>
              </a:spcAft>
              <a:buClr>
                <a:srgbClr val="0000FF"/>
              </a:buClr>
              <a:buSzPts val="3600"/>
              <a:buFont typeface="Arial"/>
              <a:buNone/>
            </a:pPr>
            <a:r>
              <a:rPr lang="en-US" sz="2400" b="1">
                <a:solidFill>
                  <a:srgbClr val="0000FF"/>
                </a:solidFill>
                <a:latin typeface="Verdana"/>
                <a:ea typeface="Verdana"/>
                <a:cs typeface="Verdana"/>
                <a:sym typeface="Verdana"/>
              </a:rPr>
              <a:t>Để xác định đường găng trước hết cần tính thời hạn sớm và thời hạn muộn của các sự kiện:</a:t>
            </a:r>
            <a:endParaRPr/>
          </a:p>
        </p:txBody>
      </p:sp>
      <p:sp>
        <p:nvSpPr>
          <p:cNvPr id="173" name="Google Shape;173;g6382805aff_1_60: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382805aff_1_6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228600" lvl="0" indent="0" algn="l" rtl="0">
              <a:lnSpc>
                <a:spcPct val="115000"/>
              </a:lnSpc>
              <a:spcBef>
                <a:spcPts val="0"/>
              </a:spcBef>
              <a:spcAft>
                <a:spcPts val="0"/>
              </a:spcAft>
              <a:buNone/>
            </a:pPr>
            <a:r>
              <a:rPr lang="en-US" sz="2400" b="1">
                <a:solidFill>
                  <a:srgbClr val="0000FF"/>
                </a:solidFill>
                <a:latin typeface="Verdana"/>
                <a:ea typeface="Verdana"/>
                <a:cs typeface="Verdana"/>
                <a:sym typeface="Verdana"/>
              </a:rPr>
              <a:t>Để xác định đường găng trước hết cần tính thời hạn sớm và thời hạn muộn của các sự kiện:</a:t>
            </a:r>
            <a:endParaRPr/>
          </a:p>
        </p:txBody>
      </p:sp>
      <p:sp>
        <p:nvSpPr>
          <p:cNvPr id="181" name="Google Shape;181;g6382805aff_1_6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382805aff_1_7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228600" lvl="0" indent="0" algn="l" rtl="0">
              <a:lnSpc>
                <a:spcPct val="115000"/>
              </a:lnSpc>
              <a:spcBef>
                <a:spcPts val="0"/>
              </a:spcBef>
              <a:spcAft>
                <a:spcPts val="0"/>
              </a:spcAft>
              <a:buNone/>
            </a:pPr>
            <a:r>
              <a:rPr lang="en-US" sz="2400" b="1">
                <a:solidFill>
                  <a:srgbClr val="0000FF"/>
                </a:solidFill>
                <a:latin typeface="Verdana"/>
                <a:ea typeface="Verdana"/>
                <a:cs typeface="Verdana"/>
                <a:sym typeface="Verdana"/>
              </a:rPr>
              <a:t>Để xác định đường găng trước hết cần tính thời hạn sớm và thời hạn muộn của các sự kiện:</a:t>
            </a:r>
            <a:endParaRPr/>
          </a:p>
        </p:txBody>
      </p:sp>
      <p:sp>
        <p:nvSpPr>
          <p:cNvPr id="189" name="Google Shape;189;g6382805aff_1_7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382805aff_1_8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228600" lvl="0" indent="0" algn="l" rtl="0">
              <a:lnSpc>
                <a:spcPct val="115000"/>
              </a:lnSpc>
              <a:spcBef>
                <a:spcPts val="0"/>
              </a:spcBef>
              <a:spcAft>
                <a:spcPts val="0"/>
              </a:spcAft>
              <a:buNone/>
            </a:pPr>
            <a:r>
              <a:rPr lang="en-US" sz="2400" b="1">
                <a:solidFill>
                  <a:srgbClr val="0000FF"/>
                </a:solidFill>
                <a:latin typeface="Verdana"/>
                <a:ea typeface="Verdana"/>
                <a:cs typeface="Verdana"/>
                <a:sym typeface="Verdana"/>
              </a:rPr>
              <a:t>Để xác định đường găng trước hết cần tính thời hạn sớm và thời hạn muộn của các sự kiện:</a:t>
            </a:r>
            <a:endParaRPr/>
          </a:p>
        </p:txBody>
      </p:sp>
      <p:sp>
        <p:nvSpPr>
          <p:cNvPr id="197" name="Google Shape;197;g6382805aff_1_85: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6382805aff_1_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a:solidFill>
                  <a:srgbClr val="3F3F3F"/>
                </a:solidFill>
                <a:latin typeface="Times New Roman"/>
                <a:ea typeface="Times New Roman"/>
                <a:cs typeface="Times New Roman"/>
                <a:sym typeface="Times New Roman"/>
              </a:rPr>
              <a:t>1. Nó buộc các nhà quản lý lập kế hoạch dự án của họ một cách nghiêm túc và phân tích tất cả các yếu tố ảnh hưởng đến tiến độ của kế hoạch. Quá trình phân tích mạng đòi hỏi việc lập kế hoạch dự án được tiến hành trên chi tiết đáng kể từ đầu đến cuối.</a:t>
            </a:r>
            <a:endParaRPr sz="1200">
              <a:solidFill>
                <a:srgbClr val="3F3F3F"/>
              </a:solidFill>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US" sz="1200">
                <a:solidFill>
                  <a:srgbClr val="3F3F3F"/>
                </a:solidFill>
                <a:latin typeface="Times New Roman"/>
                <a:ea typeface="Times New Roman"/>
                <a:cs typeface="Times New Roman"/>
                <a:sym typeface="Times New Roman"/>
              </a:rPr>
              <a:t>2. Nó cung cấp cho ban quản lý một công cụ để dự báo tác động của thay đổi lịch trình và được chuẩn bị để khắc phục các tình huống đó. Các điểm rắc rối có khả năng được đặt đủ sớm để áp dụng một số biện pháp phòng ngừa hoặc hành động khắc phục.</a:t>
            </a:r>
            <a:endParaRPr sz="1200">
              <a:solidFill>
                <a:srgbClr val="3F3F3F"/>
              </a:solidFill>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US" sz="1200">
                <a:solidFill>
                  <a:srgbClr val="3F3F3F"/>
                </a:solidFill>
                <a:latin typeface="Times New Roman"/>
                <a:ea typeface="Times New Roman"/>
                <a:cs typeface="Times New Roman"/>
                <a:sym typeface="Times New Roman"/>
              </a:rPr>
              <a:t>3. rất nhiều dữ liệu có thể được trình bày theo cách có trật tự cao. Các mối quan hệ nhiệm vụ được biểu thị bằng đồ họa để đánh giá dễ dàng hơn và các cá nhân ở các vị trí khác nhau có thể dễ dàng xác định vai trò của họ trong tổng số yêu cầu nhiệm vụ.</a:t>
            </a:r>
            <a:endParaRPr sz="1200">
              <a:solidFill>
                <a:srgbClr val="3F3F3F"/>
              </a:solidFill>
              <a:latin typeface="Times New Roman"/>
              <a:ea typeface="Times New Roman"/>
              <a:cs typeface="Times New Roman"/>
              <a:sym typeface="Times New Roman"/>
            </a:endParaRPr>
          </a:p>
          <a:p>
            <a:pPr marL="0" lvl="0" indent="0" algn="l" rtl="0">
              <a:lnSpc>
                <a:spcPct val="100000"/>
              </a:lnSpc>
              <a:spcBef>
                <a:spcPts val="1500"/>
              </a:spcBef>
              <a:spcAft>
                <a:spcPts val="0"/>
              </a:spcAft>
              <a:buClr>
                <a:schemeClr val="dk1"/>
              </a:buClr>
              <a:buSzPts val="1100"/>
              <a:buFont typeface="Arial"/>
              <a:buNone/>
            </a:pPr>
            <a:r>
              <a:rPr lang="en-US" sz="1200">
                <a:solidFill>
                  <a:srgbClr val="3F3F3F"/>
                </a:solidFill>
                <a:latin typeface="Times New Roman"/>
                <a:ea typeface="Times New Roman"/>
                <a:cs typeface="Times New Roman"/>
                <a:sym typeface="Times New Roman"/>
              </a:rPr>
              <a:t>4. Thời gian PERT (Te) dựa trên ước tính 3 chiều và do đó là thời gian khách quan nhất trong bối cảnh không chắc chắn và dẫn đến mức độ chính xác cao hơn trong dự báo thời gian.</a:t>
            </a:r>
            <a:endParaRPr sz="1200">
              <a:solidFill>
                <a:srgbClr val="3F3F3F"/>
              </a:solidFill>
              <a:latin typeface="Times New Roman"/>
              <a:ea typeface="Times New Roman"/>
              <a:cs typeface="Times New Roman"/>
              <a:sym typeface="Times New Roman"/>
            </a:endParaRPr>
          </a:p>
          <a:p>
            <a:pPr marL="0" lvl="0" indent="0" algn="l" rtl="0">
              <a:lnSpc>
                <a:spcPct val="100000"/>
              </a:lnSpc>
              <a:spcBef>
                <a:spcPts val="1500"/>
              </a:spcBef>
              <a:spcAft>
                <a:spcPts val="1500"/>
              </a:spcAft>
              <a:buClr>
                <a:schemeClr val="dk1"/>
              </a:buClr>
              <a:buSzPts val="1100"/>
              <a:buFont typeface="Arial"/>
              <a:buNone/>
            </a:pPr>
            <a:r>
              <a:rPr lang="en-US" sz="1200">
                <a:solidFill>
                  <a:srgbClr val="3F3F3F"/>
                </a:solidFill>
                <a:latin typeface="Times New Roman"/>
                <a:ea typeface="Times New Roman"/>
                <a:cs typeface="Times New Roman"/>
                <a:sym typeface="Times New Roman"/>
              </a:rPr>
              <a:t>5. Kết quả là giao tiếp được cải thiện; mạng lưới cung cấp một nền tảng chung cho các bên khác nhau như nhà thiết kế, nhà thầu, người quản lý dự án, v.v. và tất cả họ phải hiểu vai trò và đóng góp của nhau.</a:t>
            </a:r>
            <a:endParaRPr>
              <a:latin typeface="Times New Roman"/>
              <a:ea typeface="Times New Roman"/>
              <a:cs typeface="Times New Roman"/>
              <a:sym typeface="Times New Roman"/>
            </a:endParaRPr>
          </a:p>
        </p:txBody>
      </p:sp>
      <p:sp>
        <p:nvSpPr>
          <p:cNvPr id="206" name="Google Shape;206;g6382805aff_1_7: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6382805aff_2_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1200">
                <a:solidFill>
                  <a:srgbClr val="3F3F3F"/>
                </a:solidFill>
                <a:latin typeface="Montserrat"/>
                <a:ea typeface="Montserrat"/>
                <a:cs typeface="Montserrat"/>
                <a:sym typeface="Montserrat"/>
              </a:rPr>
              <a:t>1. Không chắc chắn về ước tính thời gian và tài nguyên. Chúng phải được giả định và kết quả chỉ có thể tốt như các giả định.</a:t>
            </a:r>
            <a:endParaRPr sz="1200">
              <a:solidFill>
                <a:srgbClr val="3F3F3F"/>
              </a:solidFill>
              <a:latin typeface="Montserrat"/>
              <a:ea typeface="Montserrat"/>
              <a:cs typeface="Montserrat"/>
              <a:sym typeface="Montserrat"/>
            </a:endParaRPr>
          </a:p>
          <a:p>
            <a:pPr marL="0" lvl="0" indent="0" algn="l" rtl="0">
              <a:lnSpc>
                <a:spcPct val="115000"/>
              </a:lnSpc>
              <a:spcBef>
                <a:spcPts val="1500"/>
              </a:spcBef>
              <a:spcAft>
                <a:spcPts val="0"/>
              </a:spcAft>
              <a:buNone/>
            </a:pPr>
            <a:r>
              <a:rPr lang="en-US" sz="1200">
                <a:solidFill>
                  <a:srgbClr val="3F3F3F"/>
                </a:solidFill>
                <a:latin typeface="Montserrat"/>
                <a:ea typeface="Montserrat"/>
                <a:cs typeface="Montserrat"/>
                <a:sym typeface="Montserrat"/>
              </a:rPr>
              <a:t>2. Chi phí có thể cao hơn các phương pháp lập kế hoạch và kiểm soát thông thường. Do bản chất của làm việc ròng và phân tích công việc ròng, nó cần một kỹ năng lập kế hoạch cao và lượng chi tiết lớn hơn sẽ làm tăng chi phí về thời gian và nguồn nhân lực,</a:t>
            </a:r>
            <a:endParaRPr sz="1200">
              <a:solidFill>
                <a:srgbClr val="3F3F3F"/>
              </a:solidFill>
              <a:latin typeface="Montserrat"/>
              <a:ea typeface="Montserrat"/>
              <a:cs typeface="Montserrat"/>
              <a:sym typeface="Montserrat"/>
            </a:endParaRPr>
          </a:p>
          <a:p>
            <a:pPr marL="0" lvl="0" indent="0" algn="l" rtl="0">
              <a:lnSpc>
                <a:spcPct val="115000"/>
              </a:lnSpc>
              <a:spcBef>
                <a:spcPts val="1500"/>
              </a:spcBef>
              <a:spcAft>
                <a:spcPts val="0"/>
              </a:spcAft>
              <a:buNone/>
            </a:pPr>
            <a:r>
              <a:rPr lang="en-US" sz="1200">
                <a:solidFill>
                  <a:srgbClr val="3F3F3F"/>
                </a:solidFill>
                <a:latin typeface="Montserrat"/>
                <a:ea typeface="Montserrat"/>
                <a:cs typeface="Montserrat"/>
                <a:sym typeface="Montserrat"/>
              </a:rPr>
              <a:t>3. Nó không phù hợp với các quy trình tương đối đơn giản và lặp đi lặp lại như công việc dây chuyền lắp ráp là các công việc theo trình tự cố định.</a:t>
            </a:r>
            <a:endParaRPr sz="1200">
              <a:solidFill>
                <a:srgbClr val="3F3F3F"/>
              </a:solidFill>
              <a:latin typeface="Montserrat"/>
              <a:ea typeface="Montserrat"/>
              <a:cs typeface="Montserrat"/>
              <a:sym typeface="Montserrat"/>
            </a:endParaRPr>
          </a:p>
          <a:p>
            <a:pPr marL="0" lvl="0" indent="0" algn="just" rtl="0">
              <a:lnSpc>
                <a:spcPct val="115000"/>
              </a:lnSpc>
              <a:spcBef>
                <a:spcPts val="1500"/>
              </a:spcBef>
              <a:spcAft>
                <a:spcPts val="1000"/>
              </a:spcAft>
              <a:buClr>
                <a:schemeClr val="dk1"/>
              </a:buClr>
              <a:buSzPts val="1100"/>
              <a:buFont typeface="Arial"/>
              <a:buNone/>
            </a:pPr>
            <a:endParaRPr sz="1200">
              <a:solidFill>
                <a:srgbClr val="333333"/>
              </a:solidFill>
            </a:endParaRPr>
          </a:p>
        </p:txBody>
      </p:sp>
      <p:sp>
        <p:nvSpPr>
          <p:cNvPr id="214" name="Google Shape;214;g6382805aff_2_16: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PERT: </a:t>
            </a:r>
            <a:r>
              <a:rPr lang="en-US" sz="1400" b="1">
                <a:solidFill>
                  <a:srgbClr val="0000FF"/>
                </a:solidFill>
              </a:rPr>
              <a:t>Kỹ thuật ước lượng và đánh giá chương trình (dự án)</a:t>
            </a:r>
            <a:endParaRPr sz="1400"/>
          </a:p>
        </p:txBody>
      </p:sp>
      <p:sp>
        <p:nvSpPr>
          <p:cNvPr id="59" name="Google Shape;59;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333333"/>
                </a:solidFill>
                <a:highlight>
                  <a:srgbClr val="FFFFFF"/>
                </a:highlight>
              </a:rPr>
              <a:t>Công việc a có độ dài là 5</a:t>
            </a:r>
            <a:endParaRPr/>
          </a:p>
        </p:txBody>
      </p:sp>
      <p:sp>
        <p:nvSpPr>
          <p:cNvPr id="67" name="Google Shape;67;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382805aff_1_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333333"/>
                </a:solidFill>
              </a:rPr>
              <a:t>sự kiện số 1 là sự kiện bắt đầu công việc a, sự kiện số 2 là sự kiện kết thúc công việc a</a:t>
            </a:r>
            <a:endParaRPr/>
          </a:p>
        </p:txBody>
      </p:sp>
      <p:sp>
        <p:nvSpPr>
          <p:cNvPr id="76" name="Google Shape;76;g6382805aff_1_18: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382805aff_1_2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333333"/>
                </a:solidFill>
                <a:highlight>
                  <a:srgbClr val="FFFFFF"/>
                </a:highlight>
              </a:rPr>
              <a:t>Hai công việc a và b nối tiếp nhau được trình bày như trong hình 3 </a:t>
            </a:r>
            <a:endParaRPr sz="1100">
              <a:solidFill>
                <a:srgbClr val="333333"/>
              </a:solidFill>
              <a:highlight>
                <a:srgbClr val="FFFFFF"/>
              </a:highlight>
            </a:endParaRPr>
          </a:p>
          <a:p>
            <a:pPr marL="0" lvl="0" indent="0" algn="l" rtl="0">
              <a:spcBef>
                <a:spcPts val="0"/>
              </a:spcBef>
              <a:spcAft>
                <a:spcPts val="0"/>
              </a:spcAft>
              <a:buNone/>
            </a:pPr>
            <a:endParaRPr sz="1100">
              <a:solidFill>
                <a:srgbClr val="333333"/>
              </a:solidFill>
              <a:highlight>
                <a:srgbClr val="FFFFFF"/>
              </a:highlight>
            </a:endParaRPr>
          </a:p>
          <a:p>
            <a:pPr marL="0" lvl="0" indent="0" algn="l" rtl="0">
              <a:spcBef>
                <a:spcPts val="0"/>
              </a:spcBef>
              <a:spcAft>
                <a:spcPts val="0"/>
              </a:spcAft>
              <a:buNone/>
            </a:pPr>
            <a:r>
              <a:rPr lang="en-US" sz="1100">
                <a:solidFill>
                  <a:srgbClr val="333333"/>
                </a:solidFill>
                <a:highlight>
                  <a:srgbClr val="FFFFFF"/>
                </a:highlight>
              </a:rPr>
              <a:t>Hai công việc a và b được tiến hành song song biểu diễn trong hình 4 </a:t>
            </a:r>
            <a:endParaRPr sz="1100">
              <a:solidFill>
                <a:srgbClr val="333333"/>
              </a:solidFill>
              <a:highlight>
                <a:srgbClr val="FFFFFF"/>
              </a:highlight>
            </a:endParaRPr>
          </a:p>
        </p:txBody>
      </p:sp>
      <p:sp>
        <p:nvSpPr>
          <p:cNvPr id="85" name="Google Shape;85;g6382805aff_1_25: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382805aff_1_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6382805aff_1_32: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6382805aff_1_3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100">
                <a:solidFill>
                  <a:srgbClr val="333333"/>
                </a:solidFill>
              </a:rPr>
              <a:t> Cần phải thực hiện 4 công việc, công việc a có độ dài 5 ngày, công việc b có độ dài 3 ngày, công việc c có độ dài 4 ngày, công việc d có độ dài 5 ngày, công việc b và c được tiến hành sau công việc a, công việc d chỉ được tiến hành sau khi b và c đã kết thúc. </a:t>
            </a:r>
            <a:endParaRPr/>
          </a:p>
        </p:txBody>
      </p:sp>
      <p:sp>
        <p:nvSpPr>
          <p:cNvPr id="105" name="Google Shape;105;g6382805aff_1_39:notes"/>
          <p:cNvSpPr>
            <a:spLocks noGrp="1" noRot="1" noChangeAspect="1"/>
          </p:cNvSpPr>
          <p:nvPr>
            <p:ph type="sldImg" idx="2"/>
          </p:nvPr>
        </p:nvSpPr>
        <p:spPr>
          <a:xfrm>
            <a:off x="2857500" y="514350"/>
            <a:ext cx="3429000" cy="257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382805aff_1_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6382805aff_1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0000FF"/>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0000FF"/>
              </a:buClr>
              <a:buSzPts val="3200"/>
              <a:buFont typeface="Arial"/>
              <a:buNone/>
              <a:defRPr>
                <a:solidFill>
                  <a:srgbClr val="0000FF"/>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
        <p:nvSpPr>
          <p:cNvPr id="18" name="Google Shape;18;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b="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1"/>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body" idx="1"/>
          </p:nvPr>
        </p:nvSpPr>
        <p:spPr>
          <a:xfrm>
            <a:off x="98425" y="1295400"/>
            <a:ext cx="8859837" cy="4876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rgbClr val="0000FF"/>
              </a:buClr>
              <a:buSzPts val="1800"/>
              <a:buChar char="•"/>
              <a:defRPr/>
            </a:lvl1pPr>
            <a:lvl2pPr marL="914400" lvl="1" indent="-342900" algn="l">
              <a:spcBef>
                <a:spcPts val="360"/>
              </a:spcBef>
              <a:spcAft>
                <a:spcPts val="0"/>
              </a:spcAft>
              <a:buClr>
                <a:srgbClr val="0000FF"/>
              </a:buClr>
              <a:buSzPts val="1800"/>
              <a:buChar char="–"/>
              <a:defRPr/>
            </a:lvl2pPr>
            <a:lvl3pPr marL="1371600" lvl="2" indent="-342900" algn="l">
              <a:spcBef>
                <a:spcPts val="360"/>
              </a:spcBef>
              <a:spcAft>
                <a:spcPts val="0"/>
              </a:spcAft>
              <a:buClr>
                <a:srgbClr val="0000FF"/>
              </a:buClr>
              <a:buSzPts val="1800"/>
              <a:buChar char="•"/>
              <a:defRPr/>
            </a:lvl3pPr>
            <a:lvl4pPr marL="1828800" lvl="3" indent="-342900" algn="l">
              <a:spcBef>
                <a:spcPts val="360"/>
              </a:spcBef>
              <a:spcAft>
                <a:spcPts val="0"/>
              </a:spcAft>
              <a:buClr>
                <a:srgbClr val="0000FF"/>
              </a:buClr>
              <a:buSzPts val="1800"/>
              <a:buChar char="–"/>
              <a:defRPr/>
            </a:lvl4pPr>
            <a:lvl5pPr marL="2286000" lvl="4" indent="-342900" algn="l">
              <a:spcBef>
                <a:spcPts val="360"/>
              </a:spcBef>
              <a:spcAft>
                <a:spcPts val="0"/>
              </a:spcAft>
              <a:buClr>
                <a:srgbClr val="0000FF"/>
              </a:buClr>
              <a:buSzPts val="1800"/>
              <a:buChar char="»"/>
              <a:defRPr/>
            </a:lvl5pPr>
            <a:lvl6pPr marL="2743200" lvl="5" indent="-342900" algn="l">
              <a:spcBef>
                <a:spcPts val="360"/>
              </a:spcBef>
              <a:spcAft>
                <a:spcPts val="0"/>
              </a:spcAft>
              <a:buClr>
                <a:srgbClr val="0000FF"/>
              </a:buClr>
              <a:buSzPts val="1800"/>
              <a:buChar char="»"/>
              <a:defRPr/>
            </a:lvl6pPr>
            <a:lvl7pPr marL="3200400" lvl="6" indent="-342900" algn="l">
              <a:spcBef>
                <a:spcPts val="360"/>
              </a:spcBef>
              <a:spcAft>
                <a:spcPts val="0"/>
              </a:spcAft>
              <a:buClr>
                <a:srgbClr val="0000FF"/>
              </a:buClr>
              <a:buSzPts val="1800"/>
              <a:buChar char="»"/>
              <a:defRPr/>
            </a:lvl7pPr>
            <a:lvl8pPr marL="3657600" lvl="7" indent="-342900" algn="l">
              <a:spcBef>
                <a:spcPts val="360"/>
              </a:spcBef>
              <a:spcAft>
                <a:spcPts val="0"/>
              </a:spcAft>
              <a:buClr>
                <a:srgbClr val="0000FF"/>
              </a:buClr>
              <a:buSzPts val="1800"/>
              <a:buChar char="»"/>
              <a:defRPr/>
            </a:lvl8pPr>
            <a:lvl9pPr marL="4114800" lvl="8" indent="-342900" algn="l">
              <a:spcBef>
                <a:spcPts val="360"/>
              </a:spcBef>
              <a:spcAft>
                <a:spcPts val="0"/>
              </a:spcAft>
              <a:buClr>
                <a:srgbClr val="0000FF"/>
              </a:buClr>
              <a:buSzPts val="1800"/>
              <a:buChar char="»"/>
              <a:defRPr/>
            </a:lvl9pPr>
          </a:lstStyle>
          <a:p>
            <a:endParaRPr/>
          </a:p>
        </p:txBody>
      </p:sp>
      <p:sp>
        <p:nvSpPr>
          <p:cNvPr id="36" name="Google Shape;36;p11"/>
          <p:cNvSpPr txBox="1">
            <a:spLocks noGrp="1"/>
          </p:cNvSpPr>
          <p:nvPr>
            <p:ph type="sldNum" idx="12"/>
          </p:nvPr>
        </p:nvSpPr>
        <p:spPr>
          <a:xfrm>
            <a:off x="8458200" y="6324600"/>
            <a:ext cx="609600" cy="400050"/>
          </a:xfrm>
          <a:prstGeom prst="rect">
            <a:avLst/>
          </a:prstGeom>
          <a:noFill/>
          <a:ln>
            <a:noFill/>
          </a:ln>
        </p:spPr>
        <p:txBody>
          <a:bodyPr spcFirstLastPara="1" wrap="square" lIns="91425" tIns="45700" rIns="91425" bIns="45700" anchor="t" anchorCtr="0">
            <a:noAutofit/>
          </a:bodyPr>
          <a:lstStyle>
            <a:lvl1pPr marL="0" marR="0" lvl="0"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1pPr>
            <a:lvl2pPr marL="0" marR="0" lvl="1"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2pPr>
            <a:lvl3pPr marL="0" marR="0" lvl="2"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3pPr>
            <a:lvl4pPr marL="0" marR="0" lvl="3"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4pPr>
            <a:lvl5pPr marL="0" marR="0" lvl="4"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5pPr>
            <a:lvl6pPr marL="0" marR="0" lvl="5"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6pPr>
            <a:lvl7pPr marL="0" marR="0" lvl="6"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7pPr>
            <a:lvl8pPr marL="0" marR="0" lvl="7"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8pPr>
            <a:lvl9pPr marL="0" marR="0" lvl="8" indent="0" algn="ctr">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9pPr>
          </a:lstStyle>
          <a:p>
            <a:pPr marL="0" lvl="0" indent="0" algn="ctr" rtl="0">
              <a:spcBef>
                <a:spcPts val="0"/>
              </a:spcBef>
              <a:spcAft>
                <a:spcPts val="0"/>
              </a:spcAft>
              <a:buNone/>
            </a:pPr>
            <a:fld id="{00000000-1234-1234-1234-123412341234}" type="slidenum">
              <a:rPr lang="en-US"/>
              <a:t>‹#›</a:t>
            </a:fld>
            <a:endParaRPr/>
          </a:p>
        </p:txBody>
      </p:sp>
      <p:sp>
        <p:nvSpPr>
          <p:cNvPr id="37" name="Google Shape;37;p11"/>
          <p:cNvSpPr txBox="1">
            <a:spLocks noGrp="1"/>
          </p:cNvSpPr>
          <p:nvPr>
            <p:ph type="dt" idx="10"/>
          </p:nvPr>
        </p:nvSpPr>
        <p:spPr>
          <a:xfrm>
            <a:off x="5715000" y="0"/>
            <a:ext cx="3352800" cy="231775"/>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solidFill>
                  <a:srgbClr val="FF66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FBFF"/>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3733800" y="1600200"/>
            <a:ext cx="49530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EFFBFF"/>
        </a:solidFill>
        <a:effectLst/>
      </p:bgPr>
    </p:bg>
    <p:spTree>
      <p:nvGrpSpPr>
        <p:cNvPr id="1" name="Shape 21"/>
        <p:cNvGrpSpPr/>
        <p:nvPr/>
      </p:nvGrpSpPr>
      <p:grpSpPr>
        <a:xfrm>
          <a:off x="0" y="0"/>
          <a:ext cx="0" cy="0"/>
          <a:chOff x="0" y="0"/>
          <a:chExt cx="0" cy="0"/>
        </a:xfrm>
      </p:grpSpPr>
      <p:pic>
        <p:nvPicPr>
          <p:cNvPr id="22" name="Google Shape;22;p10" descr="menu3"/>
          <p:cNvPicPr preferRelativeResize="0"/>
          <p:nvPr/>
        </p:nvPicPr>
        <p:blipFill rotWithShape="1">
          <a:blip r:embed="rId3">
            <a:alphaModFix/>
          </a:blip>
          <a:srcRect/>
          <a:stretch/>
        </p:blipFill>
        <p:spPr>
          <a:xfrm>
            <a:off x="0" y="0"/>
            <a:ext cx="9144000" cy="6858000"/>
          </a:xfrm>
          <a:prstGeom prst="rect">
            <a:avLst/>
          </a:prstGeom>
          <a:noFill/>
          <a:ln>
            <a:noFill/>
          </a:ln>
        </p:spPr>
      </p:pic>
      <p:pic>
        <p:nvPicPr>
          <p:cNvPr id="23" name="Google Shape;23;p10" descr="0next"/>
          <p:cNvPicPr preferRelativeResize="0"/>
          <p:nvPr/>
        </p:nvPicPr>
        <p:blipFill rotWithShape="1">
          <a:blip r:embed="rId4">
            <a:alphaModFix/>
          </a:blip>
          <a:srcRect/>
          <a:stretch/>
        </p:blipFill>
        <p:spPr>
          <a:xfrm>
            <a:off x="8534400" y="5791200"/>
            <a:ext cx="457200" cy="457200"/>
          </a:xfrm>
          <a:prstGeom prst="rect">
            <a:avLst/>
          </a:prstGeom>
          <a:noFill/>
          <a:ln>
            <a:noFill/>
          </a:ln>
        </p:spPr>
      </p:pic>
      <p:pic>
        <p:nvPicPr>
          <p:cNvPr id="24" name="Google Shape;24;p10" descr="0back"/>
          <p:cNvPicPr preferRelativeResize="0"/>
          <p:nvPr/>
        </p:nvPicPr>
        <p:blipFill rotWithShape="1">
          <a:blip r:embed="rId5">
            <a:alphaModFix/>
          </a:blip>
          <a:srcRect/>
          <a:stretch/>
        </p:blipFill>
        <p:spPr>
          <a:xfrm>
            <a:off x="7962900" y="5776912"/>
            <a:ext cx="457200" cy="457200"/>
          </a:xfrm>
          <a:prstGeom prst="rect">
            <a:avLst/>
          </a:prstGeom>
          <a:noFill/>
          <a:ln>
            <a:noFill/>
          </a:ln>
        </p:spPr>
      </p:pic>
      <p:pic>
        <p:nvPicPr>
          <p:cNvPr id="25" name="Google Shape;25;p10" descr="0home"/>
          <p:cNvPicPr preferRelativeResize="0"/>
          <p:nvPr/>
        </p:nvPicPr>
        <p:blipFill rotWithShape="1">
          <a:blip r:embed="rId6">
            <a:alphaModFix/>
          </a:blip>
          <a:srcRect/>
          <a:stretch/>
        </p:blipFill>
        <p:spPr>
          <a:xfrm>
            <a:off x="7391400" y="5772150"/>
            <a:ext cx="457200" cy="476250"/>
          </a:xfrm>
          <a:prstGeom prst="rect">
            <a:avLst/>
          </a:prstGeom>
          <a:noFill/>
          <a:ln>
            <a:noFill/>
          </a:ln>
        </p:spPr>
      </p:pic>
      <p:sp>
        <p:nvSpPr>
          <p:cNvPr id="26" name="Google Shape;26;p10"/>
          <p:cNvSpPr txBox="1"/>
          <p:nvPr/>
        </p:nvSpPr>
        <p:spPr>
          <a:xfrm>
            <a:off x="3429000" y="6291262"/>
            <a:ext cx="50292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3300"/>
              </a:buClr>
              <a:buSzPts val="2400"/>
              <a:buFont typeface="Arial"/>
              <a:buNone/>
            </a:pPr>
            <a:r>
              <a:rPr lang="en-US" sz="2400" b="1" i="1" u="none">
                <a:solidFill>
                  <a:srgbClr val="FF3300"/>
                </a:solidFill>
                <a:latin typeface="Arial"/>
                <a:ea typeface="Arial"/>
                <a:cs typeface="Arial"/>
                <a:sym typeface="Arial"/>
              </a:rPr>
              <a:t>Chương</a:t>
            </a:r>
            <a:endParaRPr/>
          </a:p>
        </p:txBody>
      </p:sp>
      <p:sp>
        <p:nvSpPr>
          <p:cNvPr id="27" name="Google Shape;27;p10"/>
          <p:cNvSpPr txBox="1"/>
          <p:nvPr/>
        </p:nvSpPr>
        <p:spPr>
          <a:xfrm>
            <a:off x="152400" y="6248400"/>
            <a:ext cx="4114800" cy="476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4400" b="1" i="0" u="none">
              <a:solidFill>
                <a:srgbClr val="FF3300"/>
              </a:solidFill>
              <a:latin typeface="Arial"/>
              <a:ea typeface="Arial"/>
              <a:cs typeface="Arial"/>
              <a:sym typeface="Arial"/>
            </a:endParaRPr>
          </a:p>
        </p:txBody>
      </p:sp>
      <p:sp>
        <p:nvSpPr>
          <p:cNvPr id="28" name="Google Shape;28;p10"/>
          <p:cNvSpPr txBox="1"/>
          <p:nvPr/>
        </p:nvSpPr>
        <p:spPr>
          <a:xfrm>
            <a:off x="76200" y="6305550"/>
            <a:ext cx="4343400"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2400"/>
              <a:buFont typeface="Arial"/>
              <a:buNone/>
            </a:pPr>
            <a:r>
              <a:rPr lang="en-US" sz="2400" b="1" i="0" u="none">
                <a:solidFill>
                  <a:schemeClr val="hlink"/>
                </a:solidFill>
                <a:latin typeface="Arial"/>
                <a:ea typeface="Arial"/>
                <a:cs typeface="Arial"/>
                <a:sym typeface="Arial"/>
              </a:rPr>
              <a:t>Quản lý dự án phần mềm</a:t>
            </a:r>
            <a:endParaRPr/>
          </a:p>
        </p:txBody>
      </p:sp>
      <p:sp>
        <p:nvSpPr>
          <p:cNvPr id="29" name="Google Shape;29;p10"/>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1" i="0" u="none" strike="noStrike" cap="none">
                <a:solidFill>
                  <a:srgbClr val="FF6600"/>
                </a:solidFill>
                <a:latin typeface="Arial"/>
                <a:ea typeface="Arial"/>
                <a:cs typeface="Arial"/>
                <a:sym typeface="Arial"/>
              </a:defRPr>
            </a:lvl1pPr>
            <a:lvl2pPr marR="0" lvl="1" algn="l" rtl="0">
              <a:spcBef>
                <a:spcPts val="0"/>
              </a:spcBef>
              <a:spcAft>
                <a:spcPts val="0"/>
              </a:spcAft>
              <a:buSzPts val="1400"/>
              <a:buNone/>
              <a:defRPr sz="4400" b="1" i="0" u="none" strike="noStrike" cap="none">
                <a:solidFill>
                  <a:srgbClr val="FF6600"/>
                </a:solidFill>
                <a:latin typeface="Arial"/>
                <a:ea typeface="Arial"/>
                <a:cs typeface="Arial"/>
                <a:sym typeface="Arial"/>
              </a:defRPr>
            </a:lvl2pPr>
            <a:lvl3pPr marR="0" lvl="2" algn="l" rtl="0">
              <a:spcBef>
                <a:spcPts val="0"/>
              </a:spcBef>
              <a:spcAft>
                <a:spcPts val="0"/>
              </a:spcAft>
              <a:buSzPts val="1400"/>
              <a:buNone/>
              <a:defRPr sz="4400" b="1" i="0" u="none" strike="noStrike" cap="none">
                <a:solidFill>
                  <a:srgbClr val="FF6600"/>
                </a:solidFill>
                <a:latin typeface="Arial"/>
                <a:ea typeface="Arial"/>
                <a:cs typeface="Arial"/>
                <a:sym typeface="Arial"/>
              </a:defRPr>
            </a:lvl3pPr>
            <a:lvl4pPr marR="0" lvl="3" algn="l" rtl="0">
              <a:spcBef>
                <a:spcPts val="0"/>
              </a:spcBef>
              <a:spcAft>
                <a:spcPts val="0"/>
              </a:spcAft>
              <a:buSzPts val="1400"/>
              <a:buNone/>
              <a:defRPr sz="4400" b="1" i="0" u="none" strike="noStrike" cap="none">
                <a:solidFill>
                  <a:srgbClr val="FF6600"/>
                </a:solidFill>
                <a:latin typeface="Arial"/>
                <a:ea typeface="Arial"/>
                <a:cs typeface="Arial"/>
                <a:sym typeface="Arial"/>
              </a:defRPr>
            </a:lvl4pPr>
            <a:lvl5pPr marR="0" lvl="4" algn="l" rtl="0">
              <a:spcBef>
                <a:spcPts val="0"/>
              </a:spcBef>
              <a:spcAft>
                <a:spcPts val="0"/>
              </a:spcAft>
              <a:buSzPts val="1400"/>
              <a:buNone/>
              <a:defRPr sz="4400" b="1" i="0" u="none" strike="noStrike" cap="none">
                <a:solidFill>
                  <a:srgbClr val="FF6600"/>
                </a:solidFill>
                <a:latin typeface="Arial"/>
                <a:ea typeface="Arial"/>
                <a:cs typeface="Arial"/>
                <a:sym typeface="Arial"/>
              </a:defRPr>
            </a:lvl5pPr>
            <a:lvl6pPr marR="0" lvl="5" algn="l" rtl="0">
              <a:spcBef>
                <a:spcPts val="0"/>
              </a:spcBef>
              <a:spcAft>
                <a:spcPts val="0"/>
              </a:spcAft>
              <a:buSzPts val="1400"/>
              <a:buNone/>
              <a:defRPr sz="4400" b="1" i="0" u="none" strike="noStrike" cap="none">
                <a:solidFill>
                  <a:srgbClr val="FF6600"/>
                </a:solidFill>
                <a:latin typeface="Arial"/>
                <a:ea typeface="Arial"/>
                <a:cs typeface="Arial"/>
                <a:sym typeface="Arial"/>
              </a:defRPr>
            </a:lvl6pPr>
            <a:lvl7pPr marR="0" lvl="6" algn="l" rtl="0">
              <a:spcBef>
                <a:spcPts val="0"/>
              </a:spcBef>
              <a:spcAft>
                <a:spcPts val="0"/>
              </a:spcAft>
              <a:buSzPts val="1400"/>
              <a:buNone/>
              <a:defRPr sz="4400" b="1" i="0" u="none" strike="noStrike" cap="none">
                <a:solidFill>
                  <a:srgbClr val="FF6600"/>
                </a:solidFill>
                <a:latin typeface="Arial"/>
                <a:ea typeface="Arial"/>
                <a:cs typeface="Arial"/>
                <a:sym typeface="Arial"/>
              </a:defRPr>
            </a:lvl7pPr>
            <a:lvl8pPr marR="0" lvl="7" algn="l" rtl="0">
              <a:spcBef>
                <a:spcPts val="0"/>
              </a:spcBef>
              <a:spcAft>
                <a:spcPts val="0"/>
              </a:spcAft>
              <a:buSzPts val="1400"/>
              <a:buNone/>
              <a:defRPr sz="4400" b="1" i="0" u="none" strike="noStrike" cap="none">
                <a:solidFill>
                  <a:srgbClr val="FF6600"/>
                </a:solidFill>
                <a:latin typeface="Arial"/>
                <a:ea typeface="Arial"/>
                <a:cs typeface="Arial"/>
                <a:sym typeface="Arial"/>
              </a:defRPr>
            </a:lvl8pPr>
            <a:lvl9pPr marR="0" lvl="8" algn="l" rtl="0">
              <a:spcBef>
                <a:spcPts val="0"/>
              </a:spcBef>
              <a:spcAft>
                <a:spcPts val="0"/>
              </a:spcAft>
              <a:buSzPts val="1400"/>
              <a:buNone/>
              <a:defRPr sz="4400" b="1" i="0" u="none" strike="noStrike" cap="none">
                <a:solidFill>
                  <a:srgbClr val="FF6600"/>
                </a:solidFill>
                <a:latin typeface="Arial"/>
                <a:ea typeface="Arial"/>
                <a:cs typeface="Arial"/>
                <a:sym typeface="Arial"/>
              </a:defRPr>
            </a:lvl9pPr>
          </a:lstStyle>
          <a:p>
            <a:endParaRPr/>
          </a:p>
        </p:txBody>
      </p:sp>
      <p:sp>
        <p:nvSpPr>
          <p:cNvPr id="30" name="Google Shape;30;p10"/>
          <p:cNvSpPr txBox="1">
            <a:spLocks noGrp="1"/>
          </p:cNvSpPr>
          <p:nvPr>
            <p:ph type="body" idx="1"/>
          </p:nvPr>
        </p:nvSpPr>
        <p:spPr>
          <a:xfrm>
            <a:off x="98425" y="1295400"/>
            <a:ext cx="8859837" cy="4876800"/>
          </a:xfrm>
          <a:prstGeom prst="rect">
            <a:avLst/>
          </a:prstGeom>
          <a:noFill/>
          <a:ln>
            <a:noFill/>
          </a:ln>
        </p:spPr>
        <p:txBody>
          <a:bodyPr spcFirstLastPara="1" wrap="square" lIns="91425" tIns="45700" rIns="91425" bIns="45700" anchor="t" anchorCtr="0">
            <a:noAutofit/>
          </a:bodyPr>
          <a:lstStyle>
            <a:lvl1pPr marL="457200" marR="0" lvl="0" indent="-457200" algn="l" rtl="0">
              <a:spcBef>
                <a:spcPts val="720"/>
              </a:spcBef>
              <a:spcAft>
                <a:spcPts val="0"/>
              </a:spcAft>
              <a:buClr>
                <a:srgbClr val="0000FF"/>
              </a:buClr>
              <a:buSzPts val="3600"/>
              <a:buFont typeface="Arial"/>
              <a:buChar char="•"/>
              <a:defRPr sz="3600" b="1" i="0" u="none" strike="noStrike" cap="none">
                <a:solidFill>
                  <a:srgbClr val="0000FF"/>
                </a:solidFill>
                <a:latin typeface="Arial"/>
                <a:ea typeface="Arial"/>
                <a:cs typeface="Arial"/>
                <a:sym typeface="Arial"/>
              </a:defRPr>
            </a:lvl1pPr>
            <a:lvl2pPr marL="914400" marR="0" lvl="1" indent="-419100" algn="l" rtl="0">
              <a:spcBef>
                <a:spcPts val="600"/>
              </a:spcBef>
              <a:spcAft>
                <a:spcPts val="0"/>
              </a:spcAft>
              <a:buClr>
                <a:srgbClr val="0000FF"/>
              </a:buClr>
              <a:buSzPts val="3000"/>
              <a:buFont typeface="Arial"/>
              <a:buChar char="–"/>
              <a:defRPr sz="3000" b="1" i="0" u="none" strike="noStrike" cap="none">
                <a:solidFill>
                  <a:srgbClr val="0000FF"/>
                </a:solidFill>
                <a:latin typeface="Arial"/>
                <a:ea typeface="Arial"/>
                <a:cs typeface="Arial"/>
                <a:sym typeface="Arial"/>
              </a:defRPr>
            </a:lvl2pPr>
            <a:lvl3pPr marL="1371600" marR="0" lvl="2" indent="-406400" algn="l" rtl="0">
              <a:spcBef>
                <a:spcPts val="560"/>
              </a:spcBef>
              <a:spcAft>
                <a:spcPts val="0"/>
              </a:spcAft>
              <a:buClr>
                <a:srgbClr val="0000FF"/>
              </a:buClr>
              <a:buSzPts val="2800"/>
              <a:buFont typeface="Arial"/>
              <a:buChar char="•"/>
              <a:defRPr sz="2800" b="0" i="0" u="none" strike="noStrike" cap="none">
                <a:solidFill>
                  <a:srgbClr val="0000FF"/>
                </a:solidFill>
                <a:latin typeface="Arial"/>
                <a:ea typeface="Arial"/>
                <a:cs typeface="Arial"/>
                <a:sym typeface="Arial"/>
              </a:defRPr>
            </a:lvl3pPr>
            <a:lvl4pPr marL="1828800" marR="0" lvl="3"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4pPr>
            <a:lvl5pPr marL="2286000" marR="0" lvl="4"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5pPr>
            <a:lvl6pPr marL="2743200" marR="0" lvl="5"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6pPr>
            <a:lvl7pPr marL="3200400" marR="0" lvl="6"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7pPr>
            <a:lvl8pPr marL="3657600" marR="0" lvl="7"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8pPr>
            <a:lvl9pPr marL="4114800" marR="0" lvl="8" indent="-431800" algn="l" rtl="0">
              <a:spcBef>
                <a:spcPts val="640"/>
              </a:spcBef>
              <a:spcAft>
                <a:spcPts val="0"/>
              </a:spcAft>
              <a:buClr>
                <a:srgbClr val="0000FF"/>
              </a:buClr>
              <a:buSzPts val="3200"/>
              <a:buFont typeface="Arial"/>
              <a:buChar char="»"/>
              <a:defRPr sz="3200" b="0" i="0" u="none" strike="noStrike" cap="none">
                <a:solidFill>
                  <a:srgbClr val="0000FF"/>
                </a:solidFill>
                <a:latin typeface="Arial"/>
                <a:ea typeface="Arial"/>
                <a:cs typeface="Arial"/>
                <a:sym typeface="Arial"/>
              </a:defRPr>
            </a:lvl9pPr>
          </a:lstStyle>
          <a:p>
            <a:endParaRPr/>
          </a:p>
        </p:txBody>
      </p:sp>
      <p:sp>
        <p:nvSpPr>
          <p:cNvPr id="31" name="Google Shape;31;p10"/>
          <p:cNvSpPr txBox="1">
            <a:spLocks noGrp="1"/>
          </p:cNvSpPr>
          <p:nvPr>
            <p:ph type="sldNum" idx="12"/>
          </p:nvPr>
        </p:nvSpPr>
        <p:spPr>
          <a:xfrm>
            <a:off x="8458200" y="6324600"/>
            <a:ext cx="609600" cy="400050"/>
          </a:xfrm>
          <a:prstGeom prst="rect">
            <a:avLst/>
          </a:prstGeom>
          <a:noFill/>
          <a:ln>
            <a:noFill/>
          </a:ln>
        </p:spPr>
        <p:txBody>
          <a:bodyPr spcFirstLastPara="1" wrap="square" lIns="91425" tIns="45700" rIns="91425" bIns="45700" anchor="t" anchorCtr="0">
            <a:noAutofit/>
          </a:bodyPr>
          <a:lstStyle>
            <a:lvl1pPr marL="0" marR="0" lvl="0"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1pPr>
            <a:lvl2pPr marL="0" marR="0" lvl="1"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2pPr>
            <a:lvl3pPr marL="0" marR="0" lvl="2"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3pPr>
            <a:lvl4pPr marL="0" marR="0" lvl="3"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4pPr>
            <a:lvl5pPr marL="0" marR="0" lvl="4"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5pPr>
            <a:lvl6pPr marL="0" marR="0" lvl="5"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6pPr>
            <a:lvl7pPr marL="0" marR="0" lvl="6"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7pPr>
            <a:lvl8pPr marL="0" marR="0" lvl="7"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8pPr>
            <a:lvl9pPr marL="0" marR="0" lvl="8" indent="0" algn="ctr" rtl="0">
              <a:lnSpc>
                <a:spcPct val="100000"/>
              </a:lnSpc>
              <a:spcBef>
                <a:spcPts val="0"/>
              </a:spcBef>
              <a:spcAft>
                <a:spcPts val="0"/>
              </a:spcAft>
              <a:buClr>
                <a:srgbClr val="FF6600"/>
              </a:buClr>
              <a:buSzPts val="2400"/>
              <a:buFont typeface="Arial Black"/>
              <a:buNone/>
              <a:defRPr sz="2400" b="0" i="0" u="none">
                <a:solidFill>
                  <a:srgbClr val="FF6600"/>
                </a:solidFill>
                <a:latin typeface="Arial Black"/>
                <a:ea typeface="Arial Black"/>
                <a:cs typeface="Arial Black"/>
                <a:sym typeface="Arial Black"/>
              </a:defRPr>
            </a:lvl9pPr>
          </a:lstStyle>
          <a:p>
            <a:pPr marL="0" lvl="0" indent="0" algn="ct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2" name="Google Shape;32;p10"/>
          <p:cNvSpPr txBox="1">
            <a:spLocks noGrp="1"/>
          </p:cNvSpPr>
          <p:nvPr>
            <p:ph type="dt" idx="10"/>
          </p:nvPr>
        </p:nvSpPr>
        <p:spPr>
          <a:xfrm>
            <a:off x="5715000" y="0"/>
            <a:ext cx="3352800" cy="2317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400" b="1" i="0" u="none">
                <a:solidFill>
                  <a:srgbClr val="FF6600"/>
                </a:solidFill>
                <a:latin typeface="Arial"/>
                <a:ea typeface="Arial"/>
                <a:cs typeface="Arial"/>
                <a:sym typeface="Arial"/>
              </a:defRPr>
            </a:lvl1pPr>
            <a:lvl2pPr marR="0" lvl="1"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2pPr>
            <a:lvl3pPr marR="0" lvl="2"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3pPr>
            <a:lvl4pPr marR="0" lvl="3"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4pPr>
            <a:lvl5pPr marR="0" lvl="4"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5pPr>
            <a:lvl6pPr marR="0" lvl="5"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6pPr>
            <a:lvl7pPr marR="0" lvl="6"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7pPr>
            <a:lvl8pPr marR="0" lvl="7"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8pPr>
            <a:lvl9pPr marR="0" lvl="8" algn="l" rtl="0">
              <a:lnSpc>
                <a:spcPct val="100000"/>
              </a:lnSpc>
              <a:spcBef>
                <a:spcPts val="0"/>
              </a:spcBef>
              <a:spcAft>
                <a:spcPts val="0"/>
              </a:spcAft>
              <a:buSzPts val="1400"/>
              <a:buNone/>
              <a:defRPr sz="4400" b="1" i="0" u="none" strike="noStrike" cap="none">
                <a:solidFill>
                  <a:srgbClr val="FF33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5" name="Google Shape;45;p1"/>
          <p:cNvSpPr txBox="1"/>
          <p:nvPr/>
        </p:nvSpPr>
        <p:spPr>
          <a:xfrm>
            <a:off x="381000" y="578069"/>
            <a:ext cx="8382000" cy="5715000"/>
          </a:xfrm>
          <a:prstGeom prst="rect">
            <a:avLst/>
          </a:prstGeom>
          <a:noFill/>
          <a:ln w="63500" cap="flat" cmpd="sng">
            <a:solidFill>
              <a:srgbClr val="99CC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4400" b="1" i="0" u="none">
              <a:solidFill>
                <a:srgbClr val="FF3300"/>
              </a:solidFill>
              <a:latin typeface="Arial"/>
              <a:ea typeface="Arial"/>
              <a:cs typeface="Arial"/>
              <a:sym typeface="Arial"/>
            </a:endParaRPr>
          </a:p>
        </p:txBody>
      </p:sp>
      <p:pic>
        <p:nvPicPr>
          <p:cNvPr id="42" name="Google Shape;42;p1" descr="spkt.png"/>
          <p:cNvPicPr preferRelativeResize="0"/>
          <p:nvPr/>
        </p:nvPicPr>
        <p:blipFill rotWithShape="1">
          <a:blip r:embed="rId3">
            <a:alphaModFix/>
          </a:blip>
          <a:srcRect/>
          <a:stretch/>
        </p:blipFill>
        <p:spPr>
          <a:xfrm>
            <a:off x="3386137" y="228600"/>
            <a:ext cx="2405062" cy="2405062"/>
          </a:xfrm>
          <a:prstGeom prst="rect">
            <a:avLst/>
          </a:prstGeom>
          <a:noFill/>
          <a:ln>
            <a:noFill/>
          </a:ln>
          <a:effectLst>
            <a:outerShdw blurRad="63500" dist="50800" dir="5400000">
              <a:srgbClr val="000000"/>
            </a:outerShdw>
          </a:effectLst>
        </p:spPr>
      </p:pic>
      <p:sp>
        <p:nvSpPr>
          <p:cNvPr id="43" name="Google Shape;43;p1"/>
          <p:cNvSpPr txBox="1">
            <a:spLocks noGrp="1"/>
          </p:cNvSpPr>
          <p:nvPr>
            <p:ph type="ctrTitle"/>
          </p:nvPr>
        </p:nvSpPr>
        <p:spPr>
          <a:xfrm>
            <a:off x="533400" y="3886200"/>
            <a:ext cx="8153400" cy="1524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FF"/>
              </a:buClr>
              <a:buSzPts val="5400"/>
              <a:buFont typeface="Arial"/>
              <a:buNone/>
            </a:pPr>
            <a:r>
              <a:rPr lang="en-US" sz="5400" b="1" dirty="0" err="1" smtClean="0"/>
              <a:t>Quản</a:t>
            </a:r>
            <a:r>
              <a:rPr lang="en-US" sz="5400" b="1" dirty="0" smtClean="0"/>
              <a:t> </a:t>
            </a:r>
            <a:r>
              <a:rPr lang="en-US" sz="5400" b="1" dirty="0" err="1" smtClean="0"/>
              <a:t>lý</a:t>
            </a:r>
            <a:r>
              <a:rPr lang="en-US" sz="5400" b="1" dirty="0" smtClean="0"/>
              <a:t> </a:t>
            </a:r>
            <a:r>
              <a:rPr lang="en-US" sz="5400" b="1" dirty="0" err="1" smtClean="0"/>
              <a:t>thời</a:t>
            </a:r>
            <a:r>
              <a:rPr lang="en-US" sz="5400" b="1" dirty="0" smtClean="0"/>
              <a:t> </a:t>
            </a:r>
            <a:r>
              <a:rPr lang="en-US" sz="5400" b="1" dirty="0" err="1" smtClean="0"/>
              <a:t>gian</a:t>
            </a:r>
            <a:r>
              <a:rPr lang="en-US" sz="5400" b="1" dirty="0" smtClean="0"/>
              <a:t> </a:t>
            </a:r>
            <a:r>
              <a:rPr lang="en-US" sz="5400" b="1" dirty="0" err="1" smtClean="0"/>
              <a:t>dự</a:t>
            </a:r>
            <a:r>
              <a:rPr lang="en-US" sz="5400" b="1" dirty="0" smtClean="0"/>
              <a:t> </a:t>
            </a:r>
            <a:r>
              <a:rPr lang="en-US" sz="5400" b="1" dirty="0" err="1" smtClean="0"/>
              <a:t>án</a:t>
            </a:r>
            <a:endParaRPr dirty="0"/>
          </a:p>
        </p:txBody>
      </p:sp>
      <p:sp>
        <p:nvSpPr>
          <p:cNvPr id="44" name="Google Shape;44;p1"/>
          <p:cNvSpPr txBox="1">
            <a:spLocks noGrp="1"/>
          </p:cNvSpPr>
          <p:nvPr>
            <p:ph type="subTitle" idx="1"/>
          </p:nvPr>
        </p:nvSpPr>
        <p:spPr>
          <a:xfrm>
            <a:off x="1447800" y="3200400"/>
            <a:ext cx="6400800" cy="838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rgbClr val="FF6600"/>
              </a:buClr>
              <a:buSzPts val="4400"/>
              <a:buFont typeface="Arial"/>
              <a:buNone/>
            </a:pPr>
            <a:r>
              <a:rPr lang="en-US" sz="4400" b="1" i="0" u="none" dirty="0" err="1" smtClean="0">
                <a:solidFill>
                  <a:srgbClr val="FF6600"/>
                </a:solidFill>
                <a:latin typeface="Arial"/>
                <a:ea typeface="Arial"/>
                <a:cs typeface="Arial"/>
                <a:sym typeface="Arial"/>
              </a:rPr>
              <a:t>Chương</a:t>
            </a:r>
            <a:r>
              <a:rPr lang="en-US" sz="4400" b="1" i="0" u="none" dirty="0" smtClean="0">
                <a:solidFill>
                  <a:srgbClr val="FF6600"/>
                </a:solidFill>
                <a:latin typeface="Arial"/>
                <a:ea typeface="Arial"/>
                <a:cs typeface="Arial"/>
                <a:sym typeface="Arial"/>
              </a:rPr>
              <a:t> 4</a:t>
            </a:r>
            <a:endParaRPr dirty="0"/>
          </a:p>
        </p:txBody>
      </p:sp>
      <p:sp>
        <p:nvSpPr>
          <p:cNvPr id="47" name="Google Shape;47;p1"/>
          <p:cNvSpPr txBox="1"/>
          <p:nvPr/>
        </p:nvSpPr>
        <p:spPr>
          <a:xfrm>
            <a:off x="457200" y="2514600"/>
            <a:ext cx="8229600" cy="5794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3300"/>
              </a:buClr>
              <a:buSzPts val="3200"/>
              <a:buFont typeface="Arial"/>
              <a:buNone/>
            </a:pPr>
            <a:r>
              <a:rPr lang="en-US" sz="3200" b="1" i="0" u="none">
                <a:solidFill>
                  <a:srgbClr val="FF3300"/>
                </a:solidFill>
                <a:latin typeface="Arial"/>
                <a:ea typeface="Arial"/>
                <a:cs typeface="Arial"/>
                <a:sym typeface="Arial"/>
              </a:rPr>
              <a:t>QUẢN LÝ DỰ ÁN PHẦN MỀM</a:t>
            </a:r>
            <a:endParaRPr/>
          </a:p>
        </p:txBody>
      </p:sp>
      <p:sp>
        <p:nvSpPr>
          <p:cNvPr id="48" name="Google Shape;48;p1"/>
          <p:cNvSpPr txBox="1"/>
          <p:nvPr/>
        </p:nvSpPr>
        <p:spPr>
          <a:xfrm>
            <a:off x="457200" y="762000"/>
            <a:ext cx="8229600" cy="138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FF"/>
              </a:buClr>
              <a:buSzPts val="2800"/>
              <a:buFont typeface="Arial"/>
              <a:buNone/>
            </a:pPr>
            <a:r>
              <a:rPr lang="en-US" sz="2800" b="1" i="0" u="none" dirty="0" err="1">
                <a:solidFill>
                  <a:srgbClr val="0000FF"/>
                </a:solidFill>
                <a:latin typeface="Arial"/>
                <a:ea typeface="Arial"/>
                <a:cs typeface="Arial"/>
                <a:sym typeface="Arial"/>
              </a:rPr>
              <a:t>Đại</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học</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Sư</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phạm</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Kỹ</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thuật</a:t>
            </a:r>
            <a:r>
              <a:rPr lang="en-US" sz="2800" b="1" i="0" u="none" dirty="0">
                <a:solidFill>
                  <a:srgbClr val="0000FF"/>
                </a:solidFill>
                <a:latin typeface="Arial"/>
                <a:ea typeface="Arial"/>
                <a:cs typeface="Arial"/>
                <a:sym typeface="Arial"/>
              </a:rPr>
              <a:t> TP. HCM</a:t>
            </a:r>
            <a:br>
              <a:rPr lang="en-US" sz="2800" b="1" i="0" u="none" dirty="0">
                <a:solidFill>
                  <a:srgbClr val="0000FF"/>
                </a:solidFill>
                <a:latin typeface="Arial"/>
                <a:ea typeface="Arial"/>
                <a:cs typeface="Arial"/>
                <a:sym typeface="Arial"/>
              </a:rPr>
            </a:br>
            <a:r>
              <a:rPr lang="en-US" sz="2800" b="1" i="0" u="none" dirty="0" err="1">
                <a:solidFill>
                  <a:srgbClr val="0000FF"/>
                </a:solidFill>
                <a:latin typeface="Arial"/>
                <a:ea typeface="Arial"/>
                <a:cs typeface="Arial"/>
                <a:sym typeface="Arial"/>
              </a:rPr>
              <a:t>Khoa</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Công</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nghệ</a:t>
            </a:r>
            <a:r>
              <a:rPr lang="en-US" sz="2800" b="1" i="0" u="none" dirty="0">
                <a:solidFill>
                  <a:srgbClr val="0000FF"/>
                </a:solidFill>
                <a:latin typeface="Arial"/>
                <a:ea typeface="Arial"/>
                <a:cs typeface="Arial"/>
                <a:sym typeface="Arial"/>
              </a:rPr>
              <a:t> </a:t>
            </a:r>
            <a:r>
              <a:rPr lang="en-US" sz="2800" b="1" i="0" u="none" dirty="0" err="1">
                <a:solidFill>
                  <a:srgbClr val="0000FF"/>
                </a:solidFill>
                <a:latin typeface="Arial"/>
                <a:ea typeface="Arial"/>
                <a:cs typeface="Arial"/>
                <a:sym typeface="Arial"/>
              </a:rPr>
              <a:t>Thông</a:t>
            </a:r>
            <a:r>
              <a:rPr lang="en-US" sz="2800" b="1" i="0" u="none" dirty="0">
                <a:solidFill>
                  <a:srgbClr val="0000FF"/>
                </a:solidFill>
                <a:latin typeface="Arial"/>
                <a:ea typeface="Arial"/>
                <a:cs typeface="Arial"/>
                <a:sym typeface="Arial"/>
              </a:rPr>
              <a:t> tin</a:t>
            </a:r>
            <a:br>
              <a:rPr lang="en-US" sz="2800" b="1" i="0" u="none" dirty="0">
                <a:solidFill>
                  <a:srgbClr val="0000FF"/>
                </a:solidFill>
                <a:latin typeface="Arial"/>
                <a:ea typeface="Arial"/>
                <a:cs typeface="Arial"/>
                <a:sym typeface="Arial"/>
              </a:rPr>
            </a:br>
            <a:r>
              <a:rPr lang="en-US" sz="2800" b="1" i="0" u="none" dirty="0">
                <a:solidFill>
                  <a:srgbClr val="0000FF"/>
                </a:solidFill>
                <a:latin typeface="Arial"/>
                <a:ea typeface="Arial"/>
                <a:cs typeface="Arial"/>
                <a:sym typeface="Arial"/>
              </a:rPr>
              <a:t>----o0o----</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6382805aff_0_2"/>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10</a:t>
            </a:fld>
            <a:endParaRPr/>
          </a:p>
        </p:txBody>
      </p:sp>
      <p:sp>
        <p:nvSpPr>
          <p:cNvPr id="126" name="Google Shape;126;g6382805aff_0_2"/>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27" name="Google Shape;127;g6382805aff_0_2"/>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Cách tính thời gian hoàn thành</a:t>
            </a:r>
            <a:endParaRPr/>
          </a:p>
        </p:txBody>
      </p:sp>
      <p:sp>
        <p:nvSpPr>
          <p:cNvPr id="128" name="Google Shape;128;g6382805aff_0_2"/>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marR="241663" lvl="0" indent="0" algn="l" rtl="0">
              <a:spcBef>
                <a:spcPts val="360"/>
              </a:spcBef>
              <a:spcAft>
                <a:spcPts val="0"/>
              </a:spcAft>
              <a:buClr>
                <a:schemeClr val="dk1"/>
              </a:buClr>
              <a:buSzPts val="1100"/>
              <a:buFont typeface="Arial"/>
              <a:buNone/>
            </a:pPr>
            <a:r>
              <a:rPr lang="en-US" sz="3000" baseline="-25000" dirty="0" err="1">
                <a:solidFill>
                  <a:srgbClr val="0000FF"/>
                </a:solidFill>
                <a:latin typeface="Verdana"/>
                <a:ea typeface="Verdana"/>
                <a:cs typeface="Verdana"/>
                <a:sym typeface="Verdana"/>
              </a:rPr>
              <a:t>Tính</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thời</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gian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xuất</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hiện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sớm</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của</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sự</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kiện</a:t>
            </a:r>
            <a:r>
              <a:rPr lang="en-US" sz="300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sớm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j </a:t>
            </a:r>
            <a:r>
              <a:rPr lang="en-US" sz="3000" b="0" baseline="-25000" dirty="0" err="1">
                <a:solidFill>
                  <a:srgbClr val="0000FF"/>
                </a:solidFill>
                <a:latin typeface="Verdana"/>
                <a:ea typeface="Verdana"/>
                <a:cs typeface="Verdana"/>
                <a:sym typeface="Verdana"/>
              </a:rPr>
              <a:t>là</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sớm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nhất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kể</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từ</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khi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bắt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đầu</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án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đến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khi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đạt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tới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j.</a:t>
            </a:r>
            <a:endParaRPr sz="3000" b="0" baseline="-25000" dirty="0">
              <a:solidFill>
                <a:srgbClr val="0000FF"/>
              </a:solidFill>
              <a:latin typeface="Verdana"/>
              <a:ea typeface="Verdana"/>
              <a:cs typeface="Verdana"/>
              <a:sym typeface="Verdana"/>
            </a:endParaRPr>
          </a:p>
          <a:p>
            <a:pPr marL="228600" lvl="0" indent="0" algn="l" rtl="0">
              <a:spcBef>
                <a:spcPts val="36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lvl="0" indent="0" algn="ctr" rtl="0">
              <a:spcBef>
                <a:spcPts val="36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tjs</a:t>
            </a:r>
            <a:r>
              <a:rPr lang="en-US" sz="3000" b="0" baseline="-25000" dirty="0">
                <a:solidFill>
                  <a:srgbClr val="0000FF"/>
                </a:solidFill>
                <a:latin typeface="Verdana"/>
                <a:ea typeface="Verdana"/>
                <a:cs typeface="Verdana"/>
                <a:sym typeface="Verdana"/>
              </a:rPr>
              <a:t> = max{ tis + </a:t>
            </a:r>
            <a:r>
              <a:rPr lang="en-US" sz="3000" b="0" baseline="-25000" dirty="0" err="1">
                <a:solidFill>
                  <a:srgbClr val="0000FF"/>
                </a:solidFill>
                <a:latin typeface="Verdana"/>
                <a:ea typeface="Verdana"/>
                <a:cs typeface="Verdana"/>
                <a:sym typeface="Verdana"/>
              </a:rPr>
              <a:t>tij</a:t>
            </a:r>
            <a:r>
              <a:rPr lang="en-US" sz="3000" b="0" baseline="-25000" dirty="0">
                <a:solidFill>
                  <a:srgbClr val="0000FF"/>
                </a:solidFill>
                <a:latin typeface="Verdana"/>
                <a:ea typeface="Verdana"/>
                <a:cs typeface="Verdana"/>
                <a:sym typeface="Verdana"/>
              </a:rPr>
              <a:t> }</a:t>
            </a:r>
            <a:endParaRPr sz="3000" b="0" baseline="-25000" dirty="0">
              <a:solidFill>
                <a:srgbClr val="0000FF"/>
              </a:solidFill>
              <a:latin typeface="Verdana"/>
              <a:ea typeface="Verdana"/>
              <a:cs typeface="Verdana"/>
              <a:sym typeface="Verdana"/>
            </a:endParaRPr>
          </a:p>
          <a:p>
            <a:pPr marL="228600" lvl="0" indent="0" algn="ctr" rtl="0">
              <a:spcBef>
                <a:spcPts val="36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38100" lvl="0" indent="0">
              <a:buSzPts val="3000"/>
              <a:buNone/>
            </a:pPr>
            <a:r>
              <a:rPr lang="vi-VN" sz="3000" b="0" baseline="-25000" dirty="0">
                <a:latin typeface="Verdana"/>
                <a:ea typeface="Verdana"/>
                <a:cs typeface="Verdana"/>
                <a:sym typeface="Verdana"/>
              </a:rPr>
              <a:t>  -  Thời gian xuất hiện sớm của các sự kiện được tính từ trái sang</a:t>
            </a:r>
          </a:p>
          <a:p>
            <a:pPr marL="38100" lvl="0" indent="0">
              <a:buSzPts val="3000"/>
              <a:buNone/>
            </a:pPr>
            <a:r>
              <a:rPr lang="vi-VN" sz="3000" b="0" baseline="-25000" dirty="0">
                <a:latin typeface="Verdana"/>
                <a:ea typeface="Verdana"/>
                <a:cs typeface="Verdana"/>
                <a:sym typeface="Verdana"/>
              </a:rPr>
              <a:t>     phải</a:t>
            </a:r>
          </a:p>
          <a:p>
            <a:pPr marL="38100" lvl="0" indent="0">
              <a:buSzPts val="3000"/>
              <a:buNone/>
            </a:pPr>
            <a:endParaRPr lang="vi-VN" sz="3000" b="0" baseline="-25000" dirty="0">
              <a:latin typeface="Verdana"/>
              <a:ea typeface="Verdana"/>
              <a:cs typeface="Verdana"/>
              <a:sym typeface="Verdana"/>
            </a:endParaRPr>
          </a:p>
          <a:p>
            <a:pPr marL="38100" lvl="0" indent="0">
              <a:buSzPts val="3000"/>
              <a:buNone/>
            </a:pPr>
            <a:r>
              <a:rPr lang="vi-VN" sz="3000" b="0" baseline="-25000" dirty="0">
                <a:latin typeface="Verdana"/>
                <a:ea typeface="Verdana"/>
                <a:cs typeface="Verdana"/>
                <a:sym typeface="Verdana"/>
              </a:rPr>
              <a:t>  -  Với sự kiện bắt đầu, thời gian xuất hiện sớm bằng 0</a:t>
            </a:r>
            <a:endParaRPr sz="3000" b="0" baseline="-25000" dirty="0">
              <a:solidFill>
                <a:srgbClr val="0000FF"/>
              </a:solidFill>
              <a:latin typeface="Verdana"/>
              <a:ea typeface="Verdana"/>
              <a:cs typeface="Verdana"/>
              <a:sym typeface="Verdana"/>
            </a:endParaRPr>
          </a:p>
          <a:p>
            <a:pPr marL="228600" lvl="0" indent="0" algn="l" rtl="0">
              <a:spcBef>
                <a:spcPts val="360"/>
              </a:spcBef>
              <a:spcAft>
                <a:spcPts val="0"/>
              </a:spcAft>
              <a:buClr>
                <a:srgbClr val="0000FF"/>
              </a:buClr>
              <a:buSzPts val="3600"/>
              <a:buFont typeface="Arial"/>
              <a:buNone/>
            </a:pPr>
            <a:endParaRPr sz="3000" b="0" baseline="-25000" dirty="0">
              <a:solidFill>
                <a:srgbClr val="0000FF"/>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6382805aff_0_16"/>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11</a:t>
            </a:fld>
            <a:endParaRPr/>
          </a:p>
        </p:txBody>
      </p:sp>
      <p:sp>
        <p:nvSpPr>
          <p:cNvPr id="134" name="Google Shape;134;g6382805aff_0_16"/>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35" name="Google Shape;135;g6382805aff_0_16"/>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Cách tính thời gian hoàn thành</a:t>
            </a:r>
            <a:endParaRPr/>
          </a:p>
        </p:txBody>
      </p:sp>
      <p:sp>
        <p:nvSpPr>
          <p:cNvPr id="136" name="Google Shape;136;g6382805aff_0_16"/>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marR="241663" lvl="0" indent="0" algn="l" rtl="0">
              <a:lnSpc>
                <a:spcPct val="115000"/>
              </a:lnSpc>
              <a:spcBef>
                <a:spcPts val="0"/>
              </a:spcBef>
              <a:spcAft>
                <a:spcPts val="0"/>
              </a:spcAft>
              <a:buClr>
                <a:schemeClr val="dk1"/>
              </a:buClr>
              <a:buSzPts val="1100"/>
              <a:buFont typeface="Arial"/>
              <a:buNone/>
            </a:pPr>
            <a:r>
              <a:rPr lang="en-US" sz="3000" baseline="-25000" dirty="0" err="1">
                <a:solidFill>
                  <a:srgbClr val="0000FF"/>
                </a:solidFill>
                <a:latin typeface="Verdana"/>
                <a:ea typeface="Verdana"/>
                <a:cs typeface="Verdana"/>
                <a:sym typeface="Verdana"/>
              </a:rPr>
              <a:t>Tính</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thời</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gian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xuất</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hiện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muộn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của</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sự</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muộn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là</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chậm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nhất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phải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đạt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tới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nếu</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không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muốn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kéo</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dài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toàn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bộ</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hoàn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thành</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án</a:t>
            </a:r>
            <a:r>
              <a:rPr lang="en-US" sz="3000" b="0" baseline="-25000" dirty="0">
                <a:solidFill>
                  <a:srgbClr val="0000FF"/>
                </a:solidFill>
                <a:latin typeface="Verdana"/>
                <a:ea typeface="Verdana"/>
                <a:cs typeface="Verdana"/>
                <a:sym typeface="Verdana"/>
              </a:rPr>
              <a:t>.</a:t>
            </a:r>
          </a:p>
          <a:p>
            <a:pPr marL="228600" marR="241663" lvl="0" indent="0" algn="l" rtl="0">
              <a:lnSpc>
                <a:spcPct val="115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ctr" rtl="0">
              <a:lnSpc>
                <a:spcPct val="115000"/>
              </a:lnSpc>
              <a:spcBef>
                <a:spcPts val="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tim</a:t>
            </a:r>
            <a:r>
              <a:rPr lang="en-US" sz="3000" b="0" baseline="-25000" dirty="0">
                <a:solidFill>
                  <a:srgbClr val="0000FF"/>
                </a:solidFill>
                <a:latin typeface="Verdana"/>
                <a:ea typeface="Verdana"/>
                <a:cs typeface="Verdana"/>
                <a:sym typeface="Verdana"/>
              </a:rPr>
              <a:t> = min{ </a:t>
            </a:r>
            <a:r>
              <a:rPr lang="en-US" sz="3000" b="0" baseline="-25000" dirty="0" err="1">
                <a:solidFill>
                  <a:srgbClr val="0000FF"/>
                </a:solidFill>
                <a:latin typeface="Verdana"/>
                <a:ea typeface="Verdana"/>
                <a:cs typeface="Verdana"/>
                <a:sym typeface="Verdana"/>
              </a:rPr>
              <a:t>tjm</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tij</a:t>
            </a:r>
            <a:r>
              <a:rPr lang="en-US" sz="3000" b="0" baseline="-25000">
                <a:solidFill>
                  <a:srgbClr val="0000FF"/>
                </a:solidFill>
                <a:latin typeface="Verdana"/>
                <a:ea typeface="Verdana"/>
                <a:cs typeface="Verdana"/>
                <a:sym typeface="Verdana"/>
              </a:rPr>
              <a:t> }</a:t>
            </a:r>
            <a:endParaRPr lang="en-US" sz="3000" b="0" baseline="-25000" dirty="0">
              <a:solidFill>
                <a:srgbClr val="0000FF"/>
              </a:solidFill>
              <a:latin typeface="Verdana"/>
              <a:ea typeface="Verdana"/>
              <a:cs typeface="Verdana"/>
              <a:sym typeface="Verdana"/>
            </a:endParaRPr>
          </a:p>
          <a:p>
            <a:pPr marL="228600" marR="241663" lvl="0" indent="0" algn="ctr" rtl="0">
              <a:lnSpc>
                <a:spcPct val="115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muộn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các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được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tính</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từ</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phải</a:t>
            </a:r>
            <a:endParaRPr lang="en-US"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solidFill>
                  <a:srgbClr val="0000FF"/>
                </a:solidFill>
                <a:latin typeface="Verdana"/>
                <a:ea typeface="Verdana"/>
                <a:cs typeface="Verdana"/>
                <a:sym typeface="Verdana"/>
              </a:rPr>
              <a:t>     sang </a:t>
            </a:r>
            <a:r>
              <a:rPr lang="en-US" sz="3000" b="0" baseline="-25000" dirty="0" err="1">
                <a:solidFill>
                  <a:srgbClr val="0000FF"/>
                </a:solidFill>
                <a:latin typeface="Verdana"/>
                <a:ea typeface="Verdana"/>
                <a:cs typeface="Verdana"/>
                <a:sym typeface="Verdana"/>
              </a:rPr>
              <a:t>trái</a:t>
            </a:r>
            <a:endParaRPr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Với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kết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thúc</a:t>
            </a:r>
            <a:r>
              <a:rPr lang="en-US" sz="3000" b="0" baseline="-25000" dirty="0">
                <a:solidFill>
                  <a:srgbClr val="0000FF"/>
                </a:solidFill>
                <a:latin typeface="Verdana"/>
                <a:ea typeface="Verdana"/>
                <a:cs typeface="Verdana"/>
                <a:sym typeface="Verdana"/>
              </a:rPr>
              <a:t> ta </a:t>
            </a:r>
            <a:r>
              <a:rPr lang="en-US" sz="3000" b="0" baseline="-25000" dirty="0" err="1">
                <a:solidFill>
                  <a:srgbClr val="0000FF"/>
                </a:solidFill>
                <a:latin typeface="Verdana"/>
                <a:ea typeface="Verdana"/>
                <a:cs typeface="Verdana"/>
                <a:sym typeface="Verdana"/>
              </a:rPr>
              <a:t>có</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sớm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bằng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endParaRPr lang="en-US" sz="3000" b="0" baseline="-25000" dirty="0">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muộn</a:t>
            </a:r>
            <a:endParaRPr sz="3000" b="0" baseline="-25000" dirty="0">
              <a:solidFill>
                <a:srgbClr val="0000FF"/>
              </a:solidFill>
              <a:latin typeface="Verdana"/>
              <a:ea typeface="Verdana"/>
              <a:cs typeface="Verdana"/>
              <a:sym typeface="Verdana"/>
            </a:endParaRPr>
          </a:p>
          <a:p>
            <a:pPr marL="228600" marR="241663" lvl="0" indent="0" algn="l" rtl="0">
              <a:spcBef>
                <a:spcPts val="360"/>
              </a:spcBef>
              <a:spcAft>
                <a:spcPts val="0"/>
              </a:spcAft>
              <a:buClr>
                <a:srgbClr val="0000FF"/>
              </a:buClr>
              <a:buSzPts val="3600"/>
              <a:buFont typeface="Arial"/>
              <a:buNone/>
            </a:pPr>
            <a:endParaRPr sz="3000" baseline="-25000" dirty="0">
              <a:solidFill>
                <a:srgbClr val="0000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6382805aff_0_27"/>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12</a:t>
            </a:fld>
            <a:endParaRPr/>
          </a:p>
        </p:txBody>
      </p:sp>
      <p:sp>
        <p:nvSpPr>
          <p:cNvPr id="142" name="Google Shape;142;g6382805aff_0_27"/>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43" name="Google Shape;143;g6382805aff_0_27"/>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Cách tính thời gian hoàn thành</a:t>
            </a:r>
            <a:endParaRPr/>
          </a:p>
        </p:txBody>
      </p:sp>
      <p:sp>
        <p:nvSpPr>
          <p:cNvPr id="144" name="Google Shape;144;g6382805aff_0_27"/>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marR="241663" lvl="0" indent="0" algn="l" rtl="0">
              <a:lnSpc>
                <a:spcPct val="115000"/>
              </a:lnSpc>
              <a:spcBef>
                <a:spcPts val="0"/>
              </a:spcBef>
              <a:spcAft>
                <a:spcPts val="0"/>
              </a:spcAft>
              <a:buClr>
                <a:schemeClr val="dk1"/>
              </a:buClr>
              <a:buSzPts val="1100"/>
              <a:buFont typeface="Arial"/>
              <a:buNone/>
            </a:pPr>
            <a:r>
              <a:rPr lang="en-US" sz="3000" baseline="-25000" dirty="0" err="1">
                <a:solidFill>
                  <a:srgbClr val="0000FF"/>
                </a:solidFill>
                <a:latin typeface="Verdana"/>
                <a:ea typeface="Verdana"/>
                <a:cs typeface="Verdana"/>
                <a:sym typeface="Verdana"/>
              </a:rPr>
              <a:t>Xác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định</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sự</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kiện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găng</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và</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những</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công</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việc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a:t>
            </a:r>
            <a:endParaRPr sz="3000" b="0" baseline="-25000" dirty="0">
              <a:solidFill>
                <a:srgbClr val="0000FF"/>
              </a:solidFill>
              <a:latin typeface="Verdana"/>
              <a:ea typeface="Verdana"/>
              <a:cs typeface="Verdana"/>
              <a:sym typeface="Verdana"/>
            </a:endParaRPr>
          </a:p>
          <a:p>
            <a:pPr marL="228600" marR="241663" lvl="0" indent="0" algn="l" rtl="0">
              <a:lnSpc>
                <a:spcPct val="115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Những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là</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những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có</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endParaRPr lang="en-US"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sớm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bằng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xuất</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muộn</a:t>
            </a:r>
            <a:r>
              <a:rPr lang="en-US" sz="3000" b="0" baseline="-25000" dirty="0">
                <a:solidFill>
                  <a:srgbClr val="0000FF"/>
                </a:solidFill>
                <a:latin typeface="Verdana"/>
                <a:ea typeface="Verdana"/>
                <a:cs typeface="Verdana"/>
                <a:sym typeface="Verdana"/>
              </a:rPr>
              <a:t>. </a:t>
            </a:r>
            <a:endParaRPr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Đường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là</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đường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đi</a:t>
            </a:r>
            <a:r>
              <a:rPr lang="en-US" sz="3000" b="0" baseline="-25000" dirty="0">
                <a:solidFill>
                  <a:srgbClr val="0000FF"/>
                </a:solidFill>
                <a:latin typeface="Verdana"/>
                <a:ea typeface="Verdana"/>
                <a:cs typeface="Verdana"/>
                <a:sym typeface="Verdana"/>
              </a:rPr>
              <a:t> qua </a:t>
            </a:r>
            <a:r>
              <a:rPr lang="en-US" sz="3000" b="0" baseline="-25000" dirty="0" err="1">
                <a:solidFill>
                  <a:srgbClr val="0000FF"/>
                </a:solidFill>
                <a:latin typeface="Verdana"/>
                <a:ea typeface="Verdana"/>
                <a:cs typeface="Verdana"/>
                <a:sym typeface="Verdana"/>
              </a:rPr>
              <a:t>các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kiện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a:t>
            </a:r>
            <a:endParaRPr sz="3000" b="0" baseline="-25000" dirty="0">
              <a:solidFill>
                <a:srgbClr val="0000FF"/>
              </a:solidFill>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Những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là</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những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nằm</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trên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đường</a:t>
            </a:r>
            <a:endParaRPr lang="en-US" sz="3000" b="0" baseline="-25000" dirty="0">
              <a:latin typeface="Verdana"/>
              <a:ea typeface="Verdana"/>
              <a:cs typeface="Verdana"/>
              <a:sym typeface="Verdana"/>
            </a:endParaRPr>
          </a:p>
          <a:p>
            <a:pPr marL="38100" marR="241663" lvl="0" indent="0" algn="l" rtl="0">
              <a:lnSpc>
                <a:spcPct val="115000"/>
              </a:lnSpc>
              <a:spcBef>
                <a:spcPts val="0"/>
              </a:spcBef>
              <a:spcAft>
                <a:spcPts val="0"/>
              </a:spcAft>
              <a:buClr>
                <a:srgbClr val="0000FF"/>
              </a:buClr>
              <a:buSzPts val="3000"/>
              <a:buNone/>
            </a:pP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găng</a:t>
            </a:r>
            <a:r>
              <a:rPr lang="en-US" sz="3000" b="0" baseline="-25000" dirty="0">
                <a:solidFill>
                  <a:srgbClr val="0000FF"/>
                </a:solidFill>
                <a:latin typeface="Verdana"/>
                <a:ea typeface="Verdana"/>
                <a:cs typeface="Verdana"/>
                <a:sym typeface="Verdana"/>
              </a:rPr>
              <a:t>.</a:t>
            </a:r>
            <a:endParaRPr sz="3000" b="0" baseline="-25000" dirty="0">
              <a:solidFill>
                <a:srgbClr val="0000FF"/>
              </a:solidFill>
              <a:latin typeface="Verdana"/>
              <a:ea typeface="Verdana"/>
              <a:cs typeface="Verdana"/>
              <a:sym typeface="Verdana"/>
            </a:endParaRPr>
          </a:p>
          <a:p>
            <a:pPr marL="228600" marR="241663" lvl="0" indent="0" algn="l" rtl="0">
              <a:spcBef>
                <a:spcPts val="360"/>
              </a:spcBef>
              <a:spcAft>
                <a:spcPts val="0"/>
              </a:spcAft>
              <a:buClr>
                <a:srgbClr val="0000FF"/>
              </a:buClr>
              <a:buSzPts val="3600"/>
              <a:buFont typeface="Arial"/>
              <a:buNone/>
            </a:pPr>
            <a:endParaRPr sz="3000" baseline="-25000" dirty="0">
              <a:solidFill>
                <a:srgbClr val="0000F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6382805aff_0_35"/>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13</a:t>
            </a:fld>
            <a:endParaRPr/>
          </a:p>
        </p:txBody>
      </p:sp>
      <p:sp>
        <p:nvSpPr>
          <p:cNvPr id="150" name="Google Shape;150;g6382805aff_0_35"/>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51" name="Google Shape;151;g6382805aff_0_35"/>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Cách tính thời gian hoàn thành</a:t>
            </a:r>
            <a:endParaRPr/>
          </a:p>
        </p:txBody>
      </p:sp>
      <p:sp>
        <p:nvSpPr>
          <p:cNvPr id="152" name="Google Shape;152;g6382805aff_0_35"/>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marR="241663" lvl="0" indent="0" algn="l" rtl="0">
              <a:lnSpc>
                <a:spcPct val="100000"/>
              </a:lnSpc>
              <a:spcBef>
                <a:spcPts val="0"/>
              </a:spcBef>
              <a:spcAft>
                <a:spcPts val="0"/>
              </a:spcAft>
              <a:buClr>
                <a:schemeClr val="dk1"/>
              </a:buClr>
              <a:buSzPts val="1100"/>
              <a:buFont typeface="Arial"/>
              <a:buNone/>
            </a:pPr>
            <a:r>
              <a:rPr lang="en-US" sz="3000" baseline="-25000" dirty="0" err="1">
                <a:solidFill>
                  <a:srgbClr val="0000FF"/>
                </a:solidFill>
                <a:latin typeface="Verdana"/>
                <a:ea typeface="Verdana"/>
                <a:cs typeface="Verdana"/>
                <a:sym typeface="Verdana"/>
              </a:rPr>
              <a:t>Xác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định</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thời</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gian</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dự</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trữ</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của</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các</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công</a:t>
            </a:r>
            <a:r>
              <a:rPr lang="en-US" sz="3000" baseline="-25000" dirty="0">
                <a:solidFill>
                  <a:srgbClr val="0000FF"/>
                </a:solidFill>
                <a:latin typeface="Verdana"/>
                <a:ea typeface="Verdana"/>
                <a:cs typeface="Verdana"/>
                <a:sym typeface="Verdana"/>
              </a:rPr>
              <a:t> </a:t>
            </a:r>
            <a:r>
              <a:rPr lang="en-US" sz="3000" baseline="-25000" dirty="0" err="1">
                <a:solidFill>
                  <a:srgbClr val="0000FF"/>
                </a:solidFill>
                <a:latin typeface="Verdana"/>
                <a:ea typeface="Verdana"/>
                <a:cs typeface="Verdana"/>
                <a:sym typeface="Verdana"/>
              </a:rPr>
              <a:t>việc</a:t>
            </a:r>
            <a:endParaRPr sz="300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Đối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với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mỗi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người</a:t>
            </a:r>
            <a:r>
              <a:rPr lang="en-US" sz="3000" b="0" baseline="-25000" dirty="0">
                <a:solidFill>
                  <a:srgbClr val="0000FF"/>
                </a:solidFill>
                <a:latin typeface="Verdana"/>
                <a:ea typeface="Verdana"/>
                <a:cs typeface="Verdana"/>
                <a:sym typeface="Verdana"/>
              </a:rPr>
              <a:t> ta </a:t>
            </a:r>
            <a:r>
              <a:rPr lang="en-US" sz="3000" b="0" baseline="-25000" dirty="0" err="1">
                <a:solidFill>
                  <a:srgbClr val="0000FF"/>
                </a:solidFill>
                <a:latin typeface="Verdana"/>
                <a:ea typeface="Verdana"/>
                <a:cs typeface="Verdana"/>
                <a:sym typeface="Verdana"/>
              </a:rPr>
              <a:t>xác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định</a:t>
            </a:r>
            <a:r>
              <a:rPr lang="en-US" sz="3000" b="0" baseline="-25000" dirty="0">
                <a:solidFill>
                  <a:srgbClr val="0000FF"/>
                </a:solidFill>
                <a:latin typeface="Verdana"/>
                <a:ea typeface="Verdana"/>
                <a:cs typeface="Verdana"/>
                <a:sym typeface="Verdana"/>
              </a:rPr>
              <a:t> 3 </a:t>
            </a:r>
            <a:r>
              <a:rPr lang="en-US" sz="3000" b="0" baseline="-25000" dirty="0" err="1">
                <a:solidFill>
                  <a:srgbClr val="0000FF"/>
                </a:solidFill>
                <a:latin typeface="Verdana"/>
                <a:ea typeface="Verdana"/>
                <a:cs typeface="Verdana"/>
                <a:sym typeface="Verdana"/>
              </a:rPr>
              <a:t>loại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trữ</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sau</a:t>
            </a:r>
            <a:r>
              <a:rPr lang="en-US" sz="3000" b="0" baseline="-25000" dirty="0">
                <a:solidFill>
                  <a:srgbClr val="0000FF"/>
                </a:solidFill>
                <a:latin typeface="Verdana"/>
                <a:ea typeface="Verdana"/>
                <a:cs typeface="Verdana"/>
                <a:sym typeface="Verdana"/>
              </a:rPr>
              <a:t>:</a:t>
            </a:r>
          </a:p>
          <a:p>
            <a:pPr marL="228600" marR="241663" lvl="0" indent="0" algn="l" rtl="0">
              <a:lnSpc>
                <a:spcPct val="100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trữ</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tự</a:t>
            </a:r>
            <a:r>
              <a:rPr lang="en-US" sz="3000" b="0" baseline="-25000" dirty="0">
                <a:solidFill>
                  <a:srgbClr val="0000FF"/>
                </a:solidFill>
                <a:latin typeface="Verdana"/>
                <a:ea typeface="Verdana"/>
                <a:cs typeface="Verdana"/>
                <a:sym typeface="Verdana"/>
              </a:rPr>
              <a:t> do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ij</a:t>
            </a:r>
            <a:r>
              <a:rPr lang="en-US" sz="3000" b="0" baseline="-25000" dirty="0">
                <a:solidFill>
                  <a:srgbClr val="0000FF"/>
                </a:solidFill>
                <a:latin typeface="Verdana"/>
                <a:ea typeface="Verdana"/>
                <a:cs typeface="Verdana"/>
                <a:sym typeface="Verdana"/>
              </a:rPr>
              <a:t>:</a:t>
            </a:r>
          </a:p>
          <a:p>
            <a:pPr marL="228600" marR="241663" lvl="0" indent="0" algn="l" rtl="0">
              <a:lnSpc>
                <a:spcPct val="100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ctr" rtl="0">
              <a:lnSpc>
                <a:spcPct val="100000"/>
              </a:lnSpc>
              <a:spcBef>
                <a:spcPts val="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MLij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tsj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tsi</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tij</a:t>
            </a:r>
            <a:endParaRPr lang="en-US" sz="3000" b="0" baseline="-25000" dirty="0">
              <a:solidFill>
                <a:srgbClr val="0000FF"/>
              </a:solidFill>
              <a:latin typeface="Verdana"/>
              <a:ea typeface="Verdana"/>
              <a:cs typeface="Verdana"/>
              <a:sym typeface="Verdana"/>
            </a:endParaRPr>
          </a:p>
          <a:p>
            <a:pPr marL="228600" marR="241663" lvl="0" indent="0" algn="ctr" rtl="0">
              <a:lnSpc>
                <a:spcPct val="100000"/>
              </a:lnSpc>
              <a:spcBef>
                <a:spcPts val="0"/>
              </a:spcBef>
              <a:spcAft>
                <a:spcPts val="0"/>
              </a:spcAft>
              <a:buClr>
                <a:schemeClr val="dk1"/>
              </a:buClr>
              <a:buSzPts val="1100"/>
              <a:buFont typeface="Arial"/>
              <a:buNone/>
            </a:pPr>
            <a:endParaRPr lang="en-US" sz="3000" b="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trữ</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hoàn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toàn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ij</a:t>
            </a:r>
            <a:endParaRPr lang="en-US" sz="3000" b="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ctr" rtl="0">
              <a:lnSpc>
                <a:spcPct val="100000"/>
              </a:lnSpc>
              <a:spcBef>
                <a:spcPts val="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MTij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tmj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tsi</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tij</a:t>
            </a:r>
            <a:endParaRPr lang="en-US" sz="3000" b="0" baseline="-25000" dirty="0">
              <a:solidFill>
                <a:srgbClr val="0000FF"/>
              </a:solidFill>
              <a:latin typeface="Verdana"/>
              <a:ea typeface="Verdana"/>
              <a:cs typeface="Verdana"/>
              <a:sym typeface="Verdana"/>
            </a:endParaRPr>
          </a:p>
          <a:p>
            <a:pPr marL="228600" marR="241663" lvl="0" indent="0" algn="ctr" rtl="0">
              <a:lnSpc>
                <a:spcPct val="100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Thời</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gian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dự</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trữ</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chắc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chắn</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của</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công</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việc</a:t>
            </a:r>
            <a:r>
              <a:rPr lang="en-US" sz="3000" b="0" baseline="-25000" dirty="0">
                <a:solidFill>
                  <a:srgbClr val="0000FF"/>
                </a:solidFill>
                <a:latin typeface="Verdana"/>
                <a:ea typeface="Verdana"/>
                <a:cs typeface="Verdana"/>
                <a:sym typeface="Verdana"/>
              </a:rPr>
              <a:t> </a:t>
            </a:r>
            <a:r>
              <a:rPr lang="en-US" sz="3000" b="0" baseline="-25000" dirty="0" err="1">
                <a:solidFill>
                  <a:srgbClr val="0000FF"/>
                </a:solidFill>
                <a:latin typeface="Verdana"/>
                <a:ea typeface="Verdana"/>
                <a:cs typeface="Verdana"/>
                <a:sym typeface="Verdana"/>
              </a:rPr>
              <a:t>ij</a:t>
            </a:r>
            <a:endParaRPr lang="en-US" sz="3000" b="0" baseline="-25000" dirty="0">
              <a:solidFill>
                <a:srgbClr val="0000FF"/>
              </a:solidFill>
              <a:latin typeface="Verdana"/>
              <a:ea typeface="Verdana"/>
              <a:cs typeface="Verdana"/>
              <a:sym typeface="Verdana"/>
            </a:endParaRPr>
          </a:p>
          <a:p>
            <a:pPr marL="228600" marR="241663" lvl="0" indent="0" algn="l" rtl="0">
              <a:lnSpc>
                <a:spcPct val="100000"/>
              </a:lnSpc>
              <a:spcBef>
                <a:spcPts val="0"/>
              </a:spcBef>
              <a:spcAft>
                <a:spcPts val="0"/>
              </a:spcAft>
              <a:buClr>
                <a:schemeClr val="dk1"/>
              </a:buClr>
              <a:buSzPts val="1100"/>
              <a:buFont typeface="Arial"/>
              <a:buNone/>
            </a:pPr>
            <a:endParaRPr sz="3000" b="0" baseline="-25000" dirty="0">
              <a:solidFill>
                <a:srgbClr val="0000FF"/>
              </a:solidFill>
              <a:latin typeface="Verdana"/>
              <a:ea typeface="Verdana"/>
              <a:cs typeface="Verdana"/>
              <a:sym typeface="Verdana"/>
            </a:endParaRPr>
          </a:p>
          <a:p>
            <a:pPr marL="228600" marR="241663" lvl="0" indent="0" algn="ctr" rtl="0">
              <a:lnSpc>
                <a:spcPct val="100000"/>
              </a:lnSpc>
              <a:spcBef>
                <a:spcPts val="0"/>
              </a:spcBef>
              <a:spcAft>
                <a:spcPts val="0"/>
              </a:spcAft>
              <a:buClr>
                <a:schemeClr val="dk1"/>
              </a:buClr>
              <a:buSzPts val="1100"/>
              <a:buFont typeface="Arial"/>
              <a:buNone/>
            </a:pPr>
            <a:r>
              <a:rPr lang="en-US" sz="3000" b="0" baseline="-25000" dirty="0" err="1">
                <a:solidFill>
                  <a:srgbClr val="0000FF"/>
                </a:solidFill>
                <a:latin typeface="Verdana"/>
                <a:ea typeface="Verdana"/>
                <a:cs typeface="Verdana"/>
                <a:sym typeface="Verdana"/>
              </a:rPr>
              <a:t>MCij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tsj</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tmi</a:t>
            </a:r>
            <a:r>
              <a:rPr lang="en-US" sz="3000" b="0" baseline="-25000" dirty="0">
                <a:solidFill>
                  <a:srgbClr val="0000FF"/>
                </a:solidFill>
                <a:latin typeface="Verdana"/>
                <a:ea typeface="Verdana"/>
                <a:cs typeface="Verdana"/>
                <a:sym typeface="Verdana"/>
              </a:rPr>
              <a:t> – </a:t>
            </a:r>
            <a:r>
              <a:rPr lang="en-US" sz="3000" b="0" baseline="-25000" dirty="0" err="1">
                <a:solidFill>
                  <a:srgbClr val="0000FF"/>
                </a:solidFill>
                <a:latin typeface="Verdana"/>
                <a:ea typeface="Verdana"/>
                <a:cs typeface="Verdana"/>
                <a:sym typeface="Verdana"/>
              </a:rPr>
              <a:t>tij</a:t>
            </a:r>
            <a:r>
              <a:rPr lang="en-US" sz="3000" b="0" baseline="-25000" dirty="0">
                <a:solidFill>
                  <a:srgbClr val="0000FF"/>
                </a:solidFill>
                <a:latin typeface="Verdana"/>
                <a:ea typeface="Verdana"/>
                <a:cs typeface="Verdana"/>
                <a:sym typeface="Verdana"/>
              </a:rPr>
              <a:t> </a:t>
            </a:r>
            <a:endParaRPr sz="3000" b="0" baseline="-25000" dirty="0">
              <a:solidFill>
                <a:srgbClr val="0000FF"/>
              </a:solidFill>
              <a:latin typeface="Verdana"/>
              <a:ea typeface="Verdana"/>
              <a:cs typeface="Verdana"/>
              <a:sym typeface="Verdana"/>
            </a:endParaRPr>
          </a:p>
          <a:p>
            <a:pPr marL="228600" marR="241663" lvl="0" indent="0" algn="l" rtl="0">
              <a:lnSpc>
                <a:spcPct val="100000"/>
              </a:lnSpc>
              <a:spcBef>
                <a:spcPts val="360"/>
              </a:spcBef>
              <a:spcAft>
                <a:spcPts val="0"/>
              </a:spcAft>
              <a:buClr>
                <a:srgbClr val="0000FF"/>
              </a:buClr>
              <a:buSzPts val="3600"/>
              <a:buFont typeface="Arial"/>
              <a:buNone/>
            </a:pPr>
            <a:endParaRPr sz="3000" b="0" baseline="-25000" dirty="0">
              <a:solidFill>
                <a:srgbClr val="0000FF"/>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p:nvPr/>
        </p:nvSpPr>
        <p:spPr>
          <a:xfrm>
            <a:off x="8458200" y="6324600"/>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14</a:t>
            </a:fld>
            <a:endParaRPr/>
          </a:p>
        </p:txBody>
      </p:sp>
      <p:sp>
        <p:nvSpPr>
          <p:cNvPr id="158" name="Google Shape;158;p6"/>
          <p:cNvSpPr txBox="1"/>
          <p:nvPr/>
        </p:nvSpPr>
        <p:spPr>
          <a:xfrm>
            <a:off x="5715000" y="0"/>
            <a:ext cx="3352800" cy="231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59" name="Google Shape;159;p6"/>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160" name="Google Shape;160;p6"/>
          <p:cNvSpPr txBox="1">
            <a:spLocks noGrp="1"/>
          </p:cNvSpPr>
          <p:nvPr>
            <p:ph type="body" idx="1"/>
          </p:nvPr>
        </p:nvSpPr>
        <p:spPr>
          <a:xfrm>
            <a:off x="152400" y="1219200"/>
            <a:ext cx="8882062" cy="4953000"/>
          </a:xfrm>
          <a:prstGeom prst="rect">
            <a:avLst/>
          </a:prstGeom>
          <a:noFill/>
          <a:ln>
            <a:noFill/>
          </a:ln>
        </p:spPr>
        <p:txBody>
          <a:bodyPr spcFirstLastPara="1" wrap="square" lIns="91425" tIns="45700" rIns="91425" bIns="45700" anchor="t" anchorCtr="0">
            <a:noAutofit/>
          </a:bodyPr>
          <a:lstStyle/>
          <a:p>
            <a:pPr marL="342900" lvl="0" indent="-114300" algn="l" rtl="0">
              <a:spcBef>
                <a:spcPts val="0"/>
              </a:spcBef>
              <a:spcAft>
                <a:spcPts val="0"/>
              </a:spcAft>
              <a:buClr>
                <a:srgbClr val="0000FF"/>
              </a:buClr>
              <a:buSzPts val="3600"/>
              <a:buFont typeface="Arial"/>
              <a:buNone/>
            </a:pPr>
            <a:r>
              <a:rPr lang="en-US"/>
              <a:t> </a:t>
            </a:r>
            <a:endParaRPr sz="3600" b="1">
              <a:solidFill>
                <a:srgbClr val="0000FF"/>
              </a:solidFill>
              <a:latin typeface="Arial"/>
              <a:ea typeface="Arial"/>
              <a:cs typeface="Arial"/>
              <a:sym typeface="Arial"/>
            </a:endParaRPr>
          </a:p>
        </p:txBody>
      </p:sp>
      <p:graphicFrame>
        <p:nvGraphicFramePr>
          <p:cNvPr id="161" name="Google Shape;161;p6"/>
          <p:cNvGraphicFramePr/>
          <p:nvPr/>
        </p:nvGraphicFramePr>
        <p:xfrm>
          <a:off x="386463" y="1478400"/>
          <a:ext cx="8371075" cy="3901200"/>
        </p:xfrm>
        <a:graphic>
          <a:graphicData uri="http://schemas.openxmlformats.org/drawingml/2006/table">
            <a:tbl>
              <a:tblPr>
                <a:noFill/>
                <a:tableStyleId>{12059A4D-7709-4EBD-A244-BEF8A563E54F}</a:tableStyleId>
              </a:tblPr>
              <a:tblGrid>
                <a:gridCol w="1785725">
                  <a:extLst>
                    <a:ext uri="{9D8B030D-6E8A-4147-A177-3AD203B41FA5}">
                      <a16:colId xmlns:a16="http://schemas.microsoft.com/office/drawing/2014/main" val="20000"/>
                    </a:ext>
                  </a:extLst>
                </a:gridCol>
                <a:gridCol w="2746375">
                  <a:extLst>
                    <a:ext uri="{9D8B030D-6E8A-4147-A177-3AD203B41FA5}">
                      <a16:colId xmlns:a16="http://schemas.microsoft.com/office/drawing/2014/main" val="20001"/>
                    </a:ext>
                  </a:extLst>
                </a:gridCol>
                <a:gridCol w="383897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2000">
                          <a:latin typeface="Verdana"/>
                          <a:ea typeface="Verdana"/>
                          <a:cs typeface="Verdana"/>
                          <a:sym typeface="Verdana"/>
                        </a:rPr>
                        <a:t>Công việc</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Thời gian thực hiện</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Trình tự công việc</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A</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3</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ngay không trì hoãn</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B</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5</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ngay không trì hoãn</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C</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3</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ngay không trì hoãn</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D</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8</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sau khi xong a</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E</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4</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sau khi xong a, b</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F</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7</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sau khi xong c</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US" sz="2000">
                          <a:latin typeface="Verdana"/>
                          <a:ea typeface="Verdana"/>
                          <a:cs typeface="Verdana"/>
                          <a:sym typeface="Verdana"/>
                        </a:rPr>
                        <a:t>G</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3</a:t>
                      </a:r>
                      <a:endParaRPr sz="2000">
                        <a:latin typeface="Verdana"/>
                        <a:ea typeface="Verdana"/>
                        <a:cs typeface="Verdana"/>
                        <a:sym typeface="Verdana"/>
                      </a:endParaRPr>
                    </a:p>
                  </a:txBody>
                  <a:tcPr marL="91425" marR="91425" marT="91425" marB="91425"/>
                </a:tc>
                <a:tc>
                  <a:txBody>
                    <a:bodyPr/>
                    <a:lstStyle/>
                    <a:p>
                      <a:pPr marL="0" lvl="0" indent="0" algn="l" rtl="0">
                        <a:spcBef>
                          <a:spcPts val="0"/>
                        </a:spcBef>
                        <a:spcAft>
                          <a:spcPts val="0"/>
                        </a:spcAft>
                        <a:buNone/>
                      </a:pPr>
                      <a:r>
                        <a:rPr lang="en-US" sz="2000">
                          <a:latin typeface="Verdana"/>
                          <a:ea typeface="Verdana"/>
                          <a:cs typeface="Verdana"/>
                          <a:sym typeface="Verdana"/>
                        </a:rPr>
                        <a:t>Làm sau khi xong f</a:t>
                      </a:r>
                      <a:endParaRPr sz="2000">
                        <a:latin typeface="Verdana"/>
                        <a:ea typeface="Verdana"/>
                        <a:cs typeface="Verdana"/>
                        <a:sym typeface="Verdana"/>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6382805aff_1_50"/>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15</a:t>
            </a:fld>
            <a:endParaRPr/>
          </a:p>
        </p:txBody>
      </p:sp>
      <p:sp>
        <p:nvSpPr>
          <p:cNvPr id="167" name="Google Shape;167;g6382805aff_1_50"/>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68" name="Google Shape;168;g6382805aff_1_50"/>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169" name="Google Shape;169;g6382805aff_1_50"/>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342900" lvl="0" indent="-114300" algn="l" rtl="0">
              <a:spcBef>
                <a:spcPts val="0"/>
              </a:spcBef>
              <a:spcAft>
                <a:spcPts val="0"/>
              </a:spcAft>
              <a:buClr>
                <a:srgbClr val="0000FF"/>
              </a:buClr>
              <a:buSzPts val="3600"/>
              <a:buFont typeface="Arial"/>
              <a:buNone/>
            </a:pPr>
            <a:r>
              <a:rPr lang="en-US">
                <a:latin typeface="Verdana"/>
                <a:ea typeface="Verdana"/>
                <a:cs typeface="Verdana"/>
                <a:sym typeface="Verdana"/>
              </a:rPr>
              <a:t>Sơ đồ PERT:</a:t>
            </a:r>
            <a:endParaRPr>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r>
              <a:rPr lang="en-US">
                <a:latin typeface="Verdana"/>
                <a:ea typeface="Verdana"/>
                <a:cs typeface="Verdana"/>
                <a:sym typeface="Verdana"/>
              </a:rPr>
              <a:t> </a:t>
            </a:r>
            <a:endParaRPr sz="3600">
              <a:solidFill>
                <a:srgbClr val="0000FF"/>
              </a:solidFill>
              <a:latin typeface="Verdana"/>
              <a:ea typeface="Verdana"/>
              <a:cs typeface="Verdana"/>
              <a:sym typeface="Verdana"/>
            </a:endParaRPr>
          </a:p>
        </p:txBody>
      </p:sp>
      <p:pic>
        <p:nvPicPr>
          <p:cNvPr id="170" name="Google Shape;170;g6382805aff_1_50"/>
          <p:cNvPicPr preferRelativeResize="0"/>
          <p:nvPr/>
        </p:nvPicPr>
        <p:blipFill>
          <a:blip r:embed="rId3">
            <a:alphaModFix/>
          </a:blip>
          <a:stretch>
            <a:fillRect/>
          </a:stretch>
        </p:blipFill>
        <p:spPr>
          <a:xfrm>
            <a:off x="916450" y="1962825"/>
            <a:ext cx="7311101" cy="4004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6382805aff_1_60"/>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16</a:t>
            </a:fld>
            <a:endParaRPr/>
          </a:p>
        </p:txBody>
      </p:sp>
      <p:sp>
        <p:nvSpPr>
          <p:cNvPr id="176" name="Google Shape;176;g6382805aff_1_60"/>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77" name="Google Shape;177;g6382805aff_1_60"/>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178" name="Google Shape;178;g6382805aff_1_60"/>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lvl="0" indent="0" algn="l" rtl="0">
              <a:lnSpc>
                <a:spcPct val="115000"/>
              </a:lnSpc>
              <a:spcBef>
                <a:spcPts val="0"/>
              </a:spcBef>
              <a:spcAft>
                <a:spcPts val="0"/>
              </a:spcAft>
              <a:buClr>
                <a:schemeClr val="dk1"/>
              </a:buClr>
              <a:buSzPts val="1100"/>
              <a:buFont typeface="Arial"/>
              <a:buNone/>
            </a:pPr>
            <a:r>
              <a:rPr lang="en-US" sz="2400">
                <a:solidFill>
                  <a:srgbClr val="0000FF"/>
                </a:solidFill>
                <a:latin typeface="Verdana"/>
                <a:ea typeface="Verdana"/>
                <a:cs typeface="Verdana"/>
                <a:sym typeface="Verdana"/>
              </a:rPr>
              <a:t>Tính thời hạn sớm của các sự kiện</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s1</a:t>
            </a:r>
            <a:r>
              <a:rPr lang="en-US" sz="2400">
                <a:solidFill>
                  <a:srgbClr val="0000FF"/>
                </a:solidFill>
                <a:latin typeface="Verdana"/>
                <a:ea typeface="Verdana"/>
                <a:cs typeface="Verdana"/>
                <a:sym typeface="Verdana"/>
              </a:rPr>
              <a:t>	= 0 (vì 1 là sự kiện bắt đầu)</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s2</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s1</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a</a:t>
            </a:r>
            <a:r>
              <a:rPr lang="en-US" sz="2400">
                <a:solidFill>
                  <a:srgbClr val="0000FF"/>
                </a:solidFill>
                <a:latin typeface="Verdana"/>
                <a:ea typeface="Verdana"/>
                <a:cs typeface="Verdana"/>
                <a:sym typeface="Verdana"/>
              </a:rPr>
              <a:t> = 0 + 3 = 3</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s3</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s1</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c</a:t>
            </a:r>
            <a:r>
              <a:rPr lang="en-US" sz="2400">
                <a:solidFill>
                  <a:srgbClr val="0000FF"/>
                </a:solidFill>
                <a:latin typeface="Verdana"/>
                <a:ea typeface="Verdana"/>
                <a:cs typeface="Verdana"/>
                <a:sym typeface="Verdana"/>
              </a:rPr>
              <a:t> = 0 + 6 = 6</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s4</a:t>
            </a:r>
            <a:r>
              <a:rPr lang="en-US" sz="2400">
                <a:solidFill>
                  <a:srgbClr val="0000FF"/>
                </a:solidFill>
                <a:latin typeface="Verdana"/>
                <a:ea typeface="Verdana"/>
                <a:cs typeface="Verdana"/>
                <a:sym typeface="Verdana"/>
              </a:rPr>
              <a:t>	= max(t</a:t>
            </a:r>
            <a:r>
              <a:rPr lang="en-US" sz="2400" baseline="-25000">
                <a:solidFill>
                  <a:srgbClr val="0000FF"/>
                </a:solidFill>
                <a:latin typeface="Verdana"/>
                <a:ea typeface="Verdana"/>
                <a:cs typeface="Verdana"/>
                <a:sym typeface="Verdana"/>
              </a:rPr>
              <a:t>s1</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b</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s2</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h</a:t>
            </a:r>
            <a:r>
              <a:rPr lang="en-US" sz="2400">
                <a:solidFill>
                  <a:srgbClr val="0000FF"/>
                </a:solidFill>
                <a:latin typeface="Verdana"/>
                <a:ea typeface="Verdana"/>
                <a:cs typeface="Verdana"/>
                <a:sym typeface="Verdana"/>
              </a:rPr>
              <a:t>) </a:t>
            </a:r>
            <a:endParaRPr sz="2400">
              <a:solidFill>
                <a:srgbClr val="0000FF"/>
              </a:solidFill>
              <a:latin typeface="Verdana"/>
              <a:ea typeface="Verdana"/>
              <a:cs typeface="Verdana"/>
              <a:sym typeface="Verdana"/>
            </a:endParaRPr>
          </a:p>
          <a:p>
            <a:pPr marL="914400" lvl="0" indent="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 max(0 + 5 ; 3 + 0)</a:t>
            </a:r>
            <a:endParaRPr sz="2400">
              <a:solidFill>
                <a:srgbClr val="0000FF"/>
              </a:solidFill>
              <a:latin typeface="Verdana"/>
              <a:ea typeface="Verdana"/>
              <a:cs typeface="Verdana"/>
              <a:sym typeface="Verdana"/>
            </a:endParaRPr>
          </a:p>
          <a:p>
            <a:pPr marL="457200" lvl="0" indent="457200" algn="l" rtl="0">
              <a:lnSpc>
                <a:spcPct val="115000"/>
              </a:lnSpc>
              <a:spcBef>
                <a:spcPts val="0"/>
              </a:spcBef>
              <a:spcAft>
                <a:spcPts val="0"/>
              </a:spcAft>
              <a:buClr>
                <a:schemeClr val="dk1"/>
              </a:buClr>
              <a:buSzPts val="1100"/>
              <a:buFont typeface="Arial"/>
              <a:buNone/>
            </a:pPr>
            <a:r>
              <a:rPr lang="en-US" sz="2400">
                <a:solidFill>
                  <a:srgbClr val="0000FF"/>
                </a:solidFill>
                <a:latin typeface="Verdana"/>
                <a:ea typeface="Verdana"/>
                <a:cs typeface="Verdana"/>
                <a:sym typeface="Verdana"/>
              </a:rPr>
              <a:t>= 5</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s5</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s3</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f</a:t>
            </a:r>
            <a:r>
              <a:rPr lang="en-US" sz="2400">
                <a:solidFill>
                  <a:srgbClr val="0000FF"/>
                </a:solidFill>
                <a:latin typeface="Verdana"/>
                <a:ea typeface="Verdana"/>
                <a:cs typeface="Verdana"/>
                <a:sym typeface="Verdana"/>
              </a:rPr>
              <a:t> = 6 + 7 = 13</a:t>
            </a:r>
            <a:endParaRPr sz="240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t</a:t>
            </a:r>
            <a:r>
              <a:rPr lang="en-US" sz="2400" baseline="-25000">
                <a:solidFill>
                  <a:srgbClr val="0000FF"/>
                </a:solidFill>
                <a:latin typeface="Verdana"/>
                <a:ea typeface="Verdana"/>
                <a:cs typeface="Verdana"/>
                <a:sym typeface="Verdana"/>
              </a:rPr>
              <a:t>s6</a:t>
            </a:r>
            <a:r>
              <a:rPr lang="en-US" sz="2400">
                <a:solidFill>
                  <a:srgbClr val="0000FF"/>
                </a:solidFill>
                <a:latin typeface="Verdana"/>
                <a:ea typeface="Verdana"/>
                <a:cs typeface="Verdana"/>
                <a:sym typeface="Verdana"/>
              </a:rPr>
              <a:t>	= max(t</a:t>
            </a:r>
            <a:r>
              <a:rPr lang="en-US" sz="2400" baseline="-25000">
                <a:solidFill>
                  <a:srgbClr val="0000FF"/>
                </a:solidFill>
                <a:latin typeface="Verdana"/>
                <a:ea typeface="Verdana"/>
                <a:cs typeface="Verdana"/>
                <a:sym typeface="Verdana"/>
              </a:rPr>
              <a:t>s2</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d</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s4</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e</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s5</a:t>
            </a:r>
            <a:r>
              <a:rPr lang="en-US" sz="2400">
                <a:solidFill>
                  <a:srgbClr val="0000FF"/>
                </a:solidFill>
                <a:latin typeface="Verdana"/>
                <a:ea typeface="Verdana"/>
                <a:cs typeface="Verdana"/>
                <a:sym typeface="Verdana"/>
              </a:rPr>
              <a:t> + t</a:t>
            </a:r>
            <a:r>
              <a:rPr lang="en-US" sz="2400" baseline="-25000">
                <a:solidFill>
                  <a:srgbClr val="0000FF"/>
                </a:solidFill>
                <a:latin typeface="Verdana"/>
                <a:ea typeface="Verdana"/>
                <a:cs typeface="Verdana"/>
                <a:sym typeface="Verdana"/>
              </a:rPr>
              <a:t>g</a:t>
            </a:r>
            <a:r>
              <a:rPr lang="en-US" sz="2400">
                <a:solidFill>
                  <a:srgbClr val="0000FF"/>
                </a:solidFill>
                <a:latin typeface="Verdana"/>
                <a:ea typeface="Verdana"/>
                <a:cs typeface="Verdana"/>
                <a:sym typeface="Verdana"/>
              </a:rPr>
              <a:t>)</a:t>
            </a:r>
            <a:endParaRPr sz="2400">
              <a:solidFill>
                <a:srgbClr val="0000FF"/>
              </a:solidFill>
              <a:latin typeface="Verdana"/>
              <a:ea typeface="Verdana"/>
              <a:cs typeface="Verdana"/>
              <a:sym typeface="Verdana"/>
            </a:endParaRPr>
          </a:p>
          <a:p>
            <a:pPr marL="457200" lvl="0" indent="457200" algn="l" rtl="0">
              <a:lnSpc>
                <a:spcPct val="115000"/>
              </a:lnSpc>
              <a:spcBef>
                <a:spcPts val="0"/>
              </a:spcBef>
              <a:spcAft>
                <a:spcPts val="0"/>
              </a:spcAft>
              <a:buClr>
                <a:srgbClr val="0000FF"/>
              </a:buClr>
              <a:buSzPts val="3600"/>
              <a:buFont typeface="Arial"/>
              <a:buNone/>
            </a:pPr>
            <a:r>
              <a:rPr lang="en-US" sz="2400">
                <a:solidFill>
                  <a:srgbClr val="0000FF"/>
                </a:solidFill>
                <a:latin typeface="Verdana"/>
                <a:ea typeface="Verdana"/>
                <a:cs typeface="Verdana"/>
                <a:sym typeface="Verdana"/>
              </a:rPr>
              <a:t>= max(3 + 8 ; 5 + 4 ; 13 + 3)</a:t>
            </a:r>
            <a:endParaRPr sz="2400">
              <a:solidFill>
                <a:srgbClr val="0000FF"/>
              </a:solidFill>
              <a:latin typeface="Verdana"/>
              <a:ea typeface="Verdana"/>
              <a:cs typeface="Verdana"/>
              <a:sym typeface="Verdana"/>
            </a:endParaRPr>
          </a:p>
          <a:p>
            <a:pPr marL="457200" lvl="0" indent="457200" algn="l" rtl="0">
              <a:lnSpc>
                <a:spcPct val="115000"/>
              </a:lnSpc>
              <a:spcBef>
                <a:spcPts val="0"/>
              </a:spcBef>
              <a:spcAft>
                <a:spcPts val="0"/>
              </a:spcAft>
              <a:buClr>
                <a:schemeClr val="dk1"/>
              </a:buClr>
              <a:buSzPts val="1100"/>
              <a:buFont typeface="Arial"/>
              <a:buNone/>
            </a:pPr>
            <a:r>
              <a:rPr lang="en-US" sz="2400">
                <a:solidFill>
                  <a:srgbClr val="0000FF"/>
                </a:solidFill>
                <a:latin typeface="Verdana"/>
                <a:ea typeface="Verdana"/>
                <a:cs typeface="Verdana"/>
                <a:sym typeface="Verdana"/>
              </a:rPr>
              <a:t>= 16</a:t>
            </a:r>
            <a:endParaRPr sz="2400">
              <a:solidFill>
                <a:srgbClr val="0000FF"/>
              </a:solidFill>
              <a:latin typeface="Verdana"/>
              <a:ea typeface="Verdana"/>
              <a:cs typeface="Verdana"/>
              <a:sym typeface="Verdana"/>
            </a:endParaRPr>
          </a:p>
          <a:p>
            <a:pPr marL="914400" lvl="0" indent="457200" algn="l" rtl="0">
              <a:lnSpc>
                <a:spcPct val="115000"/>
              </a:lnSpc>
              <a:spcBef>
                <a:spcPts val="0"/>
              </a:spcBef>
              <a:spcAft>
                <a:spcPts val="0"/>
              </a:spcAft>
              <a:buClr>
                <a:srgbClr val="0000FF"/>
              </a:buClr>
              <a:buSzPts val="3600"/>
              <a:buFont typeface="Arial"/>
              <a:buNone/>
            </a:pPr>
            <a:endParaRPr sz="2400">
              <a:solidFill>
                <a:srgbClr val="0000FF"/>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6382805aff_1_68"/>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17</a:t>
            </a:fld>
            <a:endParaRPr/>
          </a:p>
        </p:txBody>
      </p:sp>
      <p:sp>
        <p:nvSpPr>
          <p:cNvPr id="184" name="Google Shape;184;g6382805aff_1_68"/>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85" name="Google Shape;185;g6382805aff_1_68"/>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186" name="Google Shape;186;g6382805aff_1_68"/>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lvl="0" indent="0" algn="l" rtl="0">
              <a:lnSpc>
                <a:spcPct val="115000"/>
              </a:lnSpc>
              <a:spcBef>
                <a:spcPts val="0"/>
              </a:spcBef>
              <a:spcAft>
                <a:spcPts val="0"/>
              </a:spcAft>
              <a:buClr>
                <a:schemeClr val="dk1"/>
              </a:buClr>
              <a:buSzPts val="1100"/>
              <a:buFont typeface="Arial"/>
              <a:buNone/>
            </a:pPr>
            <a:r>
              <a:rPr lang="en-US" sz="2400" dirty="0" err="1">
                <a:solidFill>
                  <a:srgbClr val="0000FF"/>
                </a:solidFill>
                <a:latin typeface="Verdana"/>
                <a:ea typeface="Verdana"/>
                <a:cs typeface="Verdana"/>
                <a:sym typeface="Verdana"/>
              </a:rPr>
              <a:t>Tính</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thời</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hạn</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muộn</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của</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các</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sự</a:t>
            </a:r>
            <a:r>
              <a:rPr lang="en-US" sz="2400" dirty="0">
                <a:solidFill>
                  <a:srgbClr val="0000FF"/>
                </a:solidFill>
                <a:latin typeface="Verdana"/>
                <a:ea typeface="Verdana"/>
                <a:cs typeface="Verdana"/>
                <a:sym typeface="Verdana"/>
              </a:rPr>
              <a:t> </a:t>
            </a:r>
            <a:r>
              <a:rPr lang="en-US" sz="2400" dirty="0" err="1">
                <a:solidFill>
                  <a:srgbClr val="0000FF"/>
                </a:solidFill>
                <a:latin typeface="Verdana"/>
                <a:ea typeface="Verdana"/>
                <a:cs typeface="Verdana"/>
                <a:sym typeface="Verdana"/>
              </a:rPr>
              <a:t>kiện</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m6    </a:t>
            </a:r>
            <a:r>
              <a:rPr lang="en-US" sz="2400" dirty="0">
                <a:solidFill>
                  <a:srgbClr val="0000FF"/>
                </a:solidFill>
                <a:latin typeface="Verdana"/>
                <a:ea typeface="Verdana"/>
                <a:cs typeface="Verdana"/>
                <a:sym typeface="Verdana"/>
              </a:rPr>
              <a:t>= t</a:t>
            </a:r>
            <a:r>
              <a:rPr lang="en-US" sz="2400" baseline="-25000" dirty="0">
                <a:solidFill>
                  <a:srgbClr val="0000FF"/>
                </a:solidFill>
                <a:latin typeface="Verdana"/>
                <a:ea typeface="Verdana"/>
                <a:cs typeface="Verdana"/>
                <a:sym typeface="Verdana"/>
              </a:rPr>
              <a:t>s6</a:t>
            </a:r>
            <a:r>
              <a:rPr lang="en-US" sz="2400" dirty="0">
                <a:solidFill>
                  <a:srgbClr val="0000FF"/>
                </a:solidFill>
                <a:latin typeface="Verdana"/>
                <a:ea typeface="Verdana"/>
                <a:cs typeface="Verdana"/>
                <a:sym typeface="Verdana"/>
              </a:rPr>
              <a:t> = 16</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m5</a:t>
            </a:r>
            <a:r>
              <a:rPr lang="en-US" sz="2400" baseline="-25000" dirty="0">
                <a:latin typeface="Verdana"/>
                <a:ea typeface="Verdana"/>
                <a:cs typeface="Verdana"/>
                <a:sym typeface="Verdana"/>
              </a:rPr>
              <a:t>    </a:t>
            </a:r>
            <a:r>
              <a:rPr lang="en-US" sz="2400" dirty="0">
                <a:solidFill>
                  <a:srgbClr val="0000FF"/>
                </a:solidFill>
                <a:latin typeface="Verdana"/>
                <a:ea typeface="Verdana"/>
                <a:cs typeface="Verdana"/>
                <a:sym typeface="Verdana"/>
              </a:rPr>
              <a:t>= t</a:t>
            </a:r>
            <a:r>
              <a:rPr lang="en-US" sz="2400" baseline="-25000" dirty="0">
                <a:solidFill>
                  <a:srgbClr val="0000FF"/>
                </a:solidFill>
                <a:latin typeface="Verdana"/>
                <a:ea typeface="Verdana"/>
                <a:cs typeface="Verdana"/>
                <a:sym typeface="Verdana"/>
              </a:rPr>
              <a:t>m6</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g</a:t>
            </a:r>
            <a:r>
              <a:rPr lang="en-US" sz="2400" dirty="0">
                <a:solidFill>
                  <a:srgbClr val="0000FF"/>
                </a:solidFill>
                <a:latin typeface="Verdana"/>
                <a:ea typeface="Verdana"/>
                <a:cs typeface="Verdana"/>
                <a:sym typeface="Verdana"/>
              </a:rPr>
              <a:t> = 16 – 3 = 13</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m4</a:t>
            </a:r>
            <a:r>
              <a:rPr lang="en-US" sz="2400" baseline="-25000" dirty="0">
                <a:latin typeface="Verdana"/>
                <a:ea typeface="Verdana"/>
                <a:cs typeface="Verdana"/>
                <a:sym typeface="Verdana"/>
              </a:rPr>
              <a:t>    </a:t>
            </a:r>
            <a:r>
              <a:rPr lang="en-US" sz="2400" dirty="0">
                <a:solidFill>
                  <a:srgbClr val="0000FF"/>
                </a:solidFill>
                <a:latin typeface="Verdana"/>
                <a:ea typeface="Verdana"/>
                <a:cs typeface="Verdana"/>
                <a:sym typeface="Verdana"/>
              </a:rPr>
              <a:t>= t</a:t>
            </a:r>
            <a:r>
              <a:rPr lang="en-US" sz="2400" baseline="-25000" dirty="0">
                <a:solidFill>
                  <a:srgbClr val="0000FF"/>
                </a:solidFill>
                <a:latin typeface="Verdana"/>
                <a:ea typeface="Verdana"/>
                <a:cs typeface="Verdana"/>
                <a:sym typeface="Verdana"/>
              </a:rPr>
              <a:t>m6</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e</a:t>
            </a:r>
            <a:r>
              <a:rPr lang="en-US" sz="2400" dirty="0">
                <a:solidFill>
                  <a:srgbClr val="0000FF"/>
                </a:solidFill>
                <a:latin typeface="Verdana"/>
                <a:ea typeface="Verdana"/>
                <a:cs typeface="Verdana"/>
                <a:sym typeface="Verdana"/>
              </a:rPr>
              <a:t> = 16 – 4 = 12</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m3</a:t>
            </a:r>
            <a:r>
              <a:rPr lang="en-US" sz="2400" baseline="-25000" dirty="0">
                <a:latin typeface="Verdana"/>
                <a:ea typeface="Verdana"/>
                <a:cs typeface="Verdana"/>
                <a:sym typeface="Verdana"/>
              </a:rPr>
              <a:t>    </a:t>
            </a:r>
            <a:r>
              <a:rPr lang="en-US" sz="2400" dirty="0">
                <a:solidFill>
                  <a:srgbClr val="0000FF"/>
                </a:solidFill>
                <a:latin typeface="Verdana"/>
                <a:ea typeface="Verdana"/>
                <a:cs typeface="Verdana"/>
                <a:sym typeface="Verdana"/>
              </a:rPr>
              <a:t>= t</a:t>
            </a:r>
            <a:r>
              <a:rPr lang="en-US" sz="2400" baseline="-25000" dirty="0">
                <a:solidFill>
                  <a:srgbClr val="0000FF"/>
                </a:solidFill>
                <a:latin typeface="Verdana"/>
                <a:ea typeface="Verdana"/>
                <a:cs typeface="Verdana"/>
                <a:sym typeface="Verdana"/>
              </a:rPr>
              <a:t>m5</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f</a:t>
            </a:r>
            <a:r>
              <a:rPr lang="en-US" sz="2400" dirty="0">
                <a:solidFill>
                  <a:srgbClr val="0000FF"/>
                </a:solidFill>
                <a:latin typeface="Verdana"/>
                <a:ea typeface="Verdana"/>
                <a:cs typeface="Verdana"/>
                <a:sym typeface="Verdana"/>
              </a:rPr>
              <a:t> = 13 – 7 = 6</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m2</a:t>
            </a:r>
            <a:r>
              <a:rPr lang="en-US" sz="2400" baseline="-25000" dirty="0">
                <a:latin typeface="Verdana"/>
                <a:ea typeface="Verdana"/>
                <a:cs typeface="Verdana"/>
                <a:sym typeface="Verdana"/>
              </a:rPr>
              <a:t>    </a:t>
            </a:r>
            <a:r>
              <a:rPr lang="en-US" sz="2400" dirty="0">
                <a:solidFill>
                  <a:srgbClr val="0000FF"/>
                </a:solidFill>
                <a:latin typeface="Verdana"/>
                <a:ea typeface="Verdana"/>
                <a:cs typeface="Verdana"/>
                <a:sym typeface="Verdana"/>
              </a:rPr>
              <a:t>= min (t</a:t>
            </a:r>
            <a:r>
              <a:rPr lang="en-US" sz="2400" baseline="-25000" dirty="0">
                <a:solidFill>
                  <a:srgbClr val="0000FF"/>
                </a:solidFill>
                <a:latin typeface="Verdana"/>
                <a:ea typeface="Verdana"/>
                <a:cs typeface="Verdana"/>
                <a:sym typeface="Verdana"/>
              </a:rPr>
              <a:t>m6</a:t>
            </a:r>
            <a:r>
              <a:rPr lang="en-US" sz="2400" dirty="0">
                <a:solidFill>
                  <a:srgbClr val="0000FF"/>
                </a:solidFill>
                <a:latin typeface="Verdana"/>
                <a:ea typeface="Verdana"/>
                <a:cs typeface="Verdana"/>
                <a:sym typeface="Verdana"/>
              </a:rPr>
              <a:t> – t</a:t>
            </a:r>
            <a:r>
              <a:rPr lang="en-US" sz="2400" baseline="-25000" dirty="0">
                <a:solidFill>
                  <a:srgbClr val="0000FF"/>
                </a:solidFill>
                <a:latin typeface="Verdana"/>
                <a:ea typeface="Verdana"/>
                <a:cs typeface="Verdana"/>
                <a:sym typeface="Verdana"/>
              </a:rPr>
              <a:t>d</a:t>
            </a:r>
            <a:r>
              <a:rPr lang="en-US" sz="2400" dirty="0">
                <a:solidFill>
                  <a:srgbClr val="0000FF"/>
                </a:solidFill>
                <a:latin typeface="Verdana"/>
                <a:ea typeface="Verdana"/>
                <a:cs typeface="Verdana"/>
                <a:sym typeface="Verdana"/>
              </a:rPr>
              <a:t> ; t</a:t>
            </a:r>
            <a:r>
              <a:rPr lang="en-US" sz="2400" baseline="-25000" dirty="0">
                <a:solidFill>
                  <a:srgbClr val="0000FF"/>
                </a:solidFill>
                <a:latin typeface="Verdana"/>
                <a:ea typeface="Verdana"/>
                <a:cs typeface="Verdana"/>
                <a:sym typeface="Verdana"/>
              </a:rPr>
              <a:t>m4</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h</a:t>
            </a:r>
            <a:r>
              <a:rPr lang="en-US" sz="2400" dirty="0">
                <a:solidFill>
                  <a:srgbClr val="0000FF"/>
                </a:solidFill>
                <a:latin typeface="Verdana"/>
                <a:ea typeface="Verdana"/>
                <a:cs typeface="Verdana"/>
                <a:sym typeface="Verdana"/>
              </a:rPr>
              <a:t> )</a:t>
            </a:r>
          </a:p>
          <a:p>
            <a:pPr marL="0" lvl="0" indent="457200" algn="l" rtl="0">
              <a:lnSpc>
                <a:spcPct val="115000"/>
              </a:lnSpc>
              <a:spcBef>
                <a:spcPts val="0"/>
              </a:spcBef>
              <a:spcAft>
                <a:spcPts val="0"/>
              </a:spcAft>
              <a:buClr>
                <a:srgbClr val="0000FF"/>
              </a:buClr>
              <a:buSzPts val="3600"/>
              <a:buFont typeface="Arial"/>
              <a:buNone/>
            </a:pPr>
            <a:r>
              <a:rPr lang="en-US" sz="2400" dirty="0">
                <a:latin typeface="Verdana"/>
                <a:ea typeface="Verdana"/>
                <a:cs typeface="Verdana"/>
                <a:sym typeface="Verdana"/>
              </a:rPr>
              <a:t>	   </a:t>
            </a:r>
            <a:r>
              <a:rPr lang="en-US" sz="2400" dirty="0">
                <a:solidFill>
                  <a:srgbClr val="0000FF"/>
                </a:solidFill>
                <a:latin typeface="Verdana"/>
                <a:ea typeface="Verdana"/>
                <a:cs typeface="Verdana"/>
                <a:sym typeface="Verdana"/>
              </a:rPr>
              <a:t>= min ( 16 – 8; 12 – 0)</a:t>
            </a:r>
            <a:endParaRPr lang="en-US" sz="2400" dirty="0">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  	   = 8</a:t>
            </a:r>
            <a:endParaRPr sz="2400" dirty="0">
              <a:solidFill>
                <a:srgbClr val="0000FF"/>
              </a:solidFill>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t</a:t>
            </a:r>
            <a:r>
              <a:rPr lang="en-US" sz="2400" baseline="-25000" dirty="0">
                <a:solidFill>
                  <a:srgbClr val="0000FF"/>
                </a:solidFill>
                <a:latin typeface="Verdana"/>
                <a:ea typeface="Verdana"/>
                <a:cs typeface="Verdana"/>
                <a:sym typeface="Verdana"/>
              </a:rPr>
              <a:t>m1</a:t>
            </a:r>
            <a:r>
              <a:rPr lang="en-US" sz="2400" baseline="-25000" dirty="0">
                <a:latin typeface="Verdana"/>
                <a:ea typeface="Verdana"/>
                <a:cs typeface="Verdana"/>
                <a:sym typeface="Verdana"/>
              </a:rPr>
              <a:t>    </a:t>
            </a:r>
            <a:r>
              <a:rPr lang="en-US" sz="2400" dirty="0">
                <a:solidFill>
                  <a:srgbClr val="0000FF"/>
                </a:solidFill>
                <a:latin typeface="Verdana"/>
                <a:ea typeface="Verdana"/>
                <a:cs typeface="Verdana"/>
                <a:sym typeface="Verdana"/>
              </a:rPr>
              <a:t>= min (t</a:t>
            </a:r>
            <a:r>
              <a:rPr lang="en-US" sz="2400" baseline="-25000" dirty="0">
                <a:solidFill>
                  <a:srgbClr val="0000FF"/>
                </a:solidFill>
                <a:latin typeface="Verdana"/>
                <a:ea typeface="Verdana"/>
                <a:cs typeface="Verdana"/>
                <a:sym typeface="Verdana"/>
              </a:rPr>
              <a:t>m3</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c</a:t>
            </a:r>
            <a:r>
              <a:rPr lang="en-US" sz="2400" dirty="0">
                <a:solidFill>
                  <a:srgbClr val="0000FF"/>
                </a:solidFill>
                <a:latin typeface="Verdana"/>
                <a:ea typeface="Verdana"/>
                <a:cs typeface="Verdana"/>
                <a:sym typeface="Verdana"/>
              </a:rPr>
              <a:t> ; t</a:t>
            </a:r>
            <a:r>
              <a:rPr lang="en-US" sz="2400" baseline="-25000" dirty="0">
                <a:solidFill>
                  <a:srgbClr val="0000FF"/>
                </a:solidFill>
                <a:latin typeface="Verdana"/>
                <a:ea typeface="Verdana"/>
                <a:cs typeface="Verdana"/>
                <a:sym typeface="Verdana"/>
              </a:rPr>
              <a:t>m4</a:t>
            </a:r>
            <a:r>
              <a:rPr lang="en-US" sz="2400" dirty="0">
                <a:solidFill>
                  <a:srgbClr val="0000FF"/>
                </a:solidFill>
                <a:latin typeface="Verdana"/>
                <a:ea typeface="Verdana"/>
                <a:cs typeface="Verdana"/>
                <a:sym typeface="Verdana"/>
              </a:rPr>
              <a:t> – </a:t>
            </a:r>
            <a:r>
              <a:rPr lang="en-US" sz="2400" dirty="0" err="1">
                <a:solidFill>
                  <a:srgbClr val="0000FF"/>
                </a:solidFill>
                <a:latin typeface="Verdana"/>
                <a:ea typeface="Verdana"/>
                <a:cs typeface="Verdana"/>
                <a:sym typeface="Verdana"/>
              </a:rPr>
              <a:t>t</a:t>
            </a:r>
            <a:r>
              <a:rPr lang="en-US" sz="2400" baseline="-25000" dirty="0" err="1">
                <a:solidFill>
                  <a:srgbClr val="0000FF"/>
                </a:solidFill>
                <a:latin typeface="Verdana"/>
                <a:ea typeface="Verdana"/>
                <a:cs typeface="Verdana"/>
                <a:sym typeface="Verdana"/>
              </a:rPr>
              <a:t>h</a:t>
            </a:r>
            <a:r>
              <a:rPr lang="en-US" sz="2400" dirty="0">
                <a:solidFill>
                  <a:srgbClr val="0000FF"/>
                </a:solidFill>
                <a:latin typeface="Verdana"/>
                <a:ea typeface="Verdana"/>
                <a:cs typeface="Verdana"/>
                <a:sym typeface="Verdana"/>
              </a:rPr>
              <a:t>; t</a:t>
            </a:r>
            <a:r>
              <a:rPr lang="en-US" sz="2400" baseline="-25000" dirty="0">
                <a:solidFill>
                  <a:srgbClr val="0000FF"/>
                </a:solidFill>
                <a:latin typeface="Verdana"/>
                <a:ea typeface="Verdana"/>
                <a:cs typeface="Verdana"/>
                <a:sym typeface="Verdana"/>
              </a:rPr>
              <a:t>m2</a:t>
            </a:r>
            <a:r>
              <a:rPr lang="en-US" sz="2400" dirty="0">
                <a:solidFill>
                  <a:srgbClr val="0000FF"/>
                </a:solidFill>
                <a:latin typeface="Verdana"/>
                <a:ea typeface="Verdana"/>
                <a:cs typeface="Verdana"/>
                <a:sym typeface="Verdana"/>
              </a:rPr>
              <a:t> – t</a:t>
            </a:r>
            <a:r>
              <a:rPr lang="en-US" sz="2400" baseline="-25000" dirty="0">
                <a:solidFill>
                  <a:srgbClr val="0000FF"/>
                </a:solidFill>
                <a:latin typeface="Verdana"/>
                <a:ea typeface="Verdana"/>
                <a:cs typeface="Verdana"/>
                <a:sym typeface="Verdana"/>
              </a:rPr>
              <a:t>a</a:t>
            </a:r>
            <a:r>
              <a:rPr lang="en-US" sz="2400" dirty="0">
                <a:solidFill>
                  <a:srgbClr val="0000FF"/>
                </a:solidFill>
                <a:latin typeface="Verdana"/>
                <a:ea typeface="Verdana"/>
                <a:cs typeface="Verdana"/>
                <a:sym typeface="Verdana"/>
              </a:rPr>
              <a:t> )</a:t>
            </a:r>
            <a:endParaRPr lang="en-US" sz="2400" dirty="0">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solidFill>
                  <a:srgbClr val="0000FF"/>
                </a:solidFill>
                <a:latin typeface="Verdana"/>
                <a:ea typeface="Verdana"/>
                <a:cs typeface="Verdana"/>
                <a:sym typeface="Verdana"/>
              </a:rPr>
              <a:t>	   = min ( 6 – 6; 8 – 5; 8 – 3)</a:t>
            </a:r>
            <a:endParaRPr lang="en-US" sz="2400" dirty="0">
              <a:latin typeface="Verdana"/>
              <a:ea typeface="Verdana"/>
              <a:cs typeface="Verdana"/>
              <a:sym typeface="Verdana"/>
            </a:endParaRPr>
          </a:p>
          <a:p>
            <a:pPr marL="0" lvl="0" indent="457200" algn="l" rtl="0">
              <a:lnSpc>
                <a:spcPct val="115000"/>
              </a:lnSpc>
              <a:spcBef>
                <a:spcPts val="0"/>
              </a:spcBef>
              <a:spcAft>
                <a:spcPts val="0"/>
              </a:spcAft>
              <a:buClr>
                <a:srgbClr val="0000FF"/>
              </a:buClr>
              <a:buSzPts val="3600"/>
              <a:buFont typeface="Arial"/>
              <a:buNone/>
            </a:pPr>
            <a:r>
              <a:rPr lang="en-US" sz="2400" dirty="0">
                <a:latin typeface="Verdana"/>
                <a:ea typeface="Verdana"/>
                <a:cs typeface="Verdana"/>
                <a:sym typeface="Verdana"/>
              </a:rPr>
              <a:t>	   </a:t>
            </a:r>
            <a:r>
              <a:rPr lang="en-US" sz="2400" dirty="0">
                <a:solidFill>
                  <a:srgbClr val="0000FF"/>
                </a:solidFill>
                <a:latin typeface="Verdana"/>
                <a:ea typeface="Verdana"/>
                <a:cs typeface="Verdana"/>
                <a:sym typeface="Verdana"/>
              </a:rPr>
              <a:t>= 0</a:t>
            </a:r>
            <a:endParaRPr sz="2400" dirty="0">
              <a:solidFill>
                <a:srgbClr val="0000FF"/>
              </a:solidFill>
              <a:latin typeface="Verdana"/>
              <a:ea typeface="Verdana"/>
              <a:cs typeface="Verdana"/>
              <a:sym typeface="Verdana"/>
            </a:endParaRPr>
          </a:p>
          <a:p>
            <a:pPr marL="914400" lvl="0" indent="457200" algn="l" rtl="0">
              <a:lnSpc>
                <a:spcPct val="115000"/>
              </a:lnSpc>
              <a:spcBef>
                <a:spcPts val="0"/>
              </a:spcBef>
              <a:spcAft>
                <a:spcPts val="0"/>
              </a:spcAft>
              <a:buClr>
                <a:srgbClr val="0000FF"/>
              </a:buClr>
              <a:buSzPts val="3600"/>
              <a:buFont typeface="Arial"/>
              <a:buNone/>
            </a:pPr>
            <a:endParaRPr sz="2400" dirty="0">
              <a:solidFill>
                <a:srgbClr val="0000FF"/>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6382805aff_1_75"/>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18</a:t>
            </a:fld>
            <a:endParaRPr/>
          </a:p>
        </p:txBody>
      </p:sp>
      <p:sp>
        <p:nvSpPr>
          <p:cNvPr id="192" name="Google Shape;192;g6382805aff_1_75"/>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93" name="Google Shape;193;g6382805aff_1_75"/>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194" name="Google Shape;194;g6382805aff_1_75"/>
          <p:cNvSpPr txBox="1">
            <a:spLocks noGrp="1"/>
          </p:cNvSpPr>
          <p:nvPr>
            <p:ph type="body" idx="1"/>
          </p:nvPr>
        </p:nvSpPr>
        <p:spPr>
          <a:xfrm>
            <a:off x="152400" y="1143125"/>
            <a:ext cx="8882100" cy="5029200"/>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0"/>
              </a:spcBef>
              <a:spcAft>
                <a:spcPts val="0"/>
              </a:spcAft>
              <a:buClr>
                <a:srgbClr val="0000FF"/>
              </a:buClr>
              <a:buSzPts val="3600"/>
              <a:buFont typeface="Arial"/>
              <a:buNone/>
            </a:pPr>
            <a:r>
              <a:rPr lang="en-US" sz="2400" dirty="0" err="1">
                <a:latin typeface="Verdana"/>
                <a:ea typeface="Verdana"/>
                <a:cs typeface="Verdana"/>
                <a:sym typeface="Verdana"/>
              </a:rPr>
              <a:t>Tính</a:t>
            </a:r>
            <a:r>
              <a:rPr lang="en-US" sz="2400" dirty="0">
                <a:latin typeface="Verdana"/>
                <a:ea typeface="Verdana"/>
                <a:cs typeface="Verdana"/>
                <a:sym typeface="Verdana"/>
              </a:rPr>
              <a:t> </a:t>
            </a:r>
            <a:r>
              <a:rPr lang="en-US" sz="2400" dirty="0" err="1">
                <a:latin typeface="Verdana"/>
                <a:ea typeface="Verdana"/>
                <a:cs typeface="Verdana"/>
                <a:sym typeface="Verdana"/>
              </a:rPr>
              <a:t>thời</a:t>
            </a:r>
            <a:r>
              <a:rPr lang="en-US" sz="2400" dirty="0">
                <a:latin typeface="Verdana"/>
                <a:ea typeface="Verdana"/>
                <a:cs typeface="Verdana"/>
                <a:sym typeface="Verdana"/>
              </a:rPr>
              <a:t> </a:t>
            </a:r>
            <a:r>
              <a:rPr lang="en-US" sz="2400" dirty="0" err="1">
                <a:latin typeface="Verdana"/>
                <a:ea typeface="Verdana"/>
                <a:cs typeface="Verdana"/>
                <a:sym typeface="Verdana"/>
              </a:rPr>
              <a:t>hạn</a:t>
            </a:r>
            <a:r>
              <a:rPr lang="en-US" sz="2400" dirty="0">
                <a:latin typeface="Verdana"/>
                <a:ea typeface="Verdana"/>
                <a:cs typeface="Verdana"/>
                <a:sym typeface="Verdana"/>
              </a:rPr>
              <a:t> </a:t>
            </a:r>
            <a:r>
              <a:rPr lang="en-US" sz="2400" dirty="0" err="1">
                <a:latin typeface="Verdana"/>
                <a:ea typeface="Verdana"/>
                <a:cs typeface="Verdana"/>
                <a:sym typeface="Verdana"/>
              </a:rPr>
              <a:t>muộn</a:t>
            </a:r>
            <a:r>
              <a:rPr lang="en-US" sz="2400" dirty="0">
                <a:latin typeface="Verdana"/>
                <a:ea typeface="Verdana"/>
                <a:cs typeface="Verdana"/>
                <a:sym typeface="Verdana"/>
              </a:rPr>
              <a:t> </a:t>
            </a:r>
            <a:r>
              <a:rPr lang="en-US" sz="2400" dirty="0" err="1">
                <a:latin typeface="Verdana"/>
                <a:ea typeface="Verdana"/>
                <a:cs typeface="Verdana"/>
                <a:sym typeface="Verdana"/>
              </a:rPr>
              <a:t>của</a:t>
            </a:r>
            <a:r>
              <a:rPr lang="en-US" sz="2400" dirty="0">
                <a:latin typeface="Verdana"/>
                <a:ea typeface="Verdana"/>
                <a:cs typeface="Verdana"/>
                <a:sym typeface="Verdana"/>
              </a:rPr>
              <a:t> </a:t>
            </a:r>
            <a:r>
              <a:rPr lang="en-US" sz="2400" dirty="0" err="1">
                <a:latin typeface="Verdana"/>
                <a:ea typeface="Verdana"/>
                <a:cs typeface="Verdana"/>
                <a:sym typeface="Verdana"/>
              </a:rPr>
              <a:t>các</a:t>
            </a:r>
            <a:r>
              <a:rPr lang="en-US" sz="2400" dirty="0">
                <a:latin typeface="Verdana"/>
                <a:ea typeface="Verdana"/>
                <a:cs typeface="Verdana"/>
                <a:sym typeface="Verdana"/>
              </a:rPr>
              <a:t> </a:t>
            </a:r>
            <a:r>
              <a:rPr lang="en-US" sz="2400" dirty="0" err="1">
                <a:latin typeface="Verdana"/>
                <a:ea typeface="Verdana"/>
                <a:cs typeface="Verdana"/>
                <a:sym typeface="Verdana"/>
              </a:rPr>
              <a:t>sự</a:t>
            </a:r>
            <a:r>
              <a:rPr lang="en-US" sz="2400" dirty="0">
                <a:latin typeface="Verdana"/>
                <a:ea typeface="Verdana"/>
                <a:cs typeface="Verdana"/>
                <a:sym typeface="Verdana"/>
              </a:rPr>
              <a:t> </a:t>
            </a:r>
            <a:r>
              <a:rPr lang="en-US" sz="2400" dirty="0" err="1">
                <a:latin typeface="Verdana"/>
                <a:ea typeface="Verdana"/>
                <a:cs typeface="Verdana"/>
                <a:sym typeface="Verdana"/>
              </a:rPr>
              <a:t>kiện</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tm6  = ts6 = 16</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tm5  = tm6 – </a:t>
            </a:r>
            <a:r>
              <a:rPr lang="en-US" sz="2400" dirty="0" err="1">
                <a:latin typeface="Verdana"/>
                <a:ea typeface="Verdana"/>
                <a:cs typeface="Verdana"/>
                <a:sym typeface="Verdana"/>
              </a:rPr>
              <a:t>tg</a:t>
            </a:r>
            <a:r>
              <a:rPr lang="en-US" sz="2400" dirty="0">
                <a:latin typeface="Verdana"/>
                <a:ea typeface="Verdana"/>
                <a:cs typeface="Verdana"/>
                <a:sym typeface="Verdana"/>
              </a:rPr>
              <a:t> = 16 – 3 = 13</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tm4  = tm6 – </a:t>
            </a:r>
            <a:r>
              <a:rPr lang="en-US" sz="2400" dirty="0" err="1">
                <a:latin typeface="Verdana"/>
                <a:ea typeface="Verdana"/>
                <a:cs typeface="Verdana"/>
                <a:sym typeface="Verdana"/>
              </a:rPr>
              <a:t>te</a:t>
            </a:r>
            <a:r>
              <a:rPr lang="en-US" sz="2400" dirty="0">
                <a:latin typeface="Verdana"/>
                <a:ea typeface="Verdana"/>
                <a:cs typeface="Verdana"/>
                <a:sym typeface="Verdana"/>
              </a:rPr>
              <a:t> = 16 – 4 = 12</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tm3  = tm5 – </a:t>
            </a:r>
            <a:r>
              <a:rPr lang="en-US" sz="2400" dirty="0" err="1">
                <a:latin typeface="Verdana"/>
                <a:ea typeface="Verdana"/>
                <a:cs typeface="Verdana"/>
                <a:sym typeface="Verdana"/>
              </a:rPr>
              <a:t>tf</a:t>
            </a:r>
            <a:r>
              <a:rPr lang="en-US" sz="2400" dirty="0">
                <a:latin typeface="Verdana"/>
                <a:ea typeface="Verdana"/>
                <a:cs typeface="Verdana"/>
                <a:sym typeface="Verdana"/>
              </a:rPr>
              <a:t> = 13 – 7 = 6</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tm2  = min (tm6 – td ; tm4 – </a:t>
            </a:r>
            <a:r>
              <a:rPr lang="en-US" sz="2400" dirty="0" err="1">
                <a:latin typeface="Verdana"/>
                <a:ea typeface="Verdana"/>
                <a:cs typeface="Verdana"/>
                <a:sym typeface="Verdana"/>
              </a:rPr>
              <a:t>th</a:t>
            </a:r>
            <a:r>
              <a:rPr lang="en-US" sz="2400" dirty="0">
                <a:latin typeface="Verdana"/>
                <a:ea typeface="Verdana"/>
                <a:cs typeface="Verdana"/>
                <a:sym typeface="Verdana"/>
              </a:rPr>
              <a:t> )</a:t>
            </a:r>
            <a:endParaRPr sz="2400" dirty="0">
              <a:latin typeface="Verdana"/>
              <a:ea typeface="Verdana"/>
              <a:cs typeface="Verdana"/>
              <a:sym typeface="Verdana"/>
            </a:endParaRPr>
          </a:p>
          <a:p>
            <a:pPr marL="914400" lvl="0" indent="45720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 min ( 16 – 8; 12 – 0)</a:t>
            </a:r>
          </a:p>
          <a:p>
            <a:pPr marL="914400" lvl="0" indent="45720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 8</a:t>
            </a:r>
            <a:endParaRPr sz="2400" dirty="0">
              <a:latin typeface="Verdana"/>
              <a:ea typeface="Verdana"/>
              <a:cs typeface="Verdana"/>
              <a:sym typeface="Verdana"/>
            </a:endParaRPr>
          </a:p>
          <a:p>
            <a:pPr marL="457200" lvl="0" indent="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tm1  = min (tm3 – </a:t>
            </a:r>
            <a:r>
              <a:rPr lang="en-US" sz="2400" dirty="0" err="1">
                <a:latin typeface="Verdana"/>
                <a:ea typeface="Verdana"/>
                <a:cs typeface="Verdana"/>
                <a:sym typeface="Verdana"/>
              </a:rPr>
              <a:t>tc</a:t>
            </a:r>
            <a:r>
              <a:rPr lang="en-US" sz="2400" dirty="0">
                <a:latin typeface="Verdana"/>
                <a:ea typeface="Verdana"/>
                <a:cs typeface="Verdana"/>
                <a:sym typeface="Verdana"/>
              </a:rPr>
              <a:t> ; tm4 – </a:t>
            </a:r>
            <a:r>
              <a:rPr lang="en-US" sz="2400" dirty="0" err="1">
                <a:latin typeface="Verdana"/>
                <a:ea typeface="Verdana"/>
                <a:cs typeface="Verdana"/>
                <a:sym typeface="Verdana"/>
              </a:rPr>
              <a:t>th</a:t>
            </a:r>
            <a:r>
              <a:rPr lang="en-US" sz="2400" dirty="0">
                <a:latin typeface="Verdana"/>
                <a:ea typeface="Verdana"/>
                <a:cs typeface="Verdana"/>
                <a:sym typeface="Verdana"/>
              </a:rPr>
              <a:t>; tm2 – ta )</a:t>
            </a:r>
            <a:endParaRPr sz="2400" dirty="0">
              <a:latin typeface="Verdana"/>
              <a:ea typeface="Verdana"/>
              <a:cs typeface="Verdana"/>
              <a:sym typeface="Verdana"/>
            </a:endParaRPr>
          </a:p>
          <a:p>
            <a:pPr marL="914400" lvl="0" indent="45720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 min ( 6 – 6; 8 – 5; 8 – 3)</a:t>
            </a:r>
            <a:endParaRPr sz="2400" dirty="0">
              <a:latin typeface="Verdana"/>
              <a:ea typeface="Verdana"/>
              <a:cs typeface="Verdana"/>
              <a:sym typeface="Verdana"/>
            </a:endParaRPr>
          </a:p>
          <a:p>
            <a:pPr marL="914400" lvl="0" indent="457200" algn="l" rtl="0">
              <a:lnSpc>
                <a:spcPct val="100000"/>
              </a:lnSpc>
              <a:spcBef>
                <a:spcPts val="0"/>
              </a:spcBef>
              <a:spcAft>
                <a:spcPts val="0"/>
              </a:spcAft>
              <a:buClr>
                <a:srgbClr val="0000FF"/>
              </a:buClr>
              <a:buSzPts val="3600"/>
              <a:buFont typeface="Arial"/>
              <a:buNone/>
            </a:pPr>
            <a:r>
              <a:rPr lang="en-US" sz="2400" dirty="0">
                <a:latin typeface="Verdana"/>
                <a:ea typeface="Verdana"/>
                <a:cs typeface="Verdana"/>
                <a:sym typeface="Verdana"/>
              </a:rPr>
              <a:t>= 0</a:t>
            </a:r>
            <a:endParaRPr sz="2400" dirty="0">
              <a:latin typeface="Verdana"/>
              <a:ea typeface="Verdana"/>
              <a:cs typeface="Verdana"/>
              <a:sym typeface="Verdana"/>
            </a:endParaRPr>
          </a:p>
          <a:p>
            <a:pPr marL="0" lvl="0" indent="0" algn="l" rtl="0">
              <a:lnSpc>
                <a:spcPct val="100000"/>
              </a:lnSpc>
              <a:spcBef>
                <a:spcPts val="0"/>
              </a:spcBef>
              <a:spcAft>
                <a:spcPts val="0"/>
              </a:spcAft>
              <a:buClr>
                <a:srgbClr val="0000FF"/>
              </a:buClr>
              <a:buSzPts val="3600"/>
              <a:buFont typeface="Arial"/>
              <a:buNone/>
            </a:pPr>
            <a:r>
              <a:rPr lang="en-US" sz="2400" dirty="0" err="1">
                <a:latin typeface="Verdana"/>
                <a:ea typeface="Verdana"/>
                <a:cs typeface="Verdana"/>
                <a:sym typeface="Verdana"/>
              </a:rPr>
              <a:t>Vậy</a:t>
            </a:r>
            <a:r>
              <a:rPr lang="en-US" sz="2400" dirty="0">
                <a:latin typeface="Verdana"/>
                <a:ea typeface="Verdana"/>
                <a:cs typeface="Verdana"/>
                <a:sym typeface="Verdana"/>
              </a:rPr>
              <a:t> </a:t>
            </a:r>
            <a:r>
              <a:rPr lang="en-US" sz="2400" dirty="0" err="1">
                <a:latin typeface="Verdana"/>
                <a:ea typeface="Verdana"/>
                <a:cs typeface="Verdana"/>
                <a:sym typeface="Verdana"/>
              </a:rPr>
              <a:t>các</a:t>
            </a:r>
            <a:r>
              <a:rPr lang="en-US" sz="2400" dirty="0">
                <a:latin typeface="Verdana"/>
                <a:ea typeface="Verdana"/>
                <a:cs typeface="Verdana"/>
                <a:sym typeface="Verdana"/>
              </a:rPr>
              <a:t> </a:t>
            </a:r>
            <a:r>
              <a:rPr lang="en-US" sz="2400" dirty="0" err="1">
                <a:latin typeface="Verdana"/>
                <a:ea typeface="Verdana"/>
                <a:cs typeface="Verdana"/>
                <a:sym typeface="Verdana"/>
              </a:rPr>
              <a:t>công</a:t>
            </a:r>
            <a:r>
              <a:rPr lang="en-US" sz="2400" dirty="0">
                <a:latin typeface="Verdana"/>
                <a:ea typeface="Verdana"/>
                <a:cs typeface="Verdana"/>
                <a:sym typeface="Verdana"/>
              </a:rPr>
              <a:t> </a:t>
            </a:r>
            <a:r>
              <a:rPr lang="en-US" sz="2400" dirty="0" err="1">
                <a:latin typeface="Verdana"/>
                <a:ea typeface="Verdana"/>
                <a:cs typeface="Verdana"/>
                <a:sym typeface="Verdana"/>
              </a:rPr>
              <a:t>việc</a:t>
            </a:r>
            <a:r>
              <a:rPr lang="en-US" sz="2400" dirty="0">
                <a:latin typeface="Verdana"/>
                <a:ea typeface="Verdana"/>
                <a:cs typeface="Verdana"/>
                <a:sym typeface="Verdana"/>
              </a:rPr>
              <a:t> </a:t>
            </a:r>
            <a:r>
              <a:rPr lang="en-US" sz="2400" dirty="0" err="1">
                <a:latin typeface="Verdana"/>
                <a:ea typeface="Verdana"/>
                <a:cs typeface="Verdana"/>
                <a:sym typeface="Verdana"/>
              </a:rPr>
              <a:t>găng</a:t>
            </a:r>
            <a:r>
              <a:rPr lang="en-US" sz="2400" dirty="0">
                <a:latin typeface="Verdana"/>
                <a:ea typeface="Verdana"/>
                <a:cs typeface="Verdana"/>
                <a:sym typeface="Verdana"/>
              </a:rPr>
              <a:t> </a:t>
            </a:r>
            <a:r>
              <a:rPr lang="en-US" sz="2400" dirty="0" err="1">
                <a:latin typeface="Verdana"/>
                <a:ea typeface="Verdana"/>
                <a:cs typeface="Verdana"/>
                <a:sym typeface="Verdana"/>
              </a:rPr>
              <a:t>là</a:t>
            </a:r>
            <a:r>
              <a:rPr lang="en-US" sz="2400" dirty="0">
                <a:latin typeface="Verdana"/>
                <a:ea typeface="Verdana"/>
                <a:cs typeface="Verdana"/>
                <a:sym typeface="Verdana"/>
              </a:rPr>
              <a:t> {c ; f ; g} </a:t>
            </a:r>
            <a:r>
              <a:rPr lang="en-US" sz="2400" dirty="0" err="1">
                <a:latin typeface="Verdana"/>
                <a:ea typeface="Verdana"/>
                <a:cs typeface="Verdana"/>
                <a:sym typeface="Verdana"/>
              </a:rPr>
              <a:t>và</a:t>
            </a:r>
            <a:r>
              <a:rPr lang="en-US" sz="2400" dirty="0">
                <a:latin typeface="Verdana"/>
                <a:ea typeface="Verdana"/>
                <a:cs typeface="Verdana"/>
                <a:sym typeface="Verdana"/>
              </a:rPr>
              <a:t> </a:t>
            </a:r>
            <a:r>
              <a:rPr lang="en-US" sz="2400" dirty="0" err="1">
                <a:latin typeface="Verdana"/>
                <a:ea typeface="Verdana"/>
                <a:cs typeface="Verdana"/>
                <a:sym typeface="Verdana"/>
              </a:rPr>
              <a:t>độ</a:t>
            </a:r>
            <a:r>
              <a:rPr lang="en-US" sz="2400" dirty="0">
                <a:latin typeface="Verdana"/>
                <a:ea typeface="Verdana"/>
                <a:cs typeface="Verdana"/>
                <a:sym typeface="Verdana"/>
              </a:rPr>
              <a:t> </a:t>
            </a:r>
            <a:r>
              <a:rPr lang="en-US" sz="2400" dirty="0" err="1">
                <a:latin typeface="Verdana"/>
                <a:ea typeface="Verdana"/>
                <a:cs typeface="Verdana"/>
                <a:sym typeface="Verdana"/>
              </a:rPr>
              <a:t>dài</a:t>
            </a:r>
            <a:r>
              <a:rPr lang="en-US" sz="2400" dirty="0">
                <a:latin typeface="Verdana"/>
                <a:ea typeface="Verdana"/>
                <a:cs typeface="Verdana"/>
                <a:sym typeface="Verdana"/>
              </a:rPr>
              <a:t> </a:t>
            </a:r>
            <a:r>
              <a:rPr lang="en-US" sz="2400" dirty="0" err="1">
                <a:latin typeface="Verdana"/>
                <a:ea typeface="Verdana"/>
                <a:cs typeface="Verdana"/>
                <a:sym typeface="Verdana"/>
              </a:rPr>
              <a:t>đường</a:t>
            </a:r>
            <a:r>
              <a:rPr lang="en-US" sz="2400" dirty="0">
                <a:latin typeface="Verdana"/>
                <a:ea typeface="Verdana"/>
                <a:cs typeface="Verdana"/>
                <a:sym typeface="Verdana"/>
              </a:rPr>
              <a:t> </a:t>
            </a:r>
            <a:r>
              <a:rPr lang="en-US" sz="2400" dirty="0" err="1">
                <a:latin typeface="Verdana"/>
                <a:ea typeface="Verdana"/>
                <a:cs typeface="Verdana"/>
                <a:sym typeface="Verdana"/>
              </a:rPr>
              <a:t>găng</a:t>
            </a:r>
            <a:r>
              <a:rPr lang="en-US" sz="2400" dirty="0">
                <a:latin typeface="Verdana"/>
                <a:ea typeface="Verdana"/>
                <a:cs typeface="Verdana"/>
                <a:sym typeface="Verdana"/>
              </a:rPr>
              <a:t> </a:t>
            </a:r>
            <a:r>
              <a:rPr lang="en-US" sz="2400" dirty="0" err="1">
                <a:latin typeface="Verdana"/>
                <a:ea typeface="Verdana"/>
                <a:cs typeface="Verdana"/>
                <a:sym typeface="Verdana"/>
              </a:rPr>
              <a:t>là</a:t>
            </a:r>
            <a:r>
              <a:rPr lang="en-US" sz="2400" dirty="0">
                <a:latin typeface="Verdana"/>
                <a:ea typeface="Verdana"/>
                <a:cs typeface="Verdana"/>
                <a:sym typeface="Verdana"/>
              </a:rPr>
              <a:t> 16.</a:t>
            </a:r>
            <a:endParaRPr sz="2400" dirty="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6382805aff_1_85"/>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19</a:t>
            </a:fld>
            <a:endParaRPr/>
          </a:p>
        </p:txBody>
      </p:sp>
      <p:sp>
        <p:nvSpPr>
          <p:cNvPr id="200" name="Google Shape;200;g6382805aff_1_85"/>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201" name="Google Shape;201;g6382805aff_1_85"/>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Ví dụ</a:t>
            </a:r>
            <a:endParaRPr/>
          </a:p>
        </p:txBody>
      </p:sp>
      <p:sp>
        <p:nvSpPr>
          <p:cNvPr id="202" name="Google Shape;202;g6382805aff_1_85"/>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0"/>
              </a:spcBef>
              <a:spcAft>
                <a:spcPts val="0"/>
              </a:spcAft>
              <a:buClr>
                <a:srgbClr val="0000FF"/>
              </a:buClr>
              <a:buSzPts val="3600"/>
              <a:buFont typeface="Arial"/>
              <a:buNone/>
            </a:pPr>
            <a:r>
              <a:rPr lang="en-US" sz="2400">
                <a:latin typeface="Verdana"/>
                <a:ea typeface="Verdana"/>
                <a:cs typeface="Verdana"/>
                <a:sym typeface="Verdana"/>
              </a:rPr>
              <a:t>Thời gian dự trữ của các công việc được tính toán trong bảng:</a:t>
            </a:r>
            <a:endParaRPr sz="2400">
              <a:latin typeface="Verdana"/>
              <a:ea typeface="Verdana"/>
              <a:cs typeface="Verdana"/>
              <a:sym typeface="Verdana"/>
            </a:endParaRPr>
          </a:p>
        </p:txBody>
      </p:sp>
      <p:pic>
        <p:nvPicPr>
          <p:cNvPr id="203" name="Google Shape;203;g6382805aff_1_85"/>
          <p:cNvPicPr preferRelativeResize="0"/>
          <p:nvPr/>
        </p:nvPicPr>
        <p:blipFill>
          <a:blip r:embed="rId3">
            <a:alphaModFix/>
          </a:blip>
          <a:stretch>
            <a:fillRect/>
          </a:stretch>
        </p:blipFill>
        <p:spPr>
          <a:xfrm>
            <a:off x="0" y="2496584"/>
            <a:ext cx="9143999" cy="247455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p:nvPr/>
        </p:nvSpPr>
        <p:spPr>
          <a:xfrm>
            <a:off x="8458200" y="6324600"/>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2</a:t>
            </a:fld>
            <a:endParaRPr/>
          </a:p>
        </p:txBody>
      </p:sp>
      <p:sp>
        <p:nvSpPr>
          <p:cNvPr id="54" name="Google Shape;54;p2"/>
          <p:cNvSpPr txBox="1"/>
          <p:nvPr/>
        </p:nvSpPr>
        <p:spPr>
          <a:xfrm>
            <a:off x="5715000" y="0"/>
            <a:ext cx="3352800" cy="231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55" name="Google Shape;55;p2"/>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800"/>
              <a:buFont typeface="Arial"/>
              <a:buNone/>
            </a:pPr>
            <a:r>
              <a:rPr lang="en-US" sz="4800" b="1" i="0" u="none">
                <a:solidFill>
                  <a:srgbClr val="FF6600"/>
                </a:solidFill>
                <a:latin typeface="Arial"/>
                <a:ea typeface="Arial"/>
                <a:cs typeface="Arial"/>
                <a:sym typeface="Arial"/>
              </a:rPr>
              <a:t>Nội dung của chương</a:t>
            </a:r>
            <a:endParaRPr/>
          </a:p>
        </p:txBody>
      </p:sp>
      <p:sp>
        <p:nvSpPr>
          <p:cNvPr id="56" name="Google Shape;56;p2"/>
          <p:cNvSpPr txBox="1">
            <a:spLocks noGrp="1"/>
          </p:cNvSpPr>
          <p:nvPr>
            <p:ph type="body" idx="1"/>
          </p:nvPr>
        </p:nvSpPr>
        <p:spPr>
          <a:xfrm>
            <a:off x="152400" y="1447800"/>
            <a:ext cx="8882062" cy="4724400"/>
          </a:xfrm>
          <a:prstGeom prst="rect">
            <a:avLst/>
          </a:prstGeom>
          <a:noFill/>
          <a:ln>
            <a:noFill/>
          </a:ln>
        </p:spPr>
        <p:txBody>
          <a:bodyPr spcFirstLastPara="1" wrap="square" lIns="91425" tIns="45700" rIns="91425" bIns="45700" anchor="t" anchorCtr="0">
            <a:noAutofit/>
          </a:bodyPr>
          <a:lstStyle/>
          <a:p>
            <a:pPr marL="838200" lvl="0" indent="-787400" algn="l" rtl="0">
              <a:lnSpc>
                <a:spcPct val="115000"/>
              </a:lnSpc>
              <a:spcBef>
                <a:spcPts val="0"/>
              </a:spcBef>
              <a:spcAft>
                <a:spcPts val="0"/>
              </a:spcAft>
              <a:buClr>
                <a:srgbClr val="0000FF"/>
              </a:buClr>
              <a:buSzPts val="2800"/>
              <a:buFont typeface="Verdana"/>
              <a:buAutoNum type="arabicPeriod"/>
            </a:pPr>
            <a:r>
              <a:rPr lang="en-US" sz="2800">
                <a:latin typeface="Verdana"/>
                <a:ea typeface="Verdana"/>
                <a:cs typeface="Verdana"/>
                <a:sym typeface="Verdana"/>
              </a:rPr>
              <a:t>Định nghĩa, công dụng</a:t>
            </a:r>
            <a:endParaRPr sz="2800">
              <a:latin typeface="Verdana"/>
              <a:ea typeface="Verdana"/>
              <a:cs typeface="Verdana"/>
              <a:sym typeface="Verdana"/>
            </a:endParaRPr>
          </a:p>
          <a:p>
            <a:pPr marL="838200" lvl="0" indent="-787400" algn="l" rtl="0">
              <a:lnSpc>
                <a:spcPct val="115000"/>
              </a:lnSpc>
              <a:spcBef>
                <a:spcPts val="720"/>
              </a:spcBef>
              <a:spcAft>
                <a:spcPts val="0"/>
              </a:spcAft>
              <a:buClr>
                <a:srgbClr val="0000FF"/>
              </a:buClr>
              <a:buSzPts val="2800"/>
              <a:buFont typeface="Verdana"/>
              <a:buAutoNum type="arabicPeriod"/>
            </a:pPr>
            <a:r>
              <a:rPr lang="en-US" sz="2800">
                <a:latin typeface="Verdana"/>
                <a:ea typeface="Verdana"/>
                <a:cs typeface="Verdana"/>
                <a:sym typeface="Verdana"/>
              </a:rPr>
              <a:t>Các nguyên tắc vẽ và hệ thống ký hiệu</a:t>
            </a:r>
            <a:endParaRPr sz="2800">
              <a:latin typeface="Verdana"/>
              <a:ea typeface="Verdana"/>
              <a:cs typeface="Verdana"/>
              <a:sym typeface="Verdana"/>
            </a:endParaRPr>
          </a:p>
          <a:p>
            <a:pPr marL="838200" lvl="0" indent="-787400" algn="l" rtl="0">
              <a:lnSpc>
                <a:spcPct val="115000"/>
              </a:lnSpc>
              <a:spcBef>
                <a:spcPts val="720"/>
              </a:spcBef>
              <a:spcAft>
                <a:spcPts val="0"/>
              </a:spcAft>
              <a:buClr>
                <a:srgbClr val="0000FF"/>
              </a:buClr>
              <a:buSzPts val="2800"/>
              <a:buFont typeface="Verdana"/>
              <a:buAutoNum type="arabicPeriod"/>
            </a:pPr>
            <a:r>
              <a:rPr lang="en-US" sz="2800">
                <a:latin typeface="Verdana"/>
                <a:ea typeface="Verdana"/>
                <a:cs typeface="Verdana"/>
                <a:sym typeface="Verdana"/>
              </a:rPr>
              <a:t>Một vài ví dụ cụ thể</a:t>
            </a:r>
            <a:endParaRPr sz="2800">
              <a:latin typeface="Verdana"/>
              <a:ea typeface="Verdana"/>
              <a:cs typeface="Verdana"/>
              <a:sym typeface="Verdana"/>
            </a:endParaRPr>
          </a:p>
          <a:p>
            <a:pPr marL="838200" lvl="0" indent="-787400" algn="l" rtl="0">
              <a:lnSpc>
                <a:spcPct val="115000"/>
              </a:lnSpc>
              <a:spcBef>
                <a:spcPts val="720"/>
              </a:spcBef>
              <a:spcAft>
                <a:spcPts val="0"/>
              </a:spcAft>
              <a:buClr>
                <a:srgbClr val="0000FF"/>
              </a:buClr>
              <a:buSzPts val="2800"/>
              <a:buFont typeface="Verdana"/>
              <a:buAutoNum type="arabicPeriod"/>
            </a:pPr>
            <a:r>
              <a:rPr lang="en-US" sz="2800">
                <a:latin typeface="Verdana"/>
                <a:ea typeface="Verdana"/>
                <a:cs typeface="Verdana"/>
                <a:sym typeface="Verdana"/>
              </a:rPr>
              <a:t>Cách tính thời gian hoàn thành dự án</a:t>
            </a:r>
            <a:endParaRPr sz="2800">
              <a:latin typeface="Verdana"/>
              <a:ea typeface="Verdana"/>
              <a:cs typeface="Verdana"/>
              <a:sym typeface="Verdana"/>
            </a:endParaRPr>
          </a:p>
          <a:p>
            <a:pPr marL="838200" lvl="0" indent="-787400" algn="l" rtl="0">
              <a:lnSpc>
                <a:spcPct val="115000"/>
              </a:lnSpc>
              <a:spcBef>
                <a:spcPts val="720"/>
              </a:spcBef>
              <a:spcAft>
                <a:spcPts val="0"/>
              </a:spcAft>
              <a:buSzPts val="2800"/>
              <a:buFont typeface="Verdana"/>
              <a:buAutoNum type="arabicPeriod"/>
            </a:pPr>
            <a:r>
              <a:rPr lang="en-US" sz="2800">
                <a:latin typeface="Verdana"/>
                <a:ea typeface="Verdana"/>
                <a:cs typeface="Verdana"/>
                <a:sym typeface="Verdana"/>
              </a:rPr>
              <a:t>Ưu - khuyết điểm của phương pháp</a:t>
            </a:r>
            <a:endParaRPr sz="2800">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6382805aff_1_7"/>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20</a:t>
            </a:fld>
            <a:endParaRPr/>
          </a:p>
        </p:txBody>
      </p:sp>
      <p:sp>
        <p:nvSpPr>
          <p:cNvPr id="209" name="Google Shape;209;g6382805aff_1_7"/>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210" name="Google Shape;210;g6382805aff_1_7"/>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Ưu điểm</a:t>
            </a:r>
            <a:endParaRPr/>
          </a:p>
        </p:txBody>
      </p:sp>
      <p:sp>
        <p:nvSpPr>
          <p:cNvPr id="211" name="Google Shape;211;g6382805aff_1_7"/>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457200" marR="0" lvl="0" indent="-381000" algn="l" rtl="0">
              <a:lnSpc>
                <a:spcPct val="115000"/>
              </a:lnSpc>
              <a:spcBef>
                <a:spcPts val="0"/>
              </a:spcBef>
              <a:spcAft>
                <a:spcPts val="0"/>
              </a:spcAft>
              <a:buSzPts val="2400"/>
              <a:buFont typeface="Verdana"/>
              <a:buChar char="-"/>
            </a:pPr>
            <a:r>
              <a:rPr lang="en-US" sz="2400" b="0">
                <a:latin typeface="Verdana"/>
                <a:ea typeface="Verdana"/>
                <a:cs typeface="Verdana"/>
                <a:sym typeface="Verdana"/>
              </a:rPr>
              <a:t>Buộc nhà quản lý lập kế hoạch dự án nghiêm túc.</a:t>
            </a:r>
            <a:endParaRPr sz="2400" b="0">
              <a:latin typeface="Verdana"/>
              <a:ea typeface="Verdana"/>
              <a:cs typeface="Verdana"/>
              <a:sym typeface="Verdana"/>
            </a:endParaRPr>
          </a:p>
          <a:p>
            <a:pPr marL="457200" marR="0" lvl="0" indent="-381000" algn="l" rtl="0">
              <a:lnSpc>
                <a:spcPct val="115000"/>
              </a:lnSpc>
              <a:spcBef>
                <a:spcPts val="0"/>
              </a:spcBef>
              <a:spcAft>
                <a:spcPts val="0"/>
              </a:spcAft>
              <a:buSzPts val="2400"/>
              <a:buFont typeface="Verdana"/>
              <a:buChar char="-"/>
            </a:pPr>
            <a:r>
              <a:rPr lang="en-US" sz="2400" b="0">
                <a:latin typeface="Verdana"/>
                <a:ea typeface="Verdana"/>
                <a:cs typeface="Verdana"/>
                <a:sym typeface="Verdana"/>
              </a:rPr>
              <a:t>Buộc phải tính đến rất nhiều yếu tố nếu muốn xác định được MO, MP.</a:t>
            </a:r>
            <a:endParaRPr sz="2400" b="0">
              <a:latin typeface="Verdana"/>
              <a:ea typeface="Verdana"/>
              <a:cs typeface="Verdana"/>
              <a:sym typeface="Verdana"/>
            </a:endParaRPr>
          </a:p>
          <a:p>
            <a:pPr marL="457200" marR="0" lvl="0" indent="-381000" algn="l" rtl="0">
              <a:lnSpc>
                <a:spcPct val="115000"/>
              </a:lnSpc>
              <a:spcBef>
                <a:spcPts val="0"/>
              </a:spcBef>
              <a:spcAft>
                <a:spcPts val="0"/>
              </a:spcAft>
              <a:buSzPts val="2400"/>
              <a:buFont typeface="Verdana"/>
              <a:buChar char="-"/>
            </a:pPr>
            <a:r>
              <a:rPr lang="en-US" sz="2400" b="0">
                <a:latin typeface="Verdana"/>
                <a:ea typeface="Verdana"/>
                <a:cs typeface="Verdana"/>
                <a:sym typeface="Verdana"/>
              </a:rPr>
              <a:t>Buộc người quản lý dự án phải trao đổi với nhiều người để đạt được sự đồng thuận.</a:t>
            </a:r>
            <a:endParaRPr sz="2400" b="0">
              <a:latin typeface="Verdana"/>
              <a:ea typeface="Verdana"/>
              <a:cs typeface="Verdana"/>
              <a:sym typeface="Verdana"/>
            </a:endParaRPr>
          </a:p>
          <a:p>
            <a:pPr marL="457200" marR="0" lvl="0" indent="-381000" algn="l" rtl="0">
              <a:lnSpc>
                <a:spcPct val="115000"/>
              </a:lnSpc>
              <a:spcBef>
                <a:spcPts val="0"/>
              </a:spcBef>
              <a:spcAft>
                <a:spcPts val="0"/>
              </a:spcAft>
              <a:buSzPts val="2400"/>
              <a:buFont typeface="Verdana"/>
              <a:buChar char="-"/>
            </a:pPr>
            <a:r>
              <a:rPr lang="en-US" sz="2400" b="0">
                <a:latin typeface="Verdana"/>
                <a:ea typeface="Verdana"/>
                <a:cs typeface="Verdana"/>
                <a:sym typeface="Verdana"/>
              </a:rPr>
              <a:t>Thấy rõ công việc nào là chủ yếu, có tính chất quyết định đối với tổng tiến độ của dự án để tập trung chỉ đạo. </a:t>
            </a:r>
            <a:endParaRPr sz="2400" b="0">
              <a:latin typeface="Verdana"/>
              <a:ea typeface="Verdana"/>
              <a:cs typeface="Verdana"/>
              <a:sym typeface="Verdana"/>
            </a:endParaRPr>
          </a:p>
          <a:p>
            <a:pPr marL="457200" marR="0" lvl="0" indent="-381000" algn="l" rtl="0">
              <a:lnSpc>
                <a:spcPct val="115000"/>
              </a:lnSpc>
              <a:spcBef>
                <a:spcPts val="0"/>
              </a:spcBef>
              <a:spcAft>
                <a:spcPts val="0"/>
              </a:spcAft>
              <a:buSzPts val="2400"/>
              <a:buFont typeface="Verdana"/>
              <a:buChar char="-"/>
            </a:pPr>
            <a:r>
              <a:rPr lang="en-US" sz="2400" b="0">
                <a:latin typeface="Verdana"/>
                <a:ea typeface="Verdana"/>
                <a:cs typeface="Verdana"/>
                <a:sym typeface="Verdana"/>
              </a:rPr>
              <a:t>Thấy rõ mối quan hệ phụ thuộc giữa các công việc và trình tự thực hiện chúng.</a:t>
            </a:r>
            <a:endParaRPr sz="2400" b="0">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6382805aff_2_16"/>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21</a:t>
            </a:fld>
            <a:endParaRPr/>
          </a:p>
        </p:txBody>
      </p:sp>
      <p:sp>
        <p:nvSpPr>
          <p:cNvPr id="217" name="Google Shape;217;g6382805aff_2_16"/>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218" name="Google Shape;218;g6382805aff_2_16"/>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Khuyết điểm</a:t>
            </a:r>
            <a:endParaRPr/>
          </a:p>
        </p:txBody>
      </p:sp>
      <p:sp>
        <p:nvSpPr>
          <p:cNvPr id="219" name="Google Shape;219;g6382805aff_2_16"/>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457200" marR="301232" lvl="0" indent="-419100" algn="just" rtl="0">
              <a:lnSpc>
                <a:spcPct val="150000"/>
              </a:lnSpc>
              <a:spcBef>
                <a:spcPts val="0"/>
              </a:spcBef>
              <a:spcAft>
                <a:spcPts val="0"/>
              </a:spcAft>
              <a:buClr>
                <a:srgbClr val="0000FF"/>
              </a:buClr>
              <a:buSzPts val="3000"/>
              <a:buFont typeface="Verdana"/>
              <a:buChar char="-"/>
            </a:pPr>
            <a:r>
              <a:rPr lang="en-US" sz="3000" b="0">
                <a:solidFill>
                  <a:srgbClr val="0000FF"/>
                </a:solidFill>
                <a:latin typeface="Verdana"/>
                <a:ea typeface="Verdana"/>
                <a:cs typeface="Verdana"/>
                <a:sym typeface="Verdana"/>
              </a:rPr>
              <a:t>Không chắc chắn về ước tính thời gian và tài nguyên.</a:t>
            </a:r>
            <a:endParaRPr sz="3000" b="0">
              <a:solidFill>
                <a:srgbClr val="0000FF"/>
              </a:solidFill>
              <a:latin typeface="Verdana"/>
              <a:ea typeface="Verdana"/>
              <a:cs typeface="Verdana"/>
              <a:sym typeface="Verdana"/>
            </a:endParaRPr>
          </a:p>
          <a:p>
            <a:pPr marL="457200" marR="301232" lvl="0" indent="-419100" algn="l" rtl="0">
              <a:lnSpc>
                <a:spcPct val="150000"/>
              </a:lnSpc>
              <a:spcBef>
                <a:spcPts val="0"/>
              </a:spcBef>
              <a:spcAft>
                <a:spcPts val="0"/>
              </a:spcAft>
              <a:buClr>
                <a:srgbClr val="0000FF"/>
              </a:buClr>
              <a:buSzPts val="3000"/>
              <a:buFont typeface="Verdana"/>
              <a:buChar char="-"/>
            </a:pPr>
            <a:r>
              <a:rPr lang="en-US" sz="3000" b="0">
                <a:solidFill>
                  <a:srgbClr val="0000FF"/>
                </a:solidFill>
                <a:latin typeface="Verdana"/>
                <a:ea typeface="Verdana"/>
                <a:cs typeface="Verdana"/>
                <a:sym typeface="Verdana"/>
              </a:rPr>
              <a:t>Chi phí có thể cao hơn các phương pháp lập kế hoạch và kiểm soát thông thường.</a:t>
            </a:r>
            <a:endParaRPr sz="3000" b="0">
              <a:solidFill>
                <a:srgbClr val="0000FF"/>
              </a:solidFill>
              <a:latin typeface="Verdana"/>
              <a:ea typeface="Verdana"/>
              <a:cs typeface="Verdana"/>
              <a:sym typeface="Verdana"/>
            </a:endParaRPr>
          </a:p>
          <a:p>
            <a:pPr marL="457200" marR="301232" lvl="0" indent="-419100" algn="l" rtl="0">
              <a:lnSpc>
                <a:spcPct val="150000"/>
              </a:lnSpc>
              <a:spcBef>
                <a:spcPts val="0"/>
              </a:spcBef>
              <a:spcAft>
                <a:spcPts val="0"/>
              </a:spcAft>
              <a:buClr>
                <a:srgbClr val="0000FF"/>
              </a:buClr>
              <a:buSzPts val="3000"/>
              <a:buFont typeface="Verdana"/>
              <a:buChar char="-"/>
            </a:pPr>
            <a:r>
              <a:rPr lang="en-US" sz="3000" b="0">
                <a:solidFill>
                  <a:srgbClr val="0000FF"/>
                </a:solidFill>
                <a:latin typeface="Verdana"/>
                <a:ea typeface="Verdana"/>
                <a:cs typeface="Verdana"/>
                <a:sym typeface="Verdana"/>
              </a:rPr>
              <a:t>Không phù hợp với các quy trình tương đối đơn giản và lặp đi lặp lại</a:t>
            </a:r>
            <a:endParaRPr sz="3000" b="0">
              <a:solidFill>
                <a:srgbClr val="0000FF"/>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7"/>
          <p:cNvSpPr txBox="1"/>
          <p:nvPr/>
        </p:nvSpPr>
        <p:spPr>
          <a:xfrm>
            <a:off x="8458200" y="6324600"/>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22</a:t>
            </a:fld>
            <a:endParaRPr/>
          </a:p>
        </p:txBody>
      </p:sp>
      <p:sp>
        <p:nvSpPr>
          <p:cNvPr id="225" name="Google Shape;225;p7"/>
          <p:cNvSpPr txBox="1"/>
          <p:nvPr/>
        </p:nvSpPr>
        <p:spPr>
          <a:xfrm>
            <a:off x="5715000" y="0"/>
            <a:ext cx="3352800" cy="231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226" name="Google Shape;226;p7"/>
          <p:cNvSpPr txBox="1">
            <a:spLocks noGrp="1"/>
          </p:cNvSpPr>
          <p:nvPr>
            <p:ph type="body" idx="1"/>
          </p:nvPr>
        </p:nvSpPr>
        <p:spPr>
          <a:xfrm>
            <a:off x="152400" y="2895600"/>
            <a:ext cx="8882062" cy="2514600"/>
          </a:xfrm>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0000FF"/>
              </a:buClr>
              <a:buSzPts val="6600"/>
              <a:buFont typeface="Arial"/>
              <a:buNone/>
            </a:pPr>
            <a:r>
              <a:rPr lang="en-US" sz="6600" b="1" i="0" u="none">
                <a:solidFill>
                  <a:srgbClr val="0000FF"/>
                </a:solidFill>
                <a:latin typeface="Arial"/>
                <a:ea typeface="Arial"/>
                <a:cs typeface="Arial"/>
                <a:sym typeface="Arial"/>
              </a:rPr>
              <a:t>HẾT CHƯƠNG…</a:t>
            </a:r>
            <a:endParaRPr/>
          </a:p>
        </p:txBody>
      </p:sp>
      <p:sp>
        <p:nvSpPr>
          <p:cNvPr id="227" name="Google Shape;227;p7"/>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4400" b="1">
              <a:solidFill>
                <a:srgbClr val="FF66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p:nvPr/>
        </p:nvSpPr>
        <p:spPr>
          <a:xfrm>
            <a:off x="8458200" y="6324600"/>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3</a:t>
            </a:fld>
            <a:endParaRPr/>
          </a:p>
        </p:txBody>
      </p:sp>
      <p:sp>
        <p:nvSpPr>
          <p:cNvPr id="62" name="Google Shape;62;p3"/>
          <p:cNvSpPr txBox="1"/>
          <p:nvPr/>
        </p:nvSpPr>
        <p:spPr>
          <a:xfrm>
            <a:off x="5715000" y="0"/>
            <a:ext cx="3352800" cy="231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63" name="Google Shape;63;p3"/>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Định nghĩa, công dụng</a:t>
            </a:r>
            <a:endParaRPr/>
          </a:p>
        </p:txBody>
      </p:sp>
      <p:sp>
        <p:nvSpPr>
          <p:cNvPr id="64" name="Google Shape;64;p3"/>
          <p:cNvSpPr txBox="1">
            <a:spLocks noGrp="1"/>
          </p:cNvSpPr>
          <p:nvPr>
            <p:ph type="body" idx="1"/>
          </p:nvPr>
        </p:nvSpPr>
        <p:spPr>
          <a:xfrm>
            <a:off x="152400" y="1219200"/>
            <a:ext cx="8882062"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15000"/>
              </a:lnSpc>
              <a:spcBef>
                <a:spcPts val="0"/>
              </a:spcBef>
              <a:spcAft>
                <a:spcPts val="0"/>
              </a:spcAft>
              <a:buClr>
                <a:srgbClr val="0000FF"/>
              </a:buClr>
              <a:buSzPts val="3600"/>
              <a:buFont typeface="Arial"/>
              <a:buChar char="•"/>
            </a:pPr>
            <a:r>
              <a:rPr lang="en-US"/>
              <a:t>PERT (</a:t>
            </a:r>
            <a:r>
              <a:rPr lang="en-US" sz="3000"/>
              <a:t>Program and Evaluation Review Technique)</a:t>
            </a:r>
            <a:endParaRPr/>
          </a:p>
          <a:p>
            <a:pPr marL="981075" lvl="1" indent="-523875" algn="l" rtl="0">
              <a:lnSpc>
                <a:spcPct val="115000"/>
              </a:lnSpc>
              <a:spcBef>
                <a:spcPts val="900"/>
              </a:spcBef>
              <a:spcAft>
                <a:spcPts val="0"/>
              </a:spcAft>
              <a:buClr>
                <a:srgbClr val="0000FF"/>
              </a:buClr>
              <a:buSzPts val="3000"/>
              <a:buFont typeface="Arial"/>
              <a:buChar char="–"/>
            </a:pPr>
            <a:r>
              <a:rPr lang="en-US"/>
              <a:t>là một công cụ thống kê được sử dụng trong quản lý dự án</a:t>
            </a:r>
            <a:endParaRPr/>
          </a:p>
          <a:p>
            <a:pPr marL="981075" lvl="1" indent="-523875" algn="l" rtl="0">
              <a:lnSpc>
                <a:spcPct val="115000"/>
              </a:lnSpc>
              <a:spcBef>
                <a:spcPts val="900"/>
              </a:spcBef>
              <a:spcAft>
                <a:spcPts val="0"/>
              </a:spcAft>
              <a:buClr>
                <a:srgbClr val="0000FF"/>
              </a:buClr>
              <a:buSzPts val="3000"/>
              <a:buFont typeface="Arial"/>
              <a:buChar char="–"/>
            </a:pPr>
            <a:r>
              <a:rPr lang="en-US"/>
              <a:t>dùng phân tích và ước tính thời lượng thực hiện công việc trong các dự án mà công việc có thời lượng không xác định trước</a:t>
            </a:r>
            <a:endParaRPr sz="3000" b="1" i="0" u="none">
              <a:solidFill>
                <a:srgbClr val="0000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4"/>
          <p:cNvSpPr txBox="1"/>
          <p:nvPr/>
        </p:nvSpPr>
        <p:spPr>
          <a:xfrm>
            <a:off x="8458200" y="6324600"/>
            <a:ext cx="609600" cy="40005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4</a:t>
            </a:fld>
            <a:endParaRPr/>
          </a:p>
        </p:txBody>
      </p:sp>
      <p:sp>
        <p:nvSpPr>
          <p:cNvPr id="70" name="Google Shape;70;p4"/>
          <p:cNvSpPr txBox="1"/>
          <p:nvPr/>
        </p:nvSpPr>
        <p:spPr>
          <a:xfrm>
            <a:off x="5715000" y="0"/>
            <a:ext cx="3352800" cy="23177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71" name="Google Shape;71;p4"/>
          <p:cNvSpPr txBox="1">
            <a:spLocks noGrp="1"/>
          </p:cNvSpPr>
          <p:nvPr>
            <p:ph type="title"/>
          </p:nvPr>
        </p:nvSpPr>
        <p:spPr>
          <a:xfrm>
            <a:off x="152400" y="274637"/>
            <a:ext cx="8904287"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Nguyên tắc vẽ và ký hiệu</a:t>
            </a:r>
            <a:endParaRPr/>
          </a:p>
        </p:txBody>
      </p:sp>
      <p:sp>
        <p:nvSpPr>
          <p:cNvPr id="72" name="Google Shape;72;p4"/>
          <p:cNvSpPr txBox="1">
            <a:spLocks noGrp="1"/>
          </p:cNvSpPr>
          <p:nvPr>
            <p:ph type="body" idx="1"/>
          </p:nvPr>
        </p:nvSpPr>
        <p:spPr>
          <a:xfrm>
            <a:off x="152400" y="1219200"/>
            <a:ext cx="8882100" cy="29979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00FF"/>
              </a:buClr>
              <a:buSzPts val="3600"/>
              <a:buChar char="•"/>
            </a:pPr>
            <a:r>
              <a:rPr lang="en-US"/>
              <a:t>Một sơ đồ PERT chỉ có một điểm đầu và một điểm cuối</a:t>
            </a:r>
            <a:endParaRPr/>
          </a:p>
          <a:p>
            <a:pPr marL="342900" lvl="0" indent="-342900" algn="l" rtl="0">
              <a:lnSpc>
                <a:spcPct val="100000"/>
              </a:lnSpc>
              <a:spcBef>
                <a:spcPts val="0"/>
              </a:spcBef>
              <a:spcAft>
                <a:spcPts val="0"/>
              </a:spcAft>
              <a:buSzPts val="3600"/>
              <a:buChar char="•"/>
            </a:pPr>
            <a:r>
              <a:rPr lang="en-US"/>
              <a:t>Mỗi công việc được biểu diễn bằng mũi tên có độ dài tương ứng với thời gian thực hiện công việc</a:t>
            </a:r>
            <a:endParaRPr/>
          </a:p>
        </p:txBody>
      </p:sp>
      <p:pic>
        <p:nvPicPr>
          <p:cNvPr id="73" name="Google Shape;73;p4"/>
          <p:cNvPicPr preferRelativeResize="0"/>
          <p:nvPr/>
        </p:nvPicPr>
        <p:blipFill>
          <a:blip r:embed="rId3">
            <a:alphaModFix/>
          </a:blip>
          <a:stretch>
            <a:fillRect/>
          </a:stretch>
        </p:blipFill>
        <p:spPr>
          <a:xfrm>
            <a:off x="1358638" y="4512800"/>
            <a:ext cx="5181600" cy="10287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6382805aff_1_18"/>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5</a:t>
            </a:fld>
            <a:endParaRPr/>
          </a:p>
        </p:txBody>
      </p:sp>
      <p:sp>
        <p:nvSpPr>
          <p:cNvPr id="79" name="Google Shape;79;g6382805aff_1_18"/>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80" name="Google Shape;80;g6382805aff_1_18"/>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Nguyên tắc vẽ và ký hiệu</a:t>
            </a:r>
            <a:endParaRPr/>
          </a:p>
        </p:txBody>
      </p:sp>
      <p:sp>
        <p:nvSpPr>
          <p:cNvPr id="81" name="Google Shape;81;g6382805aff_1_18"/>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600"/>
              <a:buChar char="•"/>
            </a:pPr>
            <a:r>
              <a:rPr lang="en-US"/>
              <a:t>Đầu và cuối mũi tên là các nút, mỗi nút là một sự kiện, ký hiệu bằng vòng tròn, bên trong đánh số thứ tự sự kiện.</a:t>
            </a:r>
            <a:endParaRPr/>
          </a:p>
        </p:txBody>
      </p:sp>
      <p:pic>
        <p:nvPicPr>
          <p:cNvPr id="82" name="Google Shape;82;g6382805aff_1_18"/>
          <p:cNvPicPr preferRelativeResize="0"/>
          <p:nvPr/>
        </p:nvPicPr>
        <p:blipFill rotWithShape="1">
          <a:blip r:embed="rId3">
            <a:alphaModFix/>
          </a:blip>
          <a:srcRect b="8382"/>
          <a:stretch/>
        </p:blipFill>
        <p:spPr>
          <a:xfrm>
            <a:off x="863925" y="3826925"/>
            <a:ext cx="6419850" cy="172792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6382805aff_1_25"/>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6</a:t>
            </a:fld>
            <a:endParaRPr/>
          </a:p>
        </p:txBody>
      </p:sp>
      <p:sp>
        <p:nvSpPr>
          <p:cNvPr id="88" name="Google Shape;88;g6382805aff_1_25"/>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89" name="Google Shape;89;g6382805aff_1_25"/>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Nguyên tắc vẽ và ký hiệu</a:t>
            </a:r>
            <a:endParaRPr/>
          </a:p>
        </p:txBody>
      </p:sp>
      <p:sp>
        <p:nvSpPr>
          <p:cNvPr id="90" name="Google Shape;90;g6382805aff_1_25"/>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600"/>
              <a:buChar char="•"/>
            </a:pPr>
            <a:r>
              <a:rPr lang="en-US"/>
              <a:t>Hai công việc nối tiếp nhau</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342900" lvl="0" indent="-342900" algn="l" rtl="0">
              <a:lnSpc>
                <a:spcPct val="100000"/>
              </a:lnSpc>
              <a:spcBef>
                <a:spcPts val="0"/>
              </a:spcBef>
              <a:spcAft>
                <a:spcPts val="0"/>
              </a:spcAft>
              <a:buSzPts val="3600"/>
              <a:buChar char="•"/>
            </a:pPr>
            <a:r>
              <a:rPr lang="en-US"/>
              <a:t>Hai công việc tiến hành song song</a:t>
            </a:r>
            <a:endParaRPr/>
          </a:p>
        </p:txBody>
      </p:sp>
      <p:pic>
        <p:nvPicPr>
          <p:cNvPr id="91" name="Google Shape;91;g6382805aff_1_25"/>
          <p:cNvPicPr preferRelativeResize="0"/>
          <p:nvPr/>
        </p:nvPicPr>
        <p:blipFill>
          <a:blip r:embed="rId3">
            <a:alphaModFix/>
          </a:blip>
          <a:stretch>
            <a:fillRect/>
          </a:stretch>
        </p:blipFill>
        <p:spPr>
          <a:xfrm>
            <a:off x="852975" y="1944602"/>
            <a:ext cx="6803109" cy="1279675"/>
          </a:xfrm>
          <a:prstGeom prst="rect">
            <a:avLst/>
          </a:prstGeom>
          <a:noFill/>
          <a:ln>
            <a:noFill/>
          </a:ln>
        </p:spPr>
      </p:pic>
      <p:pic>
        <p:nvPicPr>
          <p:cNvPr id="92" name="Google Shape;92;g6382805aff_1_25"/>
          <p:cNvPicPr preferRelativeResize="0"/>
          <p:nvPr/>
        </p:nvPicPr>
        <p:blipFill>
          <a:blip r:embed="rId4">
            <a:alphaModFix/>
          </a:blip>
          <a:stretch>
            <a:fillRect/>
          </a:stretch>
        </p:blipFill>
        <p:spPr>
          <a:xfrm>
            <a:off x="1846850" y="4128125"/>
            <a:ext cx="4195700" cy="1922577"/>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6382805aff_1_32"/>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7</a:t>
            </a:fld>
            <a:endParaRPr/>
          </a:p>
        </p:txBody>
      </p:sp>
      <p:sp>
        <p:nvSpPr>
          <p:cNvPr id="98" name="Google Shape;98;g6382805aff_1_32"/>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99" name="Google Shape;99;g6382805aff_1_32"/>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Nguyên tắc vẽ và ký hiệu</a:t>
            </a:r>
            <a:endParaRPr/>
          </a:p>
        </p:txBody>
      </p:sp>
      <p:sp>
        <p:nvSpPr>
          <p:cNvPr id="100" name="Google Shape;100;g6382805aff_1_32"/>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600"/>
              <a:buChar char="•"/>
            </a:pPr>
            <a:r>
              <a:rPr lang="en-US"/>
              <a:t>Hai công việc hội tụ</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342900" lvl="0" indent="-342900" algn="l" rtl="0">
              <a:lnSpc>
                <a:spcPct val="100000"/>
              </a:lnSpc>
              <a:spcBef>
                <a:spcPts val="0"/>
              </a:spcBef>
              <a:spcAft>
                <a:spcPts val="0"/>
              </a:spcAft>
              <a:buSzPts val="3600"/>
              <a:buChar char="•"/>
            </a:pPr>
            <a:r>
              <a:rPr lang="en-US"/>
              <a:t>Hai công việc tiến hành song song</a:t>
            </a:r>
            <a:endParaRPr/>
          </a:p>
        </p:txBody>
      </p:sp>
      <p:pic>
        <p:nvPicPr>
          <p:cNvPr id="101" name="Google Shape;101;g6382805aff_1_32"/>
          <p:cNvPicPr preferRelativeResize="0"/>
          <p:nvPr/>
        </p:nvPicPr>
        <p:blipFill>
          <a:blip r:embed="rId3">
            <a:alphaModFix/>
          </a:blip>
          <a:stretch>
            <a:fillRect/>
          </a:stretch>
        </p:blipFill>
        <p:spPr>
          <a:xfrm>
            <a:off x="5591200" y="1593375"/>
            <a:ext cx="2703225" cy="1610425"/>
          </a:xfrm>
          <a:prstGeom prst="rect">
            <a:avLst/>
          </a:prstGeom>
          <a:noFill/>
          <a:ln>
            <a:noFill/>
          </a:ln>
        </p:spPr>
      </p:pic>
      <p:pic>
        <p:nvPicPr>
          <p:cNvPr id="102" name="Google Shape;102;g6382805aff_1_32"/>
          <p:cNvPicPr preferRelativeResize="0"/>
          <p:nvPr/>
        </p:nvPicPr>
        <p:blipFill>
          <a:blip r:embed="rId4">
            <a:alphaModFix/>
          </a:blip>
          <a:stretch>
            <a:fillRect/>
          </a:stretch>
        </p:blipFill>
        <p:spPr>
          <a:xfrm>
            <a:off x="1772075" y="4235175"/>
            <a:ext cx="4240494" cy="1937025"/>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6382805aff_1_39"/>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8</a:t>
            </a:fld>
            <a:endParaRPr/>
          </a:p>
        </p:txBody>
      </p:sp>
      <p:sp>
        <p:nvSpPr>
          <p:cNvPr id="108" name="Google Shape;108;g6382805aff_1_39"/>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09" name="Google Shape;109;g6382805aff_1_39"/>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Nguyên tắc vẽ và ký hiệu</a:t>
            </a:r>
            <a:endParaRPr/>
          </a:p>
        </p:txBody>
      </p:sp>
      <p:sp>
        <p:nvSpPr>
          <p:cNvPr id="110" name="Google Shape;110;g6382805aff_1_39"/>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SzPts val="3600"/>
              <a:buChar char="•"/>
            </a:pPr>
            <a:r>
              <a:rPr lang="en-US"/>
              <a:t>Công việc giả có độ dài bằng 0</a:t>
            </a:r>
            <a:endParaRPr/>
          </a:p>
        </p:txBody>
      </p:sp>
      <p:pic>
        <p:nvPicPr>
          <p:cNvPr id="111" name="Google Shape;111;g6382805aff_1_39"/>
          <p:cNvPicPr preferRelativeResize="0"/>
          <p:nvPr/>
        </p:nvPicPr>
        <p:blipFill>
          <a:blip r:embed="rId3">
            <a:alphaModFix/>
          </a:blip>
          <a:stretch>
            <a:fillRect/>
          </a:stretch>
        </p:blipFill>
        <p:spPr>
          <a:xfrm>
            <a:off x="607325" y="2438698"/>
            <a:ext cx="6967175" cy="271017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6382805aff_1_0"/>
          <p:cNvSpPr txBox="1"/>
          <p:nvPr/>
        </p:nvSpPr>
        <p:spPr>
          <a:xfrm>
            <a:off x="8458200" y="6324600"/>
            <a:ext cx="609600" cy="399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6600"/>
              </a:buClr>
              <a:buSzPts val="2400"/>
              <a:buFont typeface="Arial Black"/>
              <a:buNone/>
            </a:pPr>
            <a:fld id="{00000000-1234-1234-1234-123412341234}" type="slidenum">
              <a:rPr lang="en-US" sz="2400" b="0" i="0" u="none">
                <a:solidFill>
                  <a:srgbClr val="FF6600"/>
                </a:solidFill>
                <a:latin typeface="Arial Black"/>
                <a:ea typeface="Arial Black"/>
                <a:cs typeface="Arial Black"/>
                <a:sym typeface="Arial Black"/>
              </a:rPr>
              <a:t>9</a:t>
            </a:fld>
            <a:endParaRPr/>
          </a:p>
        </p:txBody>
      </p:sp>
      <p:sp>
        <p:nvSpPr>
          <p:cNvPr id="117" name="Google Shape;117;g6382805aff_1_0"/>
          <p:cNvSpPr txBox="1"/>
          <p:nvPr/>
        </p:nvSpPr>
        <p:spPr>
          <a:xfrm>
            <a:off x="5715000" y="0"/>
            <a:ext cx="3352800" cy="2319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FF6600"/>
              </a:buClr>
              <a:buSzPts val="1400"/>
              <a:buFont typeface="Arial"/>
              <a:buNone/>
            </a:pPr>
            <a:r>
              <a:rPr lang="en-US" sz="1400" b="1" i="0" u="none">
                <a:solidFill>
                  <a:srgbClr val="FF6600"/>
                </a:solidFill>
                <a:latin typeface="Arial"/>
                <a:ea typeface="Arial"/>
                <a:cs typeface="Arial"/>
                <a:sym typeface="Arial"/>
              </a:rPr>
              <a:t>*</a:t>
            </a:r>
            <a:endParaRPr/>
          </a:p>
        </p:txBody>
      </p:sp>
      <p:sp>
        <p:nvSpPr>
          <p:cNvPr id="118" name="Google Shape;118;g6382805aff_1_0"/>
          <p:cNvSpPr txBox="1">
            <a:spLocks noGrp="1"/>
          </p:cNvSpPr>
          <p:nvPr>
            <p:ph type="title"/>
          </p:nvPr>
        </p:nvSpPr>
        <p:spPr>
          <a:xfrm>
            <a:off x="152400" y="274637"/>
            <a:ext cx="8904300" cy="86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6600"/>
              </a:buClr>
              <a:buSzPts val="4400"/>
              <a:buFont typeface="Arial"/>
              <a:buNone/>
            </a:pPr>
            <a:r>
              <a:rPr lang="en-US"/>
              <a:t>Cách tính thời gian hoàn thành</a:t>
            </a:r>
            <a:endParaRPr/>
          </a:p>
        </p:txBody>
      </p:sp>
      <p:sp>
        <p:nvSpPr>
          <p:cNvPr id="119" name="Google Shape;119;g6382805aff_1_0"/>
          <p:cNvSpPr txBox="1">
            <a:spLocks noGrp="1"/>
          </p:cNvSpPr>
          <p:nvPr>
            <p:ph type="body" idx="1"/>
          </p:nvPr>
        </p:nvSpPr>
        <p:spPr>
          <a:xfrm>
            <a:off x="152400" y="1219200"/>
            <a:ext cx="8882100" cy="4953000"/>
          </a:xfrm>
          <a:prstGeom prst="rect">
            <a:avLst/>
          </a:prstGeom>
          <a:noFill/>
          <a:ln>
            <a:noFill/>
          </a:ln>
        </p:spPr>
        <p:txBody>
          <a:bodyPr spcFirstLastPara="1" wrap="square" lIns="91425" tIns="45700" rIns="91425" bIns="45700" anchor="t" anchorCtr="0">
            <a:noAutofit/>
          </a:bodyPr>
          <a:lstStyle/>
          <a:p>
            <a:pPr marL="228600" lvl="0" indent="0" algn="l" rtl="0">
              <a:spcBef>
                <a:spcPts val="0"/>
              </a:spcBef>
              <a:spcAft>
                <a:spcPts val="0"/>
              </a:spcAft>
              <a:buClr>
                <a:srgbClr val="0000FF"/>
              </a:buClr>
              <a:buSzPts val="3600"/>
              <a:buFont typeface="Arial"/>
              <a:buNone/>
            </a:pPr>
            <a:r>
              <a:rPr lang="en-US" sz="1800" dirty="0" err="1">
                <a:solidFill>
                  <a:srgbClr val="0000FF"/>
                </a:solidFill>
                <a:latin typeface="Verdana"/>
                <a:ea typeface="Verdana"/>
                <a:cs typeface="Verdana"/>
                <a:sym typeface="Verdana"/>
              </a:rPr>
              <a:t>Các</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yếu</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tố</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thời</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gian</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của</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các</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sự</a:t>
            </a:r>
            <a:r>
              <a:rPr lang="en-US" sz="1800" dirty="0">
                <a:solidFill>
                  <a:srgbClr val="0000FF"/>
                </a:solidFill>
                <a:latin typeface="Verdana"/>
                <a:ea typeface="Verdana"/>
                <a:cs typeface="Verdana"/>
                <a:sym typeface="Verdana"/>
              </a:rPr>
              <a:t> </a:t>
            </a:r>
            <a:r>
              <a:rPr lang="en-US" sz="1800" dirty="0" err="1">
                <a:solidFill>
                  <a:srgbClr val="0000FF"/>
                </a:solidFill>
                <a:latin typeface="Verdana"/>
                <a:ea typeface="Verdana"/>
                <a:cs typeface="Verdana"/>
                <a:sym typeface="Verdana"/>
              </a:rPr>
              <a:t>kiện</a:t>
            </a:r>
            <a:endParaRPr sz="18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342900" lvl="0" indent="-11430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0" lvl="0" indent="0" algn="l" rtl="0">
              <a:spcBef>
                <a:spcPts val="0"/>
              </a:spcBef>
              <a:spcAft>
                <a:spcPts val="0"/>
              </a:spcAft>
              <a:buClr>
                <a:srgbClr val="0000FF"/>
              </a:buClr>
              <a:buSzPts val="3600"/>
              <a:buFont typeface="Arial"/>
              <a:buNone/>
            </a:pPr>
            <a:endParaRPr sz="1200" dirty="0">
              <a:solidFill>
                <a:srgbClr val="0000FF"/>
              </a:solidFill>
              <a:latin typeface="Verdana"/>
              <a:ea typeface="Verdana"/>
              <a:cs typeface="Verdana"/>
              <a:sym typeface="Verdana"/>
            </a:endParaRPr>
          </a:p>
          <a:p>
            <a:pPr marL="0" lvl="0" indent="0" algn="l" rtl="0">
              <a:spcBef>
                <a:spcPts val="0"/>
              </a:spcBef>
              <a:spcAft>
                <a:spcPts val="0"/>
              </a:spcAft>
              <a:buClr>
                <a:srgbClr val="0000FF"/>
              </a:buClr>
              <a:buSzPts val="3600"/>
              <a:buFont typeface="Arial"/>
              <a:buNone/>
            </a:pPr>
            <a:r>
              <a:rPr lang="en-US" sz="1800" b="0" dirty="0" err="1">
                <a:solidFill>
                  <a:srgbClr val="0000FF"/>
                </a:solidFill>
                <a:latin typeface="Verdana"/>
                <a:ea typeface="Verdana"/>
                <a:cs typeface="Verdana"/>
                <a:sym typeface="Verdana"/>
              </a:rPr>
              <a:t>Trong</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đó</a:t>
            </a:r>
            <a:r>
              <a:rPr lang="en-US" sz="1800" b="0" dirty="0">
                <a:solidFill>
                  <a:srgbClr val="0000FF"/>
                </a:solidFill>
                <a:latin typeface="Verdana"/>
                <a:ea typeface="Verdana"/>
                <a:cs typeface="Verdana"/>
                <a:sym typeface="Verdana"/>
              </a:rPr>
              <a:t>:</a:t>
            </a:r>
            <a:endParaRPr sz="1800" b="0" dirty="0">
              <a:solidFill>
                <a:srgbClr val="0000FF"/>
              </a:solidFill>
              <a:latin typeface="Verdana"/>
              <a:ea typeface="Verdana"/>
              <a:cs typeface="Verdana"/>
              <a:sym typeface="Verdana"/>
            </a:endParaRPr>
          </a:p>
          <a:p>
            <a:pPr marL="0" lvl="0" indent="0" algn="l" rtl="0">
              <a:spcBef>
                <a:spcPts val="0"/>
              </a:spcBef>
              <a:spcAft>
                <a:spcPts val="0"/>
              </a:spcAft>
              <a:buClr>
                <a:srgbClr val="0000FF"/>
              </a:buClr>
              <a:buSzPts val="3600"/>
              <a:buFont typeface="Arial"/>
              <a:buNone/>
            </a:pP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	- </a:t>
            </a:r>
            <a:r>
              <a:rPr lang="en-US" sz="1800" b="0" dirty="0" err="1">
                <a:solidFill>
                  <a:srgbClr val="0000FF"/>
                </a:solidFill>
                <a:latin typeface="Verdana"/>
                <a:ea typeface="Verdana"/>
                <a:cs typeface="Verdana"/>
                <a:sym typeface="Verdana"/>
              </a:rPr>
              <a:t>Các</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kiện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 </a:t>
            </a:r>
            <a:r>
              <a:rPr lang="en-US" sz="1800" b="0" dirty="0" err="1">
                <a:solidFill>
                  <a:srgbClr val="0000FF"/>
                </a:solidFill>
                <a:latin typeface="Verdana"/>
                <a:ea typeface="Verdana"/>
                <a:cs typeface="Verdana"/>
                <a:sym typeface="Verdana"/>
              </a:rPr>
              <a:t>và</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kiện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trước</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kiện</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t</a:t>
            </a:r>
            <a:r>
              <a:rPr lang="en-US" sz="1800" b="0" baseline="-25000" dirty="0">
                <a:solidFill>
                  <a:srgbClr val="0000FF"/>
                </a:solidFill>
                <a:latin typeface="Verdana"/>
                <a:ea typeface="Verdana"/>
                <a:cs typeface="Verdana"/>
                <a:sym typeface="Verdana"/>
              </a:rPr>
              <a:t>i</a:t>
            </a:r>
            <a:r>
              <a:rPr lang="en-US" sz="1800" b="0" baseline="30000" dirty="0">
                <a:solidFill>
                  <a:srgbClr val="0000FF"/>
                </a:solidFill>
                <a:latin typeface="Verdana"/>
                <a:ea typeface="Verdana"/>
                <a:cs typeface="Verdana"/>
                <a:sym typeface="Verdana"/>
              </a:rPr>
              <a:t>s</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a:t>
            </a:r>
            <a:r>
              <a:rPr lang="en-US" sz="1800" b="0" baseline="-25000" dirty="0" err="1">
                <a:solidFill>
                  <a:srgbClr val="0000FF"/>
                </a:solidFill>
                <a:latin typeface="Verdana"/>
                <a:ea typeface="Verdana"/>
                <a:cs typeface="Verdana"/>
                <a:sym typeface="Verdana"/>
              </a:rPr>
              <a:t>j</a:t>
            </a:r>
            <a:r>
              <a:rPr lang="en-US" sz="1800" b="0" baseline="30000" dirty="0" err="1">
                <a:solidFill>
                  <a:srgbClr val="0000FF"/>
                </a:solidFill>
                <a:latin typeface="Verdana"/>
                <a:ea typeface="Verdana"/>
                <a:cs typeface="Verdana"/>
                <a:sym typeface="Verdana"/>
              </a:rPr>
              <a:t>s</a:t>
            </a:r>
            <a:r>
              <a:rPr lang="en-US" sz="1800" b="0" dirty="0">
                <a:solidFill>
                  <a:srgbClr val="0000FF"/>
                </a:solidFill>
                <a:latin typeface="Verdana"/>
                <a:ea typeface="Verdana"/>
                <a:cs typeface="Verdana"/>
                <a:sym typeface="Verdana"/>
              </a:rPr>
              <a:t>	- </a:t>
            </a:r>
            <a:r>
              <a:rPr lang="en-US" sz="1800" b="0" dirty="0" err="1">
                <a:solidFill>
                  <a:srgbClr val="0000FF"/>
                </a:solidFill>
                <a:latin typeface="Verdana"/>
                <a:ea typeface="Verdana"/>
                <a:cs typeface="Verdana"/>
                <a:sym typeface="Verdana"/>
              </a:rPr>
              <a:t>Thời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gian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xuất</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hiện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sớm</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của</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kiện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a:t>
            </a:r>
            <a:r>
              <a:rPr lang="en-US" sz="1800" b="0" baseline="-25000" dirty="0" err="1">
                <a:solidFill>
                  <a:srgbClr val="0000FF"/>
                </a:solidFill>
                <a:latin typeface="Verdana"/>
                <a:ea typeface="Verdana"/>
                <a:cs typeface="Verdana"/>
                <a:sym typeface="Verdana"/>
              </a:rPr>
              <a:t>i</a:t>
            </a:r>
            <a:r>
              <a:rPr lang="en-US" sz="1800" b="0" baseline="30000" dirty="0" err="1">
                <a:solidFill>
                  <a:srgbClr val="0000FF"/>
                </a:solidFill>
                <a:latin typeface="Verdana"/>
                <a:ea typeface="Verdana"/>
                <a:cs typeface="Verdana"/>
                <a:sym typeface="Verdana"/>
              </a:rPr>
              <a:t>m</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a:t>
            </a:r>
            <a:r>
              <a:rPr lang="en-US" sz="1800" b="0" baseline="-25000" dirty="0" err="1">
                <a:solidFill>
                  <a:srgbClr val="0000FF"/>
                </a:solidFill>
                <a:latin typeface="Verdana"/>
                <a:ea typeface="Verdana"/>
                <a:cs typeface="Verdana"/>
                <a:sym typeface="Verdana"/>
              </a:rPr>
              <a:t>j</a:t>
            </a:r>
            <a:r>
              <a:rPr lang="en-US" sz="1800" b="0" baseline="30000" dirty="0" err="1">
                <a:solidFill>
                  <a:srgbClr val="0000FF"/>
                </a:solidFill>
                <a:latin typeface="Verdana"/>
                <a:ea typeface="Verdana"/>
                <a:cs typeface="Verdana"/>
                <a:sym typeface="Verdana"/>
              </a:rPr>
              <a:t>m</a:t>
            </a:r>
            <a:r>
              <a:rPr lang="en-US" sz="1800" b="0" dirty="0">
                <a:solidFill>
                  <a:srgbClr val="0000FF"/>
                </a:solidFill>
                <a:latin typeface="Verdana"/>
                <a:ea typeface="Verdana"/>
                <a:cs typeface="Verdana"/>
                <a:sym typeface="Verdana"/>
              </a:rPr>
              <a:t>	- </a:t>
            </a:r>
            <a:r>
              <a:rPr lang="en-US" sz="1800" b="0" dirty="0" err="1">
                <a:solidFill>
                  <a:srgbClr val="0000FF"/>
                </a:solidFill>
                <a:latin typeface="Verdana"/>
                <a:ea typeface="Verdana"/>
                <a:cs typeface="Verdana"/>
                <a:sym typeface="Verdana"/>
              </a:rPr>
              <a:t>Thời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gian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xuất</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hiện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muộn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của</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sự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kiện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a:t>
            </a:r>
            <a:r>
              <a:rPr lang="en-US" sz="1800" b="0" baseline="-25000" dirty="0" err="1">
                <a:solidFill>
                  <a:srgbClr val="0000FF"/>
                </a:solidFill>
                <a:latin typeface="Verdana"/>
                <a:ea typeface="Verdana"/>
                <a:cs typeface="Verdana"/>
                <a:sym typeface="Verdana"/>
              </a:rPr>
              <a:t>ij</a:t>
            </a:r>
            <a:r>
              <a:rPr lang="en-US" sz="1800" b="0" dirty="0">
                <a:solidFill>
                  <a:srgbClr val="0000FF"/>
                </a:solidFill>
                <a:latin typeface="Verdana"/>
                <a:ea typeface="Verdana"/>
                <a:cs typeface="Verdana"/>
                <a:sym typeface="Verdana"/>
              </a:rPr>
              <a:t>	- </a:t>
            </a:r>
            <a:r>
              <a:rPr lang="en-US" sz="1800" b="0" dirty="0" err="1">
                <a:solidFill>
                  <a:srgbClr val="0000FF"/>
                </a:solidFill>
                <a:latin typeface="Verdana"/>
                <a:ea typeface="Verdana"/>
                <a:cs typeface="Verdana"/>
                <a:sym typeface="Verdana"/>
              </a:rPr>
              <a:t>Thời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gian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thực</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hiện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công</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việc</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d</a:t>
            </a:r>
            <a:r>
              <a:rPr lang="en-US" sz="1800" b="0" baseline="-25000" dirty="0">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d</a:t>
            </a:r>
            <a:r>
              <a:rPr lang="en-US" sz="1800" b="0" baseline="-25000" dirty="0" err="1">
                <a:solidFill>
                  <a:srgbClr val="0000FF"/>
                </a:solidFill>
                <a:latin typeface="Verdana"/>
                <a:ea typeface="Verdana"/>
                <a:cs typeface="Verdana"/>
                <a:sym typeface="Verdana"/>
              </a:rPr>
              <a:t>j</a:t>
            </a:r>
            <a:r>
              <a:rPr lang="en-US" sz="1800" b="0" dirty="0">
                <a:solidFill>
                  <a:srgbClr val="0000FF"/>
                </a:solidFill>
                <a:latin typeface="Verdana"/>
                <a:ea typeface="Verdana"/>
                <a:cs typeface="Verdana"/>
                <a:sym typeface="Verdana"/>
              </a:rPr>
              <a:t>	- </a:t>
            </a:r>
            <a:r>
              <a:rPr lang="en-US" sz="1800" b="0" dirty="0" err="1">
                <a:solidFill>
                  <a:srgbClr val="0000FF"/>
                </a:solidFill>
                <a:latin typeface="Verdana"/>
                <a:ea typeface="Verdana"/>
                <a:cs typeface="Verdana"/>
                <a:sym typeface="Verdana"/>
              </a:rPr>
              <a:t>Thời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gian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dự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trữ</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của</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lnSpc>
                <a:spcPct val="150000"/>
              </a:lnSpc>
              <a:spcBef>
                <a:spcPts val="0"/>
              </a:spcBef>
              <a:spcAft>
                <a:spcPts val="0"/>
              </a:spcAft>
              <a:buClr>
                <a:srgbClr val="0000FF"/>
              </a:buClr>
              <a:buSzPts val="3600"/>
              <a:buFont typeface="Arial"/>
              <a:buNone/>
            </a:pP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d</a:t>
            </a:r>
            <a:r>
              <a:rPr lang="en-US" sz="1800" b="0" baseline="-25000" dirty="0" err="1">
                <a:solidFill>
                  <a:srgbClr val="0000FF"/>
                </a:solidFill>
                <a:latin typeface="Verdana"/>
                <a:ea typeface="Verdana"/>
                <a:cs typeface="Verdana"/>
                <a:sym typeface="Verdana"/>
              </a:rPr>
              <a:t>ij</a:t>
            </a:r>
            <a:r>
              <a:rPr lang="en-US" sz="1800" b="0" dirty="0">
                <a:solidFill>
                  <a:srgbClr val="0000FF"/>
                </a:solidFill>
                <a:latin typeface="Verdana"/>
                <a:ea typeface="Verdana"/>
                <a:cs typeface="Verdana"/>
                <a:sym typeface="Verdana"/>
              </a:rPr>
              <a:t>	- </a:t>
            </a:r>
            <a:r>
              <a:rPr lang="en-US" sz="1800" b="0" dirty="0" err="1">
                <a:solidFill>
                  <a:srgbClr val="0000FF"/>
                </a:solidFill>
                <a:latin typeface="Verdana"/>
                <a:ea typeface="Verdana"/>
                <a:cs typeface="Verdana"/>
                <a:sym typeface="Verdana"/>
              </a:rPr>
              <a:t>Thời</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gian</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dự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trữ</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dự</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trữ</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chung</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của</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công</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việc</a:t>
            </a:r>
            <a:r>
              <a:rPr lang="en-US" sz="1800" b="0" dirty="0">
                <a:solidFill>
                  <a:srgbClr val="0000FF"/>
                </a:solidFill>
                <a:latin typeface="Verdana"/>
                <a:ea typeface="Verdana"/>
                <a:cs typeface="Verdana"/>
                <a:sym typeface="Verdana"/>
              </a:rPr>
              <a:t> </a:t>
            </a:r>
            <a:r>
              <a:rPr lang="en-US" sz="1800" b="0" dirty="0" err="1">
                <a:solidFill>
                  <a:srgbClr val="0000FF"/>
                </a:solidFill>
                <a:latin typeface="Verdana"/>
                <a:ea typeface="Verdana"/>
                <a:cs typeface="Verdana"/>
                <a:sym typeface="Verdana"/>
              </a:rPr>
              <a:t>i</a:t>
            </a:r>
            <a:r>
              <a:rPr lang="en-US" sz="1800" b="0" dirty="0">
                <a:solidFill>
                  <a:srgbClr val="0000FF"/>
                </a:solidFill>
                <a:latin typeface="Verdana"/>
                <a:ea typeface="Verdana"/>
                <a:cs typeface="Verdana"/>
                <a:sym typeface="Verdana"/>
              </a:rPr>
              <a:t>, j</a:t>
            </a:r>
            <a:endParaRPr sz="1800" b="0" dirty="0">
              <a:solidFill>
                <a:srgbClr val="0000FF"/>
              </a:solidFill>
              <a:latin typeface="Verdana"/>
              <a:ea typeface="Verdana"/>
              <a:cs typeface="Verdana"/>
              <a:sym typeface="Verdana"/>
            </a:endParaRPr>
          </a:p>
          <a:p>
            <a:pPr marL="0" lvl="0" indent="0" algn="l" rtl="0">
              <a:spcBef>
                <a:spcPts val="0"/>
              </a:spcBef>
              <a:spcAft>
                <a:spcPts val="0"/>
              </a:spcAft>
              <a:buClr>
                <a:srgbClr val="0000FF"/>
              </a:buClr>
              <a:buSzPts val="3600"/>
              <a:buFont typeface="Arial"/>
              <a:buNone/>
            </a:pPr>
            <a:endParaRPr sz="1200" b="0" dirty="0">
              <a:solidFill>
                <a:srgbClr val="0000FF"/>
              </a:solidFill>
              <a:latin typeface="Verdana"/>
              <a:ea typeface="Verdana"/>
              <a:cs typeface="Verdana"/>
              <a:sym typeface="Verdana"/>
            </a:endParaRPr>
          </a:p>
        </p:txBody>
      </p:sp>
      <p:pic>
        <p:nvPicPr>
          <p:cNvPr id="120" name="Google Shape;120;g6382805aff_1_0"/>
          <p:cNvPicPr preferRelativeResize="0"/>
          <p:nvPr/>
        </p:nvPicPr>
        <p:blipFill>
          <a:blip r:embed="rId3">
            <a:alphaModFix/>
          </a:blip>
          <a:stretch>
            <a:fillRect/>
          </a:stretch>
        </p:blipFill>
        <p:spPr>
          <a:xfrm>
            <a:off x="2170275" y="1660550"/>
            <a:ext cx="4803450" cy="12197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_Custom Design">
  <a:themeElements>
    <a:clrScheme name="1_Custom Desig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66FF"/>
      </a:hlink>
      <a:folHlink>
        <a:srgbClr val="FF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2044</Words>
  <Application>Microsoft Office PowerPoint</Application>
  <PresentationFormat>On-screen Show (4:3)</PresentationFormat>
  <Paragraphs>234</Paragraphs>
  <Slides>22</Slides>
  <Notes>22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Times New Roman</vt:lpstr>
      <vt:lpstr>Montserrat</vt:lpstr>
      <vt:lpstr>Verdana</vt:lpstr>
      <vt:lpstr>Arial Black</vt:lpstr>
      <vt:lpstr>3_Custom Design</vt:lpstr>
      <vt:lpstr>5_Custom Design</vt:lpstr>
      <vt:lpstr>Quản lý thời gian dự án</vt:lpstr>
      <vt:lpstr>Nội dung của chương</vt:lpstr>
      <vt:lpstr>Định nghĩa, công dụng</vt:lpstr>
      <vt:lpstr>Nguyên tắc vẽ và ký hiệu</vt:lpstr>
      <vt:lpstr>Nguyên tắc vẽ và ký hiệu</vt:lpstr>
      <vt:lpstr>Nguyên tắc vẽ và ký hiệu</vt:lpstr>
      <vt:lpstr>Nguyên tắc vẽ và ký hiệu</vt:lpstr>
      <vt:lpstr>Nguyên tắc vẽ và ký hiệu</vt:lpstr>
      <vt:lpstr>Cách tính thời gian hoàn thành</vt:lpstr>
      <vt:lpstr>Cách tính thời gian hoàn thành</vt:lpstr>
      <vt:lpstr>Cách tính thời gian hoàn thành</vt:lpstr>
      <vt:lpstr>Cách tính thời gian hoàn thành</vt:lpstr>
      <vt:lpstr>Cách tính thời gian hoàn thành</vt:lpstr>
      <vt:lpstr>Ví dụ</vt:lpstr>
      <vt:lpstr>Ví dụ</vt:lpstr>
      <vt:lpstr>Ví dụ</vt:lpstr>
      <vt:lpstr>Ví dụ</vt:lpstr>
      <vt:lpstr>Ví dụ</vt:lpstr>
      <vt:lpstr>Ví dụ</vt:lpstr>
      <vt:lpstr>Ưu điểm</vt:lpstr>
      <vt:lpstr>Khuyết điểm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Nội dung</dc:title>
  <dc:creator>Thi Van</dc:creator>
  <cp:lastModifiedBy>admin</cp:lastModifiedBy>
  <cp:revision>4</cp:revision>
  <dcterms:created xsi:type="dcterms:W3CDTF">2004-10-31T07:08:31Z</dcterms:created>
  <dcterms:modified xsi:type="dcterms:W3CDTF">2021-03-18T12:30:28Z</dcterms:modified>
</cp:coreProperties>
</file>