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0"/>
  </p:notesMasterIdLst>
  <p:sldIdLst>
    <p:sldId id="256" r:id="rId3"/>
    <p:sldId id="258" r:id="rId4"/>
    <p:sldId id="312" r:id="rId5"/>
    <p:sldId id="313" r:id="rId6"/>
    <p:sldId id="314" r:id="rId7"/>
    <p:sldId id="315" r:id="rId8"/>
    <p:sldId id="318" r:id="rId9"/>
    <p:sldId id="319" r:id="rId10"/>
    <p:sldId id="320" r:id="rId11"/>
    <p:sldId id="321" r:id="rId12"/>
    <p:sldId id="310" r:id="rId13"/>
    <p:sldId id="316" r:id="rId14"/>
    <p:sldId id="322" r:id="rId15"/>
    <p:sldId id="324" r:id="rId16"/>
    <p:sldId id="323" r:id="rId17"/>
    <p:sldId id="325" r:id="rId18"/>
    <p:sldId id="309" r:id="rId19"/>
  </p:sldIdLst>
  <p:sldSz cx="9144000" cy="5143500" type="screen16x9"/>
  <p:notesSz cx="6858000" cy="9144000"/>
  <p:embeddedFontLst>
    <p:embeddedFont>
      <p:font typeface="Secular One" panose="00000500000000000000" charset="-79"/>
      <p:regular r:id="rId21"/>
    </p:embeddedFont>
    <p:embeddedFont>
      <p:font typeface="Lora" pitchFamily="2" charset="0"/>
      <p:regular r:id="rId22"/>
      <p:bold r:id="rId23"/>
    </p:embeddedFont>
    <p:embeddedFont>
      <p:font typeface="Bebas Neue" panose="020B0604020202020204" charset="0"/>
      <p:regular r:id="rId24"/>
    </p:embeddedFont>
    <p:embeddedFont>
      <p:font typeface="Albert Sans" panose="020B0604020202020204" charset="0"/>
      <p:regular r:id="rId25"/>
      <p:bold r:id="rId26"/>
      <p:italic r:id="rId27"/>
      <p:boldItalic r:id="rId28"/>
    </p:embeddedFont>
    <p:embeddedFont>
      <p:font typeface="Proxima Nova"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D50011-91A3-4CC7-847B-758086DFB324}">
  <a:tblStyle styleId="{38D50011-91A3-4CC7-847B-758086DFB3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53" autoAdjust="0"/>
  </p:normalViewPr>
  <p:slideViewPr>
    <p:cSldViewPr snapToGrid="0">
      <p:cViewPr varScale="1">
        <p:scale>
          <a:sx n="92" d="100"/>
          <a:sy n="92" d="100"/>
        </p:scale>
        <p:origin x="11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183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292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045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smtClean="0">
                <a:solidFill>
                  <a:srgbClr val="000000"/>
                </a:solidFill>
                <a:effectLst/>
                <a:latin typeface="Arial"/>
                <a:ea typeface="Arial"/>
                <a:cs typeface="Arial"/>
                <a:sym typeface="Arial"/>
              </a:rPr>
              <a:t>Singleton pattern thường được sử dụng trong các trường hợp sau đây:</a:t>
            </a:r>
          </a:p>
          <a:p>
            <a:r>
              <a:rPr lang="vi-VN" sz="1100" b="0" i="0" u="none" strike="noStrike" cap="none" smtClean="0">
                <a:solidFill>
                  <a:srgbClr val="000000"/>
                </a:solidFill>
                <a:effectLst/>
                <a:latin typeface="Arial"/>
                <a:ea typeface="Arial"/>
                <a:cs typeface="Arial"/>
                <a:sym typeface="Arial"/>
              </a:rPr>
              <a:t>Đối tượng cần được sử dụng trong toàn bộ ứng dụng: Nếu một đối tượng được sử dụng nhiều lần trong ứng dụng và không thay đổi, thì sử dụng Singleton pattern sẽ giúp tiết kiệm tài nguyên hệ thống.</a:t>
            </a:r>
          </a:p>
          <a:p>
            <a:r>
              <a:rPr lang="vi-VN" sz="1100" b="0" i="0" u="none" strike="noStrike" cap="none" smtClean="0">
                <a:solidFill>
                  <a:srgbClr val="000000"/>
                </a:solidFill>
                <a:effectLst/>
                <a:latin typeface="Arial"/>
                <a:ea typeface="Arial"/>
                <a:cs typeface="Arial"/>
                <a:sym typeface="Arial"/>
              </a:rPr>
              <a:t>Tài nguyên hạn chế: Nếu một đối tượng sử dụng tài nguyên hạn chế như file system, connection database, socket connection, ... thì sử dụng Singleton pattern sẽ giúp quản lý tài nguyên một cách tốt hơn và giảm thiểu rủi ro xung đột tài nguyên.</a:t>
            </a:r>
          </a:p>
          <a:p>
            <a:r>
              <a:rPr lang="vi-VN" sz="1100" b="0" i="0" u="none" strike="noStrike" cap="none" smtClean="0">
                <a:solidFill>
                  <a:srgbClr val="000000"/>
                </a:solidFill>
                <a:effectLst/>
                <a:latin typeface="Arial"/>
                <a:ea typeface="Arial"/>
                <a:cs typeface="Arial"/>
                <a:sym typeface="Arial"/>
              </a:rPr>
              <a:t>Cấu hình ứng dụng: Nếu một đối tượng chứa thông tin cấu hình của ứng dụng và được sử dụng rộng rãi trong ứng dụng, thì sử dụng Singleton pattern sẽ giúp đảm bảo rằng thông tin cấu hình chỉ được lưu trữ trong một đối tượng duy nhất và được sử dụng chung trong toàn bộ ứng dụng.</a:t>
            </a:r>
          </a:p>
          <a:p>
            <a:r>
              <a:rPr lang="vi-VN" sz="1100" b="0" i="0" u="none" strike="noStrike" cap="none" smtClean="0">
                <a:solidFill>
                  <a:srgbClr val="000000"/>
                </a:solidFill>
                <a:effectLst/>
                <a:latin typeface="Arial"/>
                <a:ea typeface="Arial"/>
                <a:cs typeface="Arial"/>
                <a:sym typeface="Arial"/>
              </a:rPr>
              <a:t>Thư viện tiện ích: Nếu một đối tượng được sử dụng rộng rãi trong thư viện tiện ích, thì sử dụng Singleton pattern sẽ giúp đảm bảo rằng đối tượng chỉ được khởi tạo một lần và được sử dụng chung trong toàn bộ thư viện.</a:t>
            </a:r>
          </a:p>
          <a:p>
            <a:r>
              <a:rPr lang="vi-VN" sz="1100" b="0" i="0" u="none" strike="noStrike" cap="none" smtClean="0">
                <a:solidFill>
                  <a:srgbClr val="000000"/>
                </a:solidFill>
                <a:effectLst/>
                <a:latin typeface="Arial"/>
                <a:ea typeface="Arial"/>
                <a:cs typeface="Arial"/>
                <a:sym typeface="Arial"/>
              </a:rPr>
              <a:t>Đối tượng quản lý tài nguyên: Nếu một đối tượng được sử dụng để quản lý tài nguyên, ví dụ như một đối tượng quản lý các đối tượng đồ họa, thì sử dụng Singleton pattern sẽ giúp đảm bảo rằng chỉ có một đối tượng quản lý được sử dụng trong toàn bộ ứng dụng.</a:t>
            </a:r>
          </a:p>
          <a:p>
            <a:pPr marL="0" lvl="0" indent="0" algn="l" rtl="0">
              <a:spcBef>
                <a:spcPts val="0"/>
              </a:spcBef>
              <a:spcAft>
                <a:spcPts val="0"/>
              </a:spcAft>
              <a:buNone/>
            </a:pPr>
            <a:endParaRPr/>
          </a:p>
        </p:txBody>
      </p:sp>
    </p:spTree>
    <p:extLst>
      <p:ext uri="{BB962C8B-B14F-4D97-AF65-F5344CB8AC3E}">
        <p14:creationId xmlns:p14="http://schemas.microsoft.com/office/powerpoint/2010/main" val="212973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457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47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94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5"/>
        <p:cNvGrpSpPr/>
        <p:nvPr/>
      </p:nvGrpSpPr>
      <p:grpSpPr>
        <a:xfrm>
          <a:off x="0" y="0"/>
          <a:ext cx="0" cy="0"/>
          <a:chOff x="0" y="0"/>
          <a:chExt cx="0" cy="0"/>
        </a:xfrm>
      </p:grpSpPr>
      <p:sp>
        <p:nvSpPr>
          <p:cNvPr id="14166" name="Google Shape;14166;g2063fddc459_0_28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7" name="Google Shape;14167;g2063fddc459_0_28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5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Các</a:t>
            </a:r>
            <a:r>
              <a:rPr lang="en-US" baseline="0" smtClean="0"/>
              <a:t> thuộc tính này có nhiều cách để thiết lập có nghĩa là khi gọi constructor, các parameter không nhất thiết phải đầy đủ, 1 vài parameter trong đó có thể do hệ thống thiết lập</a:t>
            </a:r>
          </a:p>
          <a:p>
            <a:pPr marL="0" lvl="0" indent="0" algn="l" rtl="0">
              <a:spcBef>
                <a:spcPts val="0"/>
              </a:spcBef>
              <a:spcAft>
                <a:spcPts val="0"/>
              </a:spcAft>
              <a:buNone/>
            </a:pPr>
            <a:r>
              <a:rPr lang="en-US" baseline="0" smtClean="0"/>
              <a:t>Ví dụ: </a:t>
            </a:r>
            <a:r>
              <a:rPr lang="vi-VN" sz="1100" b="0" i="0" u="none" strike="noStrike" cap="none" smtClean="0">
                <a:solidFill>
                  <a:srgbClr val="000000"/>
                </a:solidFill>
                <a:effectLst/>
                <a:latin typeface="Arial"/>
                <a:ea typeface="Arial"/>
                <a:cs typeface="Arial"/>
                <a:sym typeface="Arial"/>
              </a:rPr>
              <a:t>Đối tượng "Order" có thể có các thuộc tính như: mã đơn hàng, ngày đặt hàng, ngày giao hàng, phương thức thanh toán, danh sách sản phẩm, địa chỉ giao hàng, và nhiều thuộc tính khác.</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khi khách hàng đặt hàng, họ có thể chỉ muốn nhập mã đơn hàng và danh sách sản phẩm, còn các thuộc tính khác có thể do hệ thống tự động thiết lập</a:t>
            </a:r>
            <a:r>
              <a:rPr lang="vi-VN" sz="1100" b="0" i="0" u="none" strike="noStrike" cap="none" smtClean="0">
                <a:solidFill>
                  <a:srgbClr val="000000"/>
                </a:solidFill>
                <a:effectLst/>
                <a:latin typeface="Arial"/>
                <a:ea typeface="Arial"/>
                <a:cs typeface="Arial"/>
                <a:sym typeface="Arial"/>
              </a:rPr>
              <a:t>.</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cs typeface="Arial"/>
                <a:sym typeface="Arial"/>
              </a:rPr>
              <a:t>Code đọc</a:t>
            </a:r>
            <a:r>
              <a:rPr lang="vi-VN" sz="1100" b="0" i="0" u="none" strike="noStrike" cap="none" baseline="0" smtClean="0">
                <a:solidFill>
                  <a:srgbClr val="000000"/>
                </a:solidFill>
                <a:effectLst/>
                <a:latin typeface="Arial"/>
                <a:cs typeface="Arial"/>
                <a:sym typeface="Arial"/>
              </a:rPr>
              <a:t> dễ hiểu có các parameter nếu trong new thì ko biết nó thuộc kiểu dữ liệu nào (như id, đơn đặt hàng, ngày đặt hàng,...), còn ở trong builder thì không có dạng new mà là dạng .addId (id).addNgayDatHang(ngayDatHang)</a:t>
            </a:r>
            <a:endParaRPr/>
          </a:p>
        </p:txBody>
      </p:sp>
    </p:spTree>
    <p:extLst>
      <p:ext uri="{BB962C8B-B14F-4D97-AF65-F5344CB8AC3E}">
        <p14:creationId xmlns:p14="http://schemas.microsoft.com/office/powerpoint/2010/main" val="13141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0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28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106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2036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62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44150" y="1125975"/>
            <a:ext cx="5436300" cy="22242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78300" y="3604800"/>
            <a:ext cx="2309100" cy="848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 name="Google Shape;13;p2"/>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4" name="Google Shape;14;p2"/>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5" name="Google Shape;15;p2"/>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 name="Google Shape;16;p2"/>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5400000">
            <a:off x="9090075"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916343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91268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90533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90167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9169413" y="4685738"/>
            <a:ext cx="5975" cy="6275"/>
          </a:xfrm>
          <a:custGeom>
            <a:avLst/>
            <a:gdLst/>
            <a:ahLst/>
            <a:cxnLst/>
            <a:rect l="l" t="t" r="r" b="b"/>
            <a:pathLst>
              <a:path w="239" h="251" extrusionOk="0">
                <a:moveTo>
                  <a:pt x="0" y="0"/>
                </a:moveTo>
                <a:lnTo>
                  <a:pt x="0" y="250"/>
                </a:lnTo>
                <a:lnTo>
                  <a:pt x="238" y="250"/>
                </a:ln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9138888" y="4679638"/>
            <a:ext cx="5975" cy="18475"/>
          </a:xfrm>
          <a:custGeom>
            <a:avLst/>
            <a:gdLst/>
            <a:ahLst/>
            <a:cxnLst/>
            <a:rect l="l" t="t" r="r" b="b"/>
            <a:pathLst>
              <a:path w="239" h="739" extrusionOk="0">
                <a:moveTo>
                  <a:pt x="0" y="1"/>
                </a:moveTo>
                <a:lnTo>
                  <a:pt x="0" y="739"/>
                </a:lnTo>
                <a:lnTo>
                  <a:pt x="238" y="739"/>
                </a:lnTo>
                <a:lnTo>
                  <a:pt x="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9101988"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906521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9028613"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t="100000" r="100000"/>
          </a:path>
          <a:tileRect l="-100000" b="-100000"/>
        </a:gradFill>
        <a:effectLst/>
      </p:bgPr>
    </p:bg>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265" name="Google Shape;265;p7"/>
          <p:cNvSpPr txBox="1">
            <a:spLocks noGrp="1"/>
          </p:cNvSpPr>
          <p:nvPr>
            <p:ph type="body" idx="1"/>
          </p:nvPr>
        </p:nvSpPr>
        <p:spPr>
          <a:xfrm>
            <a:off x="4549800" y="1365324"/>
            <a:ext cx="3876900" cy="3156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Char char="○"/>
              <a:defRPr>
                <a:solidFill>
                  <a:schemeClr val="lt1"/>
                </a:solidFill>
              </a:defRPr>
            </a:lvl2pPr>
            <a:lvl3pPr marL="1371600" lvl="2" indent="-304800" rtl="0">
              <a:lnSpc>
                <a:spcPct val="115000"/>
              </a:lnSpc>
              <a:spcBef>
                <a:spcPts val="1600"/>
              </a:spcBef>
              <a:spcAft>
                <a:spcPts val="0"/>
              </a:spcAft>
              <a:buClr>
                <a:schemeClr val="lt1"/>
              </a:buClr>
              <a:buSzPts val="1200"/>
              <a:buFont typeface="Roboto Condensed Light"/>
              <a:buChar char="■"/>
              <a:defRPr>
                <a:solidFill>
                  <a:schemeClr val="lt1"/>
                </a:solidFill>
              </a:defRPr>
            </a:lvl3pPr>
            <a:lvl4pPr marL="1828800" lvl="3" indent="-304800" rtl="0">
              <a:lnSpc>
                <a:spcPct val="115000"/>
              </a:lnSpc>
              <a:spcBef>
                <a:spcPts val="1600"/>
              </a:spcBef>
              <a:spcAft>
                <a:spcPts val="0"/>
              </a:spcAft>
              <a:buClr>
                <a:schemeClr val="lt1"/>
              </a:buClr>
              <a:buSzPts val="1200"/>
              <a:buFont typeface="Roboto Condensed Light"/>
              <a:buChar char="●"/>
              <a:defRPr>
                <a:solidFill>
                  <a:schemeClr val="lt1"/>
                </a:solidFill>
              </a:defRPr>
            </a:lvl4pPr>
            <a:lvl5pPr marL="2286000" lvl="4" indent="-304800" rtl="0">
              <a:lnSpc>
                <a:spcPct val="115000"/>
              </a:lnSpc>
              <a:spcBef>
                <a:spcPts val="1600"/>
              </a:spcBef>
              <a:spcAft>
                <a:spcPts val="0"/>
              </a:spcAft>
              <a:buClr>
                <a:schemeClr val="lt1"/>
              </a:buClr>
              <a:buSzPts val="1200"/>
              <a:buFont typeface="Roboto Condensed Light"/>
              <a:buChar char="○"/>
              <a:defRPr>
                <a:solidFill>
                  <a:schemeClr val="lt1"/>
                </a:solidFill>
              </a:defRPr>
            </a:lvl5pPr>
            <a:lvl6pPr marL="2743200" lvl="5" indent="-304800" rtl="0">
              <a:lnSpc>
                <a:spcPct val="115000"/>
              </a:lnSpc>
              <a:spcBef>
                <a:spcPts val="1600"/>
              </a:spcBef>
              <a:spcAft>
                <a:spcPts val="0"/>
              </a:spcAft>
              <a:buClr>
                <a:schemeClr val="lt1"/>
              </a:buClr>
              <a:buSzPts val="1200"/>
              <a:buFont typeface="Roboto Condensed Light"/>
              <a:buChar char="■"/>
              <a:defRPr>
                <a:solidFill>
                  <a:schemeClr val="lt1"/>
                </a:solidFill>
              </a:defRPr>
            </a:lvl6pPr>
            <a:lvl7pPr marL="3200400" lvl="6" indent="-304800" rtl="0">
              <a:lnSpc>
                <a:spcPct val="115000"/>
              </a:lnSpc>
              <a:spcBef>
                <a:spcPts val="1600"/>
              </a:spcBef>
              <a:spcAft>
                <a:spcPts val="0"/>
              </a:spcAft>
              <a:buClr>
                <a:schemeClr val="lt1"/>
              </a:buClr>
              <a:buSzPts val="1200"/>
              <a:buFont typeface="Roboto Condensed Light"/>
              <a:buChar char="●"/>
              <a:defRPr>
                <a:solidFill>
                  <a:schemeClr val="lt1"/>
                </a:solidFill>
              </a:defRPr>
            </a:lvl7pPr>
            <a:lvl8pPr marL="3657600" lvl="7" indent="-304800" rtl="0">
              <a:lnSpc>
                <a:spcPct val="115000"/>
              </a:lnSpc>
              <a:spcBef>
                <a:spcPts val="1600"/>
              </a:spcBef>
              <a:spcAft>
                <a:spcPts val="0"/>
              </a:spcAft>
              <a:buClr>
                <a:schemeClr val="lt1"/>
              </a:buClr>
              <a:buSzPts val="1200"/>
              <a:buFont typeface="Roboto Condensed Light"/>
              <a:buChar char="○"/>
              <a:defRPr>
                <a:solidFill>
                  <a:schemeClr val="lt1"/>
                </a:solidFill>
              </a:defRPr>
            </a:lvl8pPr>
            <a:lvl9pPr marL="4114800" lvl="8" indent="-30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a:endParaRPr/>
          </a:p>
        </p:txBody>
      </p:sp>
      <p:grpSp>
        <p:nvGrpSpPr>
          <p:cNvPr id="266" name="Google Shape;266;p7"/>
          <p:cNvGrpSpPr/>
          <p:nvPr/>
        </p:nvGrpSpPr>
        <p:grpSpPr>
          <a:xfrm rot="10800000" flipH="1">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w="9525" cap="flat" cmpd="sng">
              <a:solidFill>
                <a:schemeClr val="lt1"/>
              </a:solidFill>
              <a:prstDash val="solid"/>
              <a:round/>
              <a:headEnd type="oval" w="med" len="med"/>
              <a:tailEnd type="none" w="med" len="med"/>
            </a:ln>
          </p:spPr>
        </p:cxnSp>
        <p:cxnSp>
          <p:nvCxnSpPr>
            <p:cNvPr id="282" name="Google Shape;282;p7"/>
            <p:cNvCxnSpPr/>
            <p:nvPr/>
          </p:nvCxnSpPr>
          <p:spPr>
            <a:xfrm rot="5400000">
              <a:off x="7912725" y="742500"/>
              <a:ext cx="1733700" cy="2487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283" name="Google Shape;283;p7"/>
            <p:cNvCxnSpPr/>
            <p:nvPr/>
          </p:nvCxnSpPr>
          <p:spPr>
            <a:xfrm>
              <a:off x="8840200" y="0"/>
              <a:ext cx="0" cy="1402200"/>
            </a:xfrm>
            <a:prstGeom prst="straightConnector1">
              <a:avLst/>
            </a:prstGeom>
            <a:noFill/>
            <a:ln w="9525" cap="flat" cmpd="sng">
              <a:solidFill>
                <a:schemeClr val="lt1"/>
              </a:solidFill>
              <a:prstDash val="solid"/>
              <a:round/>
              <a:headEnd type="none" w="med" len="med"/>
              <a:tailEnd type="oval" w="med" len="med"/>
            </a:ln>
          </p:spPr>
        </p:cxnSp>
        <p:cxnSp>
          <p:nvCxnSpPr>
            <p:cNvPr id="284" name="Google Shape;284;p7"/>
            <p:cNvCxnSpPr/>
            <p:nvPr/>
          </p:nvCxnSpPr>
          <p:spPr>
            <a:xfrm>
              <a:off x="8655350" y="0"/>
              <a:ext cx="0" cy="637500"/>
            </a:xfrm>
            <a:prstGeom prst="straightConnector1">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044" scaled="0"/>
        </a:gradFill>
        <a:effectLst/>
      </p:bgPr>
    </p:bg>
    <p:spTree>
      <p:nvGrpSpPr>
        <p:cNvPr id="1" name="Shape 606"/>
        <p:cNvGrpSpPr/>
        <p:nvPr/>
      </p:nvGrpSpPr>
      <p:grpSpPr>
        <a:xfrm>
          <a:off x="0" y="0"/>
          <a:ext cx="0" cy="0"/>
          <a:chOff x="0" y="0"/>
          <a:chExt cx="0" cy="0"/>
        </a:xfrm>
      </p:grpSpPr>
      <p:sp>
        <p:nvSpPr>
          <p:cNvPr id="607" name="Google Shape;6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08" name="Google Shape;608;p13"/>
          <p:cNvSpPr txBox="1">
            <a:spLocks noGrp="1"/>
          </p:cNvSpPr>
          <p:nvPr>
            <p:ph type="subTitle" idx="1"/>
          </p:nvPr>
        </p:nvSpPr>
        <p:spPr>
          <a:xfrm>
            <a:off x="1933521" y="1863714"/>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3"/>
          <p:cNvSpPr txBox="1">
            <a:spLocks noGrp="1"/>
          </p:cNvSpPr>
          <p:nvPr>
            <p:ph type="subTitle" idx="2"/>
          </p:nvPr>
        </p:nvSpPr>
        <p:spPr>
          <a:xfrm>
            <a:off x="5833296" y="1863725"/>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3"/>
          <p:cNvSpPr txBox="1">
            <a:spLocks noGrp="1"/>
          </p:cNvSpPr>
          <p:nvPr>
            <p:ph type="subTitle" idx="3"/>
          </p:nvPr>
        </p:nvSpPr>
        <p:spPr>
          <a:xfrm>
            <a:off x="1933521" y="3684748"/>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3"/>
          <p:cNvSpPr txBox="1">
            <a:spLocks noGrp="1"/>
          </p:cNvSpPr>
          <p:nvPr>
            <p:ph type="subTitle" idx="4"/>
          </p:nvPr>
        </p:nvSpPr>
        <p:spPr>
          <a:xfrm>
            <a:off x="5833296" y="3684750"/>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3"/>
          <p:cNvSpPr txBox="1">
            <a:spLocks noGrp="1"/>
          </p:cNvSpPr>
          <p:nvPr>
            <p:ph type="title" idx="5" hasCustomPrompt="1"/>
          </p:nvPr>
        </p:nvSpPr>
        <p:spPr>
          <a:xfrm>
            <a:off x="1001546" y="1666425"/>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title" idx="6" hasCustomPrompt="1"/>
          </p:nvPr>
        </p:nvSpPr>
        <p:spPr>
          <a:xfrm>
            <a:off x="1001546" y="3527450"/>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3"/>
          <p:cNvSpPr txBox="1">
            <a:spLocks noGrp="1"/>
          </p:cNvSpPr>
          <p:nvPr>
            <p:ph type="title" idx="7" hasCustomPrompt="1"/>
          </p:nvPr>
        </p:nvSpPr>
        <p:spPr>
          <a:xfrm>
            <a:off x="4888708" y="1666425"/>
            <a:ext cx="852300" cy="64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5" name="Google Shape;615;p13"/>
          <p:cNvSpPr txBox="1">
            <a:spLocks noGrp="1"/>
          </p:cNvSpPr>
          <p:nvPr>
            <p:ph type="title" idx="8" hasCustomPrompt="1"/>
          </p:nvPr>
        </p:nvSpPr>
        <p:spPr>
          <a:xfrm>
            <a:off x="4888708" y="3527513"/>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7" name="Google Shape;617;p13"/>
          <p:cNvSpPr txBox="1">
            <a:spLocks noGrp="1"/>
          </p:cNvSpPr>
          <p:nvPr>
            <p:ph type="subTitle" idx="13"/>
          </p:nvPr>
        </p:nvSpPr>
        <p:spPr>
          <a:xfrm>
            <a:off x="5833296" y="1466754"/>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8" name="Google Shape;618;p13"/>
          <p:cNvSpPr txBox="1">
            <a:spLocks noGrp="1"/>
          </p:cNvSpPr>
          <p:nvPr>
            <p:ph type="subTitle" idx="14"/>
          </p:nvPr>
        </p:nvSpPr>
        <p:spPr>
          <a:xfrm>
            <a:off x="1933521" y="332624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9" name="Google Shape;619;p13"/>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0" name="Google Shape;620;p13"/>
          <p:cNvGrpSpPr/>
          <p:nvPr/>
        </p:nvGrpSpPr>
        <p:grpSpPr>
          <a:xfrm rot="-5400000">
            <a:off x="-459300" y="3908350"/>
            <a:ext cx="1822500" cy="647775"/>
            <a:chOff x="0" y="221325"/>
            <a:chExt cx="1822500" cy="647775"/>
          </a:xfrm>
        </p:grpSpPr>
        <p:cxnSp>
          <p:nvCxnSpPr>
            <p:cNvPr id="621" name="Google Shape;621;p13"/>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2" name="Google Shape;622;p13"/>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3" name="Google Shape;623;p13"/>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624" name="Google Shape;624;p13"/>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625" name="Google Shape;625;p13"/>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626" name="Google Shape;626;p13"/>
          <p:cNvGrpSpPr/>
          <p:nvPr/>
        </p:nvGrpSpPr>
        <p:grpSpPr>
          <a:xfrm>
            <a:off x="7918387" y="-1569434"/>
            <a:ext cx="2479800" cy="2894250"/>
            <a:chOff x="2693662" y="1511141"/>
            <a:chExt cx="2479800" cy="2894250"/>
          </a:xfrm>
        </p:grpSpPr>
        <p:sp>
          <p:nvSpPr>
            <p:cNvPr id="627" name="Google Shape;627;p13"/>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a:effectLst/>
      </p:bgPr>
    </p:bg>
    <p:spTree>
      <p:nvGrpSpPr>
        <p:cNvPr id="1" name="Shape 12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000" t="100000"/>
          </a:path>
          <a:tileRect r="-100000" b="-100000"/>
        </a:gradFill>
        <a:effectLst/>
      </p:bgPr>
    </p:bg>
    <p:spTree>
      <p:nvGrpSpPr>
        <p:cNvPr id="1" name="Shape 12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marL="914400" lvl="1"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9"/>
        <p:cNvGrpSpPr/>
        <p:nvPr/>
      </p:nvGrpSpPr>
      <p:grpSpPr>
        <a:xfrm>
          <a:off x="0" y="0"/>
          <a:ext cx="0" cy="0"/>
          <a:chOff x="0" y="0"/>
          <a:chExt cx="0" cy="0"/>
        </a:xfrm>
      </p:grpSpPr>
      <p:sp>
        <p:nvSpPr>
          <p:cNvPr id="1250" name="Google Shape;1250;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251" name="Google Shape;1251;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8"/>
          <p:cNvSpPr txBox="1">
            <a:spLocks noGrp="1"/>
          </p:cNvSpPr>
          <p:nvPr>
            <p:ph type="ctrTitle"/>
          </p:nvPr>
        </p:nvSpPr>
        <p:spPr>
          <a:xfrm>
            <a:off x="2144150" y="1125975"/>
            <a:ext cx="5392723" cy="222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mtClean="0"/>
              <a:t>BUILDER AND SINGELTON</a:t>
            </a:r>
            <a:endParaRPr/>
          </a:p>
        </p:txBody>
      </p:sp>
      <p:sp>
        <p:nvSpPr>
          <p:cNvPr id="1260" name="Google Shape;1260;p38"/>
          <p:cNvSpPr txBox="1">
            <a:spLocks noGrp="1"/>
          </p:cNvSpPr>
          <p:nvPr>
            <p:ph type="subTitle" idx="1"/>
          </p:nvPr>
        </p:nvSpPr>
        <p:spPr>
          <a:xfrm>
            <a:off x="617463" y="3604800"/>
            <a:ext cx="3933755" cy="8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Danh sách thành viên:</a:t>
            </a:r>
          </a:p>
          <a:p>
            <a:pPr marL="0" lvl="0" indent="0" algn="l" rtl="0">
              <a:spcBef>
                <a:spcPts val="0"/>
              </a:spcBef>
              <a:spcAft>
                <a:spcPts val="0"/>
              </a:spcAft>
              <a:buNone/>
            </a:pPr>
            <a:r>
              <a:rPr lang="en" smtClean="0">
                <a:latin typeface="Lora" pitchFamily="2" charset="0"/>
              </a:rPr>
              <a:t>Võ Văn Đức 		20110635</a:t>
            </a:r>
          </a:p>
          <a:p>
            <a:pPr marL="0" lvl="0" indent="0" algn="l" rtl="0">
              <a:spcBef>
                <a:spcPts val="0"/>
              </a:spcBef>
              <a:spcAft>
                <a:spcPts val="0"/>
              </a:spcAft>
              <a:buNone/>
            </a:pPr>
            <a:r>
              <a:rPr lang="en" smtClean="0">
                <a:latin typeface="Lora" pitchFamily="2" charset="0"/>
              </a:rPr>
              <a:t>Nguyễn Khắc Quang Huy	20110651</a:t>
            </a:r>
          </a:p>
          <a:p>
            <a:pPr marL="0" lvl="0" indent="0" algn="l" rtl="0">
              <a:spcBef>
                <a:spcPts val="0"/>
              </a:spcBef>
              <a:spcAft>
                <a:spcPts val="0"/>
              </a:spcAft>
              <a:buNone/>
            </a:pPr>
            <a:r>
              <a:rPr lang="en" smtClean="0">
                <a:latin typeface="Lora" pitchFamily="2" charset="0"/>
              </a:rPr>
              <a:t>Ôn Gia Phú 		20110967</a:t>
            </a:r>
            <a:endParaRPr>
              <a:latin typeface="Lora" pitchFamily="2" charset="0"/>
            </a:endParaRPr>
          </a:p>
        </p:txBody>
      </p:sp>
      <p:cxnSp>
        <p:nvCxnSpPr>
          <p:cNvPr id="1261" name="Google Shape;1261;p38"/>
          <p:cNvCxnSpPr/>
          <p:nvPr/>
        </p:nvCxnSpPr>
        <p:spPr>
          <a:xfrm>
            <a:off x="-600" y="3350175"/>
            <a:ext cx="3288000" cy="0"/>
          </a:xfrm>
          <a:prstGeom prst="straightConnector1">
            <a:avLst/>
          </a:prstGeom>
          <a:noFill/>
          <a:ln w="9525" cap="flat" cmpd="sng">
            <a:solidFill>
              <a:schemeClr val="lt1"/>
            </a:solidFill>
            <a:prstDash val="solid"/>
            <a:round/>
            <a:headEnd type="none" w="med" len="med"/>
            <a:tailEnd type="oval" w="med" len="med"/>
          </a:ln>
        </p:spPr>
      </p:cxnSp>
      <p:sp>
        <p:nvSpPr>
          <p:cNvPr id="5" name="Google Shape;1260;p38"/>
          <p:cNvSpPr txBox="1">
            <a:spLocks/>
          </p:cNvSpPr>
          <p:nvPr/>
        </p:nvSpPr>
        <p:spPr>
          <a:xfrm>
            <a:off x="5664857" y="3053288"/>
            <a:ext cx="3053373" cy="8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Albert Sans"/>
              <a:buNone/>
              <a:defRPr sz="1600" b="0" i="0" u="none" strike="noStrike" cap="none">
                <a:solidFill>
                  <a:schemeClr val="lt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9pPr>
          </a:lstStyle>
          <a:p>
            <a:pPr marL="0" indent="0"/>
            <a:r>
              <a:rPr lang="en-US" smtClean="0">
                <a:latin typeface="Lora" pitchFamily="2" charset="0"/>
              </a:rPr>
              <a:t>Design Patterns</a:t>
            </a:r>
          </a:p>
          <a:p>
            <a:pPr marL="0" indent="0"/>
            <a:r>
              <a:rPr lang="en-US" smtClean="0">
                <a:latin typeface="Lora" pitchFamily="2" charset="0"/>
              </a:rPr>
              <a:t>Giảng viên: Nguyễn Thị Thanh</a:t>
            </a:r>
            <a:endParaRPr lang="en-US">
              <a:latin typeface="Lora" pitchFamily="2" charset="0"/>
            </a:endParaRPr>
          </a:p>
        </p:txBody>
      </p:sp>
      <p:sp>
        <p:nvSpPr>
          <p:cNvPr id="2" name="TextBox 1"/>
          <p:cNvSpPr txBox="1"/>
          <p:nvPr/>
        </p:nvSpPr>
        <p:spPr>
          <a:xfrm>
            <a:off x="3622963" y="294977"/>
            <a:ext cx="3858491" cy="830997"/>
          </a:xfrm>
          <a:prstGeom prst="rect">
            <a:avLst/>
          </a:prstGeom>
          <a:noFill/>
        </p:spPr>
        <p:txBody>
          <a:bodyPr wrap="square" rtlCol="0">
            <a:spAutoFit/>
          </a:bodyPr>
          <a:lstStyle/>
          <a:p>
            <a:r>
              <a:rPr lang="en-US" sz="2400" smtClean="0">
                <a:solidFill>
                  <a:schemeClr val="bg1"/>
                </a:solidFill>
                <a:latin typeface="Lora" pitchFamily="2" charset="0"/>
              </a:rPr>
              <a:t>THIẾT KẾ PHẦN MỀM HƯỚNG ĐỐI TƯỢNG</a:t>
            </a:r>
            <a:endParaRPr lang="en-US" sz="2400">
              <a:solidFill>
                <a:schemeClr val="bg1"/>
              </a:solidFill>
              <a:latin typeface="Lor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2" name="Picture 1"/>
          <p:cNvPicPr>
            <a:picLocks noChangeAspect="1"/>
          </p:cNvPicPr>
          <p:nvPr/>
        </p:nvPicPr>
        <p:blipFill>
          <a:blip r:embed="rId3"/>
          <a:stretch>
            <a:fillRect/>
          </a:stretch>
        </p:blipFill>
        <p:spPr>
          <a:xfrm>
            <a:off x="2357665" y="756354"/>
            <a:ext cx="4374259" cy="2400508"/>
          </a:xfrm>
          <a:prstGeom prst="rect">
            <a:avLst/>
          </a:prstGeom>
        </p:spPr>
      </p:pic>
      <p:pic>
        <p:nvPicPr>
          <p:cNvPr id="4" name="Picture 3"/>
          <p:cNvPicPr>
            <a:picLocks noChangeAspect="1"/>
          </p:cNvPicPr>
          <p:nvPr/>
        </p:nvPicPr>
        <p:blipFill>
          <a:blip r:embed="rId4"/>
          <a:stretch>
            <a:fillRect/>
          </a:stretch>
        </p:blipFill>
        <p:spPr>
          <a:xfrm>
            <a:off x="530982" y="3601128"/>
            <a:ext cx="7849280" cy="335309"/>
          </a:xfrm>
          <a:prstGeom prst="rect">
            <a:avLst/>
          </a:prstGeom>
        </p:spPr>
      </p:pic>
    </p:spTree>
    <p:extLst>
      <p:ext uri="{BB962C8B-B14F-4D97-AF65-F5344CB8AC3E}">
        <p14:creationId xmlns:p14="http://schemas.microsoft.com/office/powerpoint/2010/main" val="3974199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lt1"/>
                </a:solidFill>
                <a:latin typeface="Lora" pitchFamily="2" charset="0"/>
              </a:rPr>
              <a:t>SINGELTON</a:t>
            </a:r>
            <a:endParaRPr>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extLst>
      <p:ext uri="{BB962C8B-B14F-4D97-AF65-F5344CB8AC3E}">
        <p14:creationId xmlns:p14="http://schemas.microsoft.com/office/powerpoint/2010/main" val="415704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495437" y="651115"/>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495437" y="1766871"/>
            <a:ext cx="8333233"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smtClean="0">
                <a:latin typeface="Lora" pitchFamily="2" charset="0"/>
              </a:rPr>
              <a:t>Singleton </a:t>
            </a:r>
            <a:r>
              <a:rPr lang="vi-VN" sz="2400" smtClean="0">
                <a:latin typeface="Lora" pitchFamily="2" charset="0"/>
              </a:rPr>
              <a:t>Partern là một mẫu thiết kế phần mềm trong lập trình hướng đối </a:t>
            </a:r>
            <a:r>
              <a:rPr lang="vi-VN" sz="2400" smtClean="0">
                <a:latin typeface="Lora" pitchFamily="2" charset="0"/>
              </a:rPr>
              <a:t>tượng</a:t>
            </a:r>
            <a:r>
              <a:rPr lang="vi-VN" sz="2400">
                <a:latin typeface="Lora" pitchFamily="2" charset="0"/>
              </a:rPr>
              <a:t> </a:t>
            </a:r>
            <a:r>
              <a:rPr lang="vi-VN" sz="2400" smtClean="0">
                <a:latin typeface="Lora" pitchFamily="2" charset="0"/>
              </a:rPr>
              <a:t>và được sử dụng để đảm bảo rằng một lớp chỉ có duy nhất một đối tượng (instance) và được cung cấp một quyền toàn cục.</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smtClean="0">
                <a:latin typeface="Lora" pitchFamily="2" charset="0"/>
              </a:rPr>
              <a:t>SINGELTON</a:t>
            </a:r>
            <a:endParaRPr lang="en-US">
              <a:latin typeface="Lora" pitchFamily="2" charset="0"/>
            </a:endParaRPr>
          </a:p>
        </p:txBody>
      </p:sp>
    </p:spTree>
    <p:extLst>
      <p:ext uri="{BB962C8B-B14F-4D97-AF65-F5344CB8AC3E}">
        <p14:creationId xmlns:p14="http://schemas.microsoft.com/office/powerpoint/2010/main" val="2749714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sp>
        <p:nvSpPr>
          <p:cNvPr id="10" name="Google Shape;1296;p41"/>
          <p:cNvSpPr txBox="1">
            <a:spLocks/>
          </p:cNvSpPr>
          <p:nvPr/>
        </p:nvSpPr>
        <p:spPr>
          <a:xfrm>
            <a:off x="103073" y="598639"/>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366172" y="1625764"/>
            <a:ext cx="7813552"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a:solidFill>
                  <a:schemeClr val="bg1"/>
                </a:solidFill>
              </a:rPr>
              <a:t>Đối tượng cần được sử dụng trong toàn bộ ứng dụng</a:t>
            </a:r>
            <a:endParaRPr lang="en-US" sz="2400">
              <a:solidFill>
                <a:schemeClr val="bg1"/>
              </a:solidFill>
              <a:latin typeface="Lora" pitchFamily="2" charset="0"/>
            </a:endParaRPr>
          </a:p>
        </p:txBody>
      </p:sp>
      <p:sp>
        <p:nvSpPr>
          <p:cNvPr id="14" name="TextBox 13"/>
          <p:cNvSpPr txBox="1"/>
          <p:nvPr/>
        </p:nvSpPr>
        <p:spPr>
          <a:xfrm>
            <a:off x="366172" y="3230457"/>
            <a:ext cx="7543802"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smtClean="0">
                <a:solidFill>
                  <a:schemeClr val="bg1"/>
                </a:solidFill>
              </a:rPr>
              <a:t>Tài nguyên hạn chế</a:t>
            </a:r>
            <a:endParaRPr lang="en-US" sz="2400">
              <a:solidFill>
                <a:schemeClr val="bg1"/>
              </a:solidFill>
              <a:latin typeface="Lora" pitchFamily="2" charset="0"/>
            </a:endParaRPr>
          </a:p>
        </p:txBody>
      </p:sp>
      <p:sp>
        <p:nvSpPr>
          <p:cNvPr id="19" name="TextBox 18"/>
          <p:cNvSpPr txBox="1"/>
          <p:nvPr/>
        </p:nvSpPr>
        <p:spPr>
          <a:xfrm>
            <a:off x="2463750" y="2354354"/>
            <a:ext cx="5995135" cy="461665"/>
          </a:xfrm>
          <a:prstGeom prst="rect">
            <a:avLst/>
          </a:prstGeom>
          <a:noFill/>
        </p:spPr>
        <p:txBody>
          <a:bodyPr wrap="square" rtlCol="0">
            <a:spAutoFit/>
          </a:bodyPr>
          <a:lstStyle/>
          <a:p>
            <a:r>
              <a:rPr lang="vi-VN" sz="2400" smtClean="0">
                <a:solidFill>
                  <a:schemeClr val="bg1"/>
                </a:solidFill>
                <a:latin typeface="Lora" pitchFamily="2" charset="0"/>
              </a:rPr>
              <a:t>Tạo ra các biến static và duy nhất</a:t>
            </a:r>
            <a:endParaRPr lang="en-US" sz="2400">
              <a:solidFill>
                <a:schemeClr val="bg1"/>
              </a:solidFill>
              <a:latin typeface="Lora" pitchFamily="2" charset="0"/>
            </a:endParaRPr>
          </a:p>
        </p:txBody>
      </p:sp>
      <p:sp>
        <p:nvSpPr>
          <p:cNvPr id="20" name="Right Arrow 19"/>
          <p:cNvSpPr/>
          <p:nvPr/>
        </p:nvSpPr>
        <p:spPr>
          <a:xfrm>
            <a:off x="1220998" y="2476583"/>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63750" y="3872665"/>
            <a:ext cx="5995135" cy="461665"/>
          </a:xfrm>
          <a:prstGeom prst="rect">
            <a:avLst/>
          </a:prstGeom>
          <a:noFill/>
        </p:spPr>
        <p:txBody>
          <a:bodyPr wrap="square" rtlCol="0">
            <a:spAutoFit/>
          </a:bodyPr>
          <a:lstStyle/>
          <a:p>
            <a:r>
              <a:rPr lang="vi-VN" sz="2400" smtClean="0">
                <a:solidFill>
                  <a:schemeClr val="bg1"/>
                </a:solidFill>
                <a:latin typeface="Lora" pitchFamily="2" charset="0"/>
              </a:rPr>
              <a:t>Tiết kiệm tài nguyên</a:t>
            </a:r>
            <a:endParaRPr lang="en-US" sz="2400">
              <a:solidFill>
                <a:schemeClr val="bg1"/>
              </a:solidFill>
              <a:latin typeface="Lora" pitchFamily="2" charset="0"/>
            </a:endParaRPr>
          </a:p>
        </p:txBody>
      </p:sp>
      <p:sp>
        <p:nvSpPr>
          <p:cNvPr id="22" name="Right Arrow 21"/>
          <p:cNvSpPr/>
          <p:nvPr/>
        </p:nvSpPr>
        <p:spPr>
          <a:xfrm>
            <a:off x="1220998" y="3994894"/>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1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pic>
        <p:nvPicPr>
          <p:cNvPr id="3" name="Picture 2"/>
          <p:cNvPicPr>
            <a:picLocks noChangeAspect="1"/>
          </p:cNvPicPr>
          <p:nvPr/>
        </p:nvPicPr>
        <p:blipFill>
          <a:blip r:embed="rId3"/>
          <a:stretch>
            <a:fillRect/>
          </a:stretch>
        </p:blipFill>
        <p:spPr>
          <a:xfrm>
            <a:off x="4497025" y="860609"/>
            <a:ext cx="4586241" cy="3814724"/>
          </a:xfrm>
          <a:prstGeom prst="rect">
            <a:avLst/>
          </a:prstGeom>
        </p:spPr>
      </p:pic>
      <p:pic>
        <p:nvPicPr>
          <p:cNvPr id="6" name="Picture 5"/>
          <p:cNvPicPr>
            <a:picLocks noChangeAspect="1"/>
          </p:cNvPicPr>
          <p:nvPr/>
        </p:nvPicPr>
        <p:blipFill>
          <a:blip r:embed="rId4"/>
          <a:stretch>
            <a:fillRect/>
          </a:stretch>
        </p:blipFill>
        <p:spPr>
          <a:xfrm>
            <a:off x="191352" y="860609"/>
            <a:ext cx="4305673" cy="2408129"/>
          </a:xfrm>
          <a:prstGeom prst="rect">
            <a:avLst/>
          </a:prstGeom>
        </p:spPr>
      </p:pic>
    </p:spTree>
    <p:extLst>
      <p:ext uri="{BB962C8B-B14F-4D97-AF65-F5344CB8AC3E}">
        <p14:creationId xmlns:p14="http://schemas.microsoft.com/office/powerpoint/2010/main" val="90917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379496" y="517233"/>
            <a:ext cx="686672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vi-VN" sz="2400" smtClean="0">
                <a:latin typeface="Lora" pitchFamily="2" charset="0"/>
              </a:rPr>
              <a:t>Sử dụng Singleton để tạo ra 1 object static duy nhất có giá trị là {a,b}</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pic>
        <p:nvPicPr>
          <p:cNvPr id="3" name="Picture 2"/>
          <p:cNvPicPr>
            <a:picLocks noChangeAspect="1"/>
          </p:cNvPicPr>
          <p:nvPr/>
        </p:nvPicPr>
        <p:blipFill>
          <a:blip r:embed="rId3"/>
          <a:stretch>
            <a:fillRect/>
          </a:stretch>
        </p:blipFill>
        <p:spPr>
          <a:xfrm>
            <a:off x="280411" y="1507570"/>
            <a:ext cx="3436918" cy="3475021"/>
          </a:xfrm>
          <a:prstGeom prst="rect">
            <a:avLst/>
          </a:prstGeom>
        </p:spPr>
      </p:pic>
      <p:pic>
        <p:nvPicPr>
          <p:cNvPr id="6" name="Picture 5"/>
          <p:cNvPicPr>
            <a:picLocks noChangeAspect="1"/>
          </p:cNvPicPr>
          <p:nvPr/>
        </p:nvPicPr>
        <p:blipFill>
          <a:blip r:embed="rId4"/>
          <a:stretch>
            <a:fillRect/>
          </a:stretch>
        </p:blipFill>
        <p:spPr>
          <a:xfrm>
            <a:off x="3980565" y="1530431"/>
            <a:ext cx="4458086" cy="1714649"/>
          </a:xfrm>
          <a:prstGeom prst="rect">
            <a:avLst/>
          </a:prstGeom>
        </p:spPr>
      </p:pic>
    </p:spTree>
    <p:extLst>
      <p:ext uri="{BB962C8B-B14F-4D97-AF65-F5344CB8AC3E}">
        <p14:creationId xmlns:p14="http://schemas.microsoft.com/office/powerpoint/2010/main" val="365661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379496" y="517233"/>
            <a:ext cx="686672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vi-VN" sz="2400" smtClean="0">
                <a:latin typeface="Lora" pitchFamily="2" charset="0"/>
              </a:rPr>
              <a:t>Sử dụng Singleton để tạo ra 1 object static duy nhất có giá trị là {a,b}</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pic>
        <p:nvPicPr>
          <p:cNvPr id="2" name="Picture 1"/>
          <p:cNvPicPr>
            <a:picLocks noChangeAspect="1"/>
          </p:cNvPicPr>
          <p:nvPr/>
        </p:nvPicPr>
        <p:blipFill>
          <a:blip r:embed="rId3"/>
          <a:stretch>
            <a:fillRect/>
          </a:stretch>
        </p:blipFill>
        <p:spPr>
          <a:xfrm>
            <a:off x="204128" y="1766871"/>
            <a:ext cx="5227773" cy="2011854"/>
          </a:xfrm>
          <a:prstGeom prst="rect">
            <a:avLst/>
          </a:prstGeom>
        </p:spPr>
      </p:pic>
      <p:pic>
        <p:nvPicPr>
          <p:cNvPr id="4" name="Picture 3"/>
          <p:cNvPicPr>
            <a:picLocks noChangeAspect="1"/>
          </p:cNvPicPr>
          <p:nvPr/>
        </p:nvPicPr>
        <p:blipFill>
          <a:blip r:embed="rId4"/>
          <a:stretch>
            <a:fillRect/>
          </a:stretch>
        </p:blipFill>
        <p:spPr>
          <a:xfrm>
            <a:off x="6061755" y="1766871"/>
            <a:ext cx="1554615" cy="342930"/>
          </a:xfrm>
          <a:prstGeom prst="rect">
            <a:avLst/>
          </a:prstGeom>
        </p:spPr>
      </p:pic>
    </p:spTree>
    <p:extLst>
      <p:ext uri="{BB962C8B-B14F-4D97-AF65-F5344CB8AC3E}">
        <p14:creationId xmlns:p14="http://schemas.microsoft.com/office/powerpoint/2010/main" val="102470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68"/>
        <p:cNvGrpSpPr/>
        <p:nvPr/>
      </p:nvGrpSpPr>
      <p:grpSpPr>
        <a:xfrm>
          <a:off x="0" y="0"/>
          <a:ext cx="0" cy="0"/>
          <a:chOff x="0" y="0"/>
          <a:chExt cx="0" cy="0"/>
        </a:xfrm>
      </p:grpSpPr>
      <p:pic>
        <p:nvPicPr>
          <p:cNvPr id="1026" name="Picture 2" descr="35+ mẫu slide cảm ơn powerpoint đẹp cho bài thuyết trình chuyên nghiệ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6985"/>
            <a:ext cx="5079076" cy="3446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7527" y="1579418"/>
            <a:ext cx="7863840" cy="523220"/>
          </a:xfrm>
          <a:prstGeom prst="rect">
            <a:avLst/>
          </a:prstGeom>
          <a:noFill/>
        </p:spPr>
        <p:txBody>
          <a:bodyPr wrap="square" rtlCol="0">
            <a:spAutoFit/>
          </a:bodyPr>
          <a:lstStyle/>
          <a:p>
            <a:r>
              <a:rPr lang="vi-VN" sz="2800" smtClean="0">
                <a:solidFill>
                  <a:schemeClr val="tx1"/>
                </a:solidFill>
                <a:latin typeface="Lora" pitchFamily="2" charset="0"/>
              </a:rPr>
              <a:t>CẢM ƠN CÔ VÀ CÁC BẠN ĐÃ LẮNG NGHE</a:t>
            </a:r>
            <a:endParaRPr lang="en-US" sz="2800">
              <a:solidFill>
                <a:schemeClr val="tx1"/>
              </a:solidFill>
              <a:latin typeface="Lor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lt1"/>
                </a:solidFill>
                <a:latin typeface="Lora" pitchFamily="2" charset="0"/>
              </a:rPr>
              <a:t>BUILDER</a:t>
            </a:r>
            <a:endParaRPr>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1711037" y="1203497"/>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smtClean="0">
                <a:latin typeface="Lora" pitchFamily="2" charset="0"/>
              </a:rPr>
              <a:t>Builder Partern là một mẫu thiết kế phần mềm trong lập trình hướng đối tượng, giúp chia nhỏ constructor của chúng ta ra nhiều phần nhỏ hơn</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Tree>
    <p:extLst>
      <p:ext uri="{BB962C8B-B14F-4D97-AF65-F5344CB8AC3E}">
        <p14:creationId xmlns:p14="http://schemas.microsoft.com/office/powerpoint/2010/main" val="253562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169574" y="2223580"/>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Mục tiêu chính</a:t>
            </a:r>
            <a:endParaRPr u="sng">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2888671" y="3165763"/>
            <a:ext cx="5995135" cy="830997"/>
          </a:xfrm>
          <a:prstGeom prst="rect">
            <a:avLst/>
          </a:prstGeom>
          <a:noFill/>
        </p:spPr>
        <p:txBody>
          <a:bodyPr wrap="square" rtlCol="0">
            <a:spAutoFit/>
          </a:bodyPr>
          <a:lstStyle/>
          <a:p>
            <a:r>
              <a:rPr lang="en-US" sz="2400" smtClean="0">
                <a:solidFill>
                  <a:schemeClr val="bg1"/>
                </a:solidFill>
                <a:latin typeface="Lora" pitchFamily="2" charset="0"/>
              </a:rPr>
              <a:t>Giúp code trên nên dễ đọc, dễ hiểu, dễ bảo trì hơn</a:t>
            </a:r>
            <a:endParaRPr lang="en-US" sz="2400">
              <a:solidFill>
                <a:schemeClr val="bg1"/>
              </a:solidFill>
              <a:latin typeface="Lora" pitchFamily="2" charset="0"/>
            </a:endParaRPr>
          </a:p>
        </p:txBody>
      </p:sp>
      <p:sp>
        <p:nvSpPr>
          <p:cNvPr id="11" name="TextBox 10"/>
          <p:cNvSpPr txBox="1"/>
          <p:nvPr/>
        </p:nvSpPr>
        <p:spPr>
          <a:xfrm>
            <a:off x="2888672" y="4163016"/>
            <a:ext cx="5995135" cy="830997"/>
          </a:xfrm>
          <a:prstGeom prst="rect">
            <a:avLst/>
          </a:prstGeom>
          <a:noFill/>
        </p:spPr>
        <p:txBody>
          <a:bodyPr wrap="square" rtlCol="0">
            <a:spAutoFit/>
          </a:bodyPr>
          <a:lstStyle/>
          <a:p>
            <a:r>
              <a:rPr lang="en-US" sz="2400" smtClean="0">
                <a:solidFill>
                  <a:schemeClr val="bg1"/>
                </a:solidFill>
                <a:latin typeface="Lora" pitchFamily="2" charset="0"/>
              </a:rPr>
              <a:t>Giúp tạo Object theo những hướng khác nhau</a:t>
            </a:r>
            <a:endParaRPr lang="en-US" sz="2400">
              <a:solidFill>
                <a:schemeClr val="bg1"/>
              </a:solidFill>
              <a:latin typeface="Lora" pitchFamily="2" charset="0"/>
            </a:endParaRPr>
          </a:p>
        </p:txBody>
      </p:sp>
      <p:sp>
        <p:nvSpPr>
          <p:cNvPr id="5" name="Right Arrow 4"/>
          <p:cNvSpPr/>
          <p:nvPr/>
        </p:nvSpPr>
        <p:spPr>
          <a:xfrm>
            <a:off x="1205346" y="3304309"/>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205346" y="4301724"/>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296;p41"/>
          <p:cNvSpPr txBox="1">
            <a:spLocks/>
          </p:cNvSpPr>
          <p:nvPr/>
        </p:nvSpPr>
        <p:spPr>
          <a:xfrm>
            <a:off x="86447" y="365892"/>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574962" y="1039583"/>
            <a:ext cx="7543802" cy="830997"/>
          </a:xfrm>
          <a:prstGeom prst="rect">
            <a:avLst/>
          </a:prstGeom>
          <a:noFill/>
        </p:spPr>
        <p:txBody>
          <a:bodyPr wrap="square" rtlCol="0">
            <a:spAutoFit/>
          </a:bodyPr>
          <a:lstStyle/>
          <a:p>
            <a:r>
              <a:rPr lang="en-US" sz="2400" smtClean="0">
                <a:solidFill>
                  <a:schemeClr val="bg1"/>
                </a:solidFill>
                <a:latin typeface="Lora" pitchFamily="2" charset="0"/>
              </a:rPr>
              <a:t>Tạo ra đối tượng phức tạp có nhiều thuộc tính, và các thuộc tính này có nhiều cách để thiết lập.</a:t>
            </a:r>
            <a:endParaRPr lang="en-US" sz="2400">
              <a:solidFill>
                <a:schemeClr val="bg1"/>
              </a:solidFill>
              <a:latin typeface="Lora" pitchFamily="2" charset="0"/>
            </a:endParaRPr>
          </a:p>
        </p:txBody>
      </p:sp>
    </p:spTree>
    <p:extLst>
      <p:ext uri="{BB962C8B-B14F-4D97-AF65-F5344CB8AC3E}">
        <p14:creationId xmlns:p14="http://schemas.microsoft.com/office/powerpoint/2010/main" val="27976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543259" y="507575"/>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vi-VN" sz="2400">
                <a:latin typeface="Lora" pitchFamily="2" charset="0"/>
              </a:rPr>
              <a:t>Ví dụ ta có class Car với một constructor khổng lồ chứa nhiều tham số, khi tạo ra một instance sẽ phải nhập đi nhập lại những tham số, rất dễ gây nhầm lẫn và khó để nhớ thứ tự của từng tham </a:t>
            </a:r>
            <a:r>
              <a:rPr lang="vi-VN" sz="2400" smtClean="0">
                <a:latin typeface="Lora" pitchFamily="2" charset="0"/>
              </a:rPr>
              <a:t>số</a:t>
            </a:r>
            <a:r>
              <a:rPr lang="en-US" sz="2400" smtClean="0">
                <a:latin typeface="Lora" pitchFamily="2" charset="0"/>
              </a:rPr>
              <a:t>.</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3054925" y="2985654"/>
            <a:ext cx="5995135" cy="1200329"/>
          </a:xfrm>
          <a:prstGeom prst="rect">
            <a:avLst/>
          </a:prstGeom>
          <a:noFill/>
        </p:spPr>
        <p:txBody>
          <a:bodyPr wrap="square" rtlCol="0">
            <a:spAutoFit/>
          </a:bodyPr>
          <a:lstStyle/>
          <a:p>
            <a:r>
              <a:rPr lang="en-US" sz="2400" smtClean="0">
                <a:solidFill>
                  <a:schemeClr val="bg1"/>
                </a:solidFill>
                <a:latin typeface="Lora" pitchFamily="2" charset="0"/>
              </a:rPr>
              <a:t>Áp dụng Builder để đơn giản hoá </a:t>
            </a:r>
            <a:r>
              <a:rPr lang="en-US" sz="2400" smtClean="0">
                <a:solidFill>
                  <a:schemeClr val="bg1"/>
                </a:solidFill>
                <a:latin typeface="Lora" pitchFamily="2" charset="0"/>
              </a:rPr>
              <a:t>Constructor</a:t>
            </a:r>
            <a:r>
              <a:rPr lang="vi-VN" sz="2400" smtClean="0">
                <a:solidFill>
                  <a:schemeClr val="bg1"/>
                </a:solidFill>
                <a:latin typeface="Lora" pitchFamily="2" charset="0"/>
              </a:rPr>
              <a:t>, và hiểu được ý nghĩa của các các parameters</a:t>
            </a:r>
            <a:endParaRPr lang="en-US" sz="2400">
              <a:solidFill>
                <a:schemeClr val="bg1"/>
              </a:solidFill>
              <a:latin typeface="Lora" pitchFamily="2" charset="0"/>
            </a:endParaRPr>
          </a:p>
        </p:txBody>
      </p:sp>
      <p:sp>
        <p:nvSpPr>
          <p:cNvPr id="5" name="Right Arrow 4"/>
          <p:cNvSpPr/>
          <p:nvPr/>
        </p:nvSpPr>
        <p:spPr>
          <a:xfrm>
            <a:off x="1371600" y="3124200"/>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98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10" name="Picture 9"/>
          <p:cNvPicPr/>
          <p:nvPr/>
        </p:nvPicPr>
        <p:blipFill>
          <a:blip r:embed="rId3"/>
          <a:stretch>
            <a:fillRect/>
          </a:stretch>
        </p:blipFill>
        <p:spPr>
          <a:xfrm>
            <a:off x="810054" y="529272"/>
            <a:ext cx="7328106" cy="3801659"/>
          </a:xfrm>
          <a:prstGeom prst="rect">
            <a:avLst/>
          </a:prstGeom>
        </p:spPr>
      </p:pic>
    </p:spTree>
    <p:extLst>
      <p:ext uri="{BB962C8B-B14F-4D97-AF65-F5344CB8AC3E}">
        <p14:creationId xmlns:p14="http://schemas.microsoft.com/office/powerpoint/2010/main" val="251467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2" name="Picture 1"/>
          <p:cNvPicPr>
            <a:picLocks noChangeAspect="1"/>
          </p:cNvPicPr>
          <p:nvPr/>
        </p:nvPicPr>
        <p:blipFill>
          <a:blip r:embed="rId3"/>
          <a:stretch>
            <a:fillRect/>
          </a:stretch>
        </p:blipFill>
        <p:spPr>
          <a:xfrm>
            <a:off x="326464" y="600775"/>
            <a:ext cx="3619814" cy="3825572"/>
          </a:xfrm>
          <a:prstGeom prst="rect">
            <a:avLst/>
          </a:prstGeom>
        </p:spPr>
      </p:pic>
      <p:pic>
        <p:nvPicPr>
          <p:cNvPr id="3" name="Picture 2"/>
          <p:cNvPicPr>
            <a:picLocks noChangeAspect="1"/>
          </p:cNvPicPr>
          <p:nvPr/>
        </p:nvPicPr>
        <p:blipFill>
          <a:blip r:embed="rId4"/>
          <a:stretch>
            <a:fillRect/>
          </a:stretch>
        </p:blipFill>
        <p:spPr>
          <a:xfrm>
            <a:off x="4087913" y="600775"/>
            <a:ext cx="4991533" cy="2834886"/>
          </a:xfrm>
          <a:prstGeom prst="rect">
            <a:avLst/>
          </a:prstGeom>
        </p:spPr>
      </p:pic>
    </p:spTree>
    <p:extLst>
      <p:ext uri="{BB962C8B-B14F-4D97-AF65-F5344CB8AC3E}">
        <p14:creationId xmlns:p14="http://schemas.microsoft.com/office/powerpoint/2010/main" val="217242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5" name="Picture 4"/>
          <p:cNvPicPr/>
          <p:nvPr/>
        </p:nvPicPr>
        <p:blipFill>
          <a:blip r:embed="rId3"/>
          <a:stretch>
            <a:fillRect/>
          </a:stretch>
        </p:blipFill>
        <p:spPr>
          <a:xfrm>
            <a:off x="141316" y="556953"/>
            <a:ext cx="2926080" cy="4229100"/>
          </a:xfrm>
          <a:prstGeom prst="rect">
            <a:avLst/>
          </a:prstGeom>
        </p:spPr>
      </p:pic>
      <p:pic>
        <p:nvPicPr>
          <p:cNvPr id="4" name="Picture 3"/>
          <p:cNvPicPr>
            <a:picLocks noChangeAspect="1"/>
          </p:cNvPicPr>
          <p:nvPr/>
        </p:nvPicPr>
        <p:blipFill>
          <a:blip r:embed="rId4"/>
          <a:stretch>
            <a:fillRect/>
          </a:stretch>
        </p:blipFill>
        <p:spPr>
          <a:xfrm>
            <a:off x="3677511" y="556953"/>
            <a:ext cx="4099915" cy="3696020"/>
          </a:xfrm>
          <a:prstGeom prst="rect">
            <a:avLst/>
          </a:prstGeom>
        </p:spPr>
      </p:pic>
    </p:spTree>
    <p:extLst>
      <p:ext uri="{BB962C8B-B14F-4D97-AF65-F5344CB8AC3E}">
        <p14:creationId xmlns:p14="http://schemas.microsoft.com/office/powerpoint/2010/main" val="222998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3" name="Picture 2"/>
          <p:cNvPicPr>
            <a:picLocks noChangeAspect="1"/>
          </p:cNvPicPr>
          <p:nvPr/>
        </p:nvPicPr>
        <p:blipFill>
          <a:blip r:embed="rId3"/>
          <a:stretch>
            <a:fillRect/>
          </a:stretch>
        </p:blipFill>
        <p:spPr>
          <a:xfrm>
            <a:off x="90565" y="1359674"/>
            <a:ext cx="4191363" cy="3421677"/>
          </a:xfrm>
          <a:prstGeom prst="rect">
            <a:avLst/>
          </a:prstGeom>
        </p:spPr>
      </p:pic>
      <p:pic>
        <p:nvPicPr>
          <p:cNvPr id="6" name="Picture 5"/>
          <p:cNvPicPr>
            <a:picLocks noChangeAspect="1"/>
          </p:cNvPicPr>
          <p:nvPr/>
        </p:nvPicPr>
        <p:blipFill>
          <a:blip r:embed="rId4"/>
          <a:stretch>
            <a:fillRect/>
          </a:stretch>
        </p:blipFill>
        <p:spPr>
          <a:xfrm>
            <a:off x="4468931" y="1359675"/>
            <a:ext cx="4595258" cy="3421677"/>
          </a:xfrm>
          <a:prstGeom prst="rect">
            <a:avLst/>
          </a:prstGeom>
        </p:spPr>
      </p:pic>
      <p:pic>
        <p:nvPicPr>
          <p:cNvPr id="7" name="Picture 6"/>
          <p:cNvPicPr>
            <a:picLocks noChangeAspect="1"/>
          </p:cNvPicPr>
          <p:nvPr/>
        </p:nvPicPr>
        <p:blipFill>
          <a:blip r:embed="rId5"/>
          <a:stretch>
            <a:fillRect/>
          </a:stretch>
        </p:blipFill>
        <p:spPr>
          <a:xfrm>
            <a:off x="708135" y="788308"/>
            <a:ext cx="7521592" cy="358171"/>
          </a:xfrm>
          <a:prstGeom prst="rect">
            <a:avLst/>
          </a:prstGeom>
        </p:spPr>
      </p:pic>
    </p:spTree>
    <p:extLst>
      <p:ext uri="{BB962C8B-B14F-4D97-AF65-F5344CB8AC3E}">
        <p14:creationId xmlns:p14="http://schemas.microsoft.com/office/powerpoint/2010/main" val="423877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806</Words>
  <Application>Microsoft Office PowerPoint</Application>
  <PresentationFormat>On-screen Show (16:9)</PresentationFormat>
  <Paragraphs>72</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Roboto Condensed Light</vt:lpstr>
      <vt:lpstr>Secular One</vt:lpstr>
      <vt:lpstr>Lora</vt:lpstr>
      <vt:lpstr>Bebas Neue</vt:lpstr>
      <vt:lpstr>Albert Sans</vt:lpstr>
      <vt:lpstr>Arial</vt:lpstr>
      <vt:lpstr>Wingdings</vt:lpstr>
      <vt:lpstr>Proxima Nova</vt:lpstr>
      <vt:lpstr>Data Privacy Training by Slidesgo</vt:lpstr>
      <vt:lpstr>Slidesgo Final Pages</vt:lpstr>
      <vt:lpstr>BUILDER AND SINGELTON</vt:lpstr>
      <vt:lpstr>BUILDER</vt:lpstr>
      <vt:lpstr>Khái niệm</vt:lpstr>
      <vt:lpstr>Mục tiêu chính</vt:lpstr>
      <vt:lpstr>Ví dụ</vt:lpstr>
      <vt:lpstr>PowerPoint Presentation</vt:lpstr>
      <vt:lpstr>PowerPoint Presentation</vt:lpstr>
      <vt:lpstr>PowerPoint Presentation</vt:lpstr>
      <vt:lpstr>PowerPoint Presentation</vt:lpstr>
      <vt:lpstr>PowerPoint Presentation</vt:lpstr>
      <vt:lpstr>SINGELTON</vt:lpstr>
      <vt:lpstr>Khái niệm</vt:lpstr>
      <vt:lpstr>PowerPoint Presentation</vt:lpstr>
      <vt:lpstr>PowerPoint Presentation</vt:lpstr>
      <vt:lpstr>Ví dụ</vt:lpstr>
      <vt:lpstr>Ví dụ</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AND SINGELTON</dc:title>
  <cp:lastModifiedBy>WINDOWS 10</cp:lastModifiedBy>
  <cp:revision>26</cp:revision>
  <dcterms:modified xsi:type="dcterms:W3CDTF">2023-04-24T18:24:03Z</dcterms:modified>
</cp:coreProperties>
</file>