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1"/>
  </p:notesMasterIdLst>
  <p:sldIdLst>
    <p:sldId id="256" r:id="rId3"/>
    <p:sldId id="258" r:id="rId4"/>
    <p:sldId id="312" r:id="rId5"/>
    <p:sldId id="313" r:id="rId6"/>
    <p:sldId id="334" r:id="rId7"/>
    <p:sldId id="314" r:id="rId8"/>
    <p:sldId id="335" r:id="rId9"/>
    <p:sldId id="315" r:id="rId10"/>
    <p:sldId id="336" r:id="rId11"/>
    <p:sldId id="339" r:id="rId12"/>
    <p:sldId id="318" r:id="rId13"/>
    <p:sldId id="337" r:id="rId14"/>
    <p:sldId id="338" r:id="rId15"/>
    <p:sldId id="310" r:id="rId16"/>
    <p:sldId id="316" r:id="rId17"/>
    <p:sldId id="322" r:id="rId18"/>
    <p:sldId id="326" r:id="rId19"/>
    <p:sldId id="324" r:id="rId20"/>
    <p:sldId id="327" r:id="rId21"/>
    <p:sldId id="328" r:id="rId22"/>
    <p:sldId id="330" r:id="rId23"/>
    <p:sldId id="329" r:id="rId24"/>
    <p:sldId id="331" r:id="rId25"/>
    <p:sldId id="323" r:id="rId26"/>
    <p:sldId id="332" r:id="rId27"/>
    <p:sldId id="325" r:id="rId28"/>
    <p:sldId id="333" r:id="rId29"/>
    <p:sldId id="309" r:id="rId30"/>
  </p:sldIdLst>
  <p:sldSz cx="9144000" cy="5143500" type="screen16x9"/>
  <p:notesSz cx="6858000" cy="9144000"/>
  <p:embeddedFontLst>
    <p:embeddedFont>
      <p:font typeface="Lora" panose="020B0604020202020204" charset="0"/>
      <p:regular r:id="rId32"/>
      <p:bold r:id="rId33"/>
    </p:embeddedFont>
    <p:embeddedFont>
      <p:font typeface="Albert Sans" panose="020B0604020202020204" charset="0"/>
      <p:regular r:id="rId34"/>
      <p:bold r:id="rId35"/>
      <p:italic r:id="rId36"/>
      <p:boldItalic r:id="rId37"/>
    </p:embeddedFont>
    <p:embeddedFont>
      <p:font typeface="Bebas Neue" panose="020B0604020202020204" charset="0"/>
      <p:regular r:id="rId38"/>
    </p:embeddedFont>
    <p:embeddedFont>
      <p:font typeface="Secular One" panose="00000500000000000000" charset="-79"/>
      <p:regular r:id="rId39"/>
    </p:embeddedFont>
    <p:embeddedFont>
      <p:font typeface="Proxima Nov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D50011-91A3-4CC7-847B-758086DFB324}">
  <a:tblStyle styleId="{38D50011-91A3-4CC7-847B-758086DFB3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79853" autoAdjust="0"/>
  </p:normalViewPr>
  <p:slideViewPr>
    <p:cSldViewPr snapToGrid="0">
      <p:cViewPr varScale="1">
        <p:scale>
          <a:sx n="91" d="100"/>
          <a:sy n="91" d="100"/>
        </p:scale>
        <p:origin x="101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Thuộc</a:t>
            </a:r>
            <a:r>
              <a:rPr lang="en-US" baseline="0" dirty="0" smtClean="0"/>
              <a:t> </a:t>
            </a:r>
            <a:r>
              <a:rPr lang="en-US" baseline="0" dirty="0" err="1" smtClean="0"/>
              <a:t>tính</a:t>
            </a:r>
            <a:r>
              <a:rPr lang="en-US" baseline="0" dirty="0" smtClean="0"/>
              <a:t> </a:t>
            </a:r>
            <a:r>
              <a:rPr lang="en-US" baseline="0" dirty="0" err="1" smtClean="0"/>
              <a:t>CarBuilder</a:t>
            </a:r>
            <a:r>
              <a:rPr lang="en-US" baseline="0" dirty="0" smtClean="0"/>
              <a:t> </a:t>
            </a:r>
            <a:r>
              <a:rPr lang="en-US" baseline="0" dirty="0" err="1" smtClean="0"/>
              <a:t>được</a:t>
            </a:r>
            <a:r>
              <a:rPr lang="en-US" baseline="0" dirty="0" smtClean="0"/>
              <a:t> copy </a:t>
            </a:r>
            <a:r>
              <a:rPr lang="en-US" baseline="0" dirty="0" err="1" smtClean="0"/>
              <a:t>từ</a:t>
            </a:r>
            <a:r>
              <a:rPr lang="en-US" baseline="0" dirty="0" smtClean="0"/>
              <a:t> Car, </a:t>
            </a:r>
          </a:p>
          <a:p>
            <a:pPr marL="0" lvl="0" indent="0" algn="l" rtl="0">
              <a:spcBef>
                <a:spcPts val="0"/>
              </a:spcBef>
              <a:spcAft>
                <a:spcPts val="0"/>
              </a:spcAft>
              <a:buNone/>
            </a:pPr>
            <a:r>
              <a:rPr lang="en-US" baseline="0" dirty="0" err="1" smtClean="0"/>
              <a:t>Trong</a:t>
            </a:r>
            <a:r>
              <a:rPr lang="en-US" baseline="0" dirty="0" smtClean="0"/>
              <a:t> </a:t>
            </a:r>
            <a:r>
              <a:rPr lang="en-US" baseline="0" dirty="0" err="1" smtClean="0"/>
              <a:t>CarBuilder</a:t>
            </a:r>
            <a:r>
              <a:rPr lang="en-US" baseline="0" dirty="0" smtClean="0"/>
              <a: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build()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Car</a:t>
            </a:r>
            <a:endParaRPr dirty="0"/>
          </a:p>
        </p:txBody>
      </p:sp>
    </p:spTree>
    <p:extLst>
      <p:ext uri="{BB962C8B-B14F-4D97-AF65-F5344CB8AC3E}">
        <p14:creationId xmlns:p14="http://schemas.microsoft.com/office/powerpoint/2010/main" val="1689837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10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5177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292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045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smtClean="0">
                <a:solidFill>
                  <a:srgbClr val="000000"/>
                </a:solidFill>
                <a:effectLst/>
                <a:latin typeface="Arial"/>
                <a:ea typeface="Arial"/>
                <a:cs typeface="Arial"/>
                <a:sym typeface="Arial"/>
              </a:rPr>
              <a:t>Singleton pattern thường được sử dụng trong các trường hợp sau đây:</a:t>
            </a:r>
          </a:p>
          <a:p>
            <a:r>
              <a:rPr lang="vi-VN" sz="1100" b="0" i="0" u="none" strike="noStrike" cap="none" smtClean="0">
                <a:solidFill>
                  <a:srgbClr val="000000"/>
                </a:solidFill>
                <a:effectLst/>
                <a:latin typeface="Arial"/>
                <a:ea typeface="Arial"/>
                <a:cs typeface="Arial"/>
                <a:sym typeface="Arial"/>
              </a:rPr>
              <a:t>Đối tượng cần được sử dụng trong toàn bộ ứng dụng: Nếu một đối tượng được sử dụng nhiều lần trong ứng dụng và không thay đổi, thì sử dụng Singleton pattern sẽ giúp tiết kiệm tài nguyên hệ thống.</a:t>
            </a:r>
          </a:p>
          <a:p>
            <a:r>
              <a:rPr lang="vi-VN" sz="1100" b="0" i="0" u="none" strike="noStrike" cap="none" smtClean="0">
                <a:solidFill>
                  <a:srgbClr val="000000"/>
                </a:solidFill>
                <a:effectLst/>
                <a:latin typeface="Arial"/>
                <a:ea typeface="Arial"/>
                <a:cs typeface="Arial"/>
                <a:sym typeface="Arial"/>
              </a:rPr>
              <a:t>Tài nguyên hạn chế: Nếu một đối tượng sử dụng tài nguyên hạn chế như file system, connection database, socket connection, ... thì sử dụng Singleton pattern sẽ giúp quản lý tài nguyên một cách tốt hơn và giảm thiểu rủi ro xung đột tài nguyên.</a:t>
            </a:r>
          </a:p>
          <a:p>
            <a:r>
              <a:rPr lang="vi-VN" sz="1100" b="0" i="0" u="none" strike="noStrike" cap="none" smtClean="0">
                <a:solidFill>
                  <a:srgbClr val="000000"/>
                </a:solidFill>
                <a:effectLst/>
                <a:latin typeface="Arial"/>
                <a:ea typeface="Arial"/>
                <a:cs typeface="Arial"/>
                <a:sym typeface="Arial"/>
              </a:rPr>
              <a:t>Cấu hình ứng dụng: Nếu một đối tượng chứa thông tin cấu hình của ứng dụng và được sử dụng rộng rãi trong ứng dụng, thì sử dụng Singleton pattern sẽ giúp đảm bảo rằng thông tin cấu hình chỉ được lưu trữ trong một đối tượng duy nhất và được sử dụng chung trong toàn bộ ứng dụng.</a:t>
            </a:r>
          </a:p>
          <a:p>
            <a:r>
              <a:rPr lang="vi-VN" sz="1100" b="0" i="0" u="none" strike="noStrike" cap="none" smtClean="0">
                <a:solidFill>
                  <a:srgbClr val="000000"/>
                </a:solidFill>
                <a:effectLst/>
                <a:latin typeface="Arial"/>
                <a:ea typeface="Arial"/>
                <a:cs typeface="Arial"/>
                <a:sym typeface="Arial"/>
              </a:rPr>
              <a:t>Thư viện tiện ích: Nếu một đối tượng được sử dụng rộng rãi trong thư viện tiện ích, thì sử dụng Singleton pattern sẽ giúp đảm bảo rằng đối tượng chỉ được khởi tạo một lần và được sử dụng chung trong toàn bộ thư viện.</a:t>
            </a:r>
          </a:p>
          <a:p>
            <a:r>
              <a:rPr lang="vi-VN" sz="1100" b="0" i="0" u="none" strike="noStrike" cap="none" smtClean="0">
                <a:solidFill>
                  <a:srgbClr val="000000"/>
                </a:solidFill>
                <a:effectLst/>
                <a:latin typeface="Arial"/>
                <a:ea typeface="Arial"/>
                <a:cs typeface="Arial"/>
                <a:sym typeface="Arial"/>
              </a:rPr>
              <a:t>Đối tượng quản lý tài nguyên: Nếu một đối tượng được sử dụng để quản lý tài nguyên, ví dụ như một đối tượng quản lý các đối tượng đồ họa, thì sử dụng Singleton pattern sẽ giúp đảm bảo rằng chỉ có một đối tượng quản lý được sử dụng trong toàn bộ ứng dụng.</a:t>
            </a:r>
          </a:p>
          <a:p>
            <a:pPr marL="0" lvl="0" indent="0" algn="l" rtl="0">
              <a:spcBef>
                <a:spcPts val="0"/>
              </a:spcBef>
              <a:spcAft>
                <a:spcPts val="0"/>
              </a:spcAft>
              <a:buNone/>
            </a:pPr>
            <a:endParaRPr lang="en-US" smtClean="0"/>
          </a:p>
          <a:p>
            <a:pPr marL="0" lvl="0" indent="0" algn="l" rtl="0">
              <a:spcBef>
                <a:spcPts val="0"/>
              </a:spcBef>
              <a:spcAft>
                <a:spcPts val="0"/>
              </a:spcAft>
              <a:buNone/>
            </a:pPr>
            <a:r>
              <a:rPr lang="en-US" smtClean="0"/>
              <a:t>Ví</a:t>
            </a:r>
            <a:r>
              <a:rPr lang="en-US" baseline="0" smtClean="0"/>
              <a:t> dụ tiếp theo sẽ rơi vào trường hợp 1 và 1 phần trường hợp 2 (do ko thể tạo ra môi trường có tài nguyên hạn chế)</a:t>
            </a:r>
            <a:endParaRPr/>
          </a:p>
        </p:txBody>
      </p:sp>
    </p:spTree>
    <p:extLst>
      <p:ext uri="{BB962C8B-B14F-4D97-AF65-F5344CB8AC3E}">
        <p14:creationId xmlns:p14="http://schemas.microsoft.com/office/powerpoint/2010/main" val="212973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6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5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96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80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070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Sau</a:t>
            </a:r>
            <a:r>
              <a:rPr lang="en-US" baseline="0" smtClean="0"/>
              <a:t> khi người dùng ở Main2 tạo object xong, thì có sự cập nhật phần mềm, cần phải cập nhật thông tin. Nếu theo cách thông thường (new), người dùng ở Main3 là chưa biết là object chứa những thông tin của phần mềm có được khởi tạo hay chưa, nên tiến hành tạo Object mới với thông tin mới của phần mềm (trong ảnh là phienBan và năm phát hành) -&gt; gây ra bất đồng bộ vì khi người khác đọc code thì họ lại thấy đối tượng mang tính chất duy nhất này lại có 2 thông tin khác nhau. -&gt; người dùng nơi khác chỉ có thể đọc và cập nhật thông tin từ Object ban đầu.</a:t>
            </a:r>
            <a:endParaRPr/>
          </a:p>
        </p:txBody>
      </p:sp>
    </p:spTree>
    <p:extLst>
      <p:ext uri="{BB962C8B-B14F-4D97-AF65-F5344CB8AC3E}">
        <p14:creationId xmlns:p14="http://schemas.microsoft.com/office/powerpoint/2010/main" val="385844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47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25701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4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08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5"/>
        <p:cNvGrpSpPr/>
        <p:nvPr/>
      </p:nvGrpSpPr>
      <p:grpSpPr>
        <a:xfrm>
          <a:off x="0" y="0"/>
          <a:ext cx="0" cy="0"/>
          <a:chOff x="0" y="0"/>
          <a:chExt cx="0" cy="0"/>
        </a:xfrm>
      </p:grpSpPr>
      <p:sp>
        <p:nvSpPr>
          <p:cNvPr id="14166" name="Google Shape;14166;g2063fddc459_0_28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7" name="Google Shape;14167;g2063fddc459_0_28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5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13141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240188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0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91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Thuộc</a:t>
            </a:r>
            <a:r>
              <a:rPr lang="en-US" baseline="0" smtClean="0"/>
              <a:t> tính CarBuilder được copy từ Car, </a:t>
            </a:r>
          </a:p>
          <a:p>
            <a:pPr marL="0" lvl="0" indent="0" algn="l" rtl="0">
              <a:spcBef>
                <a:spcPts val="0"/>
              </a:spcBef>
              <a:spcAft>
                <a:spcPts val="0"/>
              </a:spcAft>
              <a:buNone/>
            </a:pPr>
            <a:r>
              <a:rPr lang="en-US" baseline="0" smtClean="0"/>
              <a:t>Trong CarBuilder có phương thức build() để tạo ra một đối tượng Car</a:t>
            </a:r>
            <a:endParaRPr/>
          </a:p>
        </p:txBody>
      </p:sp>
    </p:spTree>
    <p:extLst>
      <p:ext uri="{BB962C8B-B14F-4D97-AF65-F5344CB8AC3E}">
        <p14:creationId xmlns:p14="http://schemas.microsoft.com/office/powerpoint/2010/main" val="333028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Thuộc</a:t>
            </a:r>
            <a:r>
              <a:rPr lang="en-US" baseline="0" dirty="0" smtClean="0"/>
              <a:t> </a:t>
            </a:r>
            <a:r>
              <a:rPr lang="en-US" baseline="0" dirty="0" err="1" smtClean="0"/>
              <a:t>tính</a:t>
            </a:r>
            <a:r>
              <a:rPr lang="en-US" baseline="0" dirty="0" smtClean="0"/>
              <a:t> </a:t>
            </a:r>
            <a:r>
              <a:rPr lang="en-US" baseline="0" dirty="0" err="1" smtClean="0"/>
              <a:t>CarBuilder</a:t>
            </a:r>
            <a:r>
              <a:rPr lang="en-US" baseline="0" dirty="0" smtClean="0"/>
              <a:t> </a:t>
            </a:r>
            <a:r>
              <a:rPr lang="en-US" baseline="0" dirty="0" err="1" smtClean="0"/>
              <a:t>được</a:t>
            </a:r>
            <a:r>
              <a:rPr lang="en-US" baseline="0" dirty="0" smtClean="0"/>
              <a:t> copy </a:t>
            </a:r>
            <a:r>
              <a:rPr lang="en-US" baseline="0" dirty="0" err="1" smtClean="0"/>
              <a:t>từ</a:t>
            </a:r>
            <a:r>
              <a:rPr lang="en-US" baseline="0" dirty="0" smtClean="0"/>
              <a:t> Car, </a:t>
            </a:r>
          </a:p>
          <a:p>
            <a:pPr marL="0" lvl="0" indent="0" algn="l" rtl="0">
              <a:spcBef>
                <a:spcPts val="0"/>
              </a:spcBef>
              <a:spcAft>
                <a:spcPts val="0"/>
              </a:spcAft>
              <a:buNone/>
            </a:pPr>
            <a:r>
              <a:rPr lang="en-US" baseline="0" dirty="0" err="1" smtClean="0"/>
              <a:t>Trong</a:t>
            </a:r>
            <a:r>
              <a:rPr lang="en-US" baseline="0" dirty="0" smtClean="0"/>
              <a:t> </a:t>
            </a:r>
            <a:r>
              <a:rPr lang="en-US" baseline="0" dirty="0" err="1" smtClean="0"/>
              <a:t>CarBuilder</a:t>
            </a:r>
            <a:r>
              <a:rPr lang="en-US" baseline="0" dirty="0" smtClean="0"/>
              <a: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build()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Car</a:t>
            </a:r>
            <a:endParaRPr dirty="0"/>
          </a:p>
        </p:txBody>
      </p:sp>
    </p:spTree>
    <p:extLst>
      <p:ext uri="{BB962C8B-B14F-4D97-AF65-F5344CB8AC3E}">
        <p14:creationId xmlns:p14="http://schemas.microsoft.com/office/powerpoint/2010/main" val="71694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a:effectLst/>
      </p:bgPr>
    </p:bg>
    <p:spTree>
      <p:nvGrpSpPr>
        <p:cNvPr id="1" name="Shape 606"/>
        <p:cNvGrpSpPr/>
        <p:nvPr/>
      </p:nvGrpSpPr>
      <p:grpSpPr>
        <a:xfrm>
          <a:off x="0" y="0"/>
          <a:ext cx="0" cy="0"/>
          <a:chOff x="0" y="0"/>
          <a:chExt cx="0" cy="0"/>
        </a:xfrm>
      </p:grpSpPr>
      <p:sp>
        <p:nvSpPr>
          <p:cNvPr id="607" name="Google Shape;6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08" name="Google Shape;608;p13"/>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3"/>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3"/>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title" idx="5" hasCustomPrompt="1"/>
          </p:nvPr>
        </p:nvSpPr>
        <p:spPr>
          <a:xfrm>
            <a:off x="1001546" y="1666425"/>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title" idx="6" hasCustomPrompt="1"/>
          </p:nvPr>
        </p:nvSpPr>
        <p:spPr>
          <a:xfrm>
            <a:off x="1001546" y="3527450"/>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a:spLocks noGrp="1"/>
          </p:cNvSpPr>
          <p:nvPr>
            <p:ph type="title" idx="7" hasCustomPrompt="1"/>
          </p:nvPr>
        </p:nvSpPr>
        <p:spPr>
          <a:xfrm>
            <a:off x="4888708" y="1666425"/>
            <a:ext cx="852300" cy="64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a:spLocks noGrp="1"/>
          </p:cNvSpPr>
          <p:nvPr>
            <p:ph type="title" idx="8" hasCustomPrompt="1"/>
          </p:nvPr>
        </p:nvSpPr>
        <p:spPr>
          <a:xfrm>
            <a:off x="4888708" y="3527513"/>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7" name="Google Shape;617;p13"/>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8" name="Google Shape;618;p13"/>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9" name="Google Shape;619;p13"/>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2" name="Google Shape;622;p13"/>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3" name="Google Shape;623;p13"/>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624" name="Google Shape;624;p13"/>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625" name="Google Shape;625;p13"/>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9"/>
        <p:cNvGrpSpPr/>
        <p:nvPr/>
      </p:nvGrpSpPr>
      <p:grpSpPr>
        <a:xfrm>
          <a:off x="0" y="0"/>
          <a:ext cx="0" cy="0"/>
          <a:chOff x="0" y="0"/>
          <a:chExt cx="0" cy="0"/>
        </a:xfrm>
      </p:grpSpPr>
      <p:sp>
        <p:nvSpPr>
          <p:cNvPr id="1250" name="Google Shape;1250;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251" name="Google Shape;1251;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2144150" y="1125975"/>
            <a:ext cx="5392723"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smtClean="0"/>
              <a:t>BUILDER AND SINGLETON</a:t>
            </a:r>
            <a:endParaRPr dirty="0"/>
          </a:p>
        </p:txBody>
      </p:sp>
      <p:sp>
        <p:nvSpPr>
          <p:cNvPr id="1260" name="Google Shape;1260;p38"/>
          <p:cNvSpPr txBox="1">
            <a:spLocks noGrp="1"/>
          </p:cNvSpPr>
          <p:nvPr>
            <p:ph type="subTitle" idx="1"/>
          </p:nvPr>
        </p:nvSpPr>
        <p:spPr>
          <a:xfrm>
            <a:off x="617463" y="3604800"/>
            <a:ext cx="3933755"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Danh sách thành viên:</a:t>
            </a:r>
          </a:p>
          <a:p>
            <a:pPr marL="0" lvl="0" indent="0" algn="l" rtl="0">
              <a:spcBef>
                <a:spcPts val="0"/>
              </a:spcBef>
              <a:spcAft>
                <a:spcPts val="0"/>
              </a:spcAft>
              <a:buNone/>
            </a:pPr>
            <a:r>
              <a:rPr lang="en" smtClean="0">
                <a:latin typeface="Lora" pitchFamily="2" charset="0"/>
              </a:rPr>
              <a:t>Võ Văn Đức 		20110635</a:t>
            </a:r>
          </a:p>
          <a:p>
            <a:pPr marL="0" lvl="0" indent="0" algn="l" rtl="0">
              <a:spcBef>
                <a:spcPts val="0"/>
              </a:spcBef>
              <a:spcAft>
                <a:spcPts val="0"/>
              </a:spcAft>
              <a:buNone/>
            </a:pPr>
            <a:r>
              <a:rPr lang="en" smtClean="0">
                <a:latin typeface="Lora" pitchFamily="2" charset="0"/>
              </a:rPr>
              <a:t>Nguyễn Khắc Quang Huy	20110651</a:t>
            </a:r>
          </a:p>
          <a:p>
            <a:pPr marL="0" lvl="0" indent="0" algn="l" rtl="0">
              <a:spcBef>
                <a:spcPts val="0"/>
              </a:spcBef>
              <a:spcAft>
                <a:spcPts val="0"/>
              </a:spcAft>
              <a:buNone/>
            </a:pPr>
            <a:r>
              <a:rPr lang="en" smtClean="0">
                <a:latin typeface="Lora" pitchFamily="2" charset="0"/>
              </a:rPr>
              <a:t>Ôn Gia Phú 		20110967</a:t>
            </a:r>
            <a:endParaRPr>
              <a:latin typeface="Lora" pitchFamily="2" charset="0"/>
            </a:endParaRPr>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
        <p:nvSpPr>
          <p:cNvPr id="5" name="Google Shape;1260;p38"/>
          <p:cNvSpPr txBox="1">
            <a:spLocks/>
          </p:cNvSpPr>
          <p:nvPr/>
        </p:nvSpPr>
        <p:spPr>
          <a:xfrm>
            <a:off x="5664857" y="3053288"/>
            <a:ext cx="3053373"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pPr marL="0" indent="0"/>
            <a:r>
              <a:rPr lang="en-US" smtClean="0">
                <a:latin typeface="Lora" pitchFamily="2" charset="0"/>
              </a:rPr>
              <a:t>Design Patterns</a:t>
            </a:r>
          </a:p>
          <a:p>
            <a:pPr marL="0" indent="0"/>
            <a:r>
              <a:rPr lang="en-US" smtClean="0">
                <a:latin typeface="Lora" pitchFamily="2" charset="0"/>
              </a:rPr>
              <a:t>Giảng viên: Nguyễn Thị Thanh</a:t>
            </a:r>
            <a:endParaRPr lang="en-US">
              <a:latin typeface="Lora" pitchFamily="2" charset="0"/>
            </a:endParaRPr>
          </a:p>
        </p:txBody>
      </p:sp>
      <p:sp>
        <p:nvSpPr>
          <p:cNvPr id="2" name="TextBox 1"/>
          <p:cNvSpPr txBox="1"/>
          <p:nvPr/>
        </p:nvSpPr>
        <p:spPr>
          <a:xfrm>
            <a:off x="3622963" y="294977"/>
            <a:ext cx="3858491" cy="830997"/>
          </a:xfrm>
          <a:prstGeom prst="rect">
            <a:avLst/>
          </a:prstGeom>
          <a:noFill/>
        </p:spPr>
        <p:txBody>
          <a:bodyPr wrap="square" rtlCol="0">
            <a:spAutoFit/>
          </a:bodyPr>
          <a:lstStyle/>
          <a:p>
            <a:r>
              <a:rPr lang="en-US" sz="2400" smtClean="0">
                <a:solidFill>
                  <a:schemeClr val="bg1"/>
                </a:solidFill>
                <a:latin typeface="Lora" pitchFamily="2" charset="0"/>
              </a:rPr>
              <a:t>THIẾT KẾ PHẦN MỀM HƯỚNG ĐỐI TƯỢNG</a:t>
            </a:r>
            <a:endParaRPr lang="en-US" sz="2400">
              <a:solidFill>
                <a:schemeClr val="bg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6" name="Picture 5"/>
          <p:cNvPicPr/>
          <p:nvPr/>
        </p:nvPicPr>
        <p:blipFill>
          <a:blip r:embed="rId3"/>
          <a:stretch>
            <a:fillRect/>
          </a:stretch>
        </p:blipFill>
        <p:spPr>
          <a:xfrm>
            <a:off x="1572586" y="891749"/>
            <a:ext cx="6036228" cy="3059465"/>
          </a:xfrm>
          <a:prstGeom prst="rect">
            <a:avLst/>
          </a:prstGeom>
        </p:spPr>
      </p:pic>
    </p:spTree>
    <p:extLst>
      <p:ext uri="{BB962C8B-B14F-4D97-AF65-F5344CB8AC3E}">
        <p14:creationId xmlns:p14="http://schemas.microsoft.com/office/powerpoint/2010/main" val="9049660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17" name="Rectangle 16"/>
          <p:cNvSpPr/>
          <p:nvPr/>
        </p:nvSpPr>
        <p:spPr>
          <a:xfrm>
            <a:off x="5586152" y="3904388"/>
            <a:ext cx="3408219" cy="1015663"/>
          </a:xfrm>
          <a:prstGeom prst="rect">
            <a:avLst/>
          </a:prstGeom>
        </p:spPr>
        <p:txBody>
          <a:bodyPr wrap="square">
            <a:spAutoFit/>
          </a:bodyPr>
          <a:lstStyle/>
          <a:p>
            <a:pPr marL="342900" indent="-342900">
              <a:buClr>
                <a:schemeClr val="accent3"/>
              </a:buClr>
              <a:buFont typeface="Wingdings" panose="05000000000000000000" pitchFamily="2" charset="2"/>
              <a:buChar char="Ø"/>
            </a:pPr>
            <a:r>
              <a:rPr lang="en-US" sz="2000" dirty="0">
                <a:solidFill>
                  <a:schemeClr val="bg1"/>
                </a:solidFill>
                <a:latin typeface="Lora" pitchFamily="2" charset="0"/>
              </a:rPr>
              <a:t>chia </a:t>
            </a:r>
            <a:r>
              <a:rPr lang="en-US" sz="2000" dirty="0" err="1">
                <a:solidFill>
                  <a:schemeClr val="bg1"/>
                </a:solidFill>
                <a:latin typeface="Lora" pitchFamily="2" charset="0"/>
              </a:rPr>
              <a:t>nhỏ</a:t>
            </a:r>
            <a:r>
              <a:rPr lang="en-US" sz="2000" dirty="0">
                <a:solidFill>
                  <a:schemeClr val="bg1"/>
                </a:solidFill>
                <a:latin typeface="Lora" pitchFamily="2" charset="0"/>
              </a:rPr>
              <a:t> </a:t>
            </a:r>
            <a:r>
              <a:rPr lang="en-US" sz="2000" dirty="0" err="1">
                <a:solidFill>
                  <a:schemeClr val="bg1"/>
                </a:solidFill>
                <a:latin typeface="Lora" pitchFamily="2" charset="0"/>
              </a:rPr>
              <a:t>các</a:t>
            </a:r>
            <a:r>
              <a:rPr lang="en-US" sz="2000" dirty="0">
                <a:solidFill>
                  <a:schemeClr val="bg1"/>
                </a:solidFill>
                <a:latin typeface="Lora" pitchFamily="2" charset="0"/>
              </a:rPr>
              <a:t> </a:t>
            </a:r>
            <a:r>
              <a:rPr lang="en-US" sz="2000" dirty="0" err="1">
                <a:solidFill>
                  <a:schemeClr val="bg1"/>
                </a:solidFill>
                <a:latin typeface="Lora" pitchFamily="2" charset="0"/>
              </a:rPr>
              <a:t>bước</a:t>
            </a:r>
            <a:r>
              <a:rPr lang="en-US" sz="2000" dirty="0">
                <a:solidFill>
                  <a:schemeClr val="bg1"/>
                </a:solidFill>
                <a:latin typeface="Lora" pitchFamily="2" charset="0"/>
              </a:rPr>
              <a:t> </a:t>
            </a:r>
            <a:r>
              <a:rPr lang="en-US" sz="2000" dirty="0" err="1">
                <a:solidFill>
                  <a:schemeClr val="bg1"/>
                </a:solidFill>
                <a:latin typeface="Lora" pitchFamily="2" charset="0"/>
              </a:rPr>
              <a:t>xây</a:t>
            </a:r>
            <a:r>
              <a:rPr lang="en-US" sz="2000" dirty="0">
                <a:solidFill>
                  <a:schemeClr val="bg1"/>
                </a:solidFill>
                <a:latin typeface="Lora" pitchFamily="2" charset="0"/>
              </a:rPr>
              <a:t> </a:t>
            </a:r>
            <a:r>
              <a:rPr lang="en-US" sz="2000" dirty="0" err="1">
                <a:solidFill>
                  <a:schemeClr val="bg1"/>
                </a:solidFill>
                <a:latin typeface="Lora" pitchFamily="2" charset="0"/>
              </a:rPr>
              <a:t>dựng</a:t>
            </a:r>
            <a:r>
              <a:rPr lang="en-US" sz="2000" dirty="0">
                <a:solidFill>
                  <a:schemeClr val="bg1"/>
                </a:solidFill>
                <a:latin typeface="Lora" pitchFamily="2" charset="0"/>
              </a:rPr>
              <a:t> </a:t>
            </a:r>
            <a:r>
              <a:rPr lang="en-US" sz="2000" dirty="0" smtClean="0">
                <a:solidFill>
                  <a:schemeClr val="bg1"/>
                </a:solidFill>
                <a:latin typeface="Lora" pitchFamily="2" charset="0"/>
              </a:rPr>
              <a:t>Object </a:t>
            </a:r>
            <a:r>
              <a:rPr lang="en-US" sz="2000" dirty="0" err="1">
                <a:solidFill>
                  <a:schemeClr val="bg1"/>
                </a:solidFill>
                <a:latin typeface="Lora" pitchFamily="2" charset="0"/>
              </a:rPr>
              <a:t>thành</a:t>
            </a:r>
            <a:r>
              <a:rPr lang="en-US" sz="2000" dirty="0">
                <a:solidFill>
                  <a:schemeClr val="bg1"/>
                </a:solidFill>
                <a:latin typeface="Lora" pitchFamily="2" charset="0"/>
              </a:rPr>
              <a:t> </a:t>
            </a:r>
            <a:r>
              <a:rPr lang="en-US" sz="2000" dirty="0" err="1">
                <a:solidFill>
                  <a:schemeClr val="bg1"/>
                </a:solidFill>
                <a:latin typeface="Lora" pitchFamily="2" charset="0"/>
              </a:rPr>
              <a:t>các</a:t>
            </a:r>
            <a:r>
              <a:rPr lang="en-US" sz="2000" dirty="0">
                <a:solidFill>
                  <a:schemeClr val="bg1"/>
                </a:solidFill>
                <a:latin typeface="Lora" pitchFamily="2" charset="0"/>
              </a:rPr>
              <a:t> </a:t>
            </a:r>
            <a:r>
              <a:rPr lang="en-US" sz="2000" dirty="0" err="1">
                <a:solidFill>
                  <a:schemeClr val="bg1"/>
                </a:solidFill>
                <a:latin typeface="Lora" pitchFamily="2" charset="0"/>
              </a:rPr>
              <a:t>bước</a:t>
            </a:r>
            <a:r>
              <a:rPr lang="en-US" sz="2000" dirty="0">
                <a:solidFill>
                  <a:schemeClr val="bg1"/>
                </a:solidFill>
                <a:latin typeface="Lora" pitchFamily="2" charset="0"/>
              </a:rPr>
              <a:t> </a:t>
            </a:r>
            <a:r>
              <a:rPr lang="en-US" sz="2000" dirty="0" err="1">
                <a:solidFill>
                  <a:schemeClr val="bg1"/>
                </a:solidFill>
                <a:latin typeface="Lora" pitchFamily="2" charset="0"/>
              </a:rPr>
              <a:t>nhỏ</a:t>
            </a:r>
            <a:r>
              <a:rPr lang="en-US" sz="2000" dirty="0">
                <a:solidFill>
                  <a:schemeClr val="bg1"/>
                </a:solidFill>
                <a:latin typeface="Lora" pitchFamily="2" charset="0"/>
              </a:rPr>
              <a:t> </a:t>
            </a:r>
            <a:r>
              <a:rPr lang="en-US" sz="2000" dirty="0" err="1">
                <a:solidFill>
                  <a:schemeClr val="bg1"/>
                </a:solidFill>
                <a:latin typeface="Lora" pitchFamily="2" charset="0"/>
              </a:rPr>
              <a:t>hơn</a:t>
            </a:r>
            <a:endParaRPr lang="en-US" sz="2000" dirty="0">
              <a:solidFill>
                <a:schemeClr val="bg1"/>
              </a:solidFill>
              <a:latin typeface="Lora" pitchFamily="2" charset="0"/>
            </a:endParaRPr>
          </a:p>
        </p:txBody>
      </p:sp>
      <p:pic>
        <p:nvPicPr>
          <p:cNvPr id="18" name="Picture 17"/>
          <p:cNvPicPr/>
          <p:nvPr/>
        </p:nvPicPr>
        <p:blipFill>
          <a:blip r:embed="rId3"/>
          <a:stretch>
            <a:fillRect/>
          </a:stretch>
        </p:blipFill>
        <p:spPr>
          <a:xfrm>
            <a:off x="259173" y="2533474"/>
            <a:ext cx="5122789" cy="2500969"/>
          </a:xfrm>
          <a:prstGeom prst="rect">
            <a:avLst/>
          </a:prstGeom>
        </p:spPr>
      </p:pic>
      <p:pic>
        <p:nvPicPr>
          <p:cNvPr id="2" name="Picture 1"/>
          <p:cNvPicPr>
            <a:picLocks noChangeAspect="1"/>
          </p:cNvPicPr>
          <p:nvPr/>
        </p:nvPicPr>
        <p:blipFill>
          <a:blip r:embed="rId4"/>
          <a:stretch>
            <a:fillRect/>
          </a:stretch>
        </p:blipFill>
        <p:spPr>
          <a:xfrm>
            <a:off x="5654269" y="2740225"/>
            <a:ext cx="3066668" cy="355874"/>
          </a:xfrm>
          <a:prstGeom prst="rect">
            <a:avLst/>
          </a:prstGeom>
        </p:spPr>
      </p:pic>
      <p:pic>
        <p:nvPicPr>
          <p:cNvPr id="3" name="Picture 2"/>
          <p:cNvPicPr>
            <a:picLocks noChangeAspect="1"/>
          </p:cNvPicPr>
          <p:nvPr/>
        </p:nvPicPr>
        <p:blipFill>
          <a:blip r:embed="rId5"/>
          <a:stretch>
            <a:fillRect/>
          </a:stretch>
        </p:blipFill>
        <p:spPr>
          <a:xfrm>
            <a:off x="5663927" y="3006948"/>
            <a:ext cx="2850127" cy="443946"/>
          </a:xfrm>
          <a:prstGeom prst="rect">
            <a:avLst/>
          </a:prstGeom>
        </p:spPr>
      </p:pic>
      <p:pic>
        <p:nvPicPr>
          <p:cNvPr id="6" name="Picture 5"/>
          <p:cNvPicPr>
            <a:picLocks noChangeAspect="1"/>
          </p:cNvPicPr>
          <p:nvPr/>
        </p:nvPicPr>
        <p:blipFill>
          <a:blip r:embed="rId6"/>
          <a:stretch>
            <a:fillRect/>
          </a:stretch>
        </p:blipFill>
        <p:spPr>
          <a:xfrm>
            <a:off x="5663927" y="3376969"/>
            <a:ext cx="2095682" cy="495343"/>
          </a:xfrm>
          <a:prstGeom prst="rect">
            <a:avLst/>
          </a:prstGeom>
        </p:spPr>
      </p:pic>
      <p:pic>
        <p:nvPicPr>
          <p:cNvPr id="7" name="Picture 6"/>
          <p:cNvPicPr>
            <a:picLocks noChangeAspect="1"/>
          </p:cNvPicPr>
          <p:nvPr/>
        </p:nvPicPr>
        <p:blipFill>
          <a:blip r:embed="rId7"/>
          <a:stretch>
            <a:fillRect/>
          </a:stretch>
        </p:blipFill>
        <p:spPr>
          <a:xfrm>
            <a:off x="259173" y="528506"/>
            <a:ext cx="5122789" cy="1959038"/>
          </a:xfrm>
          <a:prstGeom prst="rect">
            <a:avLst/>
          </a:prstGeom>
        </p:spPr>
      </p:pic>
      <p:pic>
        <p:nvPicPr>
          <p:cNvPr id="20" name="Picture 19"/>
          <p:cNvPicPr>
            <a:picLocks noChangeAspect="1"/>
          </p:cNvPicPr>
          <p:nvPr/>
        </p:nvPicPr>
        <p:blipFill>
          <a:blip r:embed="rId8"/>
          <a:stretch>
            <a:fillRect/>
          </a:stretch>
        </p:blipFill>
        <p:spPr>
          <a:xfrm>
            <a:off x="5477477" y="906117"/>
            <a:ext cx="3389686" cy="408143"/>
          </a:xfrm>
          <a:prstGeom prst="rect">
            <a:avLst/>
          </a:prstGeom>
        </p:spPr>
      </p:pic>
      <p:pic>
        <p:nvPicPr>
          <p:cNvPr id="21" name="Picture 20"/>
          <p:cNvPicPr>
            <a:picLocks noChangeAspect="1"/>
          </p:cNvPicPr>
          <p:nvPr/>
        </p:nvPicPr>
        <p:blipFill>
          <a:blip r:embed="rId9"/>
          <a:stretch>
            <a:fillRect/>
          </a:stretch>
        </p:blipFill>
        <p:spPr>
          <a:xfrm>
            <a:off x="5477477" y="1326297"/>
            <a:ext cx="2827265" cy="449619"/>
          </a:xfrm>
          <a:prstGeom prst="rect">
            <a:avLst/>
          </a:prstGeom>
        </p:spPr>
      </p:pic>
      <p:pic>
        <p:nvPicPr>
          <p:cNvPr id="22" name="Picture 21"/>
          <p:cNvPicPr>
            <a:picLocks noChangeAspect="1"/>
          </p:cNvPicPr>
          <p:nvPr/>
        </p:nvPicPr>
        <p:blipFill>
          <a:blip r:embed="rId10"/>
          <a:stretch>
            <a:fillRect/>
          </a:stretch>
        </p:blipFill>
        <p:spPr>
          <a:xfrm>
            <a:off x="5477477" y="1787953"/>
            <a:ext cx="2282340" cy="414286"/>
          </a:xfrm>
          <a:prstGeom prst="rect">
            <a:avLst/>
          </a:prstGeom>
        </p:spPr>
      </p:pic>
      <p:pic>
        <p:nvPicPr>
          <p:cNvPr id="23" name="Picture 22"/>
          <p:cNvPicPr>
            <a:picLocks noChangeAspect="1"/>
          </p:cNvPicPr>
          <p:nvPr/>
        </p:nvPicPr>
        <p:blipFill>
          <a:blip r:embed="rId4"/>
          <a:stretch>
            <a:fillRect/>
          </a:stretch>
        </p:blipFill>
        <p:spPr>
          <a:xfrm>
            <a:off x="5663927" y="2749686"/>
            <a:ext cx="3066668" cy="355874"/>
          </a:xfrm>
          <a:prstGeom prst="rect">
            <a:avLst/>
          </a:prstGeom>
        </p:spPr>
      </p:pic>
      <p:pic>
        <p:nvPicPr>
          <p:cNvPr id="24" name="Picture 23"/>
          <p:cNvPicPr>
            <a:picLocks noChangeAspect="1"/>
          </p:cNvPicPr>
          <p:nvPr/>
        </p:nvPicPr>
        <p:blipFill>
          <a:blip r:embed="rId5"/>
          <a:stretch>
            <a:fillRect/>
          </a:stretch>
        </p:blipFill>
        <p:spPr>
          <a:xfrm>
            <a:off x="5673585" y="3016409"/>
            <a:ext cx="2850127" cy="443946"/>
          </a:xfrm>
          <a:prstGeom prst="rect">
            <a:avLst/>
          </a:prstGeom>
        </p:spPr>
      </p:pic>
    </p:spTree>
    <p:extLst>
      <p:ext uri="{BB962C8B-B14F-4D97-AF65-F5344CB8AC3E}">
        <p14:creationId xmlns:p14="http://schemas.microsoft.com/office/powerpoint/2010/main" val="21724246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2" name="TextBox 1"/>
          <p:cNvSpPr txBox="1"/>
          <p:nvPr/>
        </p:nvSpPr>
        <p:spPr>
          <a:xfrm>
            <a:off x="1088968" y="1023916"/>
            <a:ext cx="6833062" cy="3416320"/>
          </a:xfrm>
          <a:prstGeom prst="rect">
            <a:avLst/>
          </a:prstGeom>
          <a:noFill/>
        </p:spPr>
        <p:txBody>
          <a:bodyPr wrap="square" rtlCol="0">
            <a:spAutoFit/>
          </a:bodyPr>
          <a:lstStyle/>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Object theo nhiều cách khác nhau, chia nhỏ các bước xây dựng Object thành các bước nhỏ hơn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Cụ thể hoá thuộc tính khi tạo Object, code đọc dễ hiểu, dễ cập nhật, bảo trì</a:t>
            </a:r>
          </a:p>
          <a:p>
            <a:pPr marL="342900" indent="-342900">
              <a:buClr>
                <a:schemeClr val="accent3">
                  <a:lumMod val="75000"/>
                </a:schemeClr>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Độc lập với ngôn ngữ lập trình cụ thể</a:t>
            </a:r>
            <a:endParaRPr lang="en-US" sz="2400">
              <a:solidFill>
                <a:schemeClr val="bg1"/>
              </a:solidFill>
              <a:latin typeface="Lora" pitchFamily="2" charset="0"/>
            </a:endParaRPr>
          </a:p>
        </p:txBody>
      </p:sp>
    </p:spTree>
    <p:extLst>
      <p:ext uri="{BB962C8B-B14F-4D97-AF65-F5344CB8AC3E}">
        <p14:creationId xmlns:p14="http://schemas.microsoft.com/office/powerpoint/2010/main" val="15737111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3" name="TextBox 2"/>
          <p:cNvSpPr txBox="1"/>
          <p:nvPr/>
        </p:nvSpPr>
        <p:spPr>
          <a:xfrm>
            <a:off x="1140703" y="1512081"/>
            <a:ext cx="7042701"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Khiến code dài hơn, có thể tăng độ phức tạp.</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a:solidFill>
                  <a:schemeClr val="bg1"/>
                </a:solidFill>
                <a:latin typeface="Lora" pitchFamily="2" charset="0"/>
              </a:rPr>
              <a:t>C</a:t>
            </a:r>
            <a:r>
              <a:rPr lang="en-US" sz="2400" smtClean="0">
                <a:solidFill>
                  <a:schemeClr val="bg1"/>
                </a:solidFill>
                <a:latin typeface="Lora" pitchFamily="2" charset="0"/>
              </a:rPr>
              <a:t>ần </a:t>
            </a:r>
            <a:r>
              <a:rPr lang="en-US" sz="2400">
                <a:solidFill>
                  <a:schemeClr val="bg1"/>
                </a:solidFill>
                <a:latin typeface="Lora" pitchFamily="2" charset="0"/>
              </a:rPr>
              <a:t>tạo </a:t>
            </a:r>
            <a:r>
              <a:rPr lang="en-US" sz="2400" smtClean="0">
                <a:solidFill>
                  <a:schemeClr val="bg1"/>
                </a:solidFill>
                <a:latin typeface="Lora" pitchFamily="2" charset="0"/>
              </a:rPr>
              <a:t>một lớp Builder riêng cho mỗi đối tượng cần được xây dựng, gây tốn tài nguyên</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Không phù hợp với đối tượng đơn giản</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2269145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SINGELTON</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extLst>
      <p:ext uri="{BB962C8B-B14F-4D97-AF65-F5344CB8AC3E}">
        <p14:creationId xmlns:p14="http://schemas.microsoft.com/office/powerpoint/2010/main" val="41570484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9"/>
                                        </p:tgtEl>
                                        <p:attrNameLst>
                                          <p:attrName>style.visibility</p:attrName>
                                        </p:attrNameLst>
                                      </p:cBhvr>
                                      <p:to>
                                        <p:strVal val="visible"/>
                                      </p:to>
                                    </p:set>
                                    <p:animEffect transition="in" filter="fade">
                                      <p:cBhvr>
                                        <p:cTn id="7" dur="1000"/>
                                        <p:tgtEl>
                                          <p:spTgt spid="1279"/>
                                        </p:tgtEl>
                                      </p:cBhvr>
                                    </p:animEffect>
                                    <p:anim calcmode="lin" valueType="num">
                                      <p:cBhvr>
                                        <p:cTn id="8" dur="1000" fill="hold"/>
                                        <p:tgtEl>
                                          <p:spTgt spid="1279"/>
                                        </p:tgtEl>
                                        <p:attrNameLst>
                                          <p:attrName>ppt_x</p:attrName>
                                        </p:attrNameLst>
                                      </p:cBhvr>
                                      <p:tavLst>
                                        <p:tav tm="0">
                                          <p:val>
                                            <p:strVal val="#ppt_x"/>
                                          </p:val>
                                        </p:tav>
                                        <p:tav tm="100000">
                                          <p:val>
                                            <p:strVal val="#ppt_x"/>
                                          </p:val>
                                        </p:tav>
                                      </p:tavLst>
                                    </p:anim>
                                    <p:anim calcmode="lin" valueType="num">
                                      <p:cBhvr>
                                        <p:cTn id="9" dur="1000" fill="hold"/>
                                        <p:tgtEl>
                                          <p:spTgt spid="12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75"/>
                                        </p:tgtEl>
                                        <p:attrNameLst>
                                          <p:attrName>style.visibility</p:attrName>
                                        </p:attrNameLst>
                                      </p:cBhvr>
                                      <p:to>
                                        <p:strVal val="visible"/>
                                      </p:to>
                                    </p:set>
                                    <p:animEffect transition="in" filter="fade">
                                      <p:cBhvr>
                                        <p:cTn id="14" dur="1000"/>
                                        <p:tgtEl>
                                          <p:spTgt spid="1275"/>
                                        </p:tgtEl>
                                      </p:cBhvr>
                                    </p:animEffect>
                                    <p:anim calcmode="lin" valueType="num">
                                      <p:cBhvr>
                                        <p:cTn id="15" dur="1000" fill="hold"/>
                                        <p:tgtEl>
                                          <p:spTgt spid="1275"/>
                                        </p:tgtEl>
                                        <p:attrNameLst>
                                          <p:attrName>ppt_x</p:attrName>
                                        </p:attrNameLst>
                                      </p:cBhvr>
                                      <p:tavLst>
                                        <p:tav tm="0">
                                          <p:val>
                                            <p:strVal val="#ppt_x"/>
                                          </p:val>
                                        </p:tav>
                                        <p:tav tm="100000">
                                          <p:val>
                                            <p:strVal val="#ppt_x"/>
                                          </p:val>
                                        </p:tav>
                                      </p:tavLst>
                                    </p:anim>
                                    <p:anim calcmode="lin" valueType="num">
                                      <p:cBhvr>
                                        <p:cTn id="16" dur="1000" fill="hold"/>
                                        <p:tgtEl>
                                          <p:spTgt spid="127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87">
                                            <p:txEl>
                                              <p:pRg st="0" end="0"/>
                                            </p:txEl>
                                          </p:spTgt>
                                        </p:tgtEl>
                                        <p:attrNameLst>
                                          <p:attrName>style.visibility</p:attrName>
                                        </p:attrNameLst>
                                      </p:cBhvr>
                                      <p:to>
                                        <p:strVal val="visible"/>
                                      </p:to>
                                    </p:set>
                                    <p:animEffect transition="in" filter="fade">
                                      <p:cBhvr>
                                        <p:cTn id="19" dur="1000"/>
                                        <p:tgtEl>
                                          <p:spTgt spid="1287">
                                            <p:txEl>
                                              <p:pRg st="0" end="0"/>
                                            </p:txEl>
                                          </p:spTgt>
                                        </p:tgtEl>
                                      </p:cBhvr>
                                    </p:animEffect>
                                    <p:anim calcmode="lin" valueType="num">
                                      <p:cBhvr>
                                        <p:cTn id="20"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91"/>
                                        </p:tgtEl>
                                        <p:attrNameLst>
                                          <p:attrName>style.visibility</p:attrName>
                                        </p:attrNameLst>
                                      </p:cBhvr>
                                      <p:to>
                                        <p:strVal val="visible"/>
                                      </p:to>
                                    </p:set>
                                    <p:animEffect transition="in" filter="fade">
                                      <p:cBhvr>
                                        <p:cTn id="24" dur="1000"/>
                                        <p:tgtEl>
                                          <p:spTgt spid="1291"/>
                                        </p:tgtEl>
                                      </p:cBhvr>
                                    </p:animEffect>
                                    <p:anim calcmode="lin" valueType="num">
                                      <p:cBhvr>
                                        <p:cTn id="25" dur="1000" fill="hold"/>
                                        <p:tgtEl>
                                          <p:spTgt spid="1291"/>
                                        </p:tgtEl>
                                        <p:attrNameLst>
                                          <p:attrName>ppt_x</p:attrName>
                                        </p:attrNameLst>
                                      </p:cBhvr>
                                      <p:tavLst>
                                        <p:tav tm="0">
                                          <p:val>
                                            <p:strVal val="#ppt_x"/>
                                          </p:val>
                                        </p:tav>
                                        <p:tav tm="100000">
                                          <p:val>
                                            <p:strVal val="#ppt_x"/>
                                          </p:val>
                                        </p:tav>
                                      </p:tavLst>
                                    </p:anim>
                                    <p:anim calcmode="lin" valueType="num">
                                      <p:cBhvr>
                                        <p:cTn id="26"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77"/>
                                        </p:tgtEl>
                                        <p:attrNameLst>
                                          <p:attrName>style.visibility</p:attrName>
                                        </p:attrNameLst>
                                      </p:cBhvr>
                                      <p:to>
                                        <p:strVal val="visible"/>
                                      </p:to>
                                    </p:set>
                                    <p:animEffect transition="in" filter="fade">
                                      <p:cBhvr>
                                        <p:cTn id="31" dur="1000"/>
                                        <p:tgtEl>
                                          <p:spTgt spid="1277"/>
                                        </p:tgtEl>
                                      </p:cBhvr>
                                    </p:animEffect>
                                    <p:anim calcmode="lin" valueType="num">
                                      <p:cBhvr>
                                        <p:cTn id="32" dur="1000" fill="hold"/>
                                        <p:tgtEl>
                                          <p:spTgt spid="1277"/>
                                        </p:tgtEl>
                                        <p:attrNameLst>
                                          <p:attrName>ppt_x</p:attrName>
                                        </p:attrNameLst>
                                      </p:cBhvr>
                                      <p:tavLst>
                                        <p:tav tm="0">
                                          <p:val>
                                            <p:strVal val="#ppt_x"/>
                                          </p:val>
                                        </p:tav>
                                        <p:tav tm="100000">
                                          <p:val>
                                            <p:strVal val="#ppt_x"/>
                                          </p:val>
                                        </p:tav>
                                      </p:tavLst>
                                    </p:anim>
                                    <p:anim calcmode="lin" valueType="num">
                                      <p:cBhvr>
                                        <p:cTn id="33" dur="1000" fill="hold"/>
                                        <p:tgtEl>
                                          <p:spTgt spid="127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84"/>
                                        </p:tgtEl>
                                        <p:attrNameLst>
                                          <p:attrName>style.visibility</p:attrName>
                                        </p:attrNameLst>
                                      </p:cBhvr>
                                      <p:to>
                                        <p:strVal val="visible"/>
                                      </p:to>
                                    </p:set>
                                    <p:animEffect transition="in" filter="fade">
                                      <p:cBhvr>
                                        <p:cTn id="36" dur="1000"/>
                                        <p:tgtEl>
                                          <p:spTgt spid="1284"/>
                                        </p:tgtEl>
                                      </p:cBhvr>
                                    </p:animEffect>
                                    <p:anim calcmode="lin" valueType="num">
                                      <p:cBhvr>
                                        <p:cTn id="37" dur="1000" fill="hold"/>
                                        <p:tgtEl>
                                          <p:spTgt spid="1284"/>
                                        </p:tgtEl>
                                        <p:attrNameLst>
                                          <p:attrName>ppt_x</p:attrName>
                                        </p:attrNameLst>
                                      </p:cBhvr>
                                      <p:tavLst>
                                        <p:tav tm="0">
                                          <p:val>
                                            <p:strVal val="#ppt_x"/>
                                          </p:val>
                                        </p:tav>
                                        <p:tav tm="100000">
                                          <p:val>
                                            <p:strVal val="#ppt_x"/>
                                          </p:val>
                                        </p:tav>
                                      </p:tavLst>
                                    </p:anim>
                                    <p:anim calcmode="lin" valueType="num">
                                      <p:cBhvr>
                                        <p:cTn id="38" dur="1000" fill="hold"/>
                                        <p:tgtEl>
                                          <p:spTgt spid="128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88">
                                            <p:txEl>
                                              <p:pRg st="0" end="0"/>
                                            </p:txEl>
                                          </p:spTgt>
                                        </p:tgtEl>
                                        <p:attrNameLst>
                                          <p:attrName>style.visibility</p:attrName>
                                        </p:attrNameLst>
                                      </p:cBhvr>
                                      <p:to>
                                        <p:strVal val="visible"/>
                                      </p:to>
                                    </p:set>
                                    <p:animEffect transition="in" filter="fade">
                                      <p:cBhvr>
                                        <p:cTn id="41" dur="1000"/>
                                        <p:tgtEl>
                                          <p:spTgt spid="1288">
                                            <p:txEl>
                                              <p:pRg st="0" end="0"/>
                                            </p:txEl>
                                          </p:spTgt>
                                        </p:tgtEl>
                                      </p:cBhvr>
                                    </p:animEffect>
                                    <p:anim calcmode="lin" valueType="num">
                                      <p:cBhvr>
                                        <p:cTn id="42"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76"/>
                                        </p:tgtEl>
                                        <p:attrNameLst>
                                          <p:attrName>style.visibility</p:attrName>
                                        </p:attrNameLst>
                                      </p:cBhvr>
                                      <p:to>
                                        <p:strVal val="visible"/>
                                      </p:to>
                                    </p:set>
                                    <p:animEffect transition="in" filter="fade">
                                      <p:cBhvr>
                                        <p:cTn id="48" dur="1000"/>
                                        <p:tgtEl>
                                          <p:spTgt spid="1276"/>
                                        </p:tgtEl>
                                      </p:cBhvr>
                                    </p:animEffect>
                                    <p:anim calcmode="lin" valueType="num">
                                      <p:cBhvr>
                                        <p:cTn id="49" dur="1000" fill="hold"/>
                                        <p:tgtEl>
                                          <p:spTgt spid="1276"/>
                                        </p:tgtEl>
                                        <p:attrNameLst>
                                          <p:attrName>ppt_x</p:attrName>
                                        </p:attrNameLst>
                                      </p:cBhvr>
                                      <p:tavLst>
                                        <p:tav tm="0">
                                          <p:val>
                                            <p:strVal val="#ppt_x"/>
                                          </p:val>
                                        </p:tav>
                                        <p:tav tm="100000">
                                          <p:val>
                                            <p:strVal val="#ppt_x"/>
                                          </p:val>
                                        </p:tav>
                                      </p:tavLst>
                                    </p:anim>
                                    <p:anim calcmode="lin" valueType="num">
                                      <p:cBhvr>
                                        <p:cTn id="50" dur="1000" fill="hold"/>
                                        <p:tgtEl>
                                          <p:spTgt spid="127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86"/>
                                        </p:tgtEl>
                                        <p:attrNameLst>
                                          <p:attrName>style.visibility</p:attrName>
                                        </p:attrNameLst>
                                      </p:cBhvr>
                                      <p:to>
                                        <p:strVal val="visible"/>
                                      </p:to>
                                    </p:set>
                                    <p:animEffect transition="in" filter="fade">
                                      <p:cBhvr>
                                        <p:cTn id="53" dur="1000"/>
                                        <p:tgtEl>
                                          <p:spTgt spid="1286"/>
                                        </p:tgtEl>
                                      </p:cBhvr>
                                    </p:animEffect>
                                    <p:anim calcmode="lin" valueType="num">
                                      <p:cBhvr>
                                        <p:cTn id="54" dur="1000" fill="hold"/>
                                        <p:tgtEl>
                                          <p:spTgt spid="1286"/>
                                        </p:tgtEl>
                                        <p:attrNameLst>
                                          <p:attrName>ppt_x</p:attrName>
                                        </p:attrNameLst>
                                      </p:cBhvr>
                                      <p:tavLst>
                                        <p:tav tm="0">
                                          <p:val>
                                            <p:strVal val="#ppt_x"/>
                                          </p:val>
                                        </p:tav>
                                        <p:tav tm="100000">
                                          <p:val>
                                            <p:strVal val="#ppt_x"/>
                                          </p:val>
                                        </p:tav>
                                      </p:tavLst>
                                    </p:anim>
                                    <p:anim calcmode="lin" valueType="num">
                                      <p:cBhvr>
                                        <p:cTn id="55" dur="1000" fill="hold"/>
                                        <p:tgtEl>
                                          <p:spTgt spid="128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1000"/>
                                        <p:tgtEl>
                                          <p:spTgt spid="4">
                                            <p:txEl>
                                              <p:pRg st="0" end="0"/>
                                            </p:txEl>
                                          </p:spTgt>
                                        </p:tgtEl>
                                      </p:cBhvr>
                                    </p:animEffect>
                                    <p:anim calcmode="lin" valueType="num">
                                      <p:cBhvr>
                                        <p:cTn id="5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78"/>
                                        </p:tgtEl>
                                        <p:attrNameLst>
                                          <p:attrName>style.visibility</p:attrName>
                                        </p:attrNameLst>
                                      </p:cBhvr>
                                      <p:to>
                                        <p:strVal val="visible"/>
                                      </p:to>
                                    </p:set>
                                    <p:animEffect transition="in" filter="fade">
                                      <p:cBhvr>
                                        <p:cTn id="65" dur="1000"/>
                                        <p:tgtEl>
                                          <p:spTgt spid="1278"/>
                                        </p:tgtEl>
                                      </p:cBhvr>
                                    </p:animEffect>
                                    <p:anim calcmode="lin" valueType="num">
                                      <p:cBhvr>
                                        <p:cTn id="66" dur="1000" fill="hold"/>
                                        <p:tgtEl>
                                          <p:spTgt spid="1278"/>
                                        </p:tgtEl>
                                        <p:attrNameLst>
                                          <p:attrName>ppt_x</p:attrName>
                                        </p:attrNameLst>
                                      </p:cBhvr>
                                      <p:tavLst>
                                        <p:tav tm="0">
                                          <p:val>
                                            <p:strVal val="#ppt_x"/>
                                          </p:val>
                                        </p:tav>
                                        <p:tav tm="100000">
                                          <p:val>
                                            <p:strVal val="#ppt_x"/>
                                          </p:val>
                                        </p:tav>
                                      </p:tavLst>
                                    </p:anim>
                                    <p:anim calcmode="lin" valueType="num">
                                      <p:cBhvr>
                                        <p:cTn id="67" dur="1000" fill="hold"/>
                                        <p:tgtEl>
                                          <p:spTgt spid="127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285"/>
                                        </p:tgtEl>
                                        <p:attrNameLst>
                                          <p:attrName>style.visibility</p:attrName>
                                        </p:attrNameLst>
                                      </p:cBhvr>
                                      <p:to>
                                        <p:strVal val="visible"/>
                                      </p:to>
                                    </p:set>
                                    <p:animEffect transition="in" filter="fade">
                                      <p:cBhvr>
                                        <p:cTn id="70" dur="1000"/>
                                        <p:tgtEl>
                                          <p:spTgt spid="1285"/>
                                        </p:tgtEl>
                                      </p:cBhvr>
                                    </p:animEffect>
                                    <p:anim calcmode="lin" valueType="num">
                                      <p:cBhvr>
                                        <p:cTn id="71" dur="1000" fill="hold"/>
                                        <p:tgtEl>
                                          <p:spTgt spid="1285"/>
                                        </p:tgtEl>
                                        <p:attrNameLst>
                                          <p:attrName>ppt_x</p:attrName>
                                        </p:attrNameLst>
                                      </p:cBhvr>
                                      <p:tavLst>
                                        <p:tav tm="0">
                                          <p:val>
                                            <p:strVal val="#ppt_x"/>
                                          </p:val>
                                        </p:tav>
                                        <p:tav tm="100000">
                                          <p:val>
                                            <p:strVal val="#ppt_x"/>
                                          </p:val>
                                        </p:tav>
                                      </p:tavLst>
                                    </p:anim>
                                    <p:anim calcmode="lin" valueType="num">
                                      <p:cBhvr>
                                        <p:cTn id="72" dur="1000" fill="hold"/>
                                        <p:tgtEl>
                                          <p:spTgt spid="128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290">
                                            <p:txEl>
                                              <p:pRg st="0" end="0"/>
                                            </p:txEl>
                                          </p:spTgt>
                                        </p:tgtEl>
                                        <p:attrNameLst>
                                          <p:attrName>style.visibility</p:attrName>
                                        </p:attrNameLst>
                                      </p:cBhvr>
                                      <p:to>
                                        <p:strVal val="visible"/>
                                      </p:to>
                                    </p:set>
                                    <p:animEffect transition="in" filter="fade">
                                      <p:cBhvr>
                                        <p:cTn id="75" dur="1000"/>
                                        <p:tgtEl>
                                          <p:spTgt spid="1290">
                                            <p:txEl>
                                              <p:pRg st="0" end="0"/>
                                            </p:txEl>
                                          </p:spTgt>
                                        </p:tgtEl>
                                      </p:cBhvr>
                                    </p:animEffect>
                                    <p:anim calcmode="lin" valueType="num">
                                      <p:cBhvr>
                                        <p:cTn id="76"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79" grpId="0"/>
      <p:bldP spid="1284" grpId="0"/>
      <p:bldP spid="1285" grpId="0"/>
      <p:bldP spid="1286" grpId="0"/>
      <p:bldP spid="1287" grpId="0" build="p"/>
      <p:bldP spid="1288" grpId="0" build="p"/>
      <p:bldP spid="1290" grpId="0" build="p"/>
      <p:bldP spid="1291"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495437" y="651115"/>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495437" y="1766871"/>
            <a:ext cx="8333233"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smtClean="0">
                <a:latin typeface="Lora" pitchFamily="2" charset="0"/>
              </a:rPr>
              <a:t>Singleton Partern là một mẫu thiết kế phần mềm trong lập trình hướng đối tượng</a:t>
            </a:r>
            <a:r>
              <a:rPr lang="vi-VN" sz="2400">
                <a:latin typeface="Lora" pitchFamily="2" charset="0"/>
              </a:rPr>
              <a:t> </a:t>
            </a:r>
            <a:r>
              <a:rPr lang="vi-VN" sz="2400" smtClean="0">
                <a:latin typeface="Lora" pitchFamily="2" charset="0"/>
              </a:rPr>
              <a:t>và được sử dụng để đảm bảo rằng một lớp chỉ có duy nhất một đối tượng (instance) và được cung cấp một quyền toàn cục.</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smtClean="0">
                <a:latin typeface="Lora" pitchFamily="2" charset="0"/>
              </a:rPr>
              <a:t>SINGELTON</a:t>
            </a:r>
            <a:endParaRPr lang="en-US">
              <a:latin typeface="Lora" pitchFamily="2" charset="0"/>
            </a:endParaRPr>
          </a:p>
        </p:txBody>
      </p:sp>
    </p:spTree>
    <p:extLst>
      <p:ext uri="{BB962C8B-B14F-4D97-AF65-F5344CB8AC3E}">
        <p14:creationId xmlns:p14="http://schemas.microsoft.com/office/powerpoint/2010/main" val="27497140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10" name="Google Shape;1296;p41"/>
          <p:cNvSpPr txBox="1">
            <a:spLocks/>
          </p:cNvSpPr>
          <p:nvPr/>
        </p:nvSpPr>
        <p:spPr>
          <a:xfrm>
            <a:off x="366172" y="537508"/>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366172" y="3611432"/>
            <a:ext cx="7813552" cy="461665"/>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rPr>
              <a:t>Tài nguyên hạn chế</a:t>
            </a:r>
            <a:endParaRPr lang="en-US" sz="2400">
              <a:solidFill>
                <a:schemeClr val="bg1"/>
              </a:solidFill>
              <a:latin typeface="Lora" pitchFamily="2" charset="0"/>
            </a:endParaRPr>
          </a:p>
        </p:txBody>
      </p:sp>
      <p:sp>
        <p:nvSpPr>
          <p:cNvPr id="14" name="TextBox 13"/>
          <p:cNvSpPr txBox="1"/>
          <p:nvPr/>
        </p:nvSpPr>
        <p:spPr>
          <a:xfrm>
            <a:off x="289161" y="1334580"/>
            <a:ext cx="7543802" cy="830997"/>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a:solidFill>
                  <a:schemeClr val="bg1"/>
                </a:solidFill>
                <a:latin typeface="Lora" pitchFamily="2" charset="0"/>
              </a:rPr>
              <a:t>Tạo ra Object duy nhất chứa thông tin được sử dụng nhiều lần, ở nhiều nơi và không bị thay </a:t>
            </a:r>
            <a:r>
              <a:rPr lang="en-US" sz="2400" smtClean="0">
                <a:solidFill>
                  <a:schemeClr val="bg1"/>
                </a:solidFill>
                <a:latin typeface="Lora" pitchFamily="2" charset="0"/>
              </a:rPr>
              <a:t>đổi</a:t>
            </a:r>
            <a:endParaRPr lang="en-US" sz="2400">
              <a:solidFill>
                <a:schemeClr val="bg1"/>
              </a:solidFill>
              <a:latin typeface="Lora" pitchFamily="2" charset="0"/>
            </a:endParaRPr>
          </a:p>
        </p:txBody>
      </p:sp>
      <p:sp>
        <p:nvSpPr>
          <p:cNvPr id="19" name="TextBox 18"/>
          <p:cNvSpPr txBox="1"/>
          <p:nvPr/>
        </p:nvSpPr>
        <p:spPr>
          <a:xfrm>
            <a:off x="2052806" y="2342755"/>
            <a:ext cx="6202673" cy="830997"/>
          </a:xfrm>
          <a:prstGeom prst="rect">
            <a:avLst/>
          </a:prstGeom>
          <a:noFill/>
        </p:spPr>
        <p:txBody>
          <a:bodyPr wrap="square" rtlCol="0">
            <a:spAutoFit/>
          </a:bodyPr>
          <a:lstStyle/>
          <a:p>
            <a:r>
              <a:rPr lang="en-US" sz="2400" smtClean="0">
                <a:solidFill>
                  <a:schemeClr val="bg1"/>
                </a:solidFill>
                <a:latin typeface="Lora" pitchFamily="2" charset="0"/>
              </a:rPr>
              <a:t>Sử dụng Singleton để tạo, lưu và đồng bộ hoá dữ liệu.</a:t>
            </a:r>
            <a:endParaRPr lang="en-US" sz="2400">
              <a:solidFill>
                <a:schemeClr val="bg1"/>
              </a:solidFill>
              <a:latin typeface="Lora" pitchFamily="2" charset="0"/>
            </a:endParaRPr>
          </a:p>
        </p:txBody>
      </p:sp>
      <p:sp>
        <p:nvSpPr>
          <p:cNvPr id="20" name="Right Arrow 19"/>
          <p:cNvSpPr/>
          <p:nvPr/>
        </p:nvSpPr>
        <p:spPr>
          <a:xfrm>
            <a:off x="810054" y="24649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129817" y="4316469"/>
            <a:ext cx="6356308" cy="461665"/>
          </a:xfrm>
          <a:prstGeom prst="rect">
            <a:avLst/>
          </a:prstGeom>
          <a:noFill/>
        </p:spPr>
        <p:txBody>
          <a:bodyPr wrap="square" rtlCol="0">
            <a:spAutoFit/>
          </a:bodyPr>
          <a:lstStyle/>
          <a:p>
            <a:r>
              <a:rPr lang="en-US" sz="2400" smtClean="0">
                <a:solidFill>
                  <a:schemeClr val="bg1"/>
                </a:solidFill>
                <a:latin typeface="Lora" pitchFamily="2" charset="0"/>
              </a:rPr>
              <a:t>Sử dụng Singleton để t</a:t>
            </a:r>
            <a:r>
              <a:rPr lang="vi-VN" sz="2400" smtClean="0">
                <a:solidFill>
                  <a:schemeClr val="bg1"/>
                </a:solidFill>
                <a:latin typeface="Lora" pitchFamily="2" charset="0"/>
              </a:rPr>
              <a:t>iết kiệm tài nguyên</a:t>
            </a:r>
            <a:endParaRPr lang="en-US" sz="2400">
              <a:solidFill>
                <a:schemeClr val="bg1"/>
              </a:solidFill>
              <a:latin typeface="Lora" pitchFamily="2" charset="0"/>
            </a:endParaRPr>
          </a:p>
        </p:txBody>
      </p:sp>
      <p:sp>
        <p:nvSpPr>
          <p:cNvPr id="22" name="Right Arrow 21"/>
          <p:cNvSpPr/>
          <p:nvPr/>
        </p:nvSpPr>
        <p:spPr>
          <a:xfrm>
            <a:off x="887065" y="43775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11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1000"/>
                                        <p:tgtEl>
                                          <p:spTgt spid="12">
                                            <p:txEl>
                                              <p:pRg st="0" end="0"/>
                                            </p:txEl>
                                          </p:spTgt>
                                        </p:tgtEl>
                                      </p:cBhvr>
                                    </p:animEffect>
                                    <p:anim calcmode="lin" valueType="num">
                                      <p:cBhvr>
                                        <p:cTn id="4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4" name="Picture 3"/>
          <p:cNvPicPr>
            <a:picLocks noChangeAspect="1"/>
          </p:cNvPicPr>
          <p:nvPr/>
        </p:nvPicPr>
        <p:blipFill>
          <a:blip r:embed="rId3"/>
          <a:stretch>
            <a:fillRect/>
          </a:stretch>
        </p:blipFill>
        <p:spPr>
          <a:xfrm>
            <a:off x="1046592" y="1985247"/>
            <a:ext cx="6774767" cy="2812024"/>
          </a:xfrm>
          <a:prstGeom prst="rect">
            <a:avLst/>
          </a:prstGeom>
        </p:spPr>
      </p:pic>
      <p:sp>
        <p:nvSpPr>
          <p:cNvPr id="7" name="Google Shape;1296;p41"/>
          <p:cNvSpPr txBox="1">
            <a:spLocks noGrp="1"/>
          </p:cNvSpPr>
          <p:nvPr>
            <p:ph type="title"/>
          </p:nvPr>
        </p:nvSpPr>
        <p:spPr>
          <a:xfrm>
            <a:off x="280411" y="45262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379496" y="517233"/>
            <a:ext cx="686672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en-US" sz="2400" smtClean="0">
                <a:latin typeface="Lora" pitchFamily="2" charset="0"/>
              </a:rPr>
              <a:t>Tạo ra một Object chứa thông tin của phần mềm Android Studio bao gồm phiên bản, nhà phát hành và năm phát hành</a:t>
            </a:r>
            <a:endParaRPr lang="vi-VN" sz="2400">
              <a:latin typeface="Lora" pitchFamily="2" charset="0"/>
            </a:endParaRPr>
          </a:p>
        </p:txBody>
      </p:sp>
    </p:spTree>
    <p:extLst>
      <p:ext uri="{BB962C8B-B14F-4D97-AF65-F5344CB8AC3E}">
        <p14:creationId xmlns:p14="http://schemas.microsoft.com/office/powerpoint/2010/main" val="9452807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1494101"/>
            <a:ext cx="3862995" cy="3383587"/>
          </a:xfrm>
          <a:prstGeom prst="rect">
            <a:avLst/>
          </a:prstGeom>
        </p:spPr>
      </p:pic>
      <p:pic>
        <p:nvPicPr>
          <p:cNvPr id="7" name="Picture 6"/>
          <p:cNvPicPr>
            <a:picLocks noChangeAspect="1"/>
          </p:cNvPicPr>
          <p:nvPr/>
        </p:nvPicPr>
        <p:blipFill>
          <a:blip r:embed="rId4"/>
          <a:stretch>
            <a:fillRect/>
          </a:stretch>
        </p:blipFill>
        <p:spPr>
          <a:xfrm>
            <a:off x="4662054" y="679454"/>
            <a:ext cx="4252328" cy="4336156"/>
          </a:xfrm>
          <a:prstGeom prst="rect">
            <a:avLst/>
          </a:prstGeom>
        </p:spPr>
      </p:pic>
      <p:sp>
        <p:nvSpPr>
          <p:cNvPr id="10" name="TextBox 9"/>
          <p:cNvSpPr txBox="1"/>
          <p:nvPr/>
        </p:nvSpPr>
        <p:spPr>
          <a:xfrm>
            <a:off x="232756" y="742529"/>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9091787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1352785"/>
            <a:ext cx="3862995" cy="3383587"/>
          </a:xfrm>
          <a:prstGeom prst="rect">
            <a:avLst/>
          </a:prstGeom>
        </p:spPr>
      </p:pic>
      <p:pic>
        <p:nvPicPr>
          <p:cNvPr id="4" name="Picture 3"/>
          <p:cNvPicPr>
            <a:picLocks noChangeAspect="1"/>
          </p:cNvPicPr>
          <p:nvPr/>
        </p:nvPicPr>
        <p:blipFill>
          <a:blip r:embed="rId4"/>
          <a:stretch>
            <a:fillRect/>
          </a:stretch>
        </p:blipFill>
        <p:spPr>
          <a:xfrm>
            <a:off x="4662054" y="679454"/>
            <a:ext cx="4397121" cy="4610500"/>
          </a:xfrm>
          <a:prstGeom prst="rect">
            <a:avLst/>
          </a:prstGeom>
        </p:spPr>
      </p:pic>
      <p:sp>
        <p:nvSpPr>
          <p:cNvPr id="5" name="TextBox 4"/>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40346491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BUILDER</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5"/>
                                        </p:tgtEl>
                                        <p:attrNameLst>
                                          <p:attrName>style.visibility</p:attrName>
                                        </p:attrNameLst>
                                      </p:cBhvr>
                                      <p:to>
                                        <p:strVal val="visible"/>
                                      </p:to>
                                    </p:set>
                                    <p:animEffect transition="in" filter="fade">
                                      <p:cBhvr>
                                        <p:cTn id="7" dur="1000"/>
                                        <p:tgtEl>
                                          <p:spTgt spid="1275"/>
                                        </p:tgtEl>
                                      </p:cBhvr>
                                    </p:animEffect>
                                    <p:anim calcmode="lin" valueType="num">
                                      <p:cBhvr>
                                        <p:cTn id="8" dur="1000" fill="hold"/>
                                        <p:tgtEl>
                                          <p:spTgt spid="1275"/>
                                        </p:tgtEl>
                                        <p:attrNameLst>
                                          <p:attrName>ppt_x</p:attrName>
                                        </p:attrNameLst>
                                      </p:cBhvr>
                                      <p:tavLst>
                                        <p:tav tm="0">
                                          <p:val>
                                            <p:strVal val="#ppt_x"/>
                                          </p:val>
                                        </p:tav>
                                        <p:tav tm="100000">
                                          <p:val>
                                            <p:strVal val="#ppt_x"/>
                                          </p:val>
                                        </p:tav>
                                      </p:tavLst>
                                    </p:anim>
                                    <p:anim calcmode="lin" valueType="num">
                                      <p:cBhvr>
                                        <p:cTn id="9" dur="1000" fill="hold"/>
                                        <p:tgtEl>
                                          <p:spTgt spid="12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87">
                                            <p:txEl>
                                              <p:pRg st="0" end="0"/>
                                            </p:txEl>
                                          </p:spTgt>
                                        </p:tgtEl>
                                        <p:attrNameLst>
                                          <p:attrName>style.visibility</p:attrName>
                                        </p:attrNameLst>
                                      </p:cBhvr>
                                      <p:to>
                                        <p:strVal val="visible"/>
                                      </p:to>
                                    </p:set>
                                    <p:animEffect transition="in" filter="fade">
                                      <p:cBhvr>
                                        <p:cTn id="12" dur="1000"/>
                                        <p:tgtEl>
                                          <p:spTgt spid="1287">
                                            <p:txEl>
                                              <p:pRg st="0" end="0"/>
                                            </p:txEl>
                                          </p:spTgt>
                                        </p:tgtEl>
                                      </p:cBhvr>
                                    </p:animEffect>
                                    <p:anim calcmode="lin" valueType="num">
                                      <p:cBhvr>
                                        <p:cTn id="13"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91"/>
                                        </p:tgtEl>
                                        <p:attrNameLst>
                                          <p:attrName>style.visibility</p:attrName>
                                        </p:attrNameLst>
                                      </p:cBhvr>
                                      <p:to>
                                        <p:strVal val="visible"/>
                                      </p:to>
                                    </p:set>
                                    <p:animEffect transition="in" filter="fade">
                                      <p:cBhvr>
                                        <p:cTn id="17" dur="1000"/>
                                        <p:tgtEl>
                                          <p:spTgt spid="1291"/>
                                        </p:tgtEl>
                                      </p:cBhvr>
                                    </p:animEffect>
                                    <p:anim calcmode="lin" valueType="num">
                                      <p:cBhvr>
                                        <p:cTn id="18" dur="1000" fill="hold"/>
                                        <p:tgtEl>
                                          <p:spTgt spid="1291"/>
                                        </p:tgtEl>
                                        <p:attrNameLst>
                                          <p:attrName>ppt_x</p:attrName>
                                        </p:attrNameLst>
                                      </p:cBhvr>
                                      <p:tavLst>
                                        <p:tav tm="0">
                                          <p:val>
                                            <p:strVal val="#ppt_x"/>
                                          </p:val>
                                        </p:tav>
                                        <p:tav tm="100000">
                                          <p:val>
                                            <p:strVal val="#ppt_x"/>
                                          </p:val>
                                        </p:tav>
                                      </p:tavLst>
                                    </p:anim>
                                    <p:anim calcmode="lin" valueType="num">
                                      <p:cBhvr>
                                        <p:cTn id="19"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77"/>
                                        </p:tgtEl>
                                        <p:attrNameLst>
                                          <p:attrName>style.visibility</p:attrName>
                                        </p:attrNameLst>
                                      </p:cBhvr>
                                      <p:to>
                                        <p:strVal val="visible"/>
                                      </p:to>
                                    </p:set>
                                    <p:animEffect transition="in" filter="fade">
                                      <p:cBhvr>
                                        <p:cTn id="24" dur="1000"/>
                                        <p:tgtEl>
                                          <p:spTgt spid="1277"/>
                                        </p:tgtEl>
                                      </p:cBhvr>
                                    </p:animEffect>
                                    <p:anim calcmode="lin" valueType="num">
                                      <p:cBhvr>
                                        <p:cTn id="25" dur="1000" fill="hold"/>
                                        <p:tgtEl>
                                          <p:spTgt spid="1277"/>
                                        </p:tgtEl>
                                        <p:attrNameLst>
                                          <p:attrName>ppt_x</p:attrName>
                                        </p:attrNameLst>
                                      </p:cBhvr>
                                      <p:tavLst>
                                        <p:tav tm="0">
                                          <p:val>
                                            <p:strVal val="#ppt_x"/>
                                          </p:val>
                                        </p:tav>
                                        <p:tav tm="100000">
                                          <p:val>
                                            <p:strVal val="#ppt_x"/>
                                          </p:val>
                                        </p:tav>
                                      </p:tavLst>
                                    </p:anim>
                                    <p:anim calcmode="lin" valueType="num">
                                      <p:cBhvr>
                                        <p:cTn id="26" dur="1000" fill="hold"/>
                                        <p:tgtEl>
                                          <p:spTgt spid="127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84"/>
                                        </p:tgtEl>
                                        <p:attrNameLst>
                                          <p:attrName>style.visibility</p:attrName>
                                        </p:attrNameLst>
                                      </p:cBhvr>
                                      <p:to>
                                        <p:strVal val="visible"/>
                                      </p:to>
                                    </p:set>
                                    <p:animEffect transition="in" filter="fade">
                                      <p:cBhvr>
                                        <p:cTn id="29" dur="1000"/>
                                        <p:tgtEl>
                                          <p:spTgt spid="1284"/>
                                        </p:tgtEl>
                                      </p:cBhvr>
                                    </p:animEffect>
                                    <p:anim calcmode="lin" valueType="num">
                                      <p:cBhvr>
                                        <p:cTn id="30" dur="1000" fill="hold"/>
                                        <p:tgtEl>
                                          <p:spTgt spid="1284"/>
                                        </p:tgtEl>
                                        <p:attrNameLst>
                                          <p:attrName>ppt_x</p:attrName>
                                        </p:attrNameLst>
                                      </p:cBhvr>
                                      <p:tavLst>
                                        <p:tav tm="0">
                                          <p:val>
                                            <p:strVal val="#ppt_x"/>
                                          </p:val>
                                        </p:tav>
                                        <p:tav tm="100000">
                                          <p:val>
                                            <p:strVal val="#ppt_x"/>
                                          </p:val>
                                        </p:tav>
                                      </p:tavLst>
                                    </p:anim>
                                    <p:anim calcmode="lin" valueType="num">
                                      <p:cBhvr>
                                        <p:cTn id="31" dur="1000" fill="hold"/>
                                        <p:tgtEl>
                                          <p:spTgt spid="128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88">
                                            <p:txEl>
                                              <p:pRg st="0" end="0"/>
                                            </p:txEl>
                                          </p:spTgt>
                                        </p:tgtEl>
                                        <p:attrNameLst>
                                          <p:attrName>style.visibility</p:attrName>
                                        </p:attrNameLst>
                                      </p:cBhvr>
                                      <p:to>
                                        <p:strVal val="visible"/>
                                      </p:to>
                                    </p:set>
                                    <p:animEffect transition="in" filter="fade">
                                      <p:cBhvr>
                                        <p:cTn id="34" dur="1000"/>
                                        <p:tgtEl>
                                          <p:spTgt spid="1288">
                                            <p:txEl>
                                              <p:pRg st="0" end="0"/>
                                            </p:txEl>
                                          </p:spTgt>
                                        </p:tgtEl>
                                      </p:cBhvr>
                                    </p:animEffect>
                                    <p:anim calcmode="lin" valueType="num">
                                      <p:cBhvr>
                                        <p:cTn id="35"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76"/>
                                        </p:tgtEl>
                                        <p:attrNameLst>
                                          <p:attrName>style.visibility</p:attrName>
                                        </p:attrNameLst>
                                      </p:cBhvr>
                                      <p:to>
                                        <p:strVal val="visible"/>
                                      </p:to>
                                    </p:set>
                                    <p:animEffect transition="in" filter="fade">
                                      <p:cBhvr>
                                        <p:cTn id="41" dur="1000"/>
                                        <p:tgtEl>
                                          <p:spTgt spid="1276"/>
                                        </p:tgtEl>
                                      </p:cBhvr>
                                    </p:animEffect>
                                    <p:anim calcmode="lin" valueType="num">
                                      <p:cBhvr>
                                        <p:cTn id="42" dur="1000" fill="hold"/>
                                        <p:tgtEl>
                                          <p:spTgt spid="1276"/>
                                        </p:tgtEl>
                                        <p:attrNameLst>
                                          <p:attrName>ppt_x</p:attrName>
                                        </p:attrNameLst>
                                      </p:cBhvr>
                                      <p:tavLst>
                                        <p:tav tm="0">
                                          <p:val>
                                            <p:strVal val="#ppt_x"/>
                                          </p:val>
                                        </p:tav>
                                        <p:tav tm="100000">
                                          <p:val>
                                            <p:strVal val="#ppt_x"/>
                                          </p:val>
                                        </p:tav>
                                      </p:tavLst>
                                    </p:anim>
                                    <p:anim calcmode="lin" valueType="num">
                                      <p:cBhvr>
                                        <p:cTn id="43" dur="1000" fill="hold"/>
                                        <p:tgtEl>
                                          <p:spTgt spid="127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86"/>
                                        </p:tgtEl>
                                        <p:attrNameLst>
                                          <p:attrName>style.visibility</p:attrName>
                                        </p:attrNameLst>
                                      </p:cBhvr>
                                      <p:to>
                                        <p:strVal val="visible"/>
                                      </p:to>
                                    </p:set>
                                    <p:animEffect transition="in" filter="fade">
                                      <p:cBhvr>
                                        <p:cTn id="46" dur="1000"/>
                                        <p:tgtEl>
                                          <p:spTgt spid="1286"/>
                                        </p:tgtEl>
                                      </p:cBhvr>
                                    </p:animEffect>
                                    <p:anim calcmode="lin" valueType="num">
                                      <p:cBhvr>
                                        <p:cTn id="47" dur="1000" fill="hold"/>
                                        <p:tgtEl>
                                          <p:spTgt spid="1286"/>
                                        </p:tgtEl>
                                        <p:attrNameLst>
                                          <p:attrName>ppt_x</p:attrName>
                                        </p:attrNameLst>
                                      </p:cBhvr>
                                      <p:tavLst>
                                        <p:tav tm="0">
                                          <p:val>
                                            <p:strVal val="#ppt_x"/>
                                          </p:val>
                                        </p:tav>
                                        <p:tav tm="100000">
                                          <p:val>
                                            <p:strVal val="#ppt_x"/>
                                          </p:val>
                                        </p:tav>
                                      </p:tavLst>
                                    </p:anim>
                                    <p:anim calcmode="lin" valueType="num">
                                      <p:cBhvr>
                                        <p:cTn id="48" dur="1000" fill="hold"/>
                                        <p:tgtEl>
                                          <p:spTgt spid="128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fade">
                                      <p:cBhvr>
                                        <p:cTn id="51" dur="1000"/>
                                        <p:tgtEl>
                                          <p:spTgt spid="4">
                                            <p:txEl>
                                              <p:pRg st="0" end="0"/>
                                            </p:txEl>
                                          </p:spTgt>
                                        </p:tgtEl>
                                      </p:cBhvr>
                                    </p:animEffect>
                                    <p:anim calcmode="lin" valueType="num">
                                      <p:cBhvr>
                                        <p:cTn id="5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278"/>
                                        </p:tgtEl>
                                        <p:attrNameLst>
                                          <p:attrName>style.visibility</p:attrName>
                                        </p:attrNameLst>
                                      </p:cBhvr>
                                      <p:to>
                                        <p:strVal val="visible"/>
                                      </p:to>
                                    </p:set>
                                    <p:animEffect transition="in" filter="fade">
                                      <p:cBhvr>
                                        <p:cTn id="58" dur="1000"/>
                                        <p:tgtEl>
                                          <p:spTgt spid="1278"/>
                                        </p:tgtEl>
                                      </p:cBhvr>
                                    </p:animEffect>
                                    <p:anim calcmode="lin" valueType="num">
                                      <p:cBhvr>
                                        <p:cTn id="59" dur="1000" fill="hold"/>
                                        <p:tgtEl>
                                          <p:spTgt spid="1278"/>
                                        </p:tgtEl>
                                        <p:attrNameLst>
                                          <p:attrName>ppt_x</p:attrName>
                                        </p:attrNameLst>
                                      </p:cBhvr>
                                      <p:tavLst>
                                        <p:tav tm="0">
                                          <p:val>
                                            <p:strVal val="#ppt_x"/>
                                          </p:val>
                                        </p:tav>
                                        <p:tav tm="100000">
                                          <p:val>
                                            <p:strVal val="#ppt_x"/>
                                          </p:val>
                                        </p:tav>
                                      </p:tavLst>
                                    </p:anim>
                                    <p:anim calcmode="lin" valueType="num">
                                      <p:cBhvr>
                                        <p:cTn id="60" dur="1000" fill="hold"/>
                                        <p:tgtEl>
                                          <p:spTgt spid="127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85"/>
                                        </p:tgtEl>
                                        <p:attrNameLst>
                                          <p:attrName>style.visibility</p:attrName>
                                        </p:attrNameLst>
                                      </p:cBhvr>
                                      <p:to>
                                        <p:strVal val="visible"/>
                                      </p:to>
                                    </p:set>
                                    <p:animEffect transition="in" filter="fade">
                                      <p:cBhvr>
                                        <p:cTn id="63" dur="1000"/>
                                        <p:tgtEl>
                                          <p:spTgt spid="1285"/>
                                        </p:tgtEl>
                                      </p:cBhvr>
                                    </p:animEffect>
                                    <p:anim calcmode="lin" valueType="num">
                                      <p:cBhvr>
                                        <p:cTn id="64" dur="1000" fill="hold"/>
                                        <p:tgtEl>
                                          <p:spTgt spid="1285"/>
                                        </p:tgtEl>
                                        <p:attrNameLst>
                                          <p:attrName>ppt_x</p:attrName>
                                        </p:attrNameLst>
                                      </p:cBhvr>
                                      <p:tavLst>
                                        <p:tav tm="0">
                                          <p:val>
                                            <p:strVal val="#ppt_x"/>
                                          </p:val>
                                        </p:tav>
                                        <p:tav tm="100000">
                                          <p:val>
                                            <p:strVal val="#ppt_x"/>
                                          </p:val>
                                        </p:tav>
                                      </p:tavLst>
                                    </p:anim>
                                    <p:anim calcmode="lin" valueType="num">
                                      <p:cBhvr>
                                        <p:cTn id="65" dur="1000" fill="hold"/>
                                        <p:tgtEl>
                                          <p:spTgt spid="128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90">
                                            <p:txEl>
                                              <p:pRg st="0" end="0"/>
                                            </p:txEl>
                                          </p:spTgt>
                                        </p:tgtEl>
                                        <p:attrNameLst>
                                          <p:attrName>style.visibility</p:attrName>
                                        </p:attrNameLst>
                                      </p:cBhvr>
                                      <p:to>
                                        <p:strVal val="visible"/>
                                      </p:to>
                                    </p:set>
                                    <p:animEffect transition="in" filter="fade">
                                      <p:cBhvr>
                                        <p:cTn id="68" dur="1000"/>
                                        <p:tgtEl>
                                          <p:spTgt spid="1290">
                                            <p:txEl>
                                              <p:pRg st="0" end="0"/>
                                            </p:txEl>
                                          </p:spTgt>
                                        </p:tgtEl>
                                      </p:cBhvr>
                                    </p:animEffect>
                                    <p:anim calcmode="lin" valueType="num">
                                      <p:cBhvr>
                                        <p:cTn id="69"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84" grpId="0"/>
      <p:bldP spid="1285" grpId="0"/>
      <p:bldP spid="1286" grpId="0"/>
      <p:bldP spid="1287" grpId="0" build="p"/>
      <p:bldP spid="1288" grpId="0" build="p"/>
      <p:bldP spid="1290" grpId="0" build="p"/>
      <p:bldP spid="1291"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77798" y="1180692"/>
            <a:ext cx="4176122" cy="2552921"/>
          </a:xfrm>
          <a:prstGeom prst="rect">
            <a:avLst/>
          </a:prstGeom>
        </p:spPr>
      </p:pic>
      <p:pic>
        <p:nvPicPr>
          <p:cNvPr id="5" name="Picture 4"/>
          <p:cNvPicPr>
            <a:picLocks noChangeAspect="1"/>
          </p:cNvPicPr>
          <p:nvPr/>
        </p:nvPicPr>
        <p:blipFill>
          <a:blip r:embed="rId4"/>
          <a:stretch>
            <a:fillRect/>
          </a:stretch>
        </p:blipFill>
        <p:spPr>
          <a:xfrm>
            <a:off x="319337" y="4015145"/>
            <a:ext cx="2461473" cy="914479"/>
          </a:xfrm>
          <a:prstGeom prst="rect">
            <a:avLst/>
          </a:prstGeom>
        </p:spPr>
      </p:pic>
      <p:pic>
        <p:nvPicPr>
          <p:cNvPr id="7" name="Picture 6"/>
          <p:cNvPicPr>
            <a:picLocks noChangeAspect="1"/>
          </p:cNvPicPr>
          <p:nvPr/>
        </p:nvPicPr>
        <p:blipFill>
          <a:blip r:embed="rId5"/>
          <a:stretch>
            <a:fillRect/>
          </a:stretch>
        </p:blipFill>
        <p:spPr>
          <a:xfrm>
            <a:off x="4443233" y="1180692"/>
            <a:ext cx="4537494" cy="2552921"/>
          </a:xfrm>
          <a:prstGeom prst="rect">
            <a:avLst/>
          </a:prstGeom>
        </p:spPr>
      </p:pic>
      <p:pic>
        <p:nvPicPr>
          <p:cNvPr id="8" name="Picture 7"/>
          <p:cNvPicPr>
            <a:picLocks noChangeAspect="1"/>
          </p:cNvPicPr>
          <p:nvPr/>
        </p:nvPicPr>
        <p:blipFill>
          <a:blip r:embed="rId6"/>
          <a:stretch>
            <a:fillRect/>
          </a:stretch>
        </p:blipFill>
        <p:spPr>
          <a:xfrm>
            <a:off x="4506457" y="4068489"/>
            <a:ext cx="2461473" cy="807790"/>
          </a:xfrm>
          <a:prstGeom prst="rect">
            <a:avLst/>
          </a:prstGeom>
        </p:spPr>
      </p:pic>
      <p:sp>
        <p:nvSpPr>
          <p:cNvPr id="10" name="TextBox 9"/>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sử dụng:</a:t>
            </a:r>
            <a:endParaRPr lang="en-US" sz="2400">
              <a:solidFill>
                <a:schemeClr val="bg1"/>
              </a:solidFill>
              <a:latin typeface="Lora" pitchFamily="2" charset="0"/>
            </a:endParaRPr>
          </a:p>
        </p:txBody>
      </p:sp>
    </p:spTree>
    <p:extLst>
      <p:ext uri="{BB962C8B-B14F-4D97-AF65-F5344CB8AC3E}">
        <p14:creationId xmlns:p14="http://schemas.microsoft.com/office/powerpoint/2010/main" val="9480373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3" name="Picture 2"/>
          <p:cNvPicPr>
            <a:picLocks noChangeAspect="1"/>
          </p:cNvPicPr>
          <p:nvPr/>
        </p:nvPicPr>
        <p:blipFill>
          <a:blip r:embed="rId3"/>
          <a:stretch>
            <a:fillRect/>
          </a:stretch>
        </p:blipFill>
        <p:spPr>
          <a:xfrm>
            <a:off x="356142" y="1139128"/>
            <a:ext cx="4191363" cy="2324301"/>
          </a:xfrm>
          <a:prstGeom prst="rect">
            <a:avLst/>
          </a:prstGeom>
        </p:spPr>
      </p:pic>
      <p:pic>
        <p:nvPicPr>
          <p:cNvPr id="5" name="Picture 4"/>
          <p:cNvPicPr>
            <a:picLocks noChangeAspect="1"/>
          </p:cNvPicPr>
          <p:nvPr/>
        </p:nvPicPr>
        <p:blipFill>
          <a:blip r:embed="rId4"/>
          <a:stretch>
            <a:fillRect/>
          </a:stretch>
        </p:blipFill>
        <p:spPr>
          <a:xfrm>
            <a:off x="4823641" y="1139128"/>
            <a:ext cx="3802710" cy="2057578"/>
          </a:xfrm>
          <a:prstGeom prst="rect">
            <a:avLst/>
          </a:prstGeom>
        </p:spPr>
      </p:pic>
      <p:sp>
        <p:nvSpPr>
          <p:cNvPr id="11" name="TextBox 10"/>
          <p:cNvSpPr txBox="1"/>
          <p:nvPr/>
        </p:nvSpPr>
        <p:spPr>
          <a:xfrm>
            <a:off x="203742" y="3776590"/>
            <a:ext cx="8422609" cy="830997"/>
          </a:xfrm>
          <a:prstGeom prst="rect">
            <a:avLst/>
          </a:prstGeom>
          <a:noFill/>
        </p:spPr>
        <p:txBody>
          <a:bodyPr wrap="square" rtlCol="0">
            <a:spAutoFit/>
          </a:bodyPr>
          <a:lstStyle/>
          <a:p>
            <a:r>
              <a:rPr lang="en-US" sz="2400" smtClean="0">
                <a:solidFill>
                  <a:schemeClr val="bg1"/>
                </a:solidFill>
                <a:latin typeface="Lora" pitchFamily="2" charset="0"/>
              </a:rPr>
              <a:t>=&gt; Tạo Object ở quá nhiều nơi trong khi dữ liệu của những 				Object này lại giống nhau</a:t>
            </a:r>
            <a:endParaRPr lang="en-US" sz="2400">
              <a:solidFill>
                <a:schemeClr val="bg1"/>
              </a:solidFill>
              <a:latin typeface="Lora" pitchFamily="2" charset="0"/>
            </a:endParaRPr>
          </a:p>
        </p:txBody>
      </p:sp>
    </p:spTree>
    <p:extLst>
      <p:ext uri="{BB962C8B-B14F-4D97-AF65-F5344CB8AC3E}">
        <p14:creationId xmlns:p14="http://schemas.microsoft.com/office/powerpoint/2010/main" val="836931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1000"/>
                                        <p:tgtEl>
                                          <p:spTgt spid="11">
                                            <p:txEl>
                                              <p:pRg st="0" end="0"/>
                                            </p:txEl>
                                          </p:spTgt>
                                        </p:tgtEl>
                                      </p:cBhvr>
                                    </p:animEffect>
                                    <p:anim calcmode="lin" valueType="num">
                                      <p:cBhvr>
                                        <p:cTn id="3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7" name="Picture 6"/>
          <p:cNvPicPr>
            <a:picLocks noChangeAspect="1"/>
          </p:cNvPicPr>
          <p:nvPr/>
        </p:nvPicPr>
        <p:blipFill>
          <a:blip r:embed="rId3"/>
          <a:stretch>
            <a:fillRect/>
          </a:stretch>
        </p:blipFill>
        <p:spPr>
          <a:xfrm>
            <a:off x="203742" y="1139128"/>
            <a:ext cx="4537494" cy="2552921"/>
          </a:xfrm>
          <a:prstGeom prst="rect">
            <a:avLst/>
          </a:prstGeom>
        </p:spPr>
      </p:pic>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4" name="Picture 3"/>
          <p:cNvPicPr>
            <a:picLocks noChangeAspect="1"/>
          </p:cNvPicPr>
          <p:nvPr/>
        </p:nvPicPr>
        <p:blipFill>
          <a:blip r:embed="rId4"/>
          <a:stretch>
            <a:fillRect/>
          </a:stretch>
        </p:blipFill>
        <p:spPr>
          <a:xfrm>
            <a:off x="4961831" y="1139128"/>
            <a:ext cx="4008467" cy="2443657"/>
          </a:xfrm>
          <a:prstGeom prst="rect">
            <a:avLst/>
          </a:prstGeom>
        </p:spPr>
      </p:pic>
      <p:pic>
        <p:nvPicPr>
          <p:cNvPr id="6" name="Picture 5"/>
          <p:cNvPicPr>
            <a:picLocks noChangeAspect="1"/>
          </p:cNvPicPr>
          <p:nvPr/>
        </p:nvPicPr>
        <p:blipFill>
          <a:blip r:embed="rId5"/>
          <a:stretch>
            <a:fillRect/>
          </a:stretch>
        </p:blipFill>
        <p:spPr>
          <a:xfrm>
            <a:off x="5023210" y="3767823"/>
            <a:ext cx="2339543" cy="1066892"/>
          </a:xfrm>
          <a:prstGeom prst="rect">
            <a:avLst/>
          </a:prstGeom>
        </p:spPr>
      </p:pic>
      <p:pic>
        <p:nvPicPr>
          <p:cNvPr id="10" name="Picture 9"/>
          <p:cNvPicPr>
            <a:picLocks noChangeAspect="1"/>
          </p:cNvPicPr>
          <p:nvPr/>
        </p:nvPicPr>
        <p:blipFill>
          <a:blip r:embed="rId6"/>
          <a:stretch>
            <a:fillRect/>
          </a:stretch>
        </p:blipFill>
        <p:spPr>
          <a:xfrm>
            <a:off x="203742" y="3841297"/>
            <a:ext cx="2354784" cy="1074513"/>
          </a:xfrm>
          <a:prstGeom prst="rect">
            <a:avLst/>
          </a:prstGeom>
        </p:spPr>
      </p:pic>
      <p:sp>
        <p:nvSpPr>
          <p:cNvPr id="14" name="Down Arrow 13"/>
          <p:cNvSpPr/>
          <p:nvPr/>
        </p:nvSpPr>
        <p:spPr>
          <a:xfrm rot="1823793">
            <a:off x="2706596" y="3071552"/>
            <a:ext cx="357448" cy="1022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8823621">
            <a:off x="3848873" y="2770242"/>
            <a:ext cx="423949" cy="1408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6569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7" name="Picture 6"/>
          <p:cNvPicPr>
            <a:picLocks noChangeAspect="1"/>
          </p:cNvPicPr>
          <p:nvPr/>
        </p:nvPicPr>
        <p:blipFill>
          <a:blip r:embed="rId3"/>
          <a:stretch>
            <a:fillRect/>
          </a:stretch>
        </p:blipFill>
        <p:spPr>
          <a:xfrm>
            <a:off x="203742" y="914065"/>
            <a:ext cx="4202003" cy="2552921"/>
          </a:xfrm>
          <a:prstGeom prst="rect">
            <a:avLst/>
          </a:prstGeom>
        </p:spPr>
      </p:pic>
      <p:sp>
        <p:nvSpPr>
          <p:cNvPr id="2" name="TextBox 1"/>
          <p:cNvSpPr txBox="1"/>
          <p:nvPr/>
        </p:nvSpPr>
        <p:spPr>
          <a:xfrm>
            <a:off x="112302" y="452400"/>
            <a:ext cx="3857105" cy="461665"/>
          </a:xfrm>
          <a:prstGeom prst="rect">
            <a:avLst/>
          </a:prstGeom>
          <a:noFill/>
        </p:spPr>
        <p:txBody>
          <a:bodyPr wrap="square" rtlCol="0">
            <a:spAutoFit/>
          </a:bodyPr>
          <a:lstStyle/>
          <a:p>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pic>
        <p:nvPicPr>
          <p:cNvPr id="6" name="Picture 5"/>
          <p:cNvPicPr>
            <a:picLocks noChangeAspect="1"/>
          </p:cNvPicPr>
          <p:nvPr/>
        </p:nvPicPr>
        <p:blipFill>
          <a:blip r:embed="rId4"/>
          <a:stretch>
            <a:fillRect/>
          </a:stretch>
        </p:blipFill>
        <p:spPr>
          <a:xfrm>
            <a:off x="4578926" y="3533726"/>
            <a:ext cx="2339543" cy="1066892"/>
          </a:xfrm>
          <a:prstGeom prst="rect">
            <a:avLst/>
          </a:prstGeom>
        </p:spPr>
      </p:pic>
      <p:pic>
        <p:nvPicPr>
          <p:cNvPr id="10" name="Picture 9"/>
          <p:cNvPicPr>
            <a:picLocks noChangeAspect="1"/>
          </p:cNvPicPr>
          <p:nvPr/>
        </p:nvPicPr>
        <p:blipFill>
          <a:blip r:embed="rId5"/>
          <a:stretch>
            <a:fillRect/>
          </a:stretch>
        </p:blipFill>
        <p:spPr>
          <a:xfrm>
            <a:off x="203742" y="3533726"/>
            <a:ext cx="2354784" cy="1074513"/>
          </a:xfrm>
          <a:prstGeom prst="rect">
            <a:avLst/>
          </a:prstGeom>
        </p:spPr>
      </p:pic>
      <p:pic>
        <p:nvPicPr>
          <p:cNvPr id="3" name="Picture 2"/>
          <p:cNvPicPr>
            <a:picLocks noChangeAspect="1"/>
          </p:cNvPicPr>
          <p:nvPr/>
        </p:nvPicPr>
        <p:blipFill>
          <a:blip r:embed="rId6"/>
          <a:stretch>
            <a:fillRect/>
          </a:stretch>
        </p:blipFill>
        <p:spPr>
          <a:xfrm>
            <a:off x="4578926" y="914065"/>
            <a:ext cx="4307379" cy="2552921"/>
          </a:xfrm>
          <a:prstGeom prst="rect">
            <a:avLst/>
          </a:prstGeom>
        </p:spPr>
      </p:pic>
      <p:sp>
        <p:nvSpPr>
          <p:cNvPr id="11" name="TextBox 10"/>
          <p:cNvSpPr txBox="1"/>
          <p:nvPr/>
        </p:nvSpPr>
        <p:spPr>
          <a:xfrm>
            <a:off x="943575" y="4644716"/>
            <a:ext cx="8807254" cy="461665"/>
          </a:xfrm>
          <a:prstGeom prst="rect">
            <a:avLst/>
          </a:prstGeom>
          <a:noFill/>
        </p:spPr>
        <p:txBody>
          <a:bodyPr wrap="square" rtlCol="0">
            <a:spAutoFit/>
          </a:bodyPr>
          <a:lstStyle/>
          <a:p>
            <a:r>
              <a:rPr lang="en-US" sz="2400" smtClean="0">
                <a:solidFill>
                  <a:srgbClr val="FFFF00"/>
                </a:solidFill>
                <a:latin typeface="Lora" pitchFamily="2" charset="0"/>
              </a:rPr>
              <a:t>=&gt; Chỉ có thể đọc và cập nhật thông tin từ Object ban đầu</a:t>
            </a:r>
            <a:endParaRPr lang="en-US" sz="2400">
              <a:solidFill>
                <a:srgbClr val="FFFF00"/>
              </a:solidFill>
              <a:latin typeface="Lora" pitchFamily="2" charset="0"/>
            </a:endParaRPr>
          </a:p>
        </p:txBody>
      </p:sp>
    </p:spTree>
    <p:extLst>
      <p:ext uri="{BB962C8B-B14F-4D97-AF65-F5344CB8AC3E}">
        <p14:creationId xmlns:p14="http://schemas.microsoft.com/office/powerpoint/2010/main" val="2972745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2" name="TextBox 1"/>
          <p:cNvSpPr txBox="1"/>
          <p:nvPr/>
        </p:nvSpPr>
        <p:spPr>
          <a:xfrm>
            <a:off x="1163782" y="1595209"/>
            <a:ext cx="6833062"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ra Object duy nhất chứa thông tin được sử dụng nhiều lần, ở nhiều nơi và không bị thay đổi</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Tiết kiệm tài nguyên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spTree>
    <p:extLst>
      <p:ext uri="{BB962C8B-B14F-4D97-AF65-F5344CB8AC3E}">
        <p14:creationId xmlns:p14="http://schemas.microsoft.com/office/powerpoint/2010/main" val="36566100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3" name="TextBox 2"/>
          <p:cNvSpPr txBox="1"/>
          <p:nvPr/>
        </p:nvSpPr>
        <p:spPr>
          <a:xfrm>
            <a:off x="1622088" y="1595209"/>
            <a:ext cx="5403272" cy="2308324"/>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thử nghiệm</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khăn trong việc kế thừa</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Xung đột dữ liệu trong đa luồng</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12618292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214136" y="1203497"/>
            <a:ext cx="4374259" cy="3505504"/>
          </a:xfrm>
          <a:prstGeom prst="rect">
            <a:avLst/>
          </a:prstGeom>
        </p:spPr>
      </p:pic>
      <p:pic>
        <p:nvPicPr>
          <p:cNvPr id="5" name="Picture 4"/>
          <p:cNvPicPr>
            <a:picLocks noChangeAspect="1"/>
          </p:cNvPicPr>
          <p:nvPr/>
        </p:nvPicPr>
        <p:blipFill>
          <a:blip r:embed="rId4"/>
          <a:stretch>
            <a:fillRect/>
          </a:stretch>
        </p:blipFill>
        <p:spPr>
          <a:xfrm>
            <a:off x="4654669" y="546596"/>
            <a:ext cx="6241321" cy="3829227"/>
          </a:xfrm>
          <a:prstGeom prst="rect">
            <a:avLst/>
          </a:prstGeom>
        </p:spPr>
      </p:pic>
      <p:pic>
        <p:nvPicPr>
          <p:cNvPr id="6" name="Picture 5"/>
          <p:cNvPicPr>
            <a:picLocks noChangeAspect="1"/>
          </p:cNvPicPr>
          <p:nvPr/>
        </p:nvPicPr>
        <p:blipFill>
          <a:blip r:embed="rId5"/>
          <a:stretch>
            <a:fillRect/>
          </a:stretch>
        </p:blipFill>
        <p:spPr>
          <a:xfrm>
            <a:off x="4662054" y="4469796"/>
            <a:ext cx="1775614" cy="609653"/>
          </a:xfrm>
          <a:prstGeom prst="rect">
            <a:avLst/>
          </a:prstGeom>
        </p:spPr>
      </p:pic>
    </p:spTree>
    <p:extLst>
      <p:ext uri="{BB962C8B-B14F-4D97-AF65-F5344CB8AC3E}">
        <p14:creationId xmlns:p14="http://schemas.microsoft.com/office/powerpoint/2010/main" val="10247034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5" name="Picture 4"/>
          <p:cNvPicPr>
            <a:picLocks noChangeAspect="1"/>
          </p:cNvPicPr>
          <p:nvPr/>
        </p:nvPicPr>
        <p:blipFill>
          <a:blip r:embed="rId3"/>
          <a:stretch>
            <a:fillRect/>
          </a:stretch>
        </p:blipFill>
        <p:spPr>
          <a:xfrm>
            <a:off x="4832256" y="546596"/>
            <a:ext cx="6241321" cy="3829227"/>
          </a:xfrm>
          <a:prstGeom prst="rect">
            <a:avLst/>
          </a:prstGeom>
        </p:spPr>
      </p:pic>
      <p:pic>
        <p:nvPicPr>
          <p:cNvPr id="2" name="Picture 1"/>
          <p:cNvPicPr>
            <a:picLocks noChangeAspect="1"/>
          </p:cNvPicPr>
          <p:nvPr/>
        </p:nvPicPr>
        <p:blipFill>
          <a:blip r:embed="rId4"/>
          <a:stretch>
            <a:fillRect/>
          </a:stretch>
        </p:blipFill>
        <p:spPr>
          <a:xfrm>
            <a:off x="-96227" y="1101304"/>
            <a:ext cx="4861981" cy="3040643"/>
          </a:xfrm>
          <a:prstGeom prst="rect">
            <a:avLst/>
          </a:prstGeom>
        </p:spPr>
      </p:pic>
      <p:pic>
        <p:nvPicPr>
          <p:cNvPr id="4" name="Picture 3"/>
          <p:cNvPicPr>
            <a:picLocks noChangeAspect="1"/>
          </p:cNvPicPr>
          <p:nvPr/>
        </p:nvPicPr>
        <p:blipFill>
          <a:blip r:embed="rId5"/>
          <a:stretch>
            <a:fillRect/>
          </a:stretch>
        </p:blipFill>
        <p:spPr>
          <a:xfrm>
            <a:off x="4832256" y="4460575"/>
            <a:ext cx="1524132" cy="563929"/>
          </a:xfrm>
          <a:prstGeom prst="rect">
            <a:avLst/>
          </a:prstGeom>
        </p:spPr>
      </p:pic>
    </p:spTree>
    <p:extLst>
      <p:ext uri="{BB962C8B-B14F-4D97-AF65-F5344CB8AC3E}">
        <p14:creationId xmlns:p14="http://schemas.microsoft.com/office/powerpoint/2010/main" val="3737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68"/>
        <p:cNvGrpSpPr/>
        <p:nvPr/>
      </p:nvGrpSpPr>
      <p:grpSpPr>
        <a:xfrm>
          <a:off x="0" y="0"/>
          <a:ext cx="0" cy="0"/>
          <a:chOff x="0" y="0"/>
          <a:chExt cx="0" cy="0"/>
        </a:xfrm>
      </p:grpSpPr>
      <p:pic>
        <p:nvPicPr>
          <p:cNvPr id="1026" name="Picture 2" descr="35+ mẫu slide cảm ơn powerpoint đẹp cho bài thuyết trình chuyên nghiệ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6985"/>
            <a:ext cx="5079076" cy="3446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7527" y="1579418"/>
            <a:ext cx="7863840" cy="523220"/>
          </a:xfrm>
          <a:prstGeom prst="rect">
            <a:avLst/>
          </a:prstGeom>
          <a:noFill/>
        </p:spPr>
        <p:txBody>
          <a:bodyPr wrap="square" rtlCol="0">
            <a:spAutoFit/>
          </a:bodyPr>
          <a:lstStyle/>
          <a:p>
            <a:r>
              <a:rPr lang="vi-VN" sz="2800" smtClean="0">
                <a:solidFill>
                  <a:schemeClr val="tx1"/>
                </a:solidFill>
                <a:latin typeface="Lora" pitchFamily="2" charset="0"/>
              </a:rPr>
              <a:t>CẢM ƠN CÔ VÀ CÁC BẠN ĐÃ LẮNG NGHE</a:t>
            </a:r>
            <a:endParaRPr lang="en-US" sz="2800">
              <a:solidFill>
                <a:schemeClr val="tx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1727663" y="1378064"/>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dirty="0" smtClean="0">
                <a:latin typeface="Lora" pitchFamily="2" charset="0"/>
              </a:rPr>
              <a:t>Builder Pa</a:t>
            </a:r>
            <a:r>
              <a:rPr lang="en-US" sz="2400" dirty="0">
                <a:latin typeface="Lora" pitchFamily="2" charset="0"/>
              </a:rPr>
              <a:t>t</a:t>
            </a:r>
            <a:r>
              <a:rPr lang="vi-VN" sz="2400" dirty="0" smtClean="0">
                <a:latin typeface="Lora" pitchFamily="2" charset="0"/>
              </a:rPr>
              <a:t>tern là một mẫu thiết kế phần mềm trong lập trình hướng đối tượng, giúp chia nhỏ constructor của chúng ta ra nhiều phần nhỏ hơn</a:t>
            </a:r>
            <a:endParaRPr lang="vi-VN" sz="2400" dirty="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Tree>
    <p:extLst>
      <p:ext uri="{BB962C8B-B14F-4D97-AF65-F5344CB8AC3E}">
        <p14:creationId xmlns:p14="http://schemas.microsoft.com/office/powerpoint/2010/main" val="2535625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10" name="Google Shape;1296;p41"/>
          <p:cNvSpPr txBox="1">
            <a:spLocks/>
          </p:cNvSpPr>
          <p:nvPr/>
        </p:nvSpPr>
        <p:spPr>
          <a:xfrm>
            <a:off x="86447" y="365892"/>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574962" y="1039583"/>
            <a:ext cx="7543802" cy="3416320"/>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Trường hợp có đối tượng phức tạp sỡ hữu nhiều thuộc tính, đối tượng này có thể được tạo từ tổ hợp các thuộc tính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dữ liệu đầu vào động hoặc từ các nguồn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một đối tượng đã có sẵn và thiết lập một số thuộc tính khác.</a:t>
            </a:r>
          </a:p>
        </p:txBody>
      </p:sp>
    </p:spTree>
    <p:extLst>
      <p:ext uri="{BB962C8B-B14F-4D97-AF65-F5344CB8AC3E}">
        <p14:creationId xmlns:p14="http://schemas.microsoft.com/office/powerpoint/2010/main" val="2797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136323" y="89354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Mục tiêu chính</a:t>
            </a:r>
            <a:endParaRPr u="sng">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2813857" y="2053056"/>
            <a:ext cx="5995135" cy="830997"/>
          </a:xfrm>
          <a:prstGeom prst="rect">
            <a:avLst/>
          </a:prstGeom>
          <a:noFill/>
        </p:spPr>
        <p:txBody>
          <a:bodyPr wrap="square" rtlCol="0">
            <a:spAutoFit/>
          </a:bodyPr>
          <a:lstStyle/>
          <a:p>
            <a:r>
              <a:rPr lang="en-US" sz="2400" smtClean="0">
                <a:solidFill>
                  <a:schemeClr val="bg1"/>
                </a:solidFill>
                <a:latin typeface="Lora" pitchFamily="2" charset="0"/>
              </a:rPr>
              <a:t>Giúp code trên nên dễ đọc, dễ hiểu, dễ bảo trì hơn</a:t>
            </a:r>
            <a:endParaRPr lang="en-US" sz="2400">
              <a:solidFill>
                <a:schemeClr val="bg1"/>
              </a:solidFill>
              <a:latin typeface="Lora" pitchFamily="2" charset="0"/>
            </a:endParaRPr>
          </a:p>
        </p:txBody>
      </p:sp>
      <p:sp>
        <p:nvSpPr>
          <p:cNvPr id="11" name="TextBox 10"/>
          <p:cNvSpPr txBox="1"/>
          <p:nvPr/>
        </p:nvSpPr>
        <p:spPr>
          <a:xfrm>
            <a:off x="2813857" y="3653489"/>
            <a:ext cx="5995135" cy="830997"/>
          </a:xfrm>
          <a:prstGeom prst="rect">
            <a:avLst/>
          </a:prstGeom>
          <a:noFill/>
        </p:spPr>
        <p:txBody>
          <a:bodyPr wrap="square" rtlCol="0">
            <a:spAutoFit/>
          </a:bodyPr>
          <a:lstStyle/>
          <a:p>
            <a:r>
              <a:rPr lang="en-US" sz="2400" smtClean="0">
                <a:solidFill>
                  <a:schemeClr val="bg1"/>
                </a:solidFill>
                <a:latin typeface="Lora" pitchFamily="2" charset="0"/>
              </a:rPr>
              <a:t>Giúp tạo Object theo những hướng khác nhau</a:t>
            </a:r>
            <a:endParaRPr lang="en-US" sz="2400">
              <a:solidFill>
                <a:schemeClr val="bg1"/>
              </a:solidFill>
              <a:latin typeface="Lora" pitchFamily="2" charset="0"/>
            </a:endParaRPr>
          </a:p>
        </p:txBody>
      </p:sp>
      <p:sp>
        <p:nvSpPr>
          <p:cNvPr id="5" name="Right Arrow 4"/>
          <p:cNvSpPr/>
          <p:nvPr/>
        </p:nvSpPr>
        <p:spPr>
          <a:xfrm>
            <a:off x="1130532" y="2191602"/>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130531" y="3792197"/>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7155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11" grpId="0"/>
      <p:bldP spid="5"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543259" y="507575"/>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a:latin typeface="Lora" pitchFamily="2" charset="0"/>
              </a:rPr>
              <a:t>Ví dụ ta có class Car với một constructor khổng lồ chứa nhiều tham số, khi tạo ra một </a:t>
            </a:r>
            <a:r>
              <a:rPr lang="en-US" sz="2400" smtClean="0">
                <a:latin typeface="Lora" pitchFamily="2" charset="0"/>
              </a:rPr>
              <a:t>object</a:t>
            </a:r>
            <a:r>
              <a:rPr lang="vi-VN" sz="2400" smtClean="0">
                <a:latin typeface="Lora" pitchFamily="2" charset="0"/>
              </a:rPr>
              <a:t> </a:t>
            </a:r>
            <a:r>
              <a:rPr lang="vi-VN" sz="2400">
                <a:latin typeface="Lora" pitchFamily="2" charset="0"/>
              </a:rPr>
              <a:t>sẽ phải nhập đi nhập lại những tham số, rất dễ gây nhầm lẫn và khó để nhớ thứ tự của từng tham </a:t>
            </a:r>
            <a:r>
              <a:rPr lang="vi-VN" sz="2400" smtClean="0">
                <a:latin typeface="Lora" pitchFamily="2" charset="0"/>
              </a:rPr>
              <a:t>số</a:t>
            </a:r>
            <a:r>
              <a:rPr lang="en-US" sz="2400" smtClean="0">
                <a:latin typeface="Lora" pitchFamily="2" charset="0"/>
              </a:rPr>
              <a:t>.</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3054925" y="2985654"/>
            <a:ext cx="5995135" cy="1200329"/>
          </a:xfrm>
          <a:prstGeom prst="rect">
            <a:avLst/>
          </a:prstGeom>
          <a:noFill/>
        </p:spPr>
        <p:txBody>
          <a:bodyPr wrap="square" rtlCol="0">
            <a:spAutoFit/>
          </a:bodyPr>
          <a:lstStyle/>
          <a:p>
            <a:r>
              <a:rPr lang="en-US" sz="2400" smtClean="0">
                <a:solidFill>
                  <a:schemeClr val="bg1"/>
                </a:solidFill>
                <a:latin typeface="Lora" pitchFamily="2" charset="0"/>
              </a:rPr>
              <a:t>Áp dụng Builder để đơn giản hoá Constructor</a:t>
            </a:r>
            <a:r>
              <a:rPr lang="vi-VN" sz="2400" smtClean="0">
                <a:solidFill>
                  <a:schemeClr val="bg1"/>
                </a:solidFill>
                <a:latin typeface="Lora" pitchFamily="2" charset="0"/>
              </a:rPr>
              <a:t>, và hiểu được ý nghĩa của các các parameters</a:t>
            </a:r>
            <a:endParaRPr lang="en-US" sz="2400">
              <a:solidFill>
                <a:schemeClr val="bg1"/>
              </a:solidFill>
              <a:latin typeface="Lora" pitchFamily="2" charset="0"/>
            </a:endParaRPr>
          </a:p>
        </p:txBody>
      </p:sp>
      <p:sp>
        <p:nvSpPr>
          <p:cNvPr id="5" name="Right Arrow 4"/>
          <p:cNvSpPr/>
          <p:nvPr/>
        </p:nvSpPr>
        <p:spPr>
          <a:xfrm>
            <a:off x="1371600" y="3124200"/>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985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BUILDER</a:t>
            </a:r>
            <a:endParaRPr lang="en-US" dirty="0">
              <a:latin typeface="Lora"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36" y="604007"/>
            <a:ext cx="6886794" cy="4427683"/>
          </a:xfrm>
          <a:prstGeom prst="rect">
            <a:avLst/>
          </a:prstGeom>
        </p:spPr>
      </p:pic>
    </p:spTree>
    <p:extLst>
      <p:ext uri="{BB962C8B-B14F-4D97-AF65-F5344CB8AC3E}">
        <p14:creationId xmlns:p14="http://schemas.microsoft.com/office/powerpoint/2010/main" val="6754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625005"/>
            <a:ext cx="4526521" cy="3848433"/>
          </a:xfrm>
          <a:prstGeom prst="rect">
            <a:avLst/>
          </a:prstGeom>
        </p:spPr>
      </p:pic>
      <p:pic>
        <p:nvPicPr>
          <p:cNvPr id="6" name="Picture 5"/>
          <p:cNvPicPr/>
          <p:nvPr/>
        </p:nvPicPr>
        <p:blipFill>
          <a:blip r:embed="rId4"/>
          <a:stretch>
            <a:fillRect/>
          </a:stretch>
        </p:blipFill>
        <p:spPr>
          <a:xfrm>
            <a:off x="4662053" y="625005"/>
            <a:ext cx="4221887" cy="3923960"/>
          </a:xfrm>
          <a:prstGeom prst="rect">
            <a:avLst/>
          </a:prstGeom>
        </p:spPr>
      </p:pic>
    </p:spTree>
    <p:extLst>
      <p:ext uri="{BB962C8B-B14F-4D97-AF65-F5344CB8AC3E}">
        <p14:creationId xmlns:p14="http://schemas.microsoft.com/office/powerpoint/2010/main" val="2514672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6" name="Picture 5"/>
          <p:cNvPicPr/>
          <p:nvPr/>
        </p:nvPicPr>
        <p:blipFill>
          <a:blip r:embed="rId3"/>
          <a:stretch>
            <a:fillRect/>
          </a:stretch>
        </p:blipFill>
        <p:spPr>
          <a:xfrm>
            <a:off x="1038010" y="549852"/>
            <a:ext cx="7248087" cy="4593648"/>
          </a:xfrm>
          <a:prstGeom prst="rect">
            <a:avLst/>
          </a:prstGeom>
        </p:spPr>
      </p:pic>
    </p:spTree>
    <p:extLst>
      <p:ext uri="{BB962C8B-B14F-4D97-AF65-F5344CB8AC3E}">
        <p14:creationId xmlns:p14="http://schemas.microsoft.com/office/powerpoint/2010/main" val="22954352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1599</Words>
  <Application>Microsoft Office PowerPoint</Application>
  <PresentationFormat>On-screen Show (16:9)</PresentationFormat>
  <Paragraphs>139</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Lora</vt:lpstr>
      <vt:lpstr>Albert Sans</vt:lpstr>
      <vt:lpstr>Bebas Neue</vt:lpstr>
      <vt:lpstr>Roboto Condensed Light</vt:lpstr>
      <vt:lpstr>Arial</vt:lpstr>
      <vt:lpstr>Secular One</vt:lpstr>
      <vt:lpstr>Proxima Nova</vt:lpstr>
      <vt:lpstr>Wingdings</vt:lpstr>
      <vt:lpstr>Data Privacy Training by Slidesgo</vt:lpstr>
      <vt:lpstr>Slidesgo Final Pages</vt:lpstr>
      <vt:lpstr>BUILDER AND SINGLETON</vt:lpstr>
      <vt:lpstr>BUILDER</vt:lpstr>
      <vt:lpstr>Khái niệm</vt:lpstr>
      <vt:lpstr>PowerPoint Presentation</vt:lpstr>
      <vt:lpstr>Mục tiêu chính</vt:lpstr>
      <vt:lpstr>Ví dụ</vt:lpstr>
      <vt:lpstr>PowerPoint Presentation</vt:lpstr>
      <vt:lpstr>PowerPoint Presentation</vt:lpstr>
      <vt:lpstr>PowerPoint Presentation</vt:lpstr>
      <vt:lpstr>PowerPoint Presentation</vt:lpstr>
      <vt:lpstr>PowerPoint Presentation</vt:lpstr>
      <vt:lpstr>Ưu điểm</vt:lpstr>
      <vt:lpstr>Nhược điểm:</vt:lpstr>
      <vt:lpstr>SINGELTON</vt:lpstr>
      <vt:lpstr>Khái niệm</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Ưu điểm</vt:lpstr>
      <vt:lpstr>Nhược điểm:</vt:lpstr>
      <vt:lpstr>Đa luồng Multi-thread</vt:lpstr>
      <vt:lpstr>Đa luồng Multi-thread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AND SINGELTON</dc:title>
  <cp:lastModifiedBy>Admin</cp:lastModifiedBy>
  <cp:revision>77</cp:revision>
  <dcterms:modified xsi:type="dcterms:W3CDTF">2023-04-25T16:21:05Z</dcterms:modified>
</cp:coreProperties>
</file>