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31"/>
  </p:notesMasterIdLst>
  <p:sldIdLst>
    <p:sldId id="256" r:id="rId3"/>
    <p:sldId id="258" r:id="rId4"/>
    <p:sldId id="312" r:id="rId5"/>
    <p:sldId id="313" r:id="rId6"/>
    <p:sldId id="334" r:id="rId7"/>
    <p:sldId id="314" r:id="rId8"/>
    <p:sldId id="335" r:id="rId9"/>
    <p:sldId id="315" r:id="rId10"/>
    <p:sldId id="336" r:id="rId11"/>
    <p:sldId id="339" r:id="rId12"/>
    <p:sldId id="318" r:id="rId13"/>
    <p:sldId id="337" r:id="rId14"/>
    <p:sldId id="338" r:id="rId15"/>
    <p:sldId id="310" r:id="rId16"/>
    <p:sldId id="316" r:id="rId17"/>
    <p:sldId id="322" r:id="rId18"/>
    <p:sldId id="326" r:id="rId19"/>
    <p:sldId id="324" r:id="rId20"/>
    <p:sldId id="327" r:id="rId21"/>
    <p:sldId id="328" r:id="rId22"/>
    <p:sldId id="330" r:id="rId23"/>
    <p:sldId id="329" r:id="rId24"/>
    <p:sldId id="331" r:id="rId25"/>
    <p:sldId id="323" r:id="rId26"/>
    <p:sldId id="332" r:id="rId27"/>
    <p:sldId id="325" r:id="rId28"/>
    <p:sldId id="333" r:id="rId29"/>
    <p:sldId id="309" r:id="rId30"/>
  </p:sldIdLst>
  <p:sldSz cx="9144000" cy="5143500" type="screen16x9"/>
  <p:notesSz cx="6858000" cy="9144000"/>
  <p:embeddedFontLst>
    <p:embeddedFont>
      <p:font typeface="Bebas Neue" panose="020B0604020202020204" charset="0"/>
      <p:regular r:id="rId32"/>
    </p:embeddedFont>
    <p:embeddedFont>
      <p:font typeface="Albert Sans" panose="020B0604020202020204" charset="0"/>
      <p:regular r:id="rId33"/>
      <p:bold r:id="rId34"/>
      <p:italic r:id="rId35"/>
      <p:boldItalic r:id="rId36"/>
    </p:embeddedFont>
    <p:embeddedFont>
      <p:font typeface="Lora" pitchFamily="2" charset="0"/>
      <p:regular r:id="rId37"/>
      <p:bold r:id="rId38"/>
    </p:embeddedFont>
    <p:embeddedFont>
      <p:font typeface="Secular One" panose="00000500000000000000" charset="-79"/>
      <p:regular r:id="rId39"/>
    </p:embeddedFont>
    <p:embeddedFont>
      <p:font typeface="Proxima Nova"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D50011-91A3-4CC7-847B-758086DFB324}">
  <a:tblStyle styleId="{38D50011-91A3-4CC7-847B-758086DFB3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853" autoAdjust="0"/>
  </p:normalViewPr>
  <p:slideViewPr>
    <p:cSldViewPr snapToGrid="0">
      <p:cViewPr varScale="1">
        <p:scale>
          <a:sx n="92" d="100"/>
          <a:sy n="92" d="100"/>
        </p:scale>
        <p:origin x="117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Thuộc</a:t>
            </a:r>
            <a:r>
              <a:rPr lang="en-US" baseline="0" dirty="0" smtClean="0"/>
              <a:t> </a:t>
            </a:r>
            <a:r>
              <a:rPr lang="en-US" baseline="0" dirty="0" err="1" smtClean="0"/>
              <a:t>tính</a:t>
            </a:r>
            <a:r>
              <a:rPr lang="en-US" baseline="0" dirty="0" smtClean="0"/>
              <a:t> </a:t>
            </a:r>
            <a:r>
              <a:rPr lang="en-US" baseline="0" dirty="0" err="1" smtClean="0"/>
              <a:t>CarBuilder</a:t>
            </a:r>
            <a:r>
              <a:rPr lang="en-US" baseline="0" dirty="0" smtClean="0"/>
              <a:t> </a:t>
            </a:r>
            <a:r>
              <a:rPr lang="en-US" baseline="0" dirty="0" err="1" smtClean="0"/>
              <a:t>được</a:t>
            </a:r>
            <a:r>
              <a:rPr lang="en-US" baseline="0" dirty="0" smtClean="0"/>
              <a:t> copy </a:t>
            </a:r>
            <a:r>
              <a:rPr lang="en-US" baseline="0" dirty="0" err="1" smtClean="0"/>
              <a:t>từ</a:t>
            </a:r>
            <a:r>
              <a:rPr lang="en-US" baseline="0" dirty="0" smtClean="0"/>
              <a:t> Car, </a:t>
            </a:r>
          </a:p>
          <a:p>
            <a:pPr marL="0" lvl="0" indent="0" algn="l" rtl="0">
              <a:spcBef>
                <a:spcPts val="0"/>
              </a:spcBef>
              <a:spcAft>
                <a:spcPts val="0"/>
              </a:spcAft>
              <a:buNone/>
            </a:pPr>
            <a:r>
              <a:rPr lang="en-US" baseline="0" dirty="0" err="1" smtClean="0"/>
              <a:t>Trong</a:t>
            </a:r>
            <a:r>
              <a:rPr lang="en-US" baseline="0" dirty="0" smtClean="0"/>
              <a:t> </a:t>
            </a:r>
            <a:r>
              <a:rPr lang="en-US" baseline="0" dirty="0" err="1" smtClean="0"/>
              <a:t>CarBuilder</a:t>
            </a:r>
            <a:r>
              <a:rPr lang="en-US" baseline="0" dirty="0" smtClean="0"/>
              <a:t> </a:t>
            </a:r>
            <a:r>
              <a:rPr lang="en-US" baseline="0" dirty="0" err="1" smtClean="0"/>
              <a:t>có</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build()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một</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Car</a:t>
            </a:r>
            <a:endParaRPr dirty="0"/>
          </a:p>
        </p:txBody>
      </p:sp>
    </p:spTree>
    <p:extLst>
      <p:ext uri="{BB962C8B-B14F-4D97-AF65-F5344CB8AC3E}">
        <p14:creationId xmlns:p14="http://schemas.microsoft.com/office/powerpoint/2010/main" val="1689837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106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25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Khó</a:t>
            </a:r>
            <a:r>
              <a:rPr lang="en-US" baseline="0" smtClean="0"/>
              <a:t> thử nghiệm: </a:t>
            </a:r>
            <a:r>
              <a:rPr lang="vi-VN" sz="1100" b="0" i="0" u="none" strike="noStrike" cap="none" smtClean="0">
                <a:solidFill>
                  <a:srgbClr val="000000"/>
                </a:solidFill>
                <a:effectLst/>
                <a:latin typeface="Arial"/>
                <a:ea typeface="Arial"/>
                <a:cs typeface="Arial"/>
                <a:sym typeface="Arial"/>
              </a:rPr>
              <a:t>vì chúng ta không thể dễ dàng tạo ra các bản sao hoặc các đối tượng giả mạo trong quá trình kiểm thử.</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Khó</a:t>
            </a:r>
            <a:r>
              <a:rPr lang="en-US" sz="1100" b="0" i="0" u="none" strike="noStrike" cap="none" baseline="0" smtClean="0">
                <a:solidFill>
                  <a:srgbClr val="000000"/>
                </a:solidFill>
                <a:effectLst/>
                <a:latin typeface="Arial"/>
                <a:ea typeface="Arial"/>
                <a:cs typeface="Arial"/>
                <a:sym typeface="Arial"/>
              </a:rPr>
              <a:t> khăn kế thừa: </a:t>
            </a:r>
            <a:r>
              <a:rPr lang="vi-VN" sz="1100" b="0" i="0" u="none" strike="noStrike" cap="none" smtClean="0">
                <a:solidFill>
                  <a:srgbClr val="000000"/>
                </a:solidFill>
                <a:effectLst/>
                <a:latin typeface="Arial"/>
                <a:ea typeface="Arial"/>
                <a:cs typeface="Arial"/>
                <a:sym typeface="Arial"/>
              </a:rPr>
              <a:t>gây khó khăn trong việc mở rộng hoặc cập nhật các tính năng của đối tượng Singleton.</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051772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292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045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0" i="0" u="none" strike="noStrike" cap="none" smtClean="0">
                <a:solidFill>
                  <a:srgbClr val="000000"/>
                </a:solidFill>
                <a:effectLst/>
                <a:latin typeface="Arial"/>
                <a:ea typeface="Arial"/>
                <a:cs typeface="Arial"/>
                <a:sym typeface="Arial"/>
              </a:rPr>
              <a:t>Singleton pattern thường được sử dụng trong các trường hợp sau đây:</a:t>
            </a:r>
          </a:p>
          <a:p>
            <a:r>
              <a:rPr lang="vi-VN" sz="1100" b="0" i="0" u="none" strike="noStrike" cap="none" smtClean="0">
                <a:solidFill>
                  <a:srgbClr val="000000"/>
                </a:solidFill>
                <a:effectLst/>
                <a:latin typeface="Arial"/>
                <a:ea typeface="Arial"/>
                <a:cs typeface="Arial"/>
                <a:sym typeface="Arial"/>
              </a:rPr>
              <a:t>Đối tượng cần được sử dụng trong toàn bộ ứng dụng: Nếu một đối tượng được sử dụng nhiều lần trong ứng dụng và không thay đổi, thì sử dụng Singleton pattern sẽ giúp tiết kiệm tài nguyên hệ thống.</a:t>
            </a:r>
          </a:p>
          <a:p>
            <a:r>
              <a:rPr lang="vi-VN" sz="1100" b="0" i="0" u="none" strike="noStrike" cap="none" smtClean="0">
                <a:solidFill>
                  <a:srgbClr val="000000"/>
                </a:solidFill>
                <a:effectLst/>
                <a:latin typeface="Arial"/>
                <a:ea typeface="Arial"/>
                <a:cs typeface="Arial"/>
                <a:sym typeface="Arial"/>
              </a:rPr>
              <a:t>Tài nguyên hạn chế: Nếu một đối tượng sử dụng tài nguyên hạn chế như file system, connection database, socket connection, ... thì sử dụng Singleton pattern sẽ giúp quản lý tài nguyên một cách tốt hơn và giảm thiểu rủi ro xung đột tài nguyên.</a:t>
            </a:r>
          </a:p>
          <a:p>
            <a:r>
              <a:rPr lang="vi-VN" sz="1100" b="0" i="0" u="none" strike="noStrike" cap="none" smtClean="0">
                <a:solidFill>
                  <a:srgbClr val="000000"/>
                </a:solidFill>
                <a:effectLst/>
                <a:latin typeface="Arial"/>
                <a:ea typeface="Arial"/>
                <a:cs typeface="Arial"/>
                <a:sym typeface="Arial"/>
              </a:rPr>
              <a:t>Cấu hình ứng dụng: Nếu một đối tượng chứa thông tin cấu hình của ứng dụng và được sử dụng rộng rãi trong ứng dụng, thì sử dụng Singleton pattern sẽ giúp đảm bảo rằng thông tin cấu hình chỉ được lưu trữ trong một đối tượng duy nhất và được sử dụng chung trong toàn bộ ứng dụng.</a:t>
            </a:r>
          </a:p>
          <a:p>
            <a:r>
              <a:rPr lang="vi-VN" sz="1100" b="0" i="0" u="none" strike="noStrike" cap="none" smtClean="0">
                <a:solidFill>
                  <a:srgbClr val="000000"/>
                </a:solidFill>
                <a:effectLst/>
                <a:latin typeface="Arial"/>
                <a:ea typeface="Arial"/>
                <a:cs typeface="Arial"/>
                <a:sym typeface="Arial"/>
              </a:rPr>
              <a:t>Thư viện tiện ích: Nếu một đối tượng được sử dụng rộng rãi trong thư viện tiện ích, thì sử dụng Singleton pattern sẽ giúp đảm bảo rằng đối tượng chỉ được khởi tạo một lần và được sử dụng chung trong toàn bộ thư viện.</a:t>
            </a:r>
          </a:p>
          <a:p>
            <a:r>
              <a:rPr lang="vi-VN" sz="1100" b="0" i="0" u="none" strike="noStrike" cap="none" smtClean="0">
                <a:solidFill>
                  <a:srgbClr val="000000"/>
                </a:solidFill>
                <a:effectLst/>
                <a:latin typeface="Arial"/>
                <a:ea typeface="Arial"/>
                <a:cs typeface="Arial"/>
                <a:sym typeface="Arial"/>
              </a:rPr>
              <a:t>Đối tượng quản lý tài nguyên: Nếu một đối tượng được sử dụng để quản lý tài nguyên, ví dụ như một đối tượng quản lý các đối tượng đồ họa, thì sử dụng Singleton pattern sẽ giúp đảm bảo rằng chỉ có một đối tượng quản lý được sử dụng trong toàn bộ ứng dụng.</a:t>
            </a:r>
          </a:p>
          <a:p>
            <a:pPr marL="0" lvl="0" indent="0" algn="l" rtl="0">
              <a:spcBef>
                <a:spcPts val="0"/>
              </a:spcBef>
              <a:spcAft>
                <a:spcPts val="0"/>
              </a:spcAft>
              <a:buNone/>
            </a:pPr>
            <a:endParaRPr lang="en-US" smtClean="0"/>
          </a:p>
          <a:p>
            <a:pPr marL="0" lvl="0" indent="0" algn="l" rtl="0">
              <a:spcBef>
                <a:spcPts val="0"/>
              </a:spcBef>
              <a:spcAft>
                <a:spcPts val="0"/>
              </a:spcAft>
              <a:buNone/>
            </a:pPr>
            <a:r>
              <a:rPr lang="en-US" smtClean="0"/>
              <a:t>Ví</a:t>
            </a:r>
            <a:r>
              <a:rPr lang="en-US" baseline="0" smtClean="0"/>
              <a:t> dụ tiếp theo sẽ rơi vào trường hợp 1 và 1 phần trường hợp 2 (do ko thể tạo ra môi trường có tài nguyên hạn chế)</a:t>
            </a:r>
            <a:endParaRPr/>
          </a:p>
        </p:txBody>
      </p:sp>
    </p:spTree>
    <p:extLst>
      <p:ext uri="{BB962C8B-B14F-4D97-AF65-F5344CB8AC3E}">
        <p14:creationId xmlns:p14="http://schemas.microsoft.com/office/powerpoint/2010/main" val="2129734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2460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457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969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880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070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72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Sau</a:t>
            </a:r>
            <a:r>
              <a:rPr lang="en-US" baseline="0" smtClean="0"/>
              <a:t> khi người dùng ở Main2 tạo object xong, thì có sự cập nhật phần mềm, cần phải cập nhật thông tin. Nếu theo cách thông thường (new), người dùng ở Main3 là chưa biết là object chứa những thông tin của phần mềm có được khởi tạo hay chưa, nên tiến hành tạo Object mới với thông tin mới của phần mềm (trong ảnh là phienBan và năm phát hành) -&gt; gây ra bất đồng bộ vì khi người khác đọc code thì họ lại thấy đối tượng mang tính chất duy nhất này lại có 2 thông tin khác nhau. -&gt; người dùng nơi khác chỉ có thể đọc và cập nhật thông tin từ Object ban đầu.</a:t>
            </a:r>
            <a:endParaRPr/>
          </a:p>
        </p:txBody>
      </p:sp>
    </p:spTree>
    <p:extLst>
      <p:ext uri="{BB962C8B-B14F-4D97-AF65-F5344CB8AC3E}">
        <p14:creationId xmlns:p14="http://schemas.microsoft.com/office/powerpoint/2010/main" val="3858445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347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Khó</a:t>
            </a:r>
            <a:r>
              <a:rPr lang="en-US" baseline="0" smtClean="0"/>
              <a:t> thử nghiệm: </a:t>
            </a:r>
            <a:r>
              <a:rPr lang="vi-VN" sz="1100" b="0" i="0" u="none" strike="noStrike" cap="none" smtClean="0">
                <a:solidFill>
                  <a:srgbClr val="000000"/>
                </a:solidFill>
                <a:effectLst/>
                <a:latin typeface="Arial"/>
                <a:ea typeface="Arial"/>
                <a:cs typeface="Arial"/>
                <a:sym typeface="Arial"/>
              </a:rPr>
              <a:t>vì chúng ta không thể dễ dàng tạo ra các bản sao hoặc các đối tượng giả mạo trong quá trình kiểm thử.</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Khó</a:t>
            </a:r>
            <a:r>
              <a:rPr lang="en-US" sz="1100" b="0" i="0" u="none" strike="noStrike" cap="none" baseline="0" smtClean="0">
                <a:solidFill>
                  <a:srgbClr val="000000"/>
                </a:solidFill>
                <a:effectLst/>
                <a:latin typeface="Arial"/>
                <a:ea typeface="Arial"/>
                <a:cs typeface="Arial"/>
                <a:sym typeface="Arial"/>
              </a:rPr>
              <a:t> khăn kế thừa: </a:t>
            </a:r>
            <a:r>
              <a:rPr lang="vi-VN" sz="1100" b="0" i="0" u="none" strike="noStrike" cap="none" smtClean="0">
                <a:solidFill>
                  <a:srgbClr val="000000"/>
                </a:solidFill>
                <a:effectLst/>
                <a:latin typeface="Arial"/>
                <a:ea typeface="Arial"/>
                <a:cs typeface="Arial"/>
                <a:sym typeface="Arial"/>
              </a:rPr>
              <a:t>gây khó khăn trong việc mở rộng hoặc cập nhật các tính năng của đối tượng Singleton.</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925701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947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108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5"/>
        <p:cNvGrpSpPr/>
        <p:nvPr/>
      </p:nvGrpSpPr>
      <p:grpSpPr>
        <a:xfrm>
          <a:off x="0" y="0"/>
          <a:ext cx="0" cy="0"/>
          <a:chOff x="0" y="0"/>
          <a:chExt cx="0" cy="0"/>
        </a:xfrm>
      </p:grpSpPr>
      <p:sp>
        <p:nvSpPr>
          <p:cNvPr id="14166" name="Google Shape;14166;g2063fddc459_0_28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7" name="Google Shape;14167;g2063fddc459_0_28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352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Các</a:t>
            </a:r>
            <a:r>
              <a:rPr lang="en-US" baseline="0" smtClean="0"/>
              <a:t> thuộc tính này có nhiều cách để thiết lập có nghĩa là khi gọi constructor, các parameter không nhất thiết phải đầy đủ, 1 vài parameter trong đó có thể do hệ thống thiết lập</a:t>
            </a:r>
          </a:p>
          <a:p>
            <a:pPr marL="0" lvl="0" indent="0" algn="l" rtl="0">
              <a:spcBef>
                <a:spcPts val="0"/>
              </a:spcBef>
              <a:spcAft>
                <a:spcPts val="0"/>
              </a:spcAft>
              <a:buNone/>
            </a:pPr>
            <a:r>
              <a:rPr lang="en-US" baseline="0" smtClean="0"/>
              <a:t>Ví dụ: </a:t>
            </a:r>
            <a:r>
              <a:rPr lang="vi-VN" sz="1100" b="0" i="0" u="none" strike="noStrike" cap="none" smtClean="0">
                <a:solidFill>
                  <a:srgbClr val="000000"/>
                </a:solidFill>
                <a:effectLst/>
                <a:latin typeface="Arial"/>
                <a:ea typeface="Arial"/>
                <a:cs typeface="Arial"/>
                <a:sym typeface="Arial"/>
              </a:rPr>
              <a:t>Đối tượng "Order" có thể có các thuộc tính như: mã đơn hàng, ngày đặt hàng, ngày giao hàng, phương thức thanh toán, danh sách sản phẩm, địa chỉ giao hàng, và nhiều thuộc tính khác.</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 khi khách hàng đặt hàng, họ có thể chỉ muốn nhập mã đơn hàng và danh sách sản phẩm, còn các thuộc tính khác có thể do hệ thống tự động thiết lập.</a:t>
            </a:r>
          </a:p>
          <a:p>
            <a:pPr marL="0" lvl="0" indent="0" algn="l" rtl="0">
              <a:spcBef>
                <a:spcPts val="0"/>
              </a:spcBef>
              <a:spcAft>
                <a:spcPts val="0"/>
              </a:spcAft>
              <a:buNone/>
            </a:pPr>
            <a:endParaRPr lang="vi-VN" sz="1100" b="0" i="0" u="none" strike="noStrike" cap="none" smtClean="0">
              <a:solidFill>
                <a:srgbClr val="000000"/>
              </a:solidFill>
              <a:effectLst/>
              <a:latin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cs typeface="Arial"/>
                <a:sym typeface="Arial"/>
              </a:rPr>
              <a:t>Code đọc</a:t>
            </a:r>
            <a:r>
              <a:rPr lang="vi-VN" sz="1100" b="0" i="0" u="none" strike="noStrike" cap="none" baseline="0" smtClean="0">
                <a:solidFill>
                  <a:srgbClr val="000000"/>
                </a:solidFill>
                <a:effectLst/>
                <a:latin typeface="Arial"/>
                <a:cs typeface="Arial"/>
                <a:sym typeface="Arial"/>
              </a:rPr>
              <a:t> dễ hiểu có các parameter nếu trong new thì ko biết nó thuộc kiểu dữ liệu nào (như id, đơn đặt hàng, ngày đặt hàng,...), còn ở trong builder thì không có dạng new mà là dạng .addId (id).addNgayDatHang(ngayDatHang)</a:t>
            </a:r>
            <a:endParaRPr/>
          </a:p>
        </p:txBody>
      </p:sp>
    </p:spTree>
    <p:extLst>
      <p:ext uri="{BB962C8B-B14F-4D97-AF65-F5344CB8AC3E}">
        <p14:creationId xmlns:p14="http://schemas.microsoft.com/office/powerpoint/2010/main" val="131412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Các</a:t>
            </a:r>
            <a:r>
              <a:rPr lang="en-US" baseline="0" smtClean="0"/>
              <a:t> thuộc tính này có nhiều cách để thiết lập có nghĩa là khi gọi constructor, các parameter không nhất thiết phải đầy đủ, 1 vài parameter trong đó có thể do hệ thống thiết lập</a:t>
            </a:r>
          </a:p>
          <a:p>
            <a:pPr marL="0" lvl="0" indent="0" algn="l" rtl="0">
              <a:spcBef>
                <a:spcPts val="0"/>
              </a:spcBef>
              <a:spcAft>
                <a:spcPts val="0"/>
              </a:spcAft>
              <a:buNone/>
            </a:pPr>
            <a:r>
              <a:rPr lang="en-US" baseline="0" smtClean="0"/>
              <a:t>Ví dụ: </a:t>
            </a:r>
            <a:r>
              <a:rPr lang="vi-VN" sz="1100" b="0" i="0" u="none" strike="noStrike" cap="none" smtClean="0">
                <a:solidFill>
                  <a:srgbClr val="000000"/>
                </a:solidFill>
                <a:effectLst/>
                <a:latin typeface="Arial"/>
                <a:ea typeface="Arial"/>
                <a:cs typeface="Arial"/>
                <a:sym typeface="Arial"/>
              </a:rPr>
              <a:t>Đối tượng "Order" có thể có các thuộc tính như: mã đơn hàng, ngày đặt hàng, ngày giao hàng, phương thức thanh toán, danh sách sản phẩm, địa chỉ giao hàng, và nhiều thuộc tính khác.</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ea typeface="Arial"/>
                <a:cs typeface="Arial"/>
                <a:sym typeface="Arial"/>
              </a:rPr>
              <a:t> khi khách hàng đặt hàng, họ có thể chỉ muốn nhập mã đơn hàng và danh sách sản phẩm, còn các thuộc tính khác có thể do hệ thống tự động thiết lập.</a:t>
            </a:r>
          </a:p>
          <a:p>
            <a:pPr marL="0" lvl="0" indent="0" algn="l" rtl="0">
              <a:spcBef>
                <a:spcPts val="0"/>
              </a:spcBef>
              <a:spcAft>
                <a:spcPts val="0"/>
              </a:spcAft>
              <a:buNone/>
            </a:pPr>
            <a:endParaRPr lang="vi-VN" sz="1100" b="0" i="0" u="none" strike="noStrike" cap="none" smtClean="0">
              <a:solidFill>
                <a:srgbClr val="000000"/>
              </a:solidFill>
              <a:effectLst/>
              <a:latin typeface="Arial"/>
              <a:cs typeface="Arial"/>
              <a:sym typeface="Arial"/>
            </a:endParaRPr>
          </a:p>
          <a:p>
            <a:pPr marL="0" lvl="0" indent="0" algn="l" rtl="0">
              <a:spcBef>
                <a:spcPts val="0"/>
              </a:spcBef>
              <a:spcAft>
                <a:spcPts val="0"/>
              </a:spcAft>
              <a:buNone/>
            </a:pPr>
            <a:r>
              <a:rPr lang="vi-VN" sz="1100" b="0" i="0" u="none" strike="noStrike" cap="none" smtClean="0">
                <a:solidFill>
                  <a:srgbClr val="000000"/>
                </a:solidFill>
                <a:effectLst/>
                <a:latin typeface="Arial"/>
                <a:cs typeface="Arial"/>
                <a:sym typeface="Arial"/>
              </a:rPr>
              <a:t>Code đọc</a:t>
            </a:r>
            <a:r>
              <a:rPr lang="vi-VN" sz="1100" b="0" i="0" u="none" strike="noStrike" cap="none" baseline="0" smtClean="0">
                <a:solidFill>
                  <a:srgbClr val="000000"/>
                </a:solidFill>
                <a:effectLst/>
                <a:latin typeface="Arial"/>
                <a:cs typeface="Arial"/>
                <a:sym typeface="Arial"/>
              </a:rPr>
              <a:t> dễ hiểu có các parameter nếu trong new thì ko biết nó thuộc kiểu dữ liệu nào (như id, đơn đặt hàng, ngày đặt hàng,...), còn ở trong builder thì không có dạng new mà là dạng .addId (id).addNgayDatHang(ngayDatHang)</a:t>
            </a:r>
            <a:endParaRPr/>
          </a:p>
        </p:txBody>
      </p:sp>
    </p:spTree>
    <p:extLst>
      <p:ext uri="{BB962C8B-B14F-4D97-AF65-F5344CB8AC3E}">
        <p14:creationId xmlns:p14="http://schemas.microsoft.com/office/powerpoint/2010/main" val="2401881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08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912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Thuộc</a:t>
            </a:r>
            <a:r>
              <a:rPr lang="en-US" baseline="0" smtClean="0"/>
              <a:t> tính CarBuilder được copy từ Car, </a:t>
            </a:r>
          </a:p>
          <a:p>
            <a:pPr marL="0" lvl="0" indent="0" algn="l" rtl="0">
              <a:spcBef>
                <a:spcPts val="0"/>
              </a:spcBef>
              <a:spcAft>
                <a:spcPts val="0"/>
              </a:spcAft>
              <a:buNone/>
            </a:pPr>
            <a:r>
              <a:rPr lang="en-US" baseline="0" smtClean="0"/>
              <a:t>Trong CarBuilder có phương thức build() để tạo ra một đối tượng Car</a:t>
            </a:r>
            <a:endParaRPr/>
          </a:p>
        </p:txBody>
      </p:sp>
    </p:spTree>
    <p:extLst>
      <p:ext uri="{BB962C8B-B14F-4D97-AF65-F5344CB8AC3E}">
        <p14:creationId xmlns:p14="http://schemas.microsoft.com/office/powerpoint/2010/main" val="333028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0899d827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0899d82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Thuộc</a:t>
            </a:r>
            <a:r>
              <a:rPr lang="en-US" baseline="0" dirty="0" smtClean="0"/>
              <a:t> </a:t>
            </a:r>
            <a:r>
              <a:rPr lang="en-US" baseline="0" dirty="0" err="1" smtClean="0"/>
              <a:t>tính</a:t>
            </a:r>
            <a:r>
              <a:rPr lang="en-US" baseline="0" dirty="0" smtClean="0"/>
              <a:t> </a:t>
            </a:r>
            <a:r>
              <a:rPr lang="en-US" baseline="0" dirty="0" err="1" smtClean="0"/>
              <a:t>CarBuilder</a:t>
            </a:r>
            <a:r>
              <a:rPr lang="en-US" baseline="0" dirty="0" smtClean="0"/>
              <a:t> </a:t>
            </a:r>
            <a:r>
              <a:rPr lang="en-US" baseline="0" dirty="0" err="1" smtClean="0"/>
              <a:t>được</a:t>
            </a:r>
            <a:r>
              <a:rPr lang="en-US" baseline="0" dirty="0" smtClean="0"/>
              <a:t> copy </a:t>
            </a:r>
            <a:r>
              <a:rPr lang="en-US" baseline="0" dirty="0" err="1" smtClean="0"/>
              <a:t>từ</a:t>
            </a:r>
            <a:r>
              <a:rPr lang="en-US" baseline="0" dirty="0" smtClean="0"/>
              <a:t> Car, </a:t>
            </a:r>
          </a:p>
          <a:p>
            <a:pPr marL="0" lvl="0" indent="0" algn="l" rtl="0">
              <a:spcBef>
                <a:spcPts val="0"/>
              </a:spcBef>
              <a:spcAft>
                <a:spcPts val="0"/>
              </a:spcAft>
              <a:buNone/>
            </a:pPr>
            <a:r>
              <a:rPr lang="en-US" baseline="0" dirty="0" err="1" smtClean="0"/>
              <a:t>Trong</a:t>
            </a:r>
            <a:r>
              <a:rPr lang="en-US" baseline="0" dirty="0" smtClean="0"/>
              <a:t> </a:t>
            </a:r>
            <a:r>
              <a:rPr lang="en-US" baseline="0" dirty="0" err="1" smtClean="0"/>
              <a:t>CarBuilder</a:t>
            </a:r>
            <a:r>
              <a:rPr lang="en-US" baseline="0" dirty="0" smtClean="0"/>
              <a:t> </a:t>
            </a:r>
            <a:r>
              <a:rPr lang="en-US" baseline="0" dirty="0" err="1" smtClean="0"/>
              <a:t>có</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build() </a:t>
            </a:r>
            <a:r>
              <a:rPr lang="en-US" baseline="0" dirty="0" err="1" smtClean="0"/>
              <a:t>để</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một</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Car</a:t>
            </a:r>
            <a:endParaRPr dirty="0"/>
          </a:p>
        </p:txBody>
      </p:sp>
    </p:spTree>
    <p:extLst>
      <p:ext uri="{BB962C8B-B14F-4D97-AF65-F5344CB8AC3E}">
        <p14:creationId xmlns:p14="http://schemas.microsoft.com/office/powerpoint/2010/main" val="716945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2"/>
            </a:gs>
            <a:gs pos="7000">
              <a:schemeClr val="accent1"/>
            </a:gs>
            <a:gs pos="15000">
              <a:schemeClr val="accent3"/>
            </a:gs>
            <a:gs pos="28000">
              <a:schemeClr val="dk2"/>
            </a:gs>
            <a:gs pos="37000">
              <a:schemeClr val="lt2"/>
            </a:gs>
            <a:gs pos="58000">
              <a:schemeClr val="dk1"/>
            </a:gs>
            <a:gs pos="100000">
              <a:schemeClr val="dk1"/>
            </a:gs>
          </a:gsLst>
          <a:path path="circle">
            <a:fillToRect r="100000" b="100000"/>
          </a:path>
          <a:tileRect l="-100000" t="-10000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44150" y="1125975"/>
            <a:ext cx="5436300" cy="22242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191919"/>
              </a:buClr>
              <a:buSzPts val="5200"/>
              <a:buNone/>
              <a:defRPr sz="5500">
                <a:solidFill>
                  <a:schemeClr val="lt1"/>
                </a:solidFill>
                <a:latin typeface="Secular One"/>
                <a:ea typeface="Secular One"/>
                <a:cs typeface="Secular One"/>
                <a:sym typeface="Secular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78300" y="3604800"/>
            <a:ext cx="2309100" cy="848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373735"/>
            <a:ext cx="2686183" cy="954756"/>
            <a:chOff x="0" y="221325"/>
            <a:chExt cx="1822500" cy="647775"/>
          </a:xfrm>
        </p:grpSpPr>
        <p:cxnSp>
          <p:nvCxnSpPr>
            <p:cNvPr id="12" name="Google Shape;12;p2"/>
            <p:cNvCxnSpPr/>
            <p:nvPr/>
          </p:nvCxnSpPr>
          <p:spPr>
            <a:xfrm rot="10800000" flipH="1">
              <a:off x="0" y="221325"/>
              <a:ext cx="1377900" cy="1722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13" name="Google Shape;13;p2"/>
            <p:cNvCxnSpPr/>
            <p:nvPr/>
          </p:nvCxnSpPr>
          <p:spPr>
            <a:xfrm>
              <a:off x="0" y="274000"/>
              <a:ext cx="1612800" cy="1410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14" name="Google Shape;14;p2"/>
            <p:cNvCxnSpPr/>
            <p:nvPr/>
          </p:nvCxnSpPr>
          <p:spPr>
            <a:xfrm>
              <a:off x="0" y="696775"/>
              <a:ext cx="1221300" cy="0"/>
            </a:xfrm>
            <a:prstGeom prst="straightConnector1">
              <a:avLst/>
            </a:prstGeom>
            <a:noFill/>
            <a:ln w="9525" cap="flat" cmpd="sng">
              <a:solidFill>
                <a:schemeClr val="lt1"/>
              </a:solidFill>
              <a:prstDash val="solid"/>
              <a:round/>
              <a:headEnd type="none" w="med" len="med"/>
              <a:tailEnd type="oval" w="med" len="med"/>
            </a:ln>
          </p:spPr>
        </p:cxnSp>
        <p:cxnSp>
          <p:nvCxnSpPr>
            <p:cNvPr id="15" name="Google Shape;15;p2"/>
            <p:cNvCxnSpPr/>
            <p:nvPr/>
          </p:nvCxnSpPr>
          <p:spPr>
            <a:xfrm>
              <a:off x="0" y="579300"/>
              <a:ext cx="1822500" cy="0"/>
            </a:xfrm>
            <a:prstGeom prst="straightConnector1">
              <a:avLst/>
            </a:prstGeom>
            <a:noFill/>
            <a:ln w="9525" cap="flat" cmpd="sng">
              <a:solidFill>
                <a:schemeClr val="lt1"/>
              </a:solidFill>
              <a:prstDash val="solid"/>
              <a:round/>
              <a:headEnd type="none" w="med" len="med"/>
              <a:tailEnd type="oval" w="med" len="med"/>
            </a:ln>
          </p:spPr>
        </p:cxnSp>
        <p:cxnSp>
          <p:nvCxnSpPr>
            <p:cNvPr id="16" name="Google Shape;16;p2"/>
            <p:cNvCxnSpPr/>
            <p:nvPr/>
          </p:nvCxnSpPr>
          <p:spPr>
            <a:xfrm>
              <a:off x="0" y="493200"/>
              <a:ext cx="931500" cy="375900"/>
            </a:xfrm>
            <a:prstGeom prst="bentConnector3">
              <a:avLst>
                <a:gd name="adj1" fmla="val 50000"/>
              </a:avLst>
            </a:prstGeom>
            <a:noFill/>
            <a:ln w="9525" cap="flat" cmpd="sng">
              <a:solidFill>
                <a:schemeClr val="lt1"/>
              </a:solidFill>
              <a:prstDash val="solid"/>
              <a:round/>
              <a:headEnd type="none" w="med" len="med"/>
              <a:tailEnd type="oval" w="med" len="med"/>
            </a:ln>
          </p:spPr>
        </p:cxnSp>
      </p:grpSp>
      <p:grpSp>
        <p:nvGrpSpPr>
          <p:cNvPr id="17" name="Google Shape;17;p2"/>
          <p:cNvGrpSpPr/>
          <p:nvPr/>
        </p:nvGrpSpPr>
        <p:grpSpPr>
          <a:xfrm rot="10800000">
            <a:off x="7580440" y="-849321"/>
            <a:ext cx="2479800" cy="2894250"/>
            <a:chOff x="2693662" y="1511141"/>
            <a:chExt cx="2479800" cy="2894250"/>
          </a:xfrm>
        </p:grpSpPr>
        <p:sp>
          <p:nvSpPr>
            <p:cNvPr id="18" name="Google Shape;18;p2"/>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rot="-5400000">
            <a:off x="9090075" y="4617425"/>
            <a:ext cx="6275" cy="18200"/>
          </a:xfrm>
          <a:custGeom>
            <a:avLst/>
            <a:gdLst/>
            <a:ahLst/>
            <a:cxnLst/>
            <a:rect l="l" t="t" r="r" b="b"/>
            <a:pathLst>
              <a:path w="251" h="728"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916343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9126838"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905331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901671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9169413" y="4685738"/>
            <a:ext cx="5975" cy="6275"/>
          </a:xfrm>
          <a:custGeom>
            <a:avLst/>
            <a:gdLst/>
            <a:ahLst/>
            <a:cxnLst/>
            <a:rect l="l" t="t" r="r" b="b"/>
            <a:pathLst>
              <a:path w="239" h="251" extrusionOk="0">
                <a:moveTo>
                  <a:pt x="0" y="0"/>
                </a:moveTo>
                <a:lnTo>
                  <a:pt x="0" y="250"/>
                </a:lnTo>
                <a:lnTo>
                  <a:pt x="238" y="250"/>
                </a:lnTo>
                <a:lnTo>
                  <a:pt x="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9138888" y="4679638"/>
            <a:ext cx="5975" cy="18475"/>
          </a:xfrm>
          <a:custGeom>
            <a:avLst/>
            <a:gdLst/>
            <a:ahLst/>
            <a:cxnLst/>
            <a:rect l="l" t="t" r="r" b="b"/>
            <a:pathLst>
              <a:path w="239" h="739" extrusionOk="0">
                <a:moveTo>
                  <a:pt x="0" y="1"/>
                </a:moveTo>
                <a:lnTo>
                  <a:pt x="0" y="739"/>
                </a:lnTo>
                <a:lnTo>
                  <a:pt x="238" y="739"/>
                </a:lnTo>
                <a:lnTo>
                  <a:pt x="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9101988" y="4679938"/>
            <a:ext cx="6275" cy="18175"/>
          </a:xfrm>
          <a:custGeom>
            <a:avLst/>
            <a:gdLst/>
            <a:ahLst/>
            <a:cxnLst/>
            <a:rect l="l" t="t" r="r" b="b"/>
            <a:pathLst>
              <a:path w="251" h="727" extrusionOk="0">
                <a:moveTo>
                  <a:pt x="0" y="0"/>
                </a:moveTo>
                <a:lnTo>
                  <a:pt x="0" y="726"/>
                </a:lnTo>
                <a:lnTo>
                  <a:pt x="250" y="726"/>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9065213"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9028613" y="4679788"/>
            <a:ext cx="6275" cy="18475"/>
          </a:xfrm>
          <a:custGeom>
            <a:avLst/>
            <a:gdLst/>
            <a:ahLst/>
            <a:cxnLst/>
            <a:rect l="l" t="t" r="r" b="b"/>
            <a:pathLst>
              <a:path w="251" h="739" extrusionOk="0">
                <a:moveTo>
                  <a:pt x="0" y="0"/>
                </a:moveTo>
                <a:lnTo>
                  <a:pt x="0" y="738"/>
                </a:lnTo>
                <a:lnTo>
                  <a:pt x="250" y="738"/>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2"/>
          <p:cNvGrpSpPr/>
          <p:nvPr/>
        </p:nvGrpSpPr>
        <p:grpSpPr>
          <a:xfrm>
            <a:off x="6695138" y="4153988"/>
            <a:ext cx="2480675" cy="848050"/>
            <a:chOff x="6695138" y="4153988"/>
            <a:chExt cx="2480675" cy="848050"/>
          </a:xfrm>
        </p:grpSpPr>
        <p:sp>
          <p:nvSpPr>
            <p:cNvPr id="42" name="Google Shape;42;p2"/>
            <p:cNvSpPr/>
            <p:nvPr/>
          </p:nvSpPr>
          <p:spPr>
            <a:xfrm rot="-5400000">
              <a:off x="7658063"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7694663" y="47100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7768038"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7731425" y="47098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7549550" y="4711650"/>
              <a:ext cx="6275" cy="14900"/>
            </a:xfrm>
            <a:custGeom>
              <a:avLst/>
              <a:gdLst/>
              <a:ahLst/>
              <a:cxnLst/>
              <a:rect l="l" t="t" r="r" b="b"/>
              <a:pathLst>
                <a:path w="251" h="596" extrusionOk="0">
                  <a:moveTo>
                    <a:pt x="1" y="1"/>
                  </a:moveTo>
                  <a:lnTo>
                    <a:pt x="1" y="596"/>
                  </a:lnTo>
                  <a:lnTo>
                    <a:pt x="251" y="59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8833200" y="4617425"/>
              <a:ext cx="6275" cy="18200"/>
            </a:xfrm>
            <a:custGeom>
              <a:avLst/>
              <a:gdLst/>
              <a:ahLst/>
              <a:cxnLst/>
              <a:rect l="l" t="t" r="r" b="b"/>
              <a:pathLst>
                <a:path w="251" h="728"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7804800" y="47100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7584538"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8098438"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8061675" y="47100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8024913"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8171813"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7988313" y="47098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7878163"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7841563" y="47098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7914938"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8135038"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7621288"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8539563"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8796438"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8576175"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5400000">
              <a:off x="864968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5400000">
              <a:off x="8502950"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5400000">
              <a:off x="8759825"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5400000">
              <a:off x="8723063" y="4617438"/>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5400000">
              <a:off x="868631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5400000">
              <a:off x="8466188" y="4617438"/>
              <a:ext cx="6275" cy="18175"/>
            </a:xfrm>
            <a:custGeom>
              <a:avLst/>
              <a:gdLst/>
              <a:ahLst/>
              <a:cxnLst/>
              <a:rect l="l" t="t" r="r" b="b"/>
              <a:pathLst>
                <a:path w="251" h="727" extrusionOk="0">
                  <a:moveTo>
                    <a:pt x="0" y="0"/>
                  </a:moveTo>
                  <a:lnTo>
                    <a:pt x="0"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5400000">
              <a:off x="839281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5400000">
              <a:off x="8943338" y="4617438"/>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5400000">
              <a:off x="8429438"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5400000">
              <a:off x="8279550" y="4621600"/>
              <a:ext cx="13725" cy="17300"/>
            </a:xfrm>
            <a:custGeom>
              <a:avLst/>
              <a:gdLst/>
              <a:ahLst/>
              <a:cxnLst/>
              <a:rect l="l" t="t" r="r" b="b"/>
              <a:pathLst>
                <a:path w="549" h="692" extrusionOk="0">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5400000">
              <a:off x="8979938" y="4617438"/>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86996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5400000">
              <a:off x="8224038" y="4669363"/>
              <a:ext cx="16700" cy="17600"/>
            </a:xfrm>
            <a:custGeom>
              <a:avLst/>
              <a:gdLst/>
              <a:ahLst/>
              <a:cxnLst/>
              <a:rect l="l" t="t" r="r" b="b"/>
              <a:pathLst>
                <a:path w="668" h="704" extrusionOk="0">
                  <a:moveTo>
                    <a:pt x="179" y="1"/>
                  </a:moveTo>
                  <a:lnTo>
                    <a:pt x="0" y="168"/>
                  </a:lnTo>
                  <a:lnTo>
                    <a:pt x="489" y="703"/>
                  </a:lnTo>
                  <a:lnTo>
                    <a:pt x="667" y="549"/>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5400000">
              <a:off x="890656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5400000">
              <a:off x="8356063" y="4617438"/>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5400000">
              <a:off x="8250975" y="4644525"/>
              <a:ext cx="17000" cy="17575"/>
            </a:xfrm>
            <a:custGeom>
              <a:avLst/>
              <a:gdLst/>
              <a:ahLst/>
              <a:cxnLst/>
              <a:rect l="l" t="t" r="r" b="b"/>
              <a:pathLst>
                <a:path w="680" h="703" extrusionOk="0">
                  <a:moveTo>
                    <a:pt x="179" y="0"/>
                  </a:moveTo>
                  <a:lnTo>
                    <a:pt x="1" y="167"/>
                  </a:lnTo>
                  <a:lnTo>
                    <a:pt x="489" y="703"/>
                  </a:lnTo>
                  <a:lnTo>
                    <a:pt x="679" y="536"/>
                  </a:lnTo>
                  <a:lnTo>
                    <a:pt x="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5400000">
              <a:off x="831928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5400000">
              <a:off x="8273588" y="4099813"/>
              <a:ext cx="214950" cy="1589500"/>
            </a:xfrm>
            <a:custGeom>
              <a:avLst/>
              <a:gdLst/>
              <a:ahLst/>
              <a:cxnLst/>
              <a:rect l="l" t="t" r="r" b="b"/>
              <a:pathLst>
                <a:path w="8598" h="63580" extrusionOk="0">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5400000">
              <a:off x="7823700" y="4806000"/>
              <a:ext cx="16100" cy="18175"/>
            </a:xfrm>
            <a:custGeom>
              <a:avLst/>
              <a:gdLst/>
              <a:ahLst/>
              <a:cxnLst/>
              <a:rect l="l" t="t" r="r" b="b"/>
              <a:pathLst>
                <a:path w="644" h="727" extrusionOk="0">
                  <a:moveTo>
                    <a:pt x="203" y="0"/>
                  </a:moveTo>
                  <a:lnTo>
                    <a:pt x="0" y="143"/>
                  </a:lnTo>
                  <a:lnTo>
                    <a:pt x="453" y="727"/>
                  </a:lnTo>
                  <a:lnTo>
                    <a:pt x="643" y="584"/>
                  </a:lnTo>
                  <a:lnTo>
                    <a:pt x="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5400000">
              <a:off x="7911500" y="4738725"/>
              <a:ext cx="16100" cy="18175"/>
            </a:xfrm>
            <a:custGeom>
              <a:avLst/>
              <a:gdLst/>
              <a:ahLst/>
              <a:cxnLst/>
              <a:rect l="l" t="t" r="r" b="b"/>
              <a:pathLst>
                <a:path w="644" h="727" extrusionOk="0">
                  <a:moveTo>
                    <a:pt x="191" y="1"/>
                  </a:moveTo>
                  <a:lnTo>
                    <a:pt x="0" y="144"/>
                  </a:lnTo>
                  <a:lnTo>
                    <a:pt x="453" y="727"/>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5400000">
              <a:off x="7942913" y="4712388"/>
              <a:ext cx="17575" cy="24725"/>
            </a:xfrm>
            <a:custGeom>
              <a:avLst/>
              <a:gdLst/>
              <a:ahLst/>
              <a:cxnLst/>
              <a:rect l="l" t="t" r="r" b="b"/>
              <a:pathLst>
                <a:path w="703" h="989" extrusionOk="0">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5400000">
              <a:off x="8202613"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5400000">
              <a:off x="8732750" y="4677400"/>
              <a:ext cx="10425" cy="18500"/>
            </a:xfrm>
            <a:custGeom>
              <a:avLst/>
              <a:gdLst/>
              <a:ahLst/>
              <a:cxnLst/>
              <a:rect l="l" t="t" r="r" b="b"/>
              <a:pathLst>
                <a:path w="417" h="740" extrusionOk="0">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5400000">
              <a:off x="7882188" y="4760888"/>
              <a:ext cx="16100" cy="18500"/>
            </a:xfrm>
            <a:custGeom>
              <a:avLst/>
              <a:gdLst/>
              <a:ahLst/>
              <a:cxnLst/>
              <a:rect l="l" t="t" r="r" b="b"/>
              <a:pathLst>
                <a:path w="644" h="740"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5400000">
              <a:off x="8057213" y="4626963"/>
              <a:ext cx="16075" cy="18475"/>
            </a:xfrm>
            <a:custGeom>
              <a:avLst/>
              <a:gdLst/>
              <a:ahLst/>
              <a:cxnLst/>
              <a:rect l="l" t="t" r="r" b="b"/>
              <a:pathLst>
                <a:path w="643" h="739"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5400000">
              <a:off x="8698663" y="4661488"/>
              <a:ext cx="14325" cy="19075"/>
            </a:xfrm>
            <a:custGeom>
              <a:avLst/>
              <a:gdLst/>
              <a:ahLst/>
              <a:cxnLst/>
              <a:rect l="l" t="t" r="r" b="b"/>
              <a:pathLst>
                <a:path w="573"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5400000">
              <a:off x="8634675" y="4625775"/>
              <a:ext cx="14300" cy="19075"/>
            </a:xfrm>
            <a:custGeom>
              <a:avLst/>
              <a:gdLst/>
              <a:ahLst/>
              <a:cxnLst/>
              <a:rect l="l" t="t" r="r" b="b"/>
              <a:pathLst>
                <a:path w="572"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5400000">
              <a:off x="7969100" y="4694225"/>
              <a:ext cx="16100" cy="18475"/>
            </a:xfrm>
            <a:custGeom>
              <a:avLst/>
              <a:gdLst/>
              <a:ahLst/>
              <a:cxnLst/>
              <a:rect l="l" t="t" r="r" b="b"/>
              <a:pathLst>
                <a:path w="644" h="739" extrusionOk="0">
                  <a:moveTo>
                    <a:pt x="191" y="1"/>
                  </a:moveTo>
                  <a:lnTo>
                    <a:pt x="0" y="155"/>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5400000">
              <a:off x="8666825" y="4643625"/>
              <a:ext cx="14300" cy="19075"/>
            </a:xfrm>
            <a:custGeom>
              <a:avLst/>
              <a:gdLst/>
              <a:ahLst/>
              <a:cxnLst/>
              <a:rect l="l" t="t" r="r" b="b"/>
              <a:pathLst>
                <a:path w="572" h="763" extrusionOk="0">
                  <a:moveTo>
                    <a:pt x="357" y="0"/>
                  </a:moveTo>
                  <a:lnTo>
                    <a:pt x="0" y="643"/>
                  </a:lnTo>
                  <a:lnTo>
                    <a:pt x="214" y="762"/>
                  </a:lnTo>
                  <a:lnTo>
                    <a:pt x="572" y="119"/>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5400000">
              <a:off x="8349363" y="46092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5400000">
              <a:off x="8386113" y="4609413"/>
              <a:ext cx="6275" cy="18175"/>
            </a:xfrm>
            <a:custGeom>
              <a:avLst/>
              <a:gdLst/>
              <a:ahLst/>
              <a:cxnLst/>
              <a:rect l="l" t="t" r="r" b="b"/>
              <a:pathLst>
                <a:path w="251" h="727"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5400000">
              <a:off x="8422738" y="46094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5400000">
              <a:off x="8532863" y="46094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5400000">
              <a:off x="8496113" y="46092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5400000">
              <a:off x="845948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5400000">
              <a:off x="8091600" y="4608650"/>
              <a:ext cx="6550" cy="19975"/>
            </a:xfrm>
            <a:custGeom>
              <a:avLst/>
              <a:gdLst/>
              <a:ahLst/>
              <a:cxnLst/>
              <a:rect l="l" t="t" r="r" b="b"/>
              <a:pathLst>
                <a:path w="262" h="799" extrusionOk="0">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rot="-5400000">
              <a:off x="831273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5400000">
              <a:off x="8165863" y="46094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5400000">
              <a:off x="812908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5400000">
              <a:off x="8275988" y="46094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5400000">
              <a:off x="8239225" y="46092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5400000">
              <a:off x="8569625" y="46092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5400000">
              <a:off x="8918475" y="4679775"/>
              <a:ext cx="6275" cy="18500"/>
            </a:xfrm>
            <a:custGeom>
              <a:avLst/>
              <a:gdLst/>
              <a:ahLst/>
              <a:cxnLst/>
              <a:rect l="l" t="t" r="r" b="b"/>
              <a:pathLst>
                <a:path w="251" h="740"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5400000">
              <a:off x="8771738" y="4679788"/>
              <a:ext cx="6275" cy="18475"/>
            </a:xfrm>
            <a:custGeom>
              <a:avLst/>
              <a:gdLst/>
              <a:ahLst/>
              <a:cxnLst/>
              <a:rect l="l" t="t" r="r" b="b"/>
              <a:pathLst>
                <a:path w="251" h="739" extrusionOk="0">
                  <a:moveTo>
                    <a:pt x="0" y="0"/>
                  </a:moveTo>
                  <a:lnTo>
                    <a:pt x="0" y="738"/>
                  </a:lnTo>
                  <a:lnTo>
                    <a:pt x="250" y="738"/>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5400000">
              <a:off x="8881863"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5400000">
              <a:off x="8955238" y="4679938"/>
              <a:ext cx="6275" cy="18175"/>
            </a:xfrm>
            <a:custGeom>
              <a:avLst/>
              <a:gdLst/>
              <a:ahLst/>
              <a:cxnLst/>
              <a:rect l="l" t="t" r="r" b="b"/>
              <a:pathLst>
                <a:path w="251" h="727" extrusionOk="0">
                  <a:moveTo>
                    <a:pt x="0" y="0"/>
                  </a:moveTo>
                  <a:lnTo>
                    <a:pt x="0" y="727"/>
                  </a:lnTo>
                  <a:lnTo>
                    <a:pt x="250" y="727"/>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5400000">
              <a:off x="8808338"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rot="-5400000">
              <a:off x="8845113" y="4679938"/>
              <a:ext cx="6275" cy="18175"/>
            </a:xfrm>
            <a:custGeom>
              <a:avLst/>
              <a:gdLst/>
              <a:ahLst/>
              <a:cxnLst/>
              <a:rect l="l" t="t" r="r" b="b"/>
              <a:pathLst>
                <a:path w="251" h="727" extrusionOk="0">
                  <a:moveTo>
                    <a:pt x="0" y="0"/>
                  </a:moveTo>
                  <a:lnTo>
                    <a:pt x="0" y="726"/>
                  </a:lnTo>
                  <a:lnTo>
                    <a:pt x="250" y="726"/>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rot="-5400000">
              <a:off x="7853025" y="4783525"/>
              <a:ext cx="15800" cy="18175"/>
            </a:xfrm>
            <a:custGeom>
              <a:avLst/>
              <a:gdLst/>
              <a:ahLst/>
              <a:cxnLst/>
              <a:rect l="l" t="t" r="r" b="b"/>
              <a:pathLst>
                <a:path w="632" h="727" extrusionOk="0">
                  <a:moveTo>
                    <a:pt x="191" y="0"/>
                  </a:moveTo>
                  <a:lnTo>
                    <a:pt x="0" y="143"/>
                  </a:lnTo>
                  <a:lnTo>
                    <a:pt x="441" y="726"/>
                  </a:lnTo>
                  <a:lnTo>
                    <a:pt x="631" y="584"/>
                  </a:lnTo>
                  <a:lnTo>
                    <a:pt x="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5400000">
              <a:off x="8991988"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5400000">
              <a:off x="8605500" y="4610000"/>
              <a:ext cx="14300" cy="25025"/>
            </a:xfrm>
            <a:custGeom>
              <a:avLst/>
              <a:gdLst/>
              <a:ahLst/>
              <a:cxnLst/>
              <a:rect l="l" t="t" r="r" b="b"/>
              <a:pathLst>
                <a:path w="572" h="1001" extrusionOk="0">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5400000">
              <a:off x="8057350" y="3661525"/>
              <a:ext cx="255425" cy="1981500"/>
            </a:xfrm>
            <a:custGeom>
              <a:avLst/>
              <a:gdLst/>
              <a:ahLst/>
              <a:cxnLst/>
              <a:rect l="l" t="t" r="r" b="b"/>
              <a:pathLst>
                <a:path w="10217" h="79260" extrusionOk="0">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5400000">
              <a:off x="7815063" y="3034063"/>
              <a:ext cx="240825" cy="2480675"/>
            </a:xfrm>
            <a:custGeom>
              <a:avLst/>
              <a:gdLst/>
              <a:ahLst/>
              <a:cxnLst/>
              <a:rect l="l" t="t" r="r" b="b"/>
              <a:pathLst>
                <a:path w="9633" h="99227" extrusionOk="0">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5400000">
              <a:off x="7942763" y="3310888"/>
              <a:ext cx="243500" cy="2222600"/>
            </a:xfrm>
            <a:custGeom>
              <a:avLst/>
              <a:gdLst/>
              <a:ahLst/>
              <a:cxnLst/>
              <a:rect l="l" t="t" r="r" b="b"/>
              <a:pathLst>
                <a:path w="9740" h="88904" extrusionOk="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dk2"/>
            </a:gs>
            <a:gs pos="6000">
              <a:schemeClr val="accent1"/>
            </a:gs>
            <a:gs pos="14000">
              <a:schemeClr val="lt2"/>
            </a:gs>
            <a:gs pos="30000">
              <a:schemeClr val="dk1"/>
            </a:gs>
            <a:gs pos="100000">
              <a:schemeClr val="dk1"/>
            </a:gs>
          </a:gsLst>
          <a:path path="circle">
            <a:fillToRect t="100000" r="100000"/>
          </a:path>
          <a:tileRect l="-100000" b="-100000"/>
        </a:gradFill>
        <a:effectLst/>
      </p:bgPr>
    </p:bg>
    <p:spTree>
      <p:nvGrpSpPr>
        <p:cNvPr id="1" name="Shape 263"/>
        <p:cNvGrpSpPr/>
        <p:nvPr/>
      </p:nvGrpSpPr>
      <p:grpSpPr>
        <a:xfrm>
          <a:off x="0" y="0"/>
          <a:ext cx="0" cy="0"/>
          <a:chOff x="0" y="0"/>
          <a:chExt cx="0" cy="0"/>
        </a:xfrm>
      </p:grpSpPr>
      <p:sp>
        <p:nvSpPr>
          <p:cNvPr id="264" name="Google Shape;264;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265" name="Google Shape;265;p7"/>
          <p:cNvSpPr txBox="1">
            <a:spLocks noGrp="1"/>
          </p:cNvSpPr>
          <p:nvPr>
            <p:ph type="body" idx="1"/>
          </p:nvPr>
        </p:nvSpPr>
        <p:spPr>
          <a:xfrm>
            <a:off x="4549800" y="1365324"/>
            <a:ext cx="3876900" cy="31566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Clr>
                <a:schemeClr val="lt1"/>
              </a:buClr>
              <a:buSzPts val="1200"/>
              <a:buChar char="●"/>
              <a:defRPr>
                <a:solidFill>
                  <a:schemeClr val="lt1"/>
                </a:solidFill>
              </a:defRPr>
            </a:lvl1pPr>
            <a:lvl2pPr marL="914400" lvl="1" indent="-304800" rtl="0">
              <a:lnSpc>
                <a:spcPct val="115000"/>
              </a:lnSpc>
              <a:spcBef>
                <a:spcPts val="0"/>
              </a:spcBef>
              <a:spcAft>
                <a:spcPts val="0"/>
              </a:spcAft>
              <a:buClr>
                <a:schemeClr val="lt1"/>
              </a:buClr>
              <a:buSzPts val="1200"/>
              <a:buFont typeface="Roboto Condensed Light"/>
              <a:buChar char="○"/>
              <a:defRPr>
                <a:solidFill>
                  <a:schemeClr val="lt1"/>
                </a:solidFill>
              </a:defRPr>
            </a:lvl2pPr>
            <a:lvl3pPr marL="1371600" lvl="2" indent="-304800" rtl="0">
              <a:lnSpc>
                <a:spcPct val="115000"/>
              </a:lnSpc>
              <a:spcBef>
                <a:spcPts val="1600"/>
              </a:spcBef>
              <a:spcAft>
                <a:spcPts val="0"/>
              </a:spcAft>
              <a:buClr>
                <a:schemeClr val="lt1"/>
              </a:buClr>
              <a:buSzPts val="1200"/>
              <a:buFont typeface="Roboto Condensed Light"/>
              <a:buChar char="■"/>
              <a:defRPr>
                <a:solidFill>
                  <a:schemeClr val="lt1"/>
                </a:solidFill>
              </a:defRPr>
            </a:lvl3pPr>
            <a:lvl4pPr marL="1828800" lvl="3" indent="-304800" rtl="0">
              <a:lnSpc>
                <a:spcPct val="115000"/>
              </a:lnSpc>
              <a:spcBef>
                <a:spcPts val="1600"/>
              </a:spcBef>
              <a:spcAft>
                <a:spcPts val="0"/>
              </a:spcAft>
              <a:buClr>
                <a:schemeClr val="lt1"/>
              </a:buClr>
              <a:buSzPts val="1200"/>
              <a:buFont typeface="Roboto Condensed Light"/>
              <a:buChar char="●"/>
              <a:defRPr>
                <a:solidFill>
                  <a:schemeClr val="lt1"/>
                </a:solidFill>
              </a:defRPr>
            </a:lvl4pPr>
            <a:lvl5pPr marL="2286000" lvl="4" indent="-304800" rtl="0">
              <a:lnSpc>
                <a:spcPct val="115000"/>
              </a:lnSpc>
              <a:spcBef>
                <a:spcPts val="1600"/>
              </a:spcBef>
              <a:spcAft>
                <a:spcPts val="0"/>
              </a:spcAft>
              <a:buClr>
                <a:schemeClr val="lt1"/>
              </a:buClr>
              <a:buSzPts val="1200"/>
              <a:buFont typeface="Roboto Condensed Light"/>
              <a:buChar char="○"/>
              <a:defRPr>
                <a:solidFill>
                  <a:schemeClr val="lt1"/>
                </a:solidFill>
              </a:defRPr>
            </a:lvl5pPr>
            <a:lvl6pPr marL="2743200" lvl="5" indent="-304800" rtl="0">
              <a:lnSpc>
                <a:spcPct val="115000"/>
              </a:lnSpc>
              <a:spcBef>
                <a:spcPts val="1600"/>
              </a:spcBef>
              <a:spcAft>
                <a:spcPts val="0"/>
              </a:spcAft>
              <a:buClr>
                <a:schemeClr val="lt1"/>
              </a:buClr>
              <a:buSzPts val="1200"/>
              <a:buFont typeface="Roboto Condensed Light"/>
              <a:buChar char="■"/>
              <a:defRPr>
                <a:solidFill>
                  <a:schemeClr val="lt1"/>
                </a:solidFill>
              </a:defRPr>
            </a:lvl6pPr>
            <a:lvl7pPr marL="3200400" lvl="6" indent="-304800" rtl="0">
              <a:lnSpc>
                <a:spcPct val="115000"/>
              </a:lnSpc>
              <a:spcBef>
                <a:spcPts val="1600"/>
              </a:spcBef>
              <a:spcAft>
                <a:spcPts val="0"/>
              </a:spcAft>
              <a:buClr>
                <a:schemeClr val="lt1"/>
              </a:buClr>
              <a:buSzPts val="1200"/>
              <a:buFont typeface="Roboto Condensed Light"/>
              <a:buChar char="●"/>
              <a:defRPr>
                <a:solidFill>
                  <a:schemeClr val="lt1"/>
                </a:solidFill>
              </a:defRPr>
            </a:lvl7pPr>
            <a:lvl8pPr marL="3657600" lvl="7" indent="-304800" rtl="0">
              <a:lnSpc>
                <a:spcPct val="115000"/>
              </a:lnSpc>
              <a:spcBef>
                <a:spcPts val="1600"/>
              </a:spcBef>
              <a:spcAft>
                <a:spcPts val="0"/>
              </a:spcAft>
              <a:buClr>
                <a:schemeClr val="lt1"/>
              </a:buClr>
              <a:buSzPts val="1200"/>
              <a:buFont typeface="Roboto Condensed Light"/>
              <a:buChar char="○"/>
              <a:defRPr>
                <a:solidFill>
                  <a:schemeClr val="lt1"/>
                </a:solidFill>
              </a:defRPr>
            </a:lvl8pPr>
            <a:lvl9pPr marL="4114800" lvl="8" indent="-304800" rtl="0">
              <a:lnSpc>
                <a:spcPct val="115000"/>
              </a:lnSpc>
              <a:spcBef>
                <a:spcPts val="1600"/>
              </a:spcBef>
              <a:spcAft>
                <a:spcPts val="1600"/>
              </a:spcAft>
              <a:buClr>
                <a:schemeClr val="lt1"/>
              </a:buClr>
              <a:buSzPts val="1200"/>
              <a:buFont typeface="Roboto Condensed Light"/>
              <a:buChar char="■"/>
              <a:defRPr>
                <a:solidFill>
                  <a:schemeClr val="lt1"/>
                </a:solidFill>
              </a:defRPr>
            </a:lvl9pPr>
          </a:lstStyle>
          <a:p>
            <a:endParaRPr/>
          </a:p>
        </p:txBody>
      </p:sp>
      <p:grpSp>
        <p:nvGrpSpPr>
          <p:cNvPr id="266" name="Google Shape;266;p7"/>
          <p:cNvGrpSpPr/>
          <p:nvPr/>
        </p:nvGrpSpPr>
        <p:grpSpPr>
          <a:xfrm rot="10800000" flipH="1">
            <a:off x="8242925" y="-404846"/>
            <a:ext cx="2479800" cy="2894250"/>
            <a:chOff x="2693662" y="1511141"/>
            <a:chExt cx="2479800" cy="2894250"/>
          </a:xfrm>
        </p:grpSpPr>
        <p:sp>
          <p:nvSpPr>
            <p:cNvPr id="267" name="Google Shape;267;p7"/>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7"/>
          <p:cNvGrpSpPr/>
          <p:nvPr/>
        </p:nvGrpSpPr>
        <p:grpSpPr>
          <a:xfrm rot="-5400000">
            <a:off x="1296900" y="3311675"/>
            <a:ext cx="248700" cy="2842500"/>
            <a:chOff x="8655225" y="0"/>
            <a:chExt cx="248700" cy="2842500"/>
          </a:xfrm>
        </p:grpSpPr>
        <p:cxnSp>
          <p:nvCxnSpPr>
            <p:cNvPr id="281" name="Google Shape;281;p7"/>
            <p:cNvCxnSpPr/>
            <p:nvPr/>
          </p:nvCxnSpPr>
          <p:spPr>
            <a:xfrm rot="10800000">
              <a:off x="8750950" y="0"/>
              <a:ext cx="0" cy="2842500"/>
            </a:xfrm>
            <a:prstGeom prst="straightConnector1">
              <a:avLst/>
            </a:prstGeom>
            <a:noFill/>
            <a:ln w="9525" cap="flat" cmpd="sng">
              <a:solidFill>
                <a:schemeClr val="lt1"/>
              </a:solidFill>
              <a:prstDash val="solid"/>
              <a:round/>
              <a:headEnd type="oval" w="med" len="med"/>
              <a:tailEnd type="none" w="med" len="med"/>
            </a:ln>
          </p:spPr>
        </p:cxnSp>
        <p:cxnSp>
          <p:nvCxnSpPr>
            <p:cNvPr id="282" name="Google Shape;282;p7"/>
            <p:cNvCxnSpPr/>
            <p:nvPr/>
          </p:nvCxnSpPr>
          <p:spPr>
            <a:xfrm rot="5400000">
              <a:off x="7912725" y="742500"/>
              <a:ext cx="1733700" cy="2487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283" name="Google Shape;283;p7"/>
            <p:cNvCxnSpPr/>
            <p:nvPr/>
          </p:nvCxnSpPr>
          <p:spPr>
            <a:xfrm>
              <a:off x="8840200" y="0"/>
              <a:ext cx="0" cy="1402200"/>
            </a:xfrm>
            <a:prstGeom prst="straightConnector1">
              <a:avLst/>
            </a:prstGeom>
            <a:noFill/>
            <a:ln w="9525" cap="flat" cmpd="sng">
              <a:solidFill>
                <a:schemeClr val="lt1"/>
              </a:solidFill>
              <a:prstDash val="solid"/>
              <a:round/>
              <a:headEnd type="none" w="med" len="med"/>
              <a:tailEnd type="oval" w="med" len="med"/>
            </a:ln>
          </p:spPr>
        </p:cxnSp>
        <p:cxnSp>
          <p:nvCxnSpPr>
            <p:cNvPr id="284" name="Google Shape;284;p7"/>
            <p:cNvCxnSpPr/>
            <p:nvPr/>
          </p:nvCxnSpPr>
          <p:spPr>
            <a:xfrm>
              <a:off x="8655350" y="0"/>
              <a:ext cx="0" cy="637500"/>
            </a:xfrm>
            <a:prstGeom prst="straightConnector1">
              <a:avLst/>
            </a:prstGeom>
            <a:noFill/>
            <a:ln w="9525" cap="flat" cmpd="sng">
              <a:solidFill>
                <a:schemeClr val="lt1"/>
              </a:solidFill>
              <a:prstDash val="solid"/>
              <a:round/>
              <a:headEnd type="none" w="med" len="med"/>
              <a:tailEnd type="oval"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0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gradFill>
          <a:gsLst>
            <a:gs pos="0">
              <a:schemeClr val="dk1"/>
            </a:gs>
            <a:gs pos="74000">
              <a:schemeClr val="dk1"/>
            </a:gs>
            <a:gs pos="84000">
              <a:schemeClr val="lt2"/>
            </a:gs>
            <a:gs pos="89000">
              <a:schemeClr val="accent3"/>
            </a:gs>
            <a:gs pos="94000">
              <a:schemeClr val="accent2"/>
            </a:gs>
            <a:gs pos="100000">
              <a:schemeClr val="accent1"/>
            </a:gs>
            <a:gs pos="100000">
              <a:srgbClr val="737373"/>
            </a:gs>
          </a:gsLst>
          <a:lin ang="18900044" scaled="0"/>
        </a:gradFill>
        <a:effectLst/>
      </p:bgPr>
    </p:bg>
    <p:spTree>
      <p:nvGrpSpPr>
        <p:cNvPr id="1" name="Shape 606"/>
        <p:cNvGrpSpPr/>
        <p:nvPr/>
      </p:nvGrpSpPr>
      <p:grpSpPr>
        <a:xfrm>
          <a:off x="0" y="0"/>
          <a:ext cx="0" cy="0"/>
          <a:chOff x="0" y="0"/>
          <a:chExt cx="0" cy="0"/>
        </a:xfrm>
      </p:grpSpPr>
      <p:sp>
        <p:nvSpPr>
          <p:cNvPr id="607" name="Google Shape;60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608" name="Google Shape;608;p13"/>
          <p:cNvSpPr txBox="1">
            <a:spLocks noGrp="1"/>
          </p:cNvSpPr>
          <p:nvPr>
            <p:ph type="subTitle" idx="1"/>
          </p:nvPr>
        </p:nvSpPr>
        <p:spPr>
          <a:xfrm>
            <a:off x="1933521" y="1863714"/>
            <a:ext cx="23295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9" name="Google Shape;609;p13"/>
          <p:cNvSpPr txBox="1">
            <a:spLocks noGrp="1"/>
          </p:cNvSpPr>
          <p:nvPr>
            <p:ph type="subTitle" idx="2"/>
          </p:nvPr>
        </p:nvSpPr>
        <p:spPr>
          <a:xfrm>
            <a:off x="5833296" y="1863725"/>
            <a:ext cx="23295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0" name="Google Shape;610;p13"/>
          <p:cNvSpPr txBox="1">
            <a:spLocks noGrp="1"/>
          </p:cNvSpPr>
          <p:nvPr>
            <p:ph type="subTitle" idx="3"/>
          </p:nvPr>
        </p:nvSpPr>
        <p:spPr>
          <a:xfrm>
            <a:off x="1933521" y="3684748"/>
            <a:ext cx="23295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1" name="Google Shape;611;p13"/>
          <p:cNvSpPr txBox="1">
            <a:spLocks noGrp="1"/>
          </p:cNvSpPr>
          <p:nvPr>
            <p:ph type="subTitle" idx="4"/>
          </p:nvPr>
        </p:nvSpPr>
        <p:spPr>
          <a:xfrm>
            <a:off x="5833296" y="3684750"/>
            <a:ext cx="23295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2" name="Google Shape;612;p13"/>
          <p:cNvSpPr txBox="1">
            <a:spLocks noGrp="1"/>
          </p:cNvSpPr>
          <p:nvPr>
            <p:ph type="title" idx="5" hasCustomPrompt="1"/>
          </p:nvPr>
        </p:nvSpPr>
        <p:spPr>
          <a:xfrm>
            <a:off x="1001546" y="1666425"/>
            <a:ext cx="852300" cy="6402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3" name="Google Shape;613;p13"/>
          <p:cNvSpPr txBox="1">
            <a:spLocks noGrp="1"/>
          </p:cNvSpPr>
          <p:nvPr>
            <p:ph type="title" idx="6" hasCustomPrompt="1"/>
          </p:nvPr>
        </p:nvSpPr>
        <p:spPr>
          <a:xfrm>
            <a:off x="1001546" y="3527450"/>
            <a:ext cx="852300" cy="6402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4" name="Google Shape;614;p13"/>
          <p:cNvSpPr txBox="1">
            <a:spLocks noGrp="1"/>
          </p:cNvSpPr>
          <p:nvPr>
            <p:ph type="title" idx="7" hasCustomPrompt="1"/>
          </p:nvPr>
        </p:nvSpPr>
        <p:spPr>
          <a:xfrm>
            <a:off x="4888708" y="1666425"/>
            <a:ext cx="852300" cy="640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5" name="Google Shape;615;p13"/>
          <p:cNvSpPr txBox="1">
            <a:spLocks noGrp="1"/>
          </p:cNvSpPr>
          <p:nvPr>
            <p:ph type="title" idx="8" hasCustomPrompt="1"/>
          </p:nvPr>
        </p:nvSpPr>
        <p:spPr>
          <a:xfrm>
            <a:off x="4888708" y="3527513"/>
            <a:ext cx="852300" cy="6402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6" name="Google Shape;616;p13"/>
          <p:cNvSpPr txBox="1">
            <a:spLocks noGrp="1"/>
          </p:cNvSpPr>
          <p:nvPr>
            <p:ph type="subTitle" idx="9"/>
          </p:nvPr>
        </p:nvSpPr>
        <p:spPr>
          <a:xfrm>
            <a:off x="1933521" y="1466879"/>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7" name="Google Shape;617;p13"/>
          <p:cNvSpPr txBox="1">
            <a:spLocks noGrp="1"/>
          </p:cNvSpPr>
          <p:nvPr>
            <p:ph type="subTitle" idx="13"/>
          </p:nvPr>
        </p:nvSpPr>
        <p:spPr>
          <a:xfrm>
            <a:off x="5833296" y="1466754"/>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8" name="Google Shape;618;p13"/>
          <p:cNvSpPr txBox="1">
            <a:spLocks noGrp="1"/>
          </p:cNvSpPr>
          <p:nvPr>
            <p:ph type="subTitle" idx="14"/>
          </p:nvPr>
        </p:nvSpPr>
        <p:spPr>
          <a:xfrm>
            <a:off x="1933521" y="3326249"/>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9" name="Google Shape;619;p13"/>
          <p:cNvSpPr txBox="1">
            <a:spLocks noGrp="1"/>
          </p:cNvSpPr>
          <p:nvPr>
            <p:ph type="subTitle" idx="15"/>
          </p:nvPr>
        </p:nvSpPr>
        <p:spPr>
          <a:xfrm>
            <a:off x="5833296" y="3326253"/>
            <a:ext cx="2329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lt1"/>
                </a:solidFill>
                <a:latin typeface="Secular One"/>
                <a:ea typeface="Secular One"/>
                <a:cs typeface="Secular One"/>
                <a:sym typeface="Secular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20" name="Google Shape;620;p13"/>
          <p:cNvGrpSpPr/>
          <p:nvPr/>
        </p:nvGrpSpPr>
        <p:grpSpPr>
          <a:xfrm rot="-5400000">
            <a:off x="-459300" y="3908350"/>
            <a:ext cx="1822500" cy="647775"/>
            <a:chOff x="0" y="221325"/>
            <a:chExt cx="1822500" cy="647775"/>
          </a:xfrm>
        </p:grpSpPr>
        <p:cxnSp>
          <p:nvCxnSpPr>
            <p:cNvPr id="621" name="Google Shape;621;p13"/>
            <p:cNvCxnSpPr/>
            <p:nvPr/>
          </p:nvCxnSpPr>
          <p:spPr>
            <a:xfrm rot="10800000" flipH="1">
              <a:off x="0" y="221325"/>
              <a:ext cx="1377900" cy="1722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622" name="Google Shape;622;p13"/>
            <p:cNvCxnSpPr/>
            <p:nvPr/>
          </p:nvCxnSpPr>
          <p:spPr>
            <a:xfrm>
              <a:off x="0" y="274000"/>
              <a:ext cx="1612800" cy="1410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623" name="Google Shape;623;p13"/>
            <p:cNvCxnSpPr/>
            <p:nvPr/>
          </p:nvCxnSpPr>
          <p:spPr>
            <a:xfrm>
              <a:off x="0" y="696775"/>
              <a:ext cx="1221300" cy="0"/>
            </a:xfrm>
            <a:prstGeom prst="straightConnector1">
              <a:avLst/>
            </a:prstGeom>
            <a:noFill/>
            <a:ln w="9525" cap="flat" cmpd="sng">
              <a:solidFill>
                <a:schemeClr val="lt1"/>
              </a:solidFill>
              <a:prstDash val="solid"/>
              <a:round/>
              <a:headEnd type="none" w="med" len="med"/>
              <a:tailEnd type="oval" w="med" len="med"/>
            </a:ln>
          </p:spPr>
        </p:cxnSp>
        <p:cxnSp>
          <p:nvCxnSpPr>
            <p:cNvPr id="624" name="Google Shape;624;p13"/>
            <p:cNvCxnSpPr/>
            <p:nvPr/>
          </p:nvCxnSpPr>
          <p:spPr>
            <a:xfrm>
              <a:off x="0" y="579300"/>
              <a:ext cx="1822500" cy="0"/>
            </a:xfrm>
            <a:prstGeom prst="straightConnector1">
              <a:avLst/>
            </a:prstGeom>
            <a:noFill/>
            <a:ln w="9525" cap="flat" cmpd="sng">
              <a:solidFill>
                <a:schemeClr val="lt1"/>
              </a:solidFill>
              <a:prstDash val="solid"/>
              <a:round/>
              <a:headEnd type="none" w="med" len="med"/>
              <a:tailEnd type="oval" w="med" len="med"/>
            </a:ln>
          </p:spPr>
        </p:cxnSp>
        <p:cxnSp>
          <p:nvCxnSpPr>
            <p:cNvPr id="625" name="Google Shape;625;p13"/>
            <p:cNvCxnSpPr/>
            <p:nvPr/>
          </p:nvCxnSpPr>
          <p:spPr>
            <a:xfrm>
              <a:off x="0" y="493200"/>
              <a:ext cx="931500" cy="375900"/>
            </a:xfrm>
            <a:prstGeom prst="bentConnector3">
              <a:avLst>
                <a:gd name="adj1" fmla="val 50000"/>
              </a:avLst>
            </a:prstGeom>
            <a:noFill/>
            <a:ln w="9525" cap="flat" cmpd="sng">
              <a:solidFill>
                <a:schemeClr val="lt1"/>
              </a:solidFill>
              <a:prstDash val="solid"/>
              <a:round/>
              <a:headEnd type="none" w="med" len="med"/>
              <a:tailEnd type="oval" w="med" len="med"/>
            </a:ln>
          </p:spPr>
        </p:cxnSp>
      </p:grpSp>
      <p:grpSp>
        <p:nvGrpSpPr>
          <p:cNvPr id="626" name="Google Shape;626;p13"/>
          <p:cNvGrpSpPr/>
          <p:nvPr/>
        </p:nvGrpSpPr>
        <p:grpSpPr>
          <a:xfrm>
            <a:off x="7918387" y="-1569434"/>
            <a:ext cx="2479800" cy="2894250"/>
            <a:chOff x="2693662" y="1511141"/>
            <a:chExt cx="2479800" cy="2894250"/>
          </a:xfrm>
        </p:grpSpPr>
        <p:sp>
          <p:nvSpPr>
            <p:cNvPr id="627" name="Google Shape;627;p13"/>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3"/>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accent3"/>
            </a:gs>
            <a:gs pos="3000">
              <a:schemeClr val="accent2"/>
            </a:gs>
            <a:gs pos="5000">
              <a:schemeClr val="accent1"/>
            </a:gs>
            <a:gs pos="10000">
              <a:schemeClr val="lt2"/>
            </a:gs>
            <a:gs pos="27000">
              <a:schemeClr val="dk1"/>
            </a:gs>
            <a:gs pos="100000">
              <a:schemeClr val="dk1"/>
            </a:gs>
          </a:gsLst>
          <a:lin ang="5400012" scaled="0"/>
        </a:gradFill>
        <a:effectLst/>
      </p:bgPr>
    </p:bg>
    <p:spTree>
      <p:nvGrpSpPr>
        <p:cNvPr id="1" name="Shape 124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accent3"/>
            </a:gs>
            <a:gs pos="3000">
              <a:schemeClr val="accent2"/>
            </a:gs>
            <a:gs pos="5000">
              <a:schemeClr val="accent1"/>
            </a:gs>
            <a:gs pos="10000">
              <a:schemeClr val="lt2"/>
            </a:gs>
            <a:gs pos="27000">
              <a:schemeClr val="dk1"/>
            </a:gs>
            <a:gs pos="70000">
              <a:schemeClr val="dk1"/>
            </a:gs>
            <a:gs pos="89000">
              <a:schemeClr val="lt2"/>
            </a:gs>
            <a:gs pos="93000">
              <a:schemeClr val="accent1"/>
            </a:gs>
            <a:gs pos="97000">
              <a:schemeClr val="accent3"/>
            </a:gs>
            <a:gs pos="100000">
              <a:schemeClr val="dk1"/>
            </a:gs>
          </a:gsLst>
          <a:path path="circle">
            <a:fillToRect l="100000" t="100000"/>
          </a:path>
          <a:tileRect r="-100000" b="-100000"/>
        </a:gradFill>
        <a:effectLst/>
      </p:bgPr>
    </p:bg>
    <p:spTree>
      <p:nvGrpSpPr>
        <p:cNvPr id="1" name="Shape 124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5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1pPr>
            <a:lvl2pPr lvl="1"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2pPr>
            <a:lvl3pPr lvl="2"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3pPr>
            <a:lvl4pPr lvl="3"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4pPr>
            <a:lvl5pPr lvl="4"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5pPr>
            <a:lvl6pPr lvl="5"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6pPr>
            <a:lvl7pPr lvl="6"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7pPr>
            <a:lvl8pPr lvl="7"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8pPr>
            <a:lvl9pPr lvl="8"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1pPr>
            <a:lvl2pPr marL="914400" lvl="1"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79" r:id="rId5"/>
    <p:sldLayoutId id="214748368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37">
          <p15:clr>
            <a:srgbClr val="EA4335"/>
          </p15:clr>
        </p15:guide>
        <p15:guide id="4" orient="horz" pos="290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249"/>
        <p:cNvGrpSpPr/>
        <p:nvPr/>
      </p:nvGrpSpPr>
      <p:grpSpPr>
        <a:xfrm>
          <a:off x="0" y="0"/>
          <a:ext cx="0" cy="0"/>
          <a:chOff x="0" y="0"/>
          <a:chExt cx="0" cy="0"/>
        </a:xfrm>
      </p:grpSpPr>
      <p:sp>
        <p:nvSpPr>
          <p:cNvPr id="1250" name="Google Shape;1250;p3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251" name="Google Shape;1251;p3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38"/>
          <p:cNvSpPr txBox="1">
            <a:spLocks noGrp="1"/>
          </p:cNvSpPr>
          <p:nvPr>
            <p:ph type="ctrTitle"/>
          </p:nvPr>
        </p:nvSpPr>
        <p:spPr>
          <a:xfrm>
            <a:off x="2144150" y="1125975"/>
            <a:ext cx="5392723" cy="222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dirty="0" smtClean="0"/>
              <a:t>BUILDER AND SINGLETON</a:t>
            </a:r>
            <a:endParaRPr dirty="0"/>
          </a:p>
        </p:txBody>
      </p:sp>
      <p:sp>
        <p:nvSpPr>
          <p:cNvPr id="1260" name="Google Shape;1260;p38"/>
          <p:cNvSpPr txBox="1">
            <a:spLocks noGrp="1"/>
          </p:cNvSpPr>
          <p:nvPr>
            <p:ph type="subTitle" idx="1"/>
          </p:nvPr>
        </p:nvSpPr>
        <p:spPr>
          <a:xfrm>
            <a:off x="617463" y="3604800"/>
            <a:ext cx="3933755" cy="84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Lora" pitchFamily="2" charset="0"/>
              </a:rPr>
              <a:t>Danh sách thành viên:</a:t>
            </a:r>
          </a:p>
          <a:p>
            <a:pPr marL="0" lvl="0" indent="0" algn="l" rtl="0">
              <a:spcBef>
                <a:spcPts val="0"/>
              </a:spcBef>
              <a:spcAft>
                <a:spcPts val="0"/>
              </a:spcAft>
              <a:buNone/>
            </a:pPr>
            <a:r>
              <a:rPr lang="en" dirty="0" smtClean="0">
                <a:latin typeface="Lora" pitchFamily="2" charset="0"/>
              </a:rPr>
              <a:t>Võ Văn Đức 		20110635</a:t>
            </a:r>
          </a:p>
          <a:p>
            <a:pPr marL="0" lvl="0" indent="0" algn="l" rtl="0">
              <a:spcBef>
                <a:spcPts val="0"/>
              </a:spcBef>
              <a:spcAft>
                <a:spcPts val="0"/>
              </a:spcAft>
              <a:buNone/>
            </a:pPr>
            <a:r>
              <a:rPr lang="en" dirty="0" smtClean="0">
                <a:latin typeface="Lora" pitchFamily="2" charset="0"/>
              </a:rPr>
              <a:t>Nguyễn Khắc Quang Huy	20110651</a:t>
            </a:r>
          </a:p>
          <a:p>
            <a:pPr marL="0" lvl="0" indent="0" algn="l" rtl="0">
              <a:spcBef>
                <a:spcPts val="0"/>
              </a:spcBef>
              <a:spcAft>
                <a:spcPts val="0"/>
              </a:spcAft>
              <a:buNone/>
            </a:pPr>
            <a:r>
              <a:rPr lang="en" dirty="0" smtClean="0">
                <a:latin typeface="Lora" pitchFamily="2" charset="0"/>
              </a:rPr>
              <a:t>Ôn Gia Phú 		20110697</a:t>
            </a:r>
            <a:endParaRPr dirty="0">
              <a:latin typeface="Lora" pitchFamily="2" charset="0"/>
            </a:endParaRPr>
          </a:p>
        </p:txBody>
      </p:sp>
      <p:cxnSp>
        <p:nvCxnSpPr>
          <p:cNvPr id="1261" name="Google Shape;1261;p38"/>
          <p:cNvCxnSpPr/>
          <p:nvPr/>
        </p:nvCxnSpPr>
        <p:spPr>
          <a:xfrm>
            <a:off x="-600" y="3350175"/>
            <a:ext cx="3288000" cy="0"/>
          </a:xfrm>
          <a:prstGeom prst="straightConnector1">
            <a:avLst/>
          </a:prstGeom>
          <a:noFill/>
          <a:ln w="9525" cap="flat" cmpd="sng">
            <a:solidFill>
              <a:schemeClr val="lt1"/>
            </a:solidFill>
            <a:prstDash val="solid"/>
            <a:round/>
            <a:headEnd type="none" w="med" len="med"/>
            <a:tailEnd type="oval" w="med" len="med"/>
          </a:ln>
        </p:spPr>
      </p:cxnSp>
      <p:sp>
        <p:nvSpPr>
          <p:cNvPr id="5" name="Google Shape;1260;p38"/>
          <p:cNvSpPr txBox="1">
            <a:spLocks/>
          </p:cNvSpPr>
          <p:nvPr/>
        </p:nvSpPr>
        <p:spPr>
          <a:xfrm>
            <a:off x="5664857" y="3053288"/>
            <a:ext cx="3053373" cy="84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Albert Sans"/>
              <a:buNone/>
              <a:defRPr sz="1600" b="0" i="0" u="none" strike="noStrike" cap="none">
                <a:solidFill>
                  <a:schemeClr val="lt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9pPr>
          </a:lstStyle>
          <a:p>
            <a:pPr marL="0" indent="0"/>
            <a:r>
              <a:rPr lang="en-US" smtClean="0">
                <a:latin typeface="Lora" pitchFamily="2" charset="0"/>
              </a:rPr>
              <a:t>Design Patterns</a:t>
            </a:r>
          </a:p>
          <a:p>
            <a:pPr marL="0" indent="0"/>
            <a:r>
              <a:rPr lang="en-US" smtClean="0">
                <a:latin typeface="Lora" pitchFamily="2" charset="0"/>
              </a:rPr>
              <a:t>Giảng viên: Nguyễn Thị Thanh</a:t>
            </a:r>
            <a:endParaRPr lang="en-US">
              <a:latin typeface="Lora" pitchFamily="2" charset="0"/>
            </a:endParaRPr>
          </a:p>
        </p:txBody>
      </p:sp>
      <p:sp>
        <p:nvSpPr>
          <p:cNvPr id="2" name="TextBox 1"/>
          <p:cNvSpPr txBox="1"/>
          <p:nvPr/>
        </p:nvSpPr>
        <p:spPr>
          <a:xfrm>
            <a:off x="3622963" y="294977"/>
            <a:ext cx="3858491" cy="830997"/>
          </a:xfrm>
          <a:prstGeom prst="rect">
            <a:avLst/>
          </a:prstGeom>
          <a:noFill/>
        </p:spPr>
        <p:txBody>
          <a:bodyPr wrap="square" rtlCol="0">
            <a:spAutoFit/>
          </a:bodyPr>
          <a:lstStyle/>
          <a:p>
            <a:r>
              <a:rPr lang="en-US" sz="2400" smtClean="0">
                <a:solidFill>
                  <a:schemeClr val="bg1"/>
                </a:solidFill>
                <a:latin typeface="Lora" pitchFamily="2" charset="0"/>
              </a:rPr>
              <a:t>THIẾT KẾ PHẦN MỀM HƯỚNG ĐỐI TƯỢNG</a:t>
            </a:r>
            <a:endParaRPr lang="en-US" sz="2400">
              <a:solidFill>
                <a:schemeClr val="bg1"/>
              </a:solidFill>
              <a:latin typeface="Lora" pitchFamily="2" charset="0"/>
            </a:endParaRP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pic>
        <p:nvPicPr>
          <p:cNvPr id="6" name="Picture 5"/>
          <p:cNvPicPr/>
          <p:nvPr/>
        </p:nvPicPr>
        <p:blipFill>
          <a:blip r:embed="rId3"/>
          <a:stretch>
            <a:fillRect/>
          </a:stretch>
        </p:blipFill>
        <p:spPr>
          <a:xfrm>
            <a:off x="1572586" y="891749"/>
            <a:ext cx="6036228" cy="3059465"/>
          </a:xfrm>
          <a:prstGeom prst="rect">
            <a:avLst/>
          </a:prstGeom>
        </p:spPr>
      </p:pic>
    </p:spTree>
    <p:extLst>
      <p:ext uri="{BB962C8B-B14F-4D97-AF65-F5344CB8AC3E}">
        <p14:creationId xmlns:p14="http://schemas.microsoft.com/office/powerpoint/2010/main" val="90496605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
        <p:nvSpPr>
          <p:cNvPr id="17" name="Rectangle 16"/>
          <p:cNvSpPr/>
          <p:nvPr/>
        </p:nvSpPr>
        <p:spPr>
          <a:xfrm>
            <a:off x="5586152" y="3904388"/>
            <a:ext cx="3408219" cy="1015663"/>
          </a:xfrm>
          <a:prstGeom prst="rect">
            <a:avLst/>
          </a:prstGeom>
        </p:spPr>
        <p:txBody>
          <a:bodyPr wrap="square">
            <a:spAutoFit/>
          </a:bodyPr>
          <a:lstStyle/>
          <a:p>
            <a:pPr marL="342900" indent="-342900">
              <a:buClr>
                <a:schemeClr val="accent3"/>
              </a:buClr>
              <a:buFont typeface="Wingdings" panose="05000000000000000000" pitchFamily="2" charset="2"/>
              <a:buChar char="Ø"/>
            </a:pPr>
            <a:r>
              <a:rPr lang="en-US" sz="2000" dirty="0">
                <a:solidFill>
                  <a:schemeClr val="bg1"/>
                </a:solidFill>
                <a:latin typeface="Lora" pitchFamily="2" charset="0"/>
              </a:rPr>
              <a:t>chia </a:t>
            </a:r>
            <a:r>
              <a:rPr lang="en-US" sz="2000" dirty="0" err="1">
                <a:solidFill>
                  <a:schemeClr val="bg1"/>
                </a:solidFill>
                <a:latin typeface="Lora" pitchFamily="2" charset="0"/>
              </a:rPr>
              <a:t>nhỏ</a:t>
            </a:r>
            <a:r>
              <a:rPr lang="en-US" sz="2000" dirty="0">
                <a:solidFill>
                  <a:schemeClr val="bg1"/>
                </a:solidFill>
                <a:latin typeface="Lora" pitchFamily="2" charset="0"/>
              </a:rPr>
              <a:t> </a:t>
            </a:r>
            <a:r>
              <a:rPr lang="en-US" sz="2000" dirty="0" err="1">
                <a:solidFill>
                  <a:schemeClr val="bg1"/>
                </a:solidFill>
                <a:latin typeface="Lora" pitchFamily="2" charset="0"/>
              </a:rPr>
              <a:t>các</a:t>
            </a:r>
            <a:r>
              <a:rPr lang="en-US" sz="2000" dirty="0">
                <a:solidFill>
                  <a:schemeClr val="bg1"/>
                </a:solidFill>
                <a:latin typeface="Lora" pitchFamily="2" charset="0"/>
              </a:rPr>
              <a:t> </a:t>
            </a:r>
            <a:r>
              <a:rPr lang="en-US" sz="2000" dirty="0" err="1">
                <a:solidFill>
                  <a:schemeClr val="bg1"/>
                </a:solidFill>
                <a:latin typeface="Lora" pitchFamily="2" charset="0"/>
              </a:rPr>
              <a:t>bước</a:t>
            </a:r>
            <a:r>
              <a:rPr lang="en-US" sz="2000" dirty="0">
                <a:solidFill>
                  <a:schemeClr val="bg1"/>
                </a:solidFill>
                <a:latin typeface="Lora" pitchFamily="2" charset="0"/>
              </a:rPr>
              <a:t> </a:t>
            </a:r>
            <a:r>
              <a:rPr lang="en-US" sz="2000" dirty="0" err="1">
                <a:solidFill>
                  <a:schemeClr val="bg1"/>
                </a:solidFill>
                <a:latin typeface="Lora" pitchFamily="2" charset="0"/>
              </a:rPr>
              <a:t>xây</a:t>
            </a:r>
            <a:r>
              <a:rPr lang="en-US" sz="2000" dirty="0">
                <a:solidFill>
                  <a:schemeClr val="bg1"/>
                </a:solidFill>
                <a:latin typeface="Lora" pitchFamily="2" charset="0"/>
              </a:rPr>
              <a:t> </a:t>
            </a:r>
            <a:r>
              <a:rPr lang="en-US" sz="2000" dirty="0" err="1">
                <a:solidFill>
                  <a:schemeClr val="bg1"/>
                </a:solidFill>
                <a:latin typeface="Lora" pitchFamily="2" charset="0"/>
              </a:rPr>
              <a:t>dựng</a:t>
            </a:r>
            <a:r>
              <a:rPr lang="en-US" sz="2000" dirty="0">
                <a:solidFill>
                  <a:schemeClr val="bg1"/>
                </a:solidFill>
                <a:latin typeface="Lora" pitchFamily="2" charset="0"/>
              </a:rPr>
              <a:t> </a:t>
            </a:r>
            <a:r>
              <a:rPr lang="en-US" sz="2000" dirty="0" smtClean="0">
                <a:solidFill>
                  <a:schemeClr val="bg1"/>
                </a:solidFill>
                <a:latin typeface="Lora" pitchFamily="2" charset="0"/>
              </a:rPr>
              <a:t>Object </a:t>
            </a:r>
            <a:r>
              <a:rPr lang="en-US" sz="2000" dirty="0" err="1">
                <a:solidFill>
                  <a:schemeClr val="bg1"/>
                </a:solidFill>
                <a:latin typeface="Lora" pitchFamily="2" charset="0"/>
              </a:rPr>
              <a:t>thành</a:t>
            </a:r>
            <a:r>
              <a:rPr lang="en-US" sz="2000" dirty="0">
                <a:solidFill>
                  <a:schemeClr val="bg1"/>
                </a:solidFill>
                <a:latin typeface="Lora" pitchFamily="2" charset="0"/>
              </a:rPr>
              <a:t> </a:t>
            </a:r>
            <a:r>
              <a:rPr lang="en-US" sz="2000" dirty="0" err="1">
                <a:solidFill>
                  <a:schemeClr val="bg1"/>
                </a:solidFill>
                <a:latin typeface="Lora" pitchFamily="2" charset="0"/>
              </a:rPr>
              <a:t>các</a:t>
            </a:r>
            <a:r>
              <a:rPr lang="en-US" sz="2000" dirty="0">
                <a:solidFill>
                  <a:schemeClr val="bg1"/>
                </a:solidFill>
                <a:latin typeface="Lora" pitchFamily="2" charset="0"/>
              </a:rPr>
              <a:t> </a:t>
            </a:r>
            <a:r>
              <a:rPr lang="en-US" sz="2000" dirty="0" err="1">
                <a:solidFill>
                  <a:schemeClr val="bg1"/>
                </a:solidFill>
                <a:latin typeface="Lora" pitchFamily="2" charset="0"/>
              </a:rPr>
              <a:t>bước</a:t>
            </a:r>
            <a:r>
              <a:rPr lang="en-US" sz="2000" dirty="0">
                <a:solidFill>
                  <a:schemeClr val="bg1"/>
                </a:solidFill>
                <a:latin typeface="Lora" pitchFamily="2" charset="0"/>
              </a:rPr>
              <a:t> </a:t>
            </a:r>
            <a:r>
              <a:rPr lang="en-US" sz="2000" dirty="0" err="1">
                <a:solidFill>
                  <a:schemeClr val="bg1"/>
                </a:solidFill>
                <a:latin typeface="Lora" pitchFamily="2" charset="0"/>
              </a:rPr>
              <a:t>nhỏ</a:t>
            </a:r>
            <a:r>
              <a:rPr lang="en-US" sz="2000" dirty="0">
                <a:solidFill>
                  <a:schemeClr val="bg1"/>
                </a:solidFill>
                <a:latin typeface="Lora" pitchFamily="2" charset="0"/>
              </a:rPr>
              <a:t> </a:t>
            </a:r>
            <a:r>
              <a:rPr lang="en-US" sz="2000" dirty="0" err="1">
                <a:solidFill>
                  <a:schemeClr val="bg1"/>
                </a:solidFill>
                <a:latin typeface="Lora" pitchFamily="2" charset="0"/>
              </a:rPr>
              <a:t>hơn</a:t>
            </a:r>
            <a:endParaRPr lang="en-US" sz="2000" dirty="0">
              <a:solidFill>
                <a:schemeClr val="bg1"/>
              </a:solidFill>
              <a:latin typeface="Lora" pitchFamily="2" charset="0"/>
            </a:endParaRPr>
          </a:p>
        </p:txBody>
      </p:sp>
      <p:pic>
        <p:nvPicPr>
          <p:cNvPr id="7" name="Picture 6"/>
          <p:cNvPicPr>
            <a:picLocks noChangeAspect="1"/>
          </p:cNvPicPr>
          <p:nvPr/>
        </p:nvPicPr>
        <p:blipFill>
          <a:blip r:embed="rId3"/>
          <a:stretch>
            <a:fillRect/>
          </a:stretch>
        </p:blipFill>
        <p:spPr>
          <a:xfrm>
            <a:off x="259173" y="528506"/>
            <a:ext cx="5122789" cy="1959038"/>
          </a:xfrm>
          <a:prstGeom prst="rect">
            <a:avLst/>
          </a:prstGeom>
        </p:spPr>
      </p:pic>
      <p:pic>
        <p:nvPicPr>
          <p:cNvPr id="20" name="Picture 19"/>
          <p:cNvPicPr>
            <a:picLocks noChangeAspect="1"/>
          </p:cNvPicPr>
          <p:nvPr/>
        </p:nvPicPr>
        <p:blipFill>
          <a:blip r:embed="rId4"/>
          <a:stretch>
            <a:fillRect/>
          </a:stretch>
        </p:blipFill>
        <p:spPr>
          <a:xfrm>
            <a:off x="5477477" y="906117"/>
            <a:ext cx="3389686" cy="408143"/>
          </a:xfrm>
          <a:prstGeom prst="rect">
            <a:avLst/>
          </a:prstGeom>
        </p:spPr>
      </p:pic>
      <p:pic>
        <p:nvPicPr>
          <p:cNvPr id="21" name="Picture 20"/>
          <p:cNvPicPr>
            <a:picLocks noChangeAspect="1"/>
          </p:cNvPicPr>
          <p:nvPr/>
        </p:nvPicPr>
        <p:blipFill>
          <a:blip r:embed="rId5"/>
          <a:stretch>
            <a:fillRect/>
          </a:stretch>
        </p:blipFill>
        <p:spPr>
          <a:xfrm>
            <a:off x="5477477" y="1326297"/>
            <a:ext cx="2827265" cy="449619"/>
          </a:xfrm>
          <a:prstGeom prst="rect">
            <a:avLst/>
          </a:prstGeom>
        </p:spPr>
      </p:pic>
      <p:pic>
        <p:nvPicPr>
          <p:cNvPr id="22" name="Picture 21"/>
          <p:cNvPicPr>
            <a:picLocks noChangeAspect="1"/>
          </p:cNvPicPr>
          <p:nvPr/>
        </p:nvPicPr>
        <p:blipFill>
          <a:blip r:embed="rId6"/>
          <a:stretch>
            <a:fillRect/>
          </a:stretch>
        </p:blipFill>
        <p:spPr>
          <a:xfrm>
            <a:off x="5477477" y="1787953"/>
            <a:ext cx="2282340" cy="414286"/>
          </a:xfrm>
          <a:prstGeom prst="rect">
            <a:avLst/>
          </a:prstGeom>
        </p:spPr>
      </p:pic>
      <p:pic>
        <p:nvPicPr>
          <p:cNvPr id="5" name="Picture 4"/>
          <p:cNvPicPr>
            <a:picLocks noChangeAspect="1"/>
          </p:cNvPicPr>
          <p:nvPr/>
        </p:nvPicPr>
        <p:blipFill>
          <a:blip r:embed="rId7"/>
          <a:stretch>
            <a:fillRect/>
          </a:stretch>
        </p:blipFill>
        <p:spPr>
          <a:xfrm>
            <a:off x="5673585" y="2616454"/>
            <a:ext cx="3330229" cy="381033"/>
          </a:xfrm>
          <a:prstGeom prst="rect">
            <a:avLst/>
          </a:prstGeom>
        </p:spPr>
      </p:pic>
      <p:pic>
        <p:nvPicPr>
          <p:cNvPr id="8" name="Picture 7"/>
          <p:cNvPicPr>
            <a:picLocks noChangeAspect="1"/>
          </p:cNvPicPr>
          <p:nvPr/>
        </p:nvPicPr>
        <p:blipFill>
          <a:blip r:embed="rId8"/>
          <a:stretch>
            <a:fillRect/>
          </a:stretch>
        </p:blipFill>
        <p:spPr>
          <a:xfrm>
            <a:off x="5663927" y="2957404"/>
            <a:ext cx="2895851" cy="464860"/>
          </a:xfrm>
          <a:prstGeom prst="rect">
            <a:avLst/>
          </a:prstGeom>
        </p:spPr>
      </p:pic>
      <p:pic>
        <p:nvPicPr>
          <p:cNvPr id="10" name="Picture 9"/>
          <p:cNvPicPr>
            <a:picLocks noChangeAspect="1"/>
          </p:cNvPicPr>
          <p:nvPr/>
        </p:nvPicPr>
        <p:blipFill>
          <a:blip r:embed="rId9"/>
          <a:stretch>
            <a:fillRect/>
          </a:stretch>
        </p:blipFill>
        <p:spPr>
          <a:xfrm>
            <a:off x="5663927" y="3402256"/>
            <a:ext cx="2293819" cy="579170"/>
          </a:xfrm>
          <a:prstGeom prst="rect">
            <a:avLst/>
          </a:prstGeom>
        </p:spPr>
      </p:pic>
      <p:pic>
        <p:nvPicPr>
          <p:cNvPr id="2" name="Picture 1"/>
          <p:cNvPicPr>
            <a:picLocks noChangeAspect="1"/>
          </p:cNvPicPr>
          <p:nvPr/>
        </p:nvPicPr>
        <p:blipFill>
          <a:blip r:embed="rId10"/>
          <a:stretch>
            <a:fillRect/>
          </a:stretch>
        </p:blipFill>
        <p:spPr>
          <a:xfrm>
            <a:off x="233753" y="1868272"/>
            <a:ext cx="4986138" cy="3107984"/>
          </a:xfrm>
          <a:prstGeom prst="rect">
            <a:avLst/>
          </a:prstGeom>
        </p:spPr>
      </p:pic>
    </p:spTree>
    <p:extLst>
      <p:ext uri="{BB962C8B-B14F-4D97-AF65-F5344CB8AC3E}">
        <p14:creationId xmlns:p14="http://schemas.microsoft.com/office/powerpoint/2010/main" val="21724246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anim calcmode="lin" valueType="num">
                                      <p:cBhvr>
                                        <p:cTn id="52" dur="1000" fill="hold"/>
                                        <p:tgtEl>
                                          <p:spTgt spid="17"/>
                                        </p:tgtEl>
                                        <p:attrNameLst>
                                          <p:attrName>ppt_x</p:attrName>
                                        </p:attrNameLst>
                                      </p:cBhvr>
                                      <p:tavLst>
                                        <p:tav tm="0">
                                          <p:val>
                                            <p:strVal val="#ppt_x"/>
                                          </p:val>
                                        </p:tav>
                                        <p:tav tm="100000">
                                          <p:val>
                                            <p:strVal val="#ppt_x"/>
                                          </p:val>
                                        </p:tav>
                                      </p:tavLst>
                                    </p:anim>
                                    <p:anim calcmode="lin" valueType="num">
                                      <p:cBhvr>
                                        <p:cTn id="5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fade">
                                      <p:cBhvr>
                                        <p:cTn id="58" dur="1000"/>
                                        <p:tgtEl>
                                          <p:spTgt spid="2"/>
                                        </p:tgtEl>
                                      </p:cBhvr>
                                    </p:animEffect>
                                    <p:anim calcmode="lin" valueType="num">
                                      <p:cBhvr>
                                        <p:cTn id="59" dur="1000" fill="hold"/>
                                        <p:tgtEl>
                                          <p:spTgt spid="2"/>
                                        </p:tgtEl>
                                        <p:attrNameLst>
                                          <p:attrName>ppt_x</p:attrName>
                                        </p:attrNameLst>
                                      </p:cBhvr>
                                      <p:tavLst>
                                        <p:tav tm="0">
                                          <p:val>
                                            <p:strVal val="#ppt_x"/>
                                          </p:val>
                                        </p:tav>
                                        <p:tav tm="100000">
                                          <p:val>
                                            <p:strVal val="#ppt_x"/>
                                          </p:val>
                                        </p:tav>
                                      </p:tavLst>
                                    </p:anim>
                                    <p:anim calcmode="lin" valueType="num">
                                      <p:cBhvr>
                                        <p:cTn id="6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Effect transition="in" filter="fade">
                                      <p:cBhvr>
                                        <p:cTn id="65" dur="1000"/>
                                        <p:tgtEl>
                                          <p:spTgt spid="17">
                                            <p:txEl>
                                              <p:pRg st="0" end="0"/>
                                            </p:txEl>
                                          </p:spTgt>
                                        </p:tgtEl>
                                      </p:cBhvr>
                                    </p:animEffect>
                                    <p:anim calcmode="lin" valueType="num">
                                      <p:cBhvr>
                                        <p:cTn id="66"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67"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8724" y="643816"/>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Lora" pitchFamily="2" charset="0"/>
              </a:rPr>
              <a:t>Ưu điểm</a:t>
            </a:r>
            <a:endParaRPr>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
        <p:nvSpPr>
          <p:cNvPr id="2" name="TextBox 1"/>
          <p:cNvSpPr txBox="1"/>
          <p:nvPr/>
        </p:nvSpPr>
        <p:spPr>
          <a:xfrm>
            <a:off x="1088968" y="1023916"/>
            <a:ext cx="6833062" cy="3416320"/>
          </a:xfrm>
          <a:prstGeom prst="rect">
            <a:avLst/>
          </a:prstGeom>
          <a:noFill/>
        </p:spPr>
        <p:txBody>
          <a:bodyPr wrap="square" rtlCol="0">
            <a:spAutoFit/>
          </a:bodyPr>
          <a:lstStyle/>
          <a:p>
            <a:pPr marL="342900" indent="-342900">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Tạo Object theo nhiều cách khác nhau, chia nhỏ các bước xây dựng Object thành các bước nhỏ hơn</a:t>
            </a:r>
          </a:p>
          <a:p>
            <a:pPr marL="342900" indent="-342900">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lumMod val="75000"/>
                </a:schemeClr>
              </a:buClr>
              <a:buFont typeface="Wingdings" panose="05000000000000000000" pitchFamily="2" charset="2"/>
              <a:buChar char="Ø"/>
            </a:pPr>
            <a:r>
              <a:rPr lang="en-US" sz="2400" smtClean="0">
                <a:solidFill>
                  <a:schemeClr val="bg1"/>
                </a:solidFill>
                <a:latin typeface="Lora" pitchFamily="2" charset="0"/>
              </a:rPr>
              <a:t>Cụ thể hoá thuộc tính khi tạo Object, code đọc dễ hiểu, dễ cập nhật, bảo trì</a:t>
            </a:r>
          </a:p>
          <a:p>
            <a:pPr marL="342900" indent="-342900">
              <a:buClr>
                <a:schemeClr val="accent3">
                  <a:lumMod val="75000"/>
                </a:schemeClr>
              </a:buClr>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lumMod val="75000"/>
                </a:schemeClr>
              </a:buClr>
              <a:buFont typeface="Wingdings" panose="05000000000000000000" pitchFamily="2" charset="2"/>
              <a:buChar char="Ø"/>
            </a:pPr>
            <a:r>
              <a:rPr lang="en-US" sz="2400" smtClean="0">
                <a:solidFill>
                  <a:schemeClr val="bg1"/>
                </a:solidFill>
                <a:latin typeface="Lora" pitchFamily="2" charset="0"/>
              </a:rPr>
              <a:t>Độc lập với ngôn ngữ lập trình cụ thể</a:t>
            </a:r>
            <a:endParaRPr lang="en-US" sz="2400">
              <a:solidFill>
                <a:schemeClr val="bg1"/>
              </a:solidFill>
              <a:latin typeface="Lora" pitchFamily="2" charset="0"/>
            </a:endParaRPr>
          </a:p>
        </p:txBody>
      </p:sp>
    </p:spTree>
    <p:extLst>
      <p:ext uri="{BB962C8B-B14F-4D97-AF65-F5344CB8AC3E}">
        <p14:creationId xmlns:p14="http://schemas.microsoft.com/office/powerpoint/2010/main" val="15737111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8724" y="643816"/>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Lora" pitchFamily="2" charset="0"/>
              </a:rPr>
              <a:t>Nhược điểm:</a:t>
            </a:r>
            <a:endParaRPr>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
        <p:nvSpPr>
          <p:cNvPr id="3" name="TextBox 2"/>
          <p:cNvSpPr txBox="1"/>
          <p:nvPr/>
        </p:nvSpPr>
        <p:spPr>
          <a:xfrm>
            <a:off x="1140703" y="1512081"/>
            <a:ext cx="7042701" cy="2677656"/>
          </a:xfrm>
          <a:prstGeom prst="rect">
            <a:avLst/>
          </a:prstGeom>
          <a:noFill/>
        </p:spPr>
        <p:txBody>
          <a:bodyPr wrap="square" rtlCol="0">
            <a:spAutoFit/>
          </a:bodyPr>
          <a:lstStyle/>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Khiến code dài hơn, có thể tăng độ phức tạp.</a:t>
            </a:r>
          </a:p>
          <a:p>
            <a:pPr marL="342900" indent="-342900">
              <a:buClr>
                <a:schemeClr val="accent3"/>
              </a:buClr>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a:solidFill>
                  <a:schemeClr val="bg1"/>
                </a:solidFill>
                <a:latin typeface="Lora" pitchFamily="2" charset="0"/>
              </a:rPr>
              <a:t>C</a:t>
            </a:r>
            <a:r>
              <a:rPr lang="en-US" sz="2400" smtClean="0">
                <a:solidFill>
                  <a:schemeClr val="bg1"/>
                </a:solidFill>
                <a:latin typeface="Lora" pitchFamily="2" charset="0"/>
              </a:rPr>
              <a:t>ần </a:t>
            </a:r>
            <a:r>
              <a:rPr lang="en-US" sz="2400">
                <a:solidFill>
                  <a:schemeClr val="bg1"/>
                </a:solidFill>
                <a:latin typeface="Lora" pitchFamily="2" charset="0"/>
              </a:rPr>
              <a:t>tạo </a:t>
            </a:r>
            <a:r>
              <a:rPr lang="en-US" sz="2400" smtClean="0">
                <a:solidFill>
                  <a:schemeClr val="bg1"/>
                </a:solidFill>
                <a:latin typeface="Lora" pitchFamily="2" charset="0"/>
              </a:rPr>
              <a:t>một lớp Builder riêng cho mỗi đối tượng cần được xây dựng, gây tốn tài nguyên</a:t>
            </a:r>
          </a:p>
          <a:p>
            <a:pPr marL="342900" indent="-342900">
              <a:buClr>
                <a:schemeClr val="accent3"/>
              </a:buClr>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Không phù hợp với đối tượng đơn giản</a:t>
            </a:r>
          </a:p>
          <a:p>
            <a:pPr marL="342900" indent="-342900">
              <a:buClr>
                <a:schemeClr val="accent3"/>
              </a:buClr>
              <a:buFont typeface="Wingdings" panose="05000000000000000000" pitchFamily="2" charset="2"/>
              <a:buChar char="Ø"/>
            </a:pPr>
            <a:endParaRPr lang="en-US" sz="2400">
              <a:solidFill>
                <a:schemeClr val="bg1"/>
              </a:solidFill>
              <a:latin typeface="Lora" pitchFamily="2" charset="0"/>
            </a:endParaRPr>
          </a:p>
        </p:txBody>
      </p:sp>
    </p:spTree>
    <p:extLst>
      <p:ext uri="{BB962C8B-B14F-4D97-AF65-F5344CB8AC3E}">
        <p14:creationId xmlns:p14="http://schemas.microsoft.com/office/powerpoint/2010/main" val="22691456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40"/>
          <p:cNvSpPr/>
          <p:nvPr/>
        </p:nvSpPr>
        <p:spPr>
          <a:xfrm>
            <a:off x="921881" y="154828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p:nvPr/>
        </p:nvSpPr>
        <p:spPr>
          <a:xfrm>
            <a:off x="921881" y="340933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4809056" y="154828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4809056" y="3409256"/>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p:cNvSpPr txBox="1">
            <a:spLocks noGrp="1"/>
          </p:cNvSpPr>
          <p:nvPr>
            <p:ph type="title"/>
          </p:nvPr>
        </p:nvSpPr>
        <p:spPr>
          <a:xfrm>
            <a:off x="706145" y="8081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lt1"/>
                </a:solidFill>
                <a:latin typeface="Lora" pitchFamily="2" charset="0"/>
              </a:rPr>
              <a:t>SINGLETON</a:t>
            </a:r>
            <a:endParaRPr dirty="0">
              <a:solidFill>
                <a:schemeClr val="lt1"/>
              </a:solidFill>
              <a:latin typeface="Lora" pitchFamily="2" charset="0"/>
            </a:endParaRPr>
          </a:p>
        </p:txBody>
      </p:sp>
      <p:sp>
        <p:nvSpPr>
          <p:cNvPr id="1284" name="Google Shape;1284;p40"/>
          <p:cNvSpPr txBox="1">
            <a:spLocks noGrp="1"/>
          </p:cNvSpPr>
          <p:nvPr>
            <p:ph type="title" idx="7"/>
          </p:nvPr>
        </p:nvSpPr>
        <p:spPr>
          <a:xfrm>
            <a:off x="4888708" y="1666425"/>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285" name="Google Shape;1285;p40"/>
          <p:cNvSpPr txBox="1">
            <a:spLocks noGrp="1"/>
          </p:cNvSpPr>
          <p:nvPr>
            <p:ph type="title" idx="8"/>
          </p:nvPr>
        </p:nvSpPr>
        <p:spPr>
          <a:xfrm>
            <a:off x="4888708" y="3527513"/>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286" name="Google Shape;1286;p40"/>
          <p:cNvSpPr txBox="1">
            <a:spLocks noGrp="1"/>
          </p:cNvSpPr>
          <p:nvPr>
            <p:ph type="title" idx="6"/>
          </p:nvPr>
        </p:nvSpPr>
        <p:spPr>
          <a:xfrm>
            <a:off x="1001546" y="3527450"/>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287" name="Google Shape;1287;p40"/>
          <p:cNvSpPr txBox="1">
            <a:spLocks noGrp="1"/>
          </p:cNvSpPr>
          <p:nvPr>
            <p:ph type="subTitle" idx="9"/>
          </p:nvPr>
        </p:nvSpPr>
        <p:spPr>
          <a:xfrm>
            <a:off x="1933521" y="1466879"/>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Lora" pitchFamily="2" charset="0"/>
              </a:rPr>
              <a:t>Khái niệm</a:t>
            </a:r>
            <a:endParaRPr>
              <a:latin typeface="Lora" pitchFamily="2" charset="0"/>
            </a:endParaRPr>
          </a:p>
        </p:txBody>
      </p:sp>
      <p:sp>
        <p:nvSpPr>
          <p:cNvPr id="1288" name="Google Shape;1288;p40"/>
          <p:cNvSpPr txBox="1">
            <a:spLocks noGrp="1"/>
          </p:cNvSpPr>
          <p:nvPr>
            <p:ph type="subTitle" idx="13"/>
          </p:nvPr>
        </p:nvSpPr>
        <p:spPr>
          <a:xfrm>
            <a:off x="5900308" y="1786709"/>
            <a:ext cx="2957413"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Lora" pitchFamily="2" charset="0"/>
              </a:rPr>
              <a:t>Mục tiêu và trường hợp sử dụng</a:t>
            </a:r>
            <a:endParaRPr>
              <a:latin typeface="Lora" pitchFamily="2" charset="0"/>
            </a:endParaRPr>
          </a:p>
        </p:txBody>
      </p:sp>
      <p:sp>
        <p:nvSpPr>
          <p:cNvPr id="1290" name="Google Shape;1290;p40"/>
          <p:cNvSpPr txBox="1">
            <a:spLocks noGrp="1"/>
          </p:cNvSpPr>
          <p:nvPr>
            <p:ph type="subTitle" idx="15"/>
          </p:nvPr>
        </p:nvSpPr>
        <p:spPr>
          <a:xfrm>
            <a:off x="5833296" y="3326253"/>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mtClean="0">
                <a:latin typeface="Lora" pitchFamily="2" charset="0"/>
              </a:rPr>
              <a:t>Ưu và nhược điểm</a:t>
            </a:r>
            <a:endParaRPr>
              <a:latin typeface="Lora" pitchFamily="2" charset="0"/>
            </a:endParaRPr>
          </a:p>
        </p:txBody>
      </p:sp>
      <p:sp>
        <p:nvSpPr>
          <p:cNvPr id="1291" name="Google Shape;1291;p40"/>
          <p:cNvSpPr txBox="1">
            <a:spLocks noGrp="1"/>
          </p:cNvSpPr>
          <p:nvPr>
            <p:ph type="title" idx="5"/>
          </p:nvPr>
        </p:nvSpPr>
        <p:spPr>
          <a:xfrm>
            <a:off x="1001546" y="1666425"/>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 name="Subtitle 3"/>
          <p:cNvSpPr>
            <a:spLocks noGrp="1"/>
          </p:cNvSpPr>
          <p:nvPr>
            <p:ph type="subTitle" idx="14"/>
          </p:nvPr>
        </p:nvSpPr>
        <p:spPr/>
        <p:txBody>
          <a:bodyPr/>
          <a:lstStyle/>
          <a:p>
            <a:r>
              <a:rPr lang="en-US" smtClean="0">
                <a:latin typeface="Lora" pitchFamily="2" charset="0"/>
              </a:rPr>
              <a:t>Ví dụ</a:t>
            </a:r>
            <a:endParaRPr lang="en-US">
              <a:latin typeface="Lora" pitchFamily="2" charset="0"/>
            </a:endParaRPr>
          </a:p>
        </p:txBody>
      </p:sp>
    </p:spTree>
    <p:extLst>
      <p:ext uri="{BB962C8B-B14F-4D97-AF65-F5344CB8AC3E}">
        <p14:creationId xmlns:p14="http://schemas.microsoft.com/office/powerpoint/2010/main" val="41570484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79"/>
                                        </p:tgtEl>
                                        <p:attrNameLst>
                                          <p:attrName>style.visibility</p:attrName>
                                        </p:attrNameLst>
                                      </p:cBhvr>
                                      <p:to>
                                        <p:strVal val="visible"/>
                                      </p:to>
                                    </p:set>
                                    <p:animEffect transition="in" filter="fade">
                                      <p:cBhvr>
                                        <p:cTn id="7" dur="1000"/>
                                        <p:tgtEl>
                                          <p:spTgt spid="1279"/>
                                        </p:tgtEl>
                                      </p:cBhvr>
                                    </p:animEffect>
                                    <p:anim calcmode="lin" valueType="num">
                                      <p:cBhvr>
                                        <p:cTn id="8" dur="1000" fill="hold"/>
                                        <p:tgtEl>
                                          <p:spTgt spid="1279"/>
                                        </p:tgtEl>
                                        <p:attrNameLst>
                                          <p:attrName>ppt_x</p:attrName>
                                        </p:attrNameLst>
                                      </p:cBhvr>
                                      <p:tavLst>
                                        <p:tav tm="0">
                                          <p:val>
                                            <p:strVal val="#ppt_x"/>
                                          </p:val>
                                        </p:tav>
                                        <p:tav tm="100000">
                                          <p:val>
                                            <p:strVal val="#ppt_x"/>
                                          </p:val>
                                        </p:tav>
                                      </p:tavLst>
                                    </p:anim>
                                    <p:anim calcmode="lin" valueType="num">
                                      <p:cBhvr>
                                        <p:cTn id="9" dur="1000" fill="hold"/>
                                        <p:tgtEl>
                                          <p:spTgt spid="127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75"/>
                                        </p:tgtEl>
                                        <p:attrNameLst>
                                          <p:attrName>style.visibility</p:attrName>
                                        </p:attrNameLst>
                                      </p:cBhvr>
                                      <p:to>
                                        <p:strVal val="visible"/>
                                      </p:to>
                                    </p:set>
                                    <p:animEffect transition="in" filter="fade">
                                      <p:cBhvr>
                                        <p:cTn id="14" dur="1000"/>
                                        <p:tgtEl>
                                          <p:spTgt spid="1275"/>
                                        </p:tgtEl>
                                      </p:cBhvr>
                                    </p:animEffect>
                                    <p:anim calcmode="lin" valueType="num">
                                      <p:cBhvr>
                                        <p:cTn id="15" dur="1000" fill="hold"/>
                                        <p:tgtEl>
                                          <p:spTgt spid="1275"/>
                                        </p:tgtEl>
                                        <p:attrNameLst>
                                          <p:attrName>ppt_x</p:attrName>
                                        </p:attrNameLst>
                                      </p:cBhvr>
                                      <p:tavLst>
                                        <p:tav tm="0">
                                          <p:val>
                                            <p:strVal val="#ppt_x"/>
                                          </p:val>
                                        </p:tav>
                                        <p:tav tm="100000">
                                          <p:val>
                                            <p:strVal val="#ppt_x"/>
                                          </p:val>
                                        </p:tav>
                                      </p:tavLst>
                                    </p:anim>
                                    <p:anim calcmode="lin" valueType="num">
                                      <p:cBhvr>
                                        <p:cTn id="16" dur="1000" fill="hold"/>
                                        <p:tgtEl>
                                          <p:spTgt spid="127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287">
                                            <p:txEl>
                                              <p:pRg st="0" end="0"/>
                                            </p:txEl>
                                          </p:spTgt>
                                        </p:tgtEl>
                                        <p:attrNameLst>
                                          <p:attrName>style.visibility</p:attrName>
                                        </p:attrNameLst>
                                      </p:cBhvr>
                                      <p:to>
                                        <p:strVal val="visible"/>
                                      </p:to>
                                    </p:set>
                                    <p:animEffect transition="in" filter="fade">
                                      <p:cBhvr>
                                        <p:cTn id="19" dur="1000"/>
                                        <p:tgtEl>
                                          <p:spTgt spid="1287">
                                            <p:txEl>
                                              <p:pRg st="0" end="0"/>
                                            </p:txEl>
                                          </p:spTgt>
                                        </p:tgtEl>
                                      </p:cBhvr>
                                    </p:animEffect>
                                    <p:anim calcmode="lin" valueType="num">
                                      <p:cBhvr>
                                        <p:cTn id="20" dur="1000" fill="hold"/>
                                        <p:tgtEl>
                                          <p:spTgt spid="1287">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28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91"/>
                                        </p:tgtEl>
                                        <p:attrNameLst>
                                          <p:attrName>style.visibility</p:attrName>
                                        </p:attrNameLst>
                                      </p:cBhvr>
                                      <p:to>
                                        <p:strVal val="visible"/>
                                      </p:to>
                                    </p:set>
                                    <p:animEffect transition="in" filter="fade">
                                      <p:cBhvr>
                                        <p:cTn id="24" dur="1000"/>
                                        <p:tgtEl>
                                          <p:spTgt spid="1291"/>
                                        </p:tgtEl>
                                      </p:cBhvr>
                                    </p:animEffect>
                                    <p:anim calcmode="lin" valueType="num">
                                      <p:cBhvr>
                                        <p:cTn id="25" dur="1000" fill="hold"/>
                                        <p:tgtEl>
                                          <p:spTgt spid="1291"/>
                                        </p:tgtEl>
                                        <p:attrNameLst>
                                          <p:attrName>ppt_x</p:attrName>
                                        </p:attrNameLst>
                                      </p:cBhvr>
                                      <p:tavLst>
                                        <p:tav tm="0">
                                          <p:val>
                                            <p:strVal val="#ppt_x"/>
                                          </p:val>
                                        </p:tav>
                                        <p:tav tm="100000">
                                          <p:val>
                                            <p:strVal val="#ppt_x"/>
                                          </p:val>
                                        </p:tav>
                                      </p:tavLst>
                                    </p:anim>
                                    <p:anim calcmode="lin" valueType="num">
                                      <p:cBhvr>
                                        <p:cTn id="26" dur="1000" fill="hold"/>
                                        <p:tgtEl>
                                          <p:spTgt spid="12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77"/>
                                        </p:tgtEl>
                                        <p:attrNameLst>
                                          <p:attrName>style.visibility</p:attrName>
                                        </p:attrNameLst>
                                      </p:cBhvr>
                                      <p:to>
                                        <p:strVal val="visible"/>
                                      </p:to>
                                    </p:set>
                                    <p:animEffect transition="in" filter="fade">
                                      <p:cBhvr>
                                        <p:cTn id="31" dur="1000"/>
                                        <p:tgtEl>
                                          <p:spTgt spid="1277"/>
                                        </p:tgtEl>
                                      </p:cBhvr>
                                    </p:animEffect>
                                    <p:anim calcmode="lin" valueType="num">
                                      <p:cBhvr>
                                        <p:cTn id="32" dur="1000" fill="hold"/>
                                        <p:tgtEl>
                                          <p:spTgt spid="1277"/>
                                        </p:tgtEl>
                                        <p:attrNameLst>
                                          <p:attrName>ppt_x</p:attrName>
                                        </p:attrNameLst>
                                      </p:cBhvr>
                                      <p:tavLst>
                                        <p:tav tm="0">
                                          <p:val>
                                            <p:strVal val="#ppt_x"/>
                                          </p:val>
                                        </p:tav>
                                        <p:tav tm="100000">
                                          <p:val>
                                            <p:strVal val="#ppt_x"/>
                                          </p:val>
                                        </p:tav>
                                      </p:tavLst>
                                    </p:anim>
                                    <p:anim calcmode="lin" valueType="num">
                                      <p:cBhvr>
                                        <p:cTn id="33" dur="1000" fill="hold"/>
                                        <p:tgtEl>
                                          <p:spTgt spid="127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284"/>
                                        </p:tgtEl>
                                        <p:attrNameLst>
                                          <p:attrName>style.visibility</p:attrName>
                                        </p:attrNameLst>
                                      </p:cBhvr>
                                      <p:to>
                                        <p:strVal val="visible"/>
                                      </p:to>
                                    </p:set>
                                    <p:animEffect transition="in" filter="fade">
                                      <p:cBhvr>
                                        <p:cTn id="36" dur="1000"/>
                                        <p:tgtEl>
                                          <p:spTgt spid="1284"/>
                                        </p:tgtEl>
                                      </p:cBhvr>
                                    </p:animEffect>
                                    <p:anim calcmode="lin" valueType="num">
                                      <p:cBhvr>
                                        <p:cTn id="37" dur="1000" fill="hold"/>
                                        <p:tgtEl>
                                          <p:spTgt spid="1284"/>
                                        </p:tgtEl>
                                        <p:attrNameLst>
                                          <p:attrName>ppt_x</p:attrName>
                                        </p:attrNameLst>
                                      </p:cBhvr>
                                      <p:tavLst>
                                        <p:tav tm="0">
                                          <p:val>
                                            <p:strVal val="#ppt_x"/>
                                          </p:val>
                                        </p:tav>
                                        <p:tav tm="100000">
                                          <p:val>
                                            <p:strVal val="#ppt_x"/>
                                          </p:val>
                                        </p:tav>
                                      </p:tavLst>
                                    </p:anim>
                                    <p:anim calcmode="lin" valueType="num">
                                      <p:cBhvr>
                                        <p:cTn id="38" dur="1000" fill="hold"/>
                                        <p:tgtEl>
                                          <p:spTgt spid="128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88">
                                            <p:txEl>
                                              <p:pRg st="0" end="0"/>
                                            </p:txEl>
                                          </p:spTgt>
                                        </p:tgtEl>
                                        <p:attrNameLst>
                                          <p:attrName>style.visibility</p:attrName>
                                        </p:attrNameLst>
                                      </p:cBhvr>
                                      <p:to>
                                        <p:strVal val="visible"/>
                                      </p:to>
                                    </p:set>
                                    <p:animEffect transition="in" filter="fade">
                                      <p:cBhvr>
                                        <p:cTn id="41" dur="1000"/>
                                        <p:tgtEl>
                                          <p:spTgt spid="1288">
                                            <p:txEl>
                                              <p:pRg st="0" end="0"/>
                                            </p:txEl>
                                          </p:spTgt>
                                        </p:tgtEl>
                                      </p:cBhvr>
                                    </p:animEffect>
                                    <p:anim calcmode="lin" valueType="num">
                                      <p:cBhvr>
                                        <p:cTn id="42" dur="1000" fill="hold"/>
                                        <p:tgtEl>
                                          <p:spTgt spid="1288">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128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276"/>
                                        </p:tgtEl>
                                        <p:attrNameLst>
                                          <p:attrName>style.visibility</p:attrName>
                                        </p:attrNameLst>
                                      </p:cBhvr>
                                      <p:to>
                                        <p:strVal val="visible"/>
                                      </p:to>
                                    </p:set>
                                    <p:animEffect transition="in" filter="fade">
                                      <p:cBhvr>
                                        <p:cTn id="48" dur="1000"/>
                                        <p:tgtEl>
                                          <p:spTgt spid="1276"/>
                                        </p:tgtEl>
                                      </p:cBhvr>
                                    </p:animEffect>
                                    <p:anim calcmode="lin" valueType="num">
                                      <p:cBhvr>
                                        <p:cTn id="49" dur="1000" fill="hold"/>
                                        <p:tgtEl>
                                          <p:spTgt spid="1276"/>
                                        </p:tgtEl>
                                        <p:attrNameLst>
                                          <p:attrName>ppt_x</p:attrName>
                                        </p:attrNameLst>
                                      </p:cBhvr>
                                      <p:tavLst>
                                        <p:tav tm="0">
                                          <p:val>
                                            <p:strVal val="#ppt_x"/>
                                          </p:val>
                                        </p:tav>
                                        <p:tav tm="100000">
                                          <p:val>
                                            <p:strVal val="#ppt_x"/>
                                          </p:val>
                                        </p:tav>
                                      </p:tavLst>
                                    </p:anim>
                                    <p:anim calcmode="lin" valueType="num">
                                      <p:cBhvr>
                                        <p:cTn id="50" dur="1000" fill="hold"/>
                                        <p:tgtEl>
                                          <p:spTgt spid="1276"/>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286"/>
                                        </p:tgtEl>
                                        <p:attrNameLst>
                                          <p:attrName>style.visibility</p:attrName>
                                        </p:attrNameLst>
                                      </p:cBhvr>
                                      <p:to>
                                        <p:strVal val="visible"/>
                                      </p:to>
                                    </p:set>
                                    <p:animEffect transition="in" filter="fade">
                                      <p:cBhvr>
                                        <p:cTn id="53" dur="1000"/>
                                        <p:tgtEl>
                                          <p:spTgt spid="1286"/>
                                        </p:tgtEl>
                                      </p:cBhvr>
                                    </p:animEffect>
                                    <p:anim calcmode="lin" valueType="num">
                                      <p:cBhvr>
                                        <p:cTn id="54" dur="1000" fill="hold"/>
                                        <p:tgtEl>
                                          <p:spTgt spid="1286"/>
                                        </p:tgtEl>
                                        <p:attrNameLst>
                                          <p:attrName>ppt_x</p:attrName>
                                        </p:attrNameLst>
                                      </p:cBhvr>
                                      <p:tavLst>
                                        <p:tav tm="0">
                                          <p:val>
                                            <p:strVal val="#ppt_x"/>
                                          </p:val>
                                        </p:tav>
                                        <p:tav tm="100000">
                                          <p:val>
                                            <p:strVal val="#ppt_x"/>
                                          </p:val>
                                        </p:tav>
                                      </p:tavLst>
                                    </p:anim>
                                    <p:anim calcmode="lin" valueType="num">
                                      <p:cBhvr>
                                        <p:cTn id="55" dur="1000" fill="hold"/>
                                        <p:tgtEl>
                                          <p:spTgt spid="1286"/>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
                                            <p:txEl>
                                              <p:pRg st="0" end="0"/>
                                            </p:txEl>
                                          </p:spTgt>
                                        </p:tgtEl>
                                        <p:attrNameLst>
                                          <p:attrName>style.visibility</p:attrName>
                                        </p:attrNameLst>
                                      </p:cBhvr>
                                      <p:to>
                                        <p:strVal val="visible"/>
                                      </p:to>
                                    </p:set>
                                    <p:animEffect transition="in" filter="fade">
                                      <p:cBhvr>
                                        <p:cTn id="58" dur="1000"/>
                                        <p:tgtEl>
                                          <p:spTgt spid="4">
                                            <p:txEl>
                                              <p:pRg st="0" end="0"/>
                                            </p:txEl>
                                          </p:spTgt>
                                        </p:tgtEl>
                                      </p:cBhvr>
                                    </p:animEffect>
                                    <p:anim calcmode="lin" valueType="num">
                                      <p:cBhvr>
                                        <p:cTn id="5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278"/>
                                        </p:tgtEl>
                                        <p:attrNameLst>
                                          <p:attrName>style.visibility</p:attrName>
                                        </p:attrNameLst>
                                      </p:cBhvr>
                                      <p:to>
                                        <p:strVal val="visible"/>
                                      </p:to>
                                    </p:set>
                                    <p:animEffect transition="in" filter="fade">
                                      <p:cBhvr>
                                        <p:cTn id="65" dur="1000"/>
                                        <p:tgtEl>
                                          <p:spTgt spid="1278"/>
                                        </p:tgtEl>
                                      </p:cBhvr>
                                    </p:animEffect>
                                    <p:anim calcmode="lin" valueType="num">
                                      <p:cBhvr>
                                        <p:cTn id="66" dur="1000" fill="hold"/>
                                        <p:tgtEl>
                                          <p:spTgt spid="1278"/>
                                        </p:tgtEl>
                                        <p:attrNameLst>
                                          <p:attrName>ppt_x</p:attrName>
                                        </p:attrNameLst>
                                      </p:cBhvr>
                                      <p:tavLst>
                                        <p:tav tm="0">
                                          <p:val>
                                            <p:strVal val="#ppt_x"/>
                                          </p:val>
                                        </p:tav>
                                        <p:tav tm="100000">
                                          <p:val>
                                            <p:strVal val="#ppt_x"/>
                                          </p:val>
                                        </p:tav>
                                      </p:tavLst>
                                    </p:anim>
                                    <p:anim calcmode="lin" valueType="num">
                                      <p:cBhvr>
                                        <p:cTn id="67" dur="1000" fill="hold"/>
                                        <p:tgtEl>
                                          <p:spTgt spid="1278"/>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285"/>
                                        </p:tgtEl>
                                        <p:attrNameLst>
                                          <p:attrName>style.visibility</p:attrName>
                                        </p:attrNameLst>
                                      </p:cBhvr>
                                      <p:to>
                                        <p:strVal val="visible"/>
                                      </p:to>
                                    </p:set>
                                    <p:animEffect transition="in" filter="fade">
                                      <p:cBhvr>
                                        <p:cTn id="70" dur="1000"/>
                                        <p:tgtEl>
                                          <p:spTgt spid="1285"/>
                                        </p:tgtEl>
                                      </p:cBhvr>
                                    </p:animEffect>
                                    <p:anim calcmode="lin" valueType="num">
                                      <p:cBhvr>
                                        <p:cTn id="71" dur="1000" fill="hold"/>
                                        <p:tgtEl>
                                          <p:spTgt spid="1285"/>
                                        </p:tgtEl>
                                        <p:attrNameLst>
                                          <p:attrName>ppt_x</p:attrName>
                                        </p:attrNameLst>
                                      </p:cBhvr>
                                      <p:tavLst>
                                        <p:tav tm="0">
                                          <p:val>
                                            <p:strVal val="#ppt_x"/>
                                          </p:val>
                                        </p:tav>
                                        <p:tav tm="100000">
                                          <p:val>
                                            <p:strVal val="#ppt_x"/>
                                          </p:val>
                                        </p:tav>
                                      </p:tavLst>
                                    </p:anim>
                                    <p:anim calcmode="lin" valueType="num">
                                      <p:cBhvr>
                                        <p:cTn id="72" dur="1000" fill="hold"/>
                                        <p:tgtEl>
                                          <p:spTgt spid="1285"/>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290">
                                            <p:txEl>
                                              <p:pRg st="0" end="0"/>
                                            </p:txEl>
                                          </p:spTgt>
                                        </p:tgtEl>
                                        <p:attrNameLst>
                                          <p:attrName>style.visibility</p:attrName>
                                        </p:attrNameLst>
                                      </p:cBhvr>
                                      <p:to>
                                        <p:strVal val="visible"/>
                                      </p:to>
                                    </p:set>
                                    <p:animEffect transition="in" filter="fade">
                                      <p:cBhvr>
                                        <p:cTn id="75" dur="1000"/>
                                        <p:tgtEl>
                                          <p:spTgt spid="1290">
                                            <p:txEl>
                                              <p:pRg st="0" end="0"/>
                                            </p:txEl>
                                          </p:spTgt>
                                        </p:tgtEl>
                                      </p:cBhvr>
                                    </p:animEffect>
                                    <p:anim calcmode="lin" valueType="num">
                                      <p:cBhvr>
                                        <p:cTn id="76" dur="1000" fill="hold"/>
                                        <p:tgtEl>
                                          <p:spTgt spid="1290">
                                            <p:txEl>
                                              <p:pRg st="0" end="0"/>
                                            </p:txEl>
                                          </p:spTgt>
                                        </p:tgtEl>
                                        <p:attrNameLst>
                                          <p:attrName>ppt_x</p:attrName>
                                        </p:attrNameLst>
                                      </p:cBhvr>
                                      <p:tavLst>
                                        <p:tav tm="0">
                                          <p:val>
                                            <p:strVal val="#ppt_x"/>
                                          </p:val>
                                        </p:tav>
                                        <p:tav tm="100000">
                                          <p:val>
                                            <p:strVal val="#ppt_x"/>
                                          </p:val>
                                        </p:tav>
                                      </p:tavLst>
                                    </p:anim>
                                    <p:anim calcmode="lin" valueType="num">
                                      <p:cBhvr>
                                        <p:cTn id="77" dur="1000" fill="hold"/>
                                        <p:tgtEl>
                                          <p:spTgt spid="129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5" grpId="0" animBg="1"/>
      <p:bldP spid="1276" grpId="0" animBg="1"/>
      <p:bldP spid="1277" grpId="0" animBg="1"/>
      <p:bldP spid="1278" grpId="0" animBg="1"/>
      <p:bldP spid="1279" grpId="0"/>
      <p:bldP spid="1284" grpId="0"/>
      <p:bldP spid="1285" grpId="0"/>
      <p:bldP spid="1286" grpId="0"/>
      <p:bldP spid="1287" grpId="0" build="p"/>
      <p:bldP spid="1288" grpId="0" build="p"/>
      <p:bldP spid="1290" grpId="0" build="p"/>
      <p:bldP spid="1291"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495437" y="651115"/>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Khái niệm</a:t>
            </a:r>
            <a:endParaRPr u="sng">
              <a:latin typeface="Lora" pitchFamily="2" charset="0"/>
            </a:endParaRPr>
          </a:p>
        </p:txBody>
      </p:sp>
      <p:sp>
        <p:nvSpPr>
          <p:cNvPr id="8" name="Google Shape;1297;p41"/>
          <p:cNvSpPr txBox="1">
            <a:spLocks/>
          </p:cNvSpPr>
          <p:nvPr/>
        </p:nvSpPr>
        <p:spPr>
          <a:xfrm>
            <a:off x="495437" y="1766871"/>
            <a:ext cx="8333233" cy="15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Albert Sans"/>
              <a:buChar char="●"/>
              <a:defRPr sz="1400" b="0" i="0" u="none" strike="noStrike" cap="none">
                <a:solidFill>
                  <a:schemeClr val="lt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2pPr>
            <a:lvl3pPr marL="1371600" marR="0" lvl="2"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3pPr>
            <a:lvl4pPr marL="1828800" marR="0" lvl="3"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4pPr>
            <a:lvl5pPr marL="2286000" marR="0" lvl="4"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5pPr>
            <a:lvl6pPr marL="2743200" marR="0" lvl="5"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6pPr>
            <a:lvl7pPr marL="3200400" marR="0" lvl="6"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7pPr>
            <a:lvl8pPr marL="3657600" marR="0" lvl="7"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9pPr>
          </a:lstStyle>
          <a:p>
            <a:pPr marL="0" indent="0">
              <a:buFont typeface="Albert Sans"/>
              <a:buNone/>
            </a:pPr>
            <a:r>
              <a:rPr lang="vi-VN" sz="2400" dirty="0" smtClean="0">
                <a:latin typeface="Lora" pitchFamily="2" charset="0"/>
              </a:rPr>
              <a:t>Singleton Pa</a:t>
            </a:r>
            <a:r>
              <a:rPr lang="en-US" sz="2400" dirty="0" smtClean="0">
                <a:latin typeface="Lora" pitchFamily="2" charset="0"/>
              </a:rPr>
              <a:t>t</a:t>
            </a:r>
            <a:r>
              <a:rPr lang="vi-VN" sz="2400" dirty="0" smtClean="0">
                <a:latin typeface="Lora" pitchFamily="2" charset="0"/>
              </a:rPr>
              <a:t>tern là một mẫu thiết kế phần mềm trong lập trình hướng đối tượng</a:t>
            </a:r>
            <a:r>
              <a:rPr lang="vi-VN" sz="2400" dirty="0">
                <a:latin typeface="Lora" pitchFamily="2" charset="0"/>
              </a:rPr>
              <a:t> </a:t>
            </a:r>
            <a:r>
              <a:rPr lang="vi-VN" sz="2400" dirty="0" smtClean="0">
                <a:latin typeface="Lora" pitchFamily="2" charset="0"/>
              </a:rPr>
              <a:t>và được sử dụng để đảm bảo rằng một lớp chỉ có duy nhất một đối tượng (instance) và được cung cấp một quyền toàn cục.</a:t>
            </a:r>
            <a:endParaRPr lang="vi-VN" sz="2400" dirty="0">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dirty="0" smtClean="0">
                <a:latin typeface="Lora" pitchFamily="2" charset="0"/>
              </a:rPr>
              <a:t>SINGL</a:t>
            </a:r>
            <a:r>
              <a:rPr lang="en-US" dirty="0" smtClean="0">
                <a:latin typeface="Lora" pitchFamily="2" charset="0"/>
              </a:rPr>
              <a:t>E</a:t>
            </a:r>
            <a:r>
              <a:rPr lang="vi-VN" dirty="0" smtClean="0">
                <a:latin typeface="Lora" pitchFamily="2" charset="0"/>
              </a:rPr>
              <a:t>TON</a:t>
            </a:r>
            <a:endParaRPr lang="en-US" dirty="0">
              <a:latin typeface="Lora" pitchFamily="2" charset="0"/>
            </a:endParaRPr>
          </a:p>
        </p:txBody>
      </p:sp>
    </p:spTree>
    <p:extLst>
      <p:ext uri="{BB962C8B-B14F-4D97-AF65-F5344CB8AC3E}">
        <p14:creationId xmlns:p14="http://schemas.microsoft.com/office/powerpoint/2010/main" val="27497140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dirty="0" smtClean="0">
                <a:latin typeface="Lora" pitchFamily="2" charset="0"/>
              </a:rPr>
              <a:t>SINGL</a:t>
            </a:r>
            <a:r>
              <a:rPr lang="en-US" dirty="0" smtClean="0">
                <a:latin typeface="Lora" pitchFamily="2" charset="0"/>
              </a:rPr>
              <a:t>E</a:t>
            </a:r>
            <a:r>
              <a:rPr lang="vi-VN" dirty="0" smtClean="0">
                <a:latin typeface="Lora" pitchFamily="2" charset="0"/>
              </a:rPr>
              <a:t>TON</a:t>
            </a:r>
            <a:endParaRPr lang="en-US" dirty="0">
              <a:latin typeface="Lora" pitchFamily="2" charset="0"/>
            </a:endParaRPr>
          </a:p>
        </p:txBody>
      </p:sp>
      <p:sp>
        <p:nvSpPr>
          <p:cNvPr id="10" name="Google Shape;1296;p41"/>
          <p:cNvSpPr txBox="1">
            <a:spLocks/>
          </p:cNvSpPr>
          <p:nvPr/>
        </p:nvSpPr>
        <p:spPr>
          <a:xfrm>
            <a:off x="366172" y="537508"/>
            <a:ext cx="4035000" cy="76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1pPr>
            <a:lvl2pPr marR="0" lvl="1"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l"/>
            <a:r>
              <a:rPr lang="en-US" u="sng" smtClean="0">
                <a:latin typeface="Lora" pitchFamily="2" charset="0"/>
              </a:rPr>
              <a:t>Trường hợp sử dụng</a:t>
            </a:r>
            <a:endParaRPr lang="en-US" u="sng">
              <a:latin typeface="Lora" pitchFamily="2" charset="0"/>
            </a:endParaRPr>
          </a:p>
        </p:txBody>
      </p:sp>
      <p:sp>
        <p:nvSpPr>
          <p:cNvPr id="12" name="TextBox 11"/>
          <p:cNvSpPr txBox="1"/>
          <p:nvPr/>
        </p:nvSpPr>
        <p:spPr>
          <a:xfrm>
            <a:off x="366172" y="3611432"/>
            <a:ext cx="7813552" cy="461665"/>
          </a:xfrm>
          <a:prstGeom prst="rect">
            <a:avLst/>
          </a:prstGeom>
          <a:noFill/>
        </p:spPr>
        <p:txBody>
          <a:bodyPr wrap="square" rtlCol="0">
            <a:spAutoFit/>
          </a:bodyPr>
          <a:lstStyle/>
          <a:p>
            <a:pPr marL="342900" indent="-342900">
              <a:buClr>
                <a:schemeClr val="accent3"/>
              </a:buClr>
              <a:buFont typeface="Wingdings" panose="05000000000000000000" pitchFamily="2" charset="2"/>
              <a:buChar char="Ø"/>
            </a:pPr>
            <a:r>
              <a:rPr lang="en-US" sz="2400" smtClean="0">
                <a:solidFill>
                  <a:schemeClr val="bg1"/>
                </a:solidFill>
              </a:rPr>
              <a:t>Tài nguyên hạn chế</a:t>
            </a:r>
            <a:endParaRPr lang="en-US" sz="2400">
              <a:solidFill>
                <a:schemeClr val="bg1"/>
              </a:solidFill>
              <a:latin typeface="Lora" pitchFamily="2" charset="0"/>
            </a:endParaRPr>
          </a:p>
        </p:txBody>
      </p:sp>
      <p:sp>
        <p:nvSpPr>
          <p:cNvPr id="14" name="TextBox 13"/>
          <p:cNvSpPr txBox="1"/>
          <p:nvPr/>
        </p:nvSpPr>
        <p:spPr>
          <a:xfrm>
            <a:off x="289161" y="1334580"/>
            <a:ext cx="7543802" cy="830997"/>
          </a:xfrm>
          <a:prstGeom prst="rect">
            <a:avLst/>
          </a:prstGeom>
          <a:noFill/>
        </p:spPr>
        <p:txBody>
          <a:bodyPr wrap="square" rtlCol="0">
            <a:spAutoFit/>
          </a:bodyPr>
          <a:lstStyle/>
          <a:p>
            <a:pPr marL="342900" indent="-342900">
              <a:buClr>
                <a:schemeClr val="accent3"/>
              </a:buClr>
              <a:buFont typeface="Wingdings" panose="05000000000000000000" pitchFamily="2" charset="2"/>
              <a:buChar char="Ø"/>
            </a:pPr>
            <a:r>
              <a:rPr lang="en-US" sz="2400">
                <a:solidFill>
                  <a:schemeClr val="bg1"/>
                </a:solidFill>
                <a:latin typeface="Lora" pitchFamily="2" charset="0"/>
              </a:rPr>
              <a:t>Tạo ra Object duy nhất chứa thông tin được sử dụng nhiều lần, ở nhiều nơi và không bị thay </a:t>
            </a:r>
            <a:r>
              <a:rPr lang="en-US" sz="2400" smtClean="0">
                <a:solidFill>
                  <a:schemeClr val="bg1"/>
                </a:solidFill>
                <a:latin typeface="Lora" pitchFamily="2" charset="0"/>
              </a:rPr>
              <a:t>đổi</a:t>
            </a:r>
            <a:endParaRPr lang="en-US" sz="2400">
              <a:solidFill>
                <a:schemeClr val="bg1"/>
              </a:solidFill>
              <a:latin typeface="Lora" pitchFamily="2" charset="0"/>
            </a:endParaRPr>
          </a:p>
        </p:txBody>
      </p:sp>
      <p:sp>
        <p:nvSpPr>
          <p:cNvPr id="19" name="TextBox 18"/>
          <p:cNvSpPr txBox="1"/>
          <p:nvPr/>
        </p:nvSpPr>
        <p:spPr>
          <a:xfrm>
            <a:off x="2052806" y="2342755"/>
            <a:ext cx="6202673" cy="830997"/>
          </a:xfrm>
          <a:prstGeom prst="rect">
            <a:avLst/>
          </a:prstGeom>
          <a:noFill/>
        </p:spPr>
        <p:txBody>
          <a:bodyPr wrap="square" rtlCol="0">
            <a:spAutoFit/>
          </a:bodyPr>
          <a:lstStyle/>
          <a:p>
            <a:r>
              <a:rPr lang="en-US" sz="2400" smtClean="0">
                <a:solidFill>
                  <a:schemeClr val="bg1"/>
                </a:solidFill>
                <a:latin typeface="Lora" pitchFamily="2" charset="0"/>
              </a:rPr>
              <a:t>Sử dụng Singleton để tạo, lưu và đồng bộ hoá dữ liệu.</a:t>
            </a:r>
            <a:endParaRPr lang="en-US" sz="2400">
              <a:solidFill>
                <a:schemeClr val="bg1"/>
              </a:solidFill>
              <a:latin typeface="Lora" pitchFamily="2" charset="0"/>
            </a:endParaRPr>
          </a:p>
        </p:txBody>
      </p:sp>
      <p:sp>
        <p:nvSpPr>
          <p:cNvPr id="20" name="Right Arrow 19"/>
          <p:cNvSpPr/>
          <p:nvPr/>
        </p:nvSpPr>
        <p:spPr>
          <a:xfrm>
            <a:off x="810054" y="2464984"/>
            <a:ext cx="962891"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129817" y="4316469"/>
            <a:ext cx="6356308" cy="461665"/>
          </a:xfrm>
          <a:prstGeom prst="rect">
            <a:avLst/>
          </a:prstGeom>
          <a:noFill/>
        </p:spPr>
        <p:txBody>
          <a:bodyPr wrap="square" rtlCol="0">
            <a:spAutoFit/>
          </a:bodyPr>
          <a:lstStyle/>
          <a:p>
            <a:r>
              <a:rPr lang="en-US" sz="2400" smtClean="0">
                <a:solidFill>
                  <a:schemeClr val="bg1"/>
                </a:solidFill>
                <a:latin typeface="Lora" pitchFamily="2" charset="0"/>
              </a:rPr>
              <a:t>Sử dụng Singleton để t</a:t>
            </a:r>
            <a:r>
              <a:rPr lang="vi-VN" sz="2400" smtClean="0">
                <a:solidFill>
                  <a:schemeClr val="bg1"/>
                </a:solidFill>
                <a:latin typeface="Lora" pitchFamily="2" charset="0"/>
              </a:rPr>
              <a:t>iết kiệm tài nguyên</a:t>
            </a:r>
            <a:endParaRPr lang="en-US" sz="2400">
              <a:solidFill>
                <a:schemeClr val="bg1"/>
              </a:solidFill>
              <a:latin typeface="Lora" pitchFamily="2" charset="0"/>
            </a:endParaRPr>
          </a:p>
        </p:txBody>
      </p:sp>
      <p:sp>
        <p:nvSpPr>
          <p:cNvPr id="22" name="Right Arrow 21"/>
          <p:cNvSpPr/>
          <p:nvPr/>
        </p:nvSpPr>
        <p:spPr>
          <a:xfrm>
            <a:off x="887065" y="4377584"/>
            <a:ext cx="962891"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1115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Effect transition="in" filter="fade">
                                      <p:cBhvr>
                                        <p:cTn id="21" dur="1000"/>
                                        <p:tgtEl>
                                          <p:spTgt spid="14">
                                            <p:txEl>
                                              <p:pRg st="0" end="0"/>
                                            </p:txEl>
                                          </p:spTgt>
                                        </p:tgtEl>
                                      </p:cBhvr>
                                    </p:animEffect>
                                    <p:anim calcmode="lin" valueType="num">
                                      <p:cBhvr>
                                        <p:cTn id="22"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anim calcmode="lin" valueType="num">
                                      <p:cBhvr>
                                        <p:cTn id="34" dur="1000" fill="hold"/>
                                        <p:tgtEl>
                                          <p:spTgt spid="19"/>
                                        </p:tgtEl>
                                        <p:attrNameLst>
                                          <p:attrName>ppt_x</p:attrName>
                                        </p:attrNameLst>
                                      </p:cBhvr>
                                      <p:tavLst>
                                        <p:tav tm="0">
                                          <p:val>
                                            <p:strVal val="#ppt_x"/>
                                          </p:val>
                                        </p:tav>
                                        <p:tav tm="100000">
                                          <p:val>
                                            <p:strVal val="#ppt_x"/>
                                          </p:val>
                                        </p:tav>
                                      </p:tavLst>
                                    </p:anim>
                                    <p:anim calcmode="lin" valueType="num">
                                      <p:cBhvr>
                                        <p:cTn id="3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fade">
                                      <p:cBhvr>
                                        <p:cTn id="40" dur="1000"/>
                                        <p:tgtEl>
                                          <p:spTgt spid="12">
                                            <p:txEl>
                                              <p:pRg st="0" end="0"/>
                                            </p:txEl>
                                          </p:spTgt>
                                        </p:tgtEl>
                                      </p:cBhvr>
                                    </p:animEffect>
                                    <p:anim calcmode="lin" valueType="num">
                                      <p:cBhvr>
                                        <p:cTn id="41"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anim calcmode="lin" valueType="num">
                                      <p:cBhvr>
                                        <p:cTn id="48" dur="1000" fill="hold"/>
                                        <p:tgtEl>
                                          <p:spTgt spid="22"/>
                                        </p:tgtEl>
                                        <p:attrNameLst>
                                          <p:attrName>ppt_x</p:attrName>
                                        </p:attrNameLst>
                                      </p:cBhvr>
                                      <p:tavLst>
                                        <p:tav tm="0">
                                          <p:val>
                                            <p:strVal val="#ppt_x"/>
                                          </p:val>
                                        </p:tav>
                                        <p:tav tm="100000">
                                          <p:val>
                                            <p:strVal val="#ppt_x"/>
                                          </p:val>
                                        </p:tav>
                                      </p:tavLst>
                                    </p:anim>
                                    <p:anim calcmode="lin" valueType="num">
                                      <p:cBhvr>
                                        <p:cTn id="49" dur="1000" fill="hold"/>
                                        <p:tgtEl>
                                          <p:spTgt spid="2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dirty="0" smtClean="0">
                <a:latin typeface="Lora" pitchFamily="2" charset="0"/>
              </a:rPr>
              <a:t>VÍ DỤ </a:t>
            </a:r>
            <a:r>
              <a:rPr lang="vi-VN" dirty="0" smtClean="0">
                <a:latin typeface="Lora" pitchFamily="2" charset="0"/>
              </a:rPr>
              <a:t>SINGL</a:t>
            </a:r>
            <a:r>
              <a:rPr lang="en-US" dirty="0">
                <a:latin typeface="Lora" pitchFamily="2" charset="0"/>
              </a:rPr>
              <a:t>E</a:t>
            </a:r>
            <a:r>
              <a:rPr lang="vi-VN" dirty="0" smtClean="0">
                <a:latin typeface="Lora" pitchFamily="2" charset="0"/>
              </a:rPr>
              <a:t>TON</a:t>
            </a:r>
            <a:endParaRPr lang="en-US" dirty="0">
              <a:latin typeface="Lora" pitchFamily="2" charset="0"/>
            </a:endParaRPr>
          </a:p>
        </p:txBody>
      </p:sp>
      <p:sp>
        <p:nvSpPr>
          <p:cNvPr id="7" name="Google Shape;1296;p41"/>
          <p:cNvSpPr txBox="1">
            <a:spLocks noGrp="1"/>
          </p:cNvSpPr>
          <p:nvPr>
            <p:ph type="title"/>
          </p:nvPr>
        </p:nvSpPr>
        <p:spPr>
          <a:xfrm>
            <a:off x="280411" y="452623"/>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Ví dụ</a:t>
            </a:r>
            <a:endParaRPr u="sng">
              <a:latin typeface="Lora" pitchFamily="2" charset="0"/>
            </a:endParaRPr>
          </a:p>
        </p:txBody>
      </p:sp>
      <p:sp>
        <p:nvSpPr>
          <p:cNvPr id="8" name="Google Shape;1297;p41"/>
          <p:cNvSpPr txBox="1">
            <a:spLocks/>
          </p:cNvSpPr>
          <p:nvPr/>
        </p:nvSpPr>
        <p:spPr>
          <a:xfrm>
            <a:off x="1379496" y="517233"/>
            <a:ext cx="6866729" cy="15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Albert Sans"/>
              <a:buChar char="●"/>
              <a:defRPr sz="1400" b="0" i="0" u="none" strike="noStrike" cap="none">
                <a:solidFill>
                  <a:schemeClr val="lt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2pPr>
            <a:lvl3pPr marL="1371600" marR="0" lvl="2"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3pPr>
            <a:lvl4pPr marL="1828800" marR="0" lvl="3"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4pPr>
            <a:lvl5pPr marL="2286000" marR="0" lvl="4"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5pPr>
            <a:lvl6pPr marL="2743200" marR="0" lvl="5"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6pPr>
            <a:lvl7pPr marL="3200400" marR="0" lvl="6"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7pPr>
            <a:lvl8pPr marL="3657600" marR="0" lvl="7"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9pPr>
          </a:lstStyle>
          <a:p>
            <a:pPr marL="0" indent="0">
              <a:buNone/>
            </a:pPr>
            <a:r>
              <a:rPr lang="en-US" sz="2400" smtClean="0">
                <a:latin typeface="Lora" pitchFamily="2" charset="0"/>
              </a:rPr>
              <a:t>Tạo ra một Object chứa thông tin của phần mềm Android Studio bao gồm phiên bản, nhà phát hành và năm phát hành</a:t>
            </a:r>
            <a:endParaRPr lang="vi-VN" sz="2400">
              <a:latin typeface="Lora" pitchFamily="2" charset="0"/>
            </a:endParaRPr>
          </a:p>
        </p:txBody>
      </p:sp>
      <p:pic>
        <p:nvPicPr>
          <p:cNvPr id="2" name="Picture 1"/>
          <p:cNvPicPr>
            <a:picLocks noChangeAspect="1"/>
          </p:cNvPicPr>
          <p:nvPr/>
        </p:nvPicPr>
        <p:blipFill>
          <a:blip r:embed="rId3"/>
          <a:stretch>
            <a:fillRect/>
          </a:stretch>
        </p:blipFill>
        <p:spPr>
          <a:xfrm>
            <a:off x="1467742" y="2104233"/>
            <a:ext cx="6165435" cy="2515726"/>
          </a:xfrm>
          <a:prstGeom prst="rect">
            <a:avLst/>
          </a:prstGeom>
        </p:spPr>
      </p:pic>
    </p:spTree>
    <p:extLst>
      <p:ext uri="{BB962C8B-B14F-4D97-AF65-F5344CB8AC3E}">
        <p14:creationId xmlns:p14="http://schemas.microsoft.com/office/powerpoint/2010/main" val="94528075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dirty="0" smtClean="0">
                <a:latin typeface="Lora" pitchFamily="2" charset="0"/>
              </a:rPr>
              <a:t>VÍ DỤ </a:t>
            </a:r>
            <a:r>
              <a:rPr lang="vi-VN" dirty="0" smtClean="0">
                <a:latin typeface="Lora" pitchFamily="2" charset="0"/>
              </a:rPr>
              <a:t>SINGL</a:t>
            </a:r>
            <a:r>
              <a:rPr lang="en-US" dirty="0" smtClean="0">
                <a:latin typeface="Lora" pitchFamily="2" charset="0"/>
              </a:rPr>
              <a:t>E</a:t>
            </a:r>
            <a:r>
              <a:rPr lang="vi-VN" dirty="0" smtClean="0">
                <a:latin typeface="Lora" pitchFamily="2" charset="0"/>
              </a:rPr>
              <a:t>TON</a:t>
            </a:r>
            <a:endParaRPr lang="en-US" dirty="0">
              <a:latin typeface="Lora" pitchFamily="2" charset="0"/>
            </a:endParaRPr>
          </a:p>
        </p:txBody>
      </p:sp>
      <p:pic>
        <p:nvPicPr>
          <p:cNvPr id="2" name="Picture 1"/>
          <p:cNvPicPr>
            <a:picLocks noChangeAspect="1"/>
          </p:cNvPicPr>
          <p:nvPr/>
        </p:nvPicPr>
        <p:blipFill>
          <a:blip r:embed="rId3"/>
          <a:stretch>
            <a:fillRect/>
          </a:stretch>
        </p:blipFill>
        <p:spPr>
          <a:xfrm>
            <a:off x="0" y="1494101"/>
            <a:ext cx="3862995" cy="3383587"/>
          </a:xfrm>
          <a:prstGeom prst="rect">
            <a:avLst/>
          </a:prstGeom>
        </p:spPr>
      </p:pic>
      <p:pic>
        <p:nvPicPr>
          <p:cNvPr id="7" name="Picture 6"/>
          <p:cNvPicPr>
            <a:picLocks noChangeAspect="1"/>
          </p:cNvPicPr>
          <p:nvPr/>
        </p:nvPicPr>
        <p:blipFill>
          <a:blip r:embed="rId4"/>
          <a:stretch>
            <a:fillRect/>
          </a:stretch>
        </p:blipFill>
        <p:spPr>
          <a:xfrm>
            <a:off x="4662054" y="679454"/>
            <a:ext cx="4252328" cy="4336156"/>
          </a:xfrm>
          <a:prstGeom prst="rect">
            <a:avLst/>
          </a:prstGeom>
        </p:spPr>
      </p:pic>
      <p:sp>
        <p:nvSpPr>
          <p:cNvPr id="10" name="TextBox 9"/>
          <p:cNvSpPr txBox="1"/>
          <p:nvPr/>
        </p:nvSpPr>
        <p:spPr>
          <a:xfrm>
            <a:off x="232756" y="742529"/>
            <a:ext cx="2867891" cy="461665"/>
          </a:xfrm>
          <a:prstGeom prst="rect">
            <a:avLst/>
          </a:prstGeom>
          <a:noFill/>
        </p:spPr>
        <p:txBody>
          <a:bodyPr wrap="square" rtlCol="0">
            <a:spAutoFit/>
          </a:bodyPr>
          <a:lstStyle/>
          <a:p>
            <a:r>
              <a:rPr lang="en-US" sz="2400" smtClean="0">
                <a:solidFill>
                  <a:schemeClr val="bg1"/>
                </a:solidFill>
                <a:latin typeface="Lora" pitchFamily="2" charset="0"/>
              </a:rPr>
              <a:t>Cách khởi tạo:</a:t>
            </a:r>
            <a:endParaRPr lang="en-US" sz="2400">
              <a:solidFill>
                <a:schemeClr val="bg1"/>
              </a:solidFill>
              <a:latin typeface="Lora" pitchFamily="2" charset="0"/>
            </a:endParaRPr>
          </a:p>
        </p:txBody>
      </p:sp>
    </p:spTree>
    <p:extLst>
      <p:ext uri="{BB962C8B-B14F-4D97-AF65-F5344CB8AC3E}">
        <p14:creationId xmlns:p14="http://schemas.microsoft.com/office/powerpoint/2010/main" val="9091787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dirty="0" smtClean="0">
                <a:latin typeface="Lora" pitchFamily="2" charset="0"/>
              </a:rPr>
              <a:t>VÍ DỤ </a:t>
            </a:r>
            <a:r>
              <a:rPr lang="vi-VN" dirty="0" smtClean="0">
                <a:latin typeface="Lora" pitchFamily="2" charset="0"/>
              </a:rPr>
              <a:t>SINGL</a:t>
            </a:r>
            <a:r>
              <a:rPr lang="en-US" dirty="0" smtClean="0">
                <a:latin typeface="Lora" pitchFamily="2" charset="0"/>
              </a:rPr>
              <a:t>E</a:t>
            </a:r>
            <a:r>
              <a:rPr lang="vi-VN" dirty="0" smtClean="0">
                <a:latin typeface="Lora" pitchFamily="2" charset="0"/>
              </a:rPr>
              <a:t>TON</a:t>
            </a:r>
            <a:endParaRPr lang="en-US" dirty="0">
              <a:latin typeface="Lora" pitchFamily="2" charset="0"/>
            </a:endParaRPr>
          </a:p>
        </p:txBody>
      </p:sp>
      <p:pic>
        <p:nvPicPr>
          <p:cNvPr id="2" name="Picture 1"/>
          <p:cNvPicPr>
            <a:picLocks noChangeAspect="1"/>
          </p:cNvPicPr>
          <p:nvPr/>
        </p:nvPicPr>
        <p:blipFill>
          <a:blip r:embed="rId3"/>
          <a:stretch>
            <a:fillRect/>
          </a:stretch>
        </p:blipFill>
        <p:spPr>
          <a:xfrm>
            <a:off x="0" y="1352785"/>
            <a:ext cx="3862995" cy="3383587"/>
          </a:xfrm>
          <a:prstGeom prst="rect">
            <a:avLst/>
          </a:prstGeom>
        </p:spPr>
      </p:pic>
      <p:pic>
        <p:nvPicPr>
          <p:cNvPr id="4" name="Picture 3"/>
          <p:cNvPicPr>
            <a:picLocks noChangeAspect="1"/>
          </p:cNvPicPr>
          <p:nvPr/>
        </p:nvPicPr>
        <p:blipFill>
          <a:blip r:embed="rId4"/>
          <a:stretch>
            <a:fillRect/>
          </a:stretch>
        </p:blipFill>
        <p:spPr>
          <a:xfrm>
            <a:off x="4662054" y="679454"/>
            <a:ext cx="4397121" cy="4610500"/>
          </a:xfrm>
          <a:prstGeom prst="rect">
            <a:avLst/>
          </a:prstGeom>
        </p:spPr>
      </p:pic>
      <p:sp>
        <p:nvSpPr>
          <p:cNvPr id="5" name="TextBox 4"/>
          <p:cNvSpPr txBox="1"/>
          <p:nvPr/>
        </p:nvSpPr>
        <p:spPr>
          <a:xfrm>
            <a:off x="232756" y="565265"/>
            <a:ext cx="2867891" cy="461665"/>
          </a:xfrm>
          <a:prstGeom prst="rect">
            <a:avLst/>
          </a:prstGeom>
          <a:noFill/>
        </p:spPr>
        <p:txBody>
          <a:bodyPr wrap="square" rtlCol="0">
            <a:spAutoFit/>
          </a:bodyPr>
          <a:lstStyle/>
          <a:p>
            <a:r>
              <a:rPr lang="en-US" sz="2400" smtClean="0">
                <a:solidFill>
                  <a:schemeClr val="bg1"/>
                </a:solidFill>
                <a:latin typeface="Lora" pitchFamily="2" charset="0"/>
              </a:rPr>
              <a:t>Cách khởi tạo:</a:t>
            </a:r>
            <a:endParaRPr lang="en-US" sz="2400">
              <a:solidFill>
                <a:schemeClr val="bg1"/>
              </a:solidFill>
              <a:latin typeface="Lora" pitchFamily="2" charset="0"/>
            </a:endParaRPr>
          </a:p>
        </p:txBody>
      </p:sp>
    </p:spTree>
    <p:extLst>
      <p:ext uri="{BB962C8B-B14F-4D97-AF65-F5344CB8AC3E}">
        <p14:creationId xmlns:p14="http://schemas.microsoft.com/office/powerpoint/2010/main" val="403464913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40"/>
          <p:cNvSpPr/>
          <p:nvPr/>
        </p:nvSpPr>
        <p:spPr>
          <a:xfrm>
            <a:off x="921881" y="154828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p:nvPr/>
        </p:nvSpPr>
        <p:spPr>
          <a:xfrm>
            <a:off x="921881" y="340933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4809056" y="1548281"/>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4809056" y="3409256"/>
            <a:ext cx="1011600" cy="876600"/>
          </a:xfrm>
          <a:prstGeom prst="hexagon">
            <a:avLst>
              <a:gd name="adj" fmla="val 25000"/>
              <a:gd name="vf" fmla="val 115470"/>
            </a:avLst>
          </a:prstGeom>
          <a:gradFill>
            <a:gsLst>
              <a:gs pos="0">
                <a:schemeClr val="accent1"/>
              </a:gs>
              <a:gs pos="35000">
                <a:schemeClr val="accent2"/>
              </a:gs>
              <a:gs pos="52000">
                <a:schemeClr val="accent3"/>
              </a:gs>
              <a:gs pos="66000">
                <a:schemeClr val="lt2"/>
              </a:gs>
              <a:gs pos="100000">
                <a:schemeClr val="dk1"/>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p:cNvSpPr txBox="1">
            <a:spLocks noGrp="1"/>
          </p:cNvSpPr>
          <p:nvPr>
            <p:ph type="title"/>
          </p:nvPr>
        </p:nvSpPr>
        <p:spPr>
          <a:xfrm>
            <a:off x="706145" y="8081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solidFill>
                  <a:schemeClr val="lt1"/>
                </a:solidFill>
                <a:latin typeface="Lora" pitchFamily="2" charset="0"/>
              </a:rPr>
              <a:t>BUILDER</a:t>
            </a:r>
            <a:endParaRPr>
              <a:solidFill>
                <a:schemeClr val="lt1"/>
              </a:solidFill>
              <a:latin typeface="Lora" pitchFamily="2" charset="0"/>
            </a:endParaRPr>
          </a:p>
        </p:txBody>
      </p:sp>
      <p:sp>
        <p:nvSpPr>
          <p:cNvPr id="1284" name="Google Shape;1284;p40"/>
          <p:cNvSpPr txBox="1">
            <a:spLocks noGrp="1"/>
          </p:cNvSpPr>
          <p:nvPr>
            <p:ph type="title" idx="7"/>
          </p:nvPr>
        </p:nvSpPr>
        <p:spPr>
          <a:xfrm>
            <a:off x="4888708" y="1666425"/>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285" name="Google Shape;1285;p40"/>
          <p:cNvSpPr txBox="1">
            <a:spLocks noGrp="1"/>
          </p:cNvSpPr>
          <p:nvPr>
            <p:ph type="title" idx="8"/>
          </p:nvPr>
        </p:nvSpPr>
        <p:spPr>
          <a:xfrm>
            <a:off x="4888708" y="3527513"/>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286" name="Google Shape;1286;p40"/>
          <p:cNvSpPr txBox="1">
            <a:spLocks noGrp="1"/>
          </p:cNvSpPr>
          <p:nvPr>
            <p:ph type="title" idx="6"/>
          </p:nvPr>
        </p:nvSpPr>
        <p:spPr>
          <a:xfrm>
            <a:off x="1001546" y="3527450"/>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287" name="Google Shape;1287;p40"/>
          <p:cNvSpPr txBox="1">
            <a:spLocks noGrp="1"/>
          </p:cNvSpPr>
          <p:nvPr>
            <p:ph type="subTitle" idx="9"/>
          </p:nvPr>
        </p:nvSpPr>
        <p:spPr>
          <a:xfrm>
            <a:off x="1933521" y="1466879"/>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Lora" pitchFamily="2" charset="0"/>
              </a:rPr>
              <a:t>Khái niệm</a:t>
            </a:r>
            <a:endParaRPr>
              <a:latin typeface="Lora" pitchFamily="2" charset="0"/>
            </a:endParaRPr>
          </a:p>
        </p:txBody>
      </p:sp>
      <p:sp>
        <p:nvSpPr>
          <p:cNvPr id="1288" name="Google Shape;1288;p40"/>
          <p:cNvSpPr txBox="1">
            <a:spLocks noGrp="1"/>
          </p:cNvSpPr>
          <p:nvPr>
            <p:ph type="subTitle" idx="13"/>
          </p:nvPr>
        </p:nvSpPr>
        <p:spPr>
          <a:xfrm>
            <a:off x="5900308" y="1786709"/>
            <a:ext cx="2957413"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Lora" pitchFamily="2" charset="0"/>
              </a:rPr>
              <a:t>Mục tiêu và trường hợp sử dụng</a:t>
            </a:r>
            <a:endParaRPr>
              <a:latin typeface="Lora" pitchFamily="2" charset="0"/>
            </a:endParaRPr>
          </a:p>
        </p:txBody>
      </p:sp>
      <p:sp>
        <p:nvSpPr>
          <p:cNvPr id="1290" name="Google Shape;1290;p40"/>
          <p:cNvSpPr txBox="1">
            <a:spLocks noGrp="1"/>
          </p:cNvSpPr>
          <p:nvPr>
            <p:ph type="subTitle" idx="15"/>
          </p:nvPr>
        </p:nvSpPr>
        <p:spPr>
          <a:xfrm>
            <a:off x="5833296" y="3326253"/>
            <a:ext cx="2329500" cy="49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mtClean="0">
                <a:latin typeface="Lora" pitchFamily="2" charset="0"/>
              </a:rPr>
              <a:t>Ưu và nhược điểm</a:t>
            </a:r>
            <a:endParaRPr>
              <a:latin typeface="Lora" pitchFamily="2" charset="0"/>
            </a:endParaRPr>
          </a:p>
        </p:txBody>
      </p:sp>
      <p:sp>
        <p:nvSpPr>
          <p:cNvPr id="1291" name="Google Shape;1291;p40"/>
          <p:cNvSpPr txBox="1">
            <a:spLocks noGrp="1"/>
          </p:cNvSpPr>
          <p:nvPr>
            <p:ph type="title" idx="5"/>
          </p:nvPr>
        </p:nvSpPr>
        <p:spPr>
          <a:xfrm>
            <a:off x="1001546" y="1666425"/>
            <a:ext cx="8523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 name="Subtitle 3"/>
          <p:cNvSpPr>
            <a:spLocks noGrp="1"/>
          </p:cNvSpPr>
          <p:nvPr>
            <p:ph type="subTitle" idx="14"/>
          </p:nvPr>
        </p:nvSpPr>
        <p:spPr/>
        <p:txBody>
          <a:bodyPr/>
          <a:lstStyle/>
          <a:p>
            <a:r>
              <a:rPr lang="en-US" smtClean="0">
                <a:latin typeface="Lora" pitchFamily="2" charset="0"/>
              </a:rPr>
              <a:t>Ví dụ</a:t>
            </a:r>
            <a:endParaRPr lang="en-US">
              <a:latin typeface="Lora" pitchFamily="2"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75"/>
                                        </p:tgtEl>
                                        <p:attrNameLst>
                                          <p:attrName>style.visibility</p:attrName>
                                        </p:attrNameLst>
                                      </p:cBhvr>
                                      <p:to>
                                        <p:strVal val="visible"/>
                                      </p:to>
                                    </p:set>
                                    <p:animEffect transition="in" filter="fade">
                                      <p:cBhvr>
                                        <p:cTn id="7" dur="1000"/>
                                        <p:tgtEl>
                                          <p:spTgt spid="1275"/>
                                        </p:tgtEl>
                                      </p:cBhvr>
                                    </p:animEffect>
                                    <p:anim calcmode="lin" valueType="num">
                                      <p:cBhvr>
                                        <p:cTn id="8" dur="1000" fill="hold"/>
                                        <p:tgtEl>
                                          <p:spTgt spid="1275"/>
                                        </p:tgtEl>
                                        <p:attrNameLst>
                                          <p:attrName>ppt_x</p:attrName>
                                        </p:attrNameLst>
                                      </p:cBhvr>
                                      <p:tavLst>
                                        <p:tav tm="0">
                                          <p:val>
                                            <p:strVal val="#ppt_x"/>
                                          </p:val>
                                        </p:tav>
                                        <p:tav tm="100000">
                                          <p:val>
                                            <p:strVal val="#ppt_x"/>
                                          </p:val>
                                        </p:tav>
                                      </p:tavLst>
                                    </p:anim>
                                    <p:anim calcmode="lin" valueType="num">
                                      <p:cBhvr>
                                        <p:cTn id="9" dur="1000" fill="hold"/>
                                        <p:tgtEl>
                                          <p:spTgt spid="127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87">
                                            <p:txEl>
                                              <p:pRg st="0" end="0"/>
                                            </p:txEl>
                                          </p:spTgt>
                                        </p:tgtEl>
                                        <p:attrNameLst>
                                          <p:attrName>style.visibility</p:attrName>
                                        </p:attrNameLst>
                                      </p:cBhvr>
                                      <p:to>
                                        <p:strVal val="visible"/>
                                      </p:to>
                                    </p:set>
                                    <p:animEffect transition="in" filter="fade">
                                      <p:cBhvr>
                                        <p:cTn id="12" dur="1000"/>
                                        <p:tgtEl>
                                          <p:spTgt spid="1287">
                                            <p:txEl>
                                              <p:pRg st="0" end="0"/>
                                            </p:txEl>
                                          </p:spTgt>
                                        </p:tgtEl>
                                      </p:cBhvr>
                                    </p:animEffect>
                                    <p:anim calcmode="lin" valueType="num">
                                      <p:cBhvr>
                                        <p:cTn id="13" dur="1000" fill="hold"/>
                                        <p:tgtEl>
                                          <p:spTgt spid="128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8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91"/>
                                        </p:tgtEl>
                                        <p:attrNameLst>
                                          <p:attrName>style.visibility</p:attrName>
                                        </p:attrNameLst>
                                      </p:cBhvr>
                                      <p:to>
                                        <p:strVal val="visible"/>
                                      </p:to>
                                    </p:set>
                                    <p:animEffect transition="in" filter="fade">
                                      <p:cBhvr>
                                        <p:cTn id="17" dur="1000"/>
                                        <p:tgtEl>
                                          <p:spTgt spid="1291"/>
                                        </p:tgtEl>
                                      </p:cBhvr>
                                    </p:animEffect>
                                    <p:anim calcmode="lin" valueType="num">
                                      <p:cBhvr>
                                        <p:cTn id="18" dur="1000" fill="hold"/>
                                        <p:tgtEl>
                                          <p:spTgt spid="1291"/>
                                        </p:tgtEl>
                                        <p:attrNameLst>
                                          <p:attrName>ppt_x</p:attrName>
                                        </p:attrNameLst>
                                      </p:cBhvr>
                                      <p:tavLst>
                                        <p:tav tm="0">
                                          <p:val>
                                            <p:strVal val="#ppt_x"/>
                                          </p:val>
                                        </p:tav>
                                        <p:tav tm="100000">
                                          <p:val>
                                            <p:strVal val="#ppt_x"/>
                                          </p:val>
                                        </p:tav>
                                      </p:tavLst>
                                    </p:anim>
                                    <p:anim calcmode="lin" valueType="num">
                                      <p:cBhvr>
                                        <p:cTn id="19" dur="1000" fill="hold"/>
                                        <p:tgtEl>
                                          <p:spTgt spid="129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277"/>
                                        </p:tgtEl>
                                        <p:attrNameLst>
                                          <p:attrName>style.visibility</p:attrName>
                                        </p:attrNameLst>
                                      </p:cBhvr>
                                      <p:to>
                                        <p:strVal val="visible"/>
                                      </p:to>
                                    </p:set>
                                    <p:animEffect transition="in" filter="fade">
                                      <p:cBhvr>
                                        <p:cTn id="24" dur="1000"/>
                                        <p:tgtEl>
                                          <p:spTgt spid="1277"/>
                                        </p:tgtEl>
                                      </p:cBhvr>
                                    </p:animEffect>
                                    <p:anim calcmode="lin" valueType="num">
                                      <p:cBhvr>
                                        <p:cTn id="25" dur="1000" fill="hold"/>
                                        <p:tgtEl>
                                          <p:spTgt spid="1277"/>
                                        </p:tgtEl>
                                        <p:attrNameLst>
                                          <p:attrName>ppt_x</p:attrName>
                                        </p:attrNameLst>
                                      </p:cBhvr>
                                      <p:tavLst>
                                        <p:tav tm="0">
                                          <p:val>
                                            <p:strVal val="#ppt_x"/>
                                          </p:val>
                                        </p:tav>
                                        <p:tav tm="100000">
                                          <p:val>
                                            <p:strVal val="#ppt_x"/>
                                          </p:val>
                                        </p:tav>
                                      </p:tavLst>
                                    </p:anim>
                                    <p:anim calcmode="lin" valueType="num">
                                      <p:cBhvr>
                                        <p:cTn id="26" dur="1000" fill="hold"/>
                                        <p:tgtEl>
                                          <p:spTgt spid="127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84"/>
                                        </p:tgtEl>
                                        <p:attrNameLst>
                                          <p:attrName>style.visibility</p:attrName>
                                        </p:attrNameLst>
                                      </p:cBhvr>
                                      <p:to>
                                        <p:strVal val="visible"/>
                                      </p:to>
                                    </p:set>
                                    <p:animEffect transition="in" filter="fade">
                                      <p:cBhvr>
                                        <p:cTn id="29" dur="1000"/>
                                        <p:tgtEl>
                                          <p:spTgt spid="1284"/>
                                        </p:tgtEl>
                                      </p:cBhvr>
                                    </p:animEffect>
                                    <p:anim calcmode="lin" valueType="num">
                                      <p:cBhvr>
                                        <p:cTn id="30" dur="1000" fill="hold"/>
                                        <p:tgtEl>
                                          <p:spTgt spid="1284"/>
                                        </p:tgtEl>
                                        <p:attrNameLst>
                                          <p:attrName>ppt_x</p:attrName>
                                        </p:attrNameLst>
                                      </p:cBhvr>
                                      <p:tavLst>
                                        <p:tav tm="0">
                                          <p:val>
                                            <p:strVal val="#ppt_x"/>
                                          </p:val>
                                        </p:tav>
                                        <p:tav tm="100000">
                                          <p:val>
                                            <p:strVal val="#ppt_x"/>
                                          </p:val>
                                        </p:tav>
                                      </p:tavLst>
                                    </p:anim>
                                    <p:anim calcmode="lin" valueType="num">
                                      <p:cBhvr>
                                        <p:cTn id="31" dur="1000" fill="hold"/>
                                        <p:tgtEl>
                                          <p:spTgt spid="128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88">
                                            <p:txEl>
                                              <p:pRg st="0" end="0"/>
                                            </p:txEl>
                                          </p:spTgt>
                                        </p:tgtEl>
                                        <p:attrNameLst>
                                          <p:attrName>style.visibility</p:attrName>
                                        </p:attrNameLst>
                                      </p:cBhvr>
                                      <p:to>
                                        <p:strVal val="visible"/>
                                      </p:to>
                                    </p:set>
                                    <p:animEffect transition="in" filter="fade">
                                      <p:cBhvr>
                                        <p:cTn id="34" dur="1000"/>
                                        <p:tgtEl>
                                          <p:spTgt spid="1288">
                                            <p:txEl>
                                              <p:pRg st="0" end="0"/>
                                            </p:txEl>
                                          </p:spTgt>
                                        </p:tgtEl>
                                      </p:cBhvr>
                                    </p:animEffect>
                                    <p:anim calcmode="lin" valueType="num">
                                      <p:cBhvr>
                                        <p:cTn id="35" dur="1000" fill="hold"/>
                                        <p:tgtEl>
                                          <p:spTgt spid="1288">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128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76"/>
                                        </p:tgtEl>
                                        <p:attrNameLst>
                                          <p:attrName>style.visibility</p:attrName>
                                        </p:attrNameLst>
                                      </p:cBhvr>
                                      <p:to>
                                        <p:strVal val="visible"/>
                                      </p:to>
                                    </p:set>
                                    <p:animEffect transition="in" filter="fade">
                                      <p:cBhvr>
                                        <p:cTn id="41" dur="1000"/>
                                        <p:tgtEl>
                                          <p:spTgt spid="1276"/>
                                        </p:tgtEl>
                                      </p:cBhvr>
                                    </p:animEffect>
                                    <p:anim calcmode="lin" valueType="num">
                                      <p:cBhvr>
                                        <p:cTn id="42" dur="1000" fill="hold"/>
                                        <p:tgtEl>
                                          <p:spTgt spid="1276"/>
                                        </p:tgtEl>
                                        <p:attrNameLst>
                                          <p:attrName>ppt_x</p:attrName>
                                        </p:attrNameLst>
                                      </p:cBhvr>
                                      <p:tavLst>
                                        <p:tav tm="0">
                                          <p:val>
                                            <p:strVal val="#ppt_x"/>
                                          </p:val>
                                        </p:tav>
                                        <p:tav tm="100000">
                                          <p:val>
                                            <p:strVal val="#ppt_x"/>
                                          </p:val>
                                        </p:tav>
                                      </p:tavLst>
                                    </p:anim>
                                    <p:anim calcmode="lin" valueType="num">
                                      <p:cBhvr>
                                        <p:cTn id="43" dur="1000" fill="hold"/>
                                        <p:tgtEl>
                                          <p:spTgt spid="127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86"/>
                                        </p:tgtEl>
                                        <p:attrNameLst>
                                          <p:attrName>style.visibility</p:attrName>
                                        </p:attrNameLst>
                                      </p:cBhvr>
                                      <p:to>
                                        <p:strVal val="visible"/>
                                      </p:to>
                                    </p:set>
                                    <p:animEffect transition="in" filter="fade">
                                      <p:cBhvr>
                                        <p:cTn id="46" dur="1000"/>
                                        <p:tgtEl>
                                          <p:spTgt spid="1286"/>
                                        </p:tgtEl>
                                      </p:cBhvr>
                                    </p:animEffect>
                                    <p:anim calcmode="lin" valueType="num">
                                      <p:cBhvr>
                                        <p:cTn id="47" dur="1000" fill="hold"/>
                                        <p:tgtEl>
                                          <p:spTgt spid="1286"/>
                                        </p:tgtEl>
                                        <p:attrNameLst>
                                          <p:attrName>ppt_x</p:attrName>
                                        </p:attrNameLst>
                                      </p:cBhvr>
                                      <p:tavLst>
                                        <p:tav tm="0">
                                          <p:val>
                                            <p:strVal val="#ppt_x"/>
                                          </p:val>
                                        </p:tav>
                                        <p:tav tm="100000">
                                          <p:val>
                                            <p:strVal val="#ppt_x"/>
                                          </p:val>
                                        </p:tav>
                                      </p:tavLst>
                                    </p:anim>
                                    <p:anim calcmode="lin" valueType="num">
                                      <p:cBhvr>
                                        <p:cTn id="48" dur="1000" fill="hold"/>
                                        <p:tgtEl>
                                          <p:spTgt spid="128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animEffect transition="in" filter="fade">
                                      <p:cBhvr>
                                        <p:cTn id="51" dur="1000"/>
                                        <p:tgtEl>
                                          <p:spTgt spid="4">
                                            <p:txEl>
                                              <p:pRg st="0" end="0"/>
                                            </p:txEl>
                                          </p:spTgt>
                                        </p:tgtEl>
                                      </p:cBhvr>
                                    </p:animEffect>
                                    <p:anim calcmode="lin" valueType="num">
                                      <p:cBhvr>
                                        <p:cTn id="5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278"/>
                                        </p:tgtEl>
                                        <p:attrNameLst>
                                          <p:attrName>style.visibility</p:attrName>
                                        </p:attrNameLst>
                                      </p:cBhvr>
                                      <p:to>
                                        <p:strVal val="visible"/>
                                      </p:to>
                                    </p:set>
                                    <p:animEffect transition="in" filter="fade">
                                      <p:cBhvr>
                                        <p:cTn id="58" dur="1000"/>
                                        <p:tgtEl>
                                          <p:spTgt spid="1278"/>
                                        </p:tgtEl>
                                      </p:cBhvr>
                                    </p:animEffect>
                                    <p:anim calcmode="lin" valueType="num">
                                      <p:cBhvr>
                                        <p:cTn id="59" dur="1000" fill="hold"/>
                                        <p:tgtEl>
                                          <p:spTgt spid="1278"/>
                                        </p:tgtEl>
                                        <p:attrNameLst>
                                          <p:attrName>ppt_x</p:attrName>
                                        </p:attrNameLst>
                                      </p:cBhvr>
                                      <p:tavLst>
                                        <p:tav tm="0">
                                          <p:val>
                                            <p:strVal val="#ppt_x"/>
                                          </p:val>
                                        </p:tav>
                                        <p:tav tm="100000">
                                          <p:val>
                                            <p:strVal val="#ppt_x"/>
                                          </p:val>
                                        </p:tav>
                                      </p:tavLst>
                                    </p:anim>
                                    <p:anim calcmode="lin" valueType="num">
                                      <p:cBhvr>
                                        <p:cTn id="60" dur="1000" fill="hold"/>
                                        <p:tgtEl>
                                          <p:spTgt spid="127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285"/>
                                        </p:tgtEl>
                                        <p:attrNameLst>
                                          <p:attrName>style.visibility</p:attrName>
                                        </p:attrNameLst>
                                      </p:cBhvr>
                                      <p:to>
                                        <p:strVal val="visible"/>
                                      </p:to>
                                    </p:set>
                                    <p:animEffect transition="in" filter="fade">
                                      <p:cBhvr>
                                        <p:cTn id="63" dur="1000"/>
                                        <p:tgtEl>
                                          <p:spTgt spid="1285"/>
                                        </p:tgtEl>
                                      </p:cBhvr>
                                    </p:animEffect>
                                    <p:anim calcmode="lin" valueType="num">
                                      <p:cBhvr>
                                        <p:cTn id="64" dur="1000" fill="hold"/>
                                        <p:tgtEl>
                                          <p:spTgt spid="1285"/>
                                        </p:tgtEl>
                                        <p:attrNameLst>
                                          <p:attrName>ppt_x</p:attrName>
                                        </p:attrNameLst>
                                      </p:cBhvr>
                                      <p:tavLst>
                                        <p:tav tm="0">
                                          <p:val>
                                            <p:strVal val="#ppt_x"/>
                                          </p:val>
                                        </p:tav>
                                        <p:tav tm="100000">
                                          <p:val>
                                            <p:strVal val="#ppt_x"/>
                                          </p:val>
                                        </p:tav>
                                      </p:tavLst>
                                    </p:anim>
                                    <p:anim calcmode="lin" valueType="num">
                                      <p:cBhvr>
                                        <p:cTn id="65" dur="1000" fill="hold"/>
                                        <p:tgtEl>
                                          <p:spTgt spid="128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290">
                                            <p:txEl>
                                              <p:pRg st="0" end="0"/>
                                            </p:txEl>
                                          </p:spTgt>
                                        </p:tgtEl>
                                        <p:attrNameLst>
                                          <p:attrName>style.visibility</p:attrName>
                                        </p:attrNameLst>
                                      </p:cBhvr>
                                      <p:to>
                                        <p:strVal val="visible"/>
                                      </p:to>
                                    </p:set>
                                    <p:animEffect transition="in" filter="fade">
                                      <p:cBhvr>
                                        <p:cTn id="68" dur="1000"/>
                                        <p:tgtEl>
                                          <p:spTgt spid="1290">
                                            <p:txEl>
                                              <p:pRg st="0" end="0"/>
                                            </p:txEl>
                                          </p:spTgt>
                                        </p:tgtEl>
                                      </p:cBhvr>
                                    </p:animEffect>
                                    <p:anim calcmode="lin" valueType="num">
                                      <p:cBhvr>
                                        <p:cTn id="69" dur="1000" fill="hold"/>
                                        <p:tgtEl>
                                          <p:spTgt spid="1290">
                                            <p:txEl>
                                              <p:pRg st="0" end="0"/>
                                            </p:txEl>
                                          </p:spTgt>
                                        </p:tgtEl>
                                        <p:attrNameLst>
                                          <p:attrName>ppt_x</p:attrName>
                                        </p:attrNameLst>
                                      </p:cBhvr>
                                      <p:tavLst>
                                        <p:tav tm="0">
                                          <p:val>
                                            <p:strVal val="#ppt_x"/>
                                          </p:val>
                                        </p:tav>
                                        <p:tav tm="100000">
                                          <p:val>
                                            <p:strVal val="#ppt_x"/>
                                          </p:val>
                                        </p:tav>
                                      </p:tavLst>
                                    </p:anim>
                                    <p:anim calcmode="lin" valueType="num">
                                      <p:cBhvr>
                                        <p:cTn id="70" dur="1000" fill="hold"/>
                                        <p:tgtEl>
                                          <p:spTgt spid="129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5" grpId="0" animBg="1"/>
      <p:bldP spid="1276" grpId="0" animBg="1"/>
      <p:bldP spid="1277" grpId="0" animBg="1"/>
      <p:bldP spid="1278" grpId="0" animBg="1"/>
      <p:bldP spid="1284" grpId="0"/>
      <p:bldP spid="1285" grpId="0"/>
      <p:bldP spid="1286" grpId="0"/>
      <p:bldP spid="1287" grpId="0" build="p"/>
      <p:bldP spid="1288" grpId="0" build="p"/>
      <p:bldP spid="1290" grpId="0" build="p"/>
      <p:bldP spid="1291" grpId="0"/>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dirty="0" smtClean="0">
                <a:latin typeface="Lora" pitchFamily="2" charset="0"/>
              </a:rPr>
              <a:t>VÍ DỤ </a:t>
            </a:r>
            <a:r>
              <a:rPr lang="vi-VN" dirty="0" smtClean="0">
                <a:latin typeface="Lora" pitchFamily="2" charset="0"/>
              </a:rPr>
              <a:t>SINGL</a:t>
            </a:r>
            <a:r>
              <a:rPr lang="en-US" dirty="0" smtClean="0">
                <a:latin typeface="Lora" pitchFamily="2" charset="0"/>
              </a:rPr>
              <a:t>E</a:t>
            </a:r>
            <a:r>
              <a:rPr lang="vi-VN" dirty="0" smtClean="0">
                <a:latin typeface="Lora" pitchFamily="2" charset="0"/>
              </a:rPr>
              <a:t>TON</a:t>
            </a:r>
            <a:endParaRPr lang="en-US" dirty="0">
              <a:latin typeface="Lora" pitchFamily="2" charset="0"/>
            </a:endParaRPr>
          </a:p>
        </p:txBody>
      </p:sp>
      <p:pic>
        <p:nvPicPr>
          <p:cNvPr id="3" name="Picture 2"/>
          <p:cNvPicPr>
            <a:picLocks noChangeAspect="1"/>
          </p:cNvPicPr>
          <p:nvPr/>
        </p:nvPicPr>
        <p:blipFill>
          <a:blip r:embed="rId3"/>
          <a:stretch>
            <a:fillRect/>
          </a:stretch>
        </p:blipFill>
        <p:spPr>
          <a:xfrm>
            <a:off x="77798" y="1180692"/>
            <a:ext cx="4176122" cy="2552921"/>
          </a:xfrm>
          <a:prstGeom prst="rect">
            <a:avLst/>
          </a:prstGeom>
        </p:spPr>
      </p:pic>
      <p:pic>
        <p:nvPicPr>
          <p:cNvPr id="5" name="Picture 4"/>
          <p:cNvPicPr>
            <a:picLocks noChangeAspect="1"/>
          </p:cNvPicPr>
          <p:nvPr/>
        </p:nvPicPr>
        <p:blipFill>
          <a:blip r:embed="rId4"/>
          <a:stretch>
            <a:fillRect/>
          </a:stretch>
        </p:blipFill>
        <p:spPr>
          <a:xfrm>
            <a:off x="319337" y="4015145"/>
            <a:ext cx="2461473" cy="914479"/>
          </a:xfrm>
          <a:prstGeom prst="rect">
            <a:avLst/>
          </a:prstGeom>
        </p:spPr>
      </p:pic>
      <p:pic>
        <p:nvPicPr>
          <p:cNvPr id="7" name="Picture 6"/>
          <p:cNvPicPr>
            <a:picLocks noChangeAspect="1"/>
          </p:cNvPicPr>
          <p:nvPr/>
        </p:nvPicPr>
        <p:blipFill>
          <a:blip r:embed="rId5"/>
          <a:stretch>
            <a:fillRect/>
          </a:stretch>
        </p:blipFill>
        <p:spPr>
          <a:xfrm>
            <a:off x="4443233" y="1180692"/>
            <a:ext cx="4537494" cy="2552921"/>
          </a:xfrm>
          <a:prstGeom prst="rect">
            <a:avLst/>
          </a:prstGeom>
        </p:spPr>
      </p:pic>
      <p:pic>
        <p:nvPicPr>
          <p:cNvPr id="8" name="Picture 7"/>
          <p:cNvPicPr>
            <a:picLocks noChangeAspect="1"/>
          </p:cNvPicPr>
          <p:nvPr/>
        </p:nvPicPr>
        <p:blipFill>
          <a:blip r:embed="rId6"/>
          <a:stretch>
            <a:fillRect/>
          </a:stretch>
        </p:blipFill>
        <p:spPr>
          <a:xfrm>
            <a:off x="4506457" y="4068489"/>
            <a:ext cx="2461473" cy="807790"/>
          </a:xfrm>
          <a:prstGeom prst="rect">
            <a:avLst/>
          </a:prstGeom>
        </p:spPr>
      </p:pic>
      <p:sp>
        <p:nvSpPr>
          <p:cNvPr id="10" name="TextBox 9"/>
          <p:cNvSpPr txBox="1"/>
          <p:nvPr/>
        </p:nvSpPr>
        <p:spPr>
          <a:xfrm>
            <a:off x="232756" y="565265"/>
            <a:ext cx="2867891" cy="461665"/>
          </a:xfrm>
          <a:prstGeom prst="rect">
            <a:avLst/>
          </a:prstGeom>
          <a:noFill/>
        </p:spPr>
        <p:txBody>
          <a:bodyPr wrap="square" rtlCol="0">
            <a:spAutoFit/>
          </a:bodyPr>
          <a:lstStyle/>
          <a:p>
            <a:r>
              <a:rPr lang="en-US" sz="2400" smtClean="0">
                <a:solidFill>
                  <a:schemeClr val="bg1"/>
                </a:solidFill>
                <a:latin typeface="Lora" pitchFamily="2" charset="0"/>
              </a:rPr>
              <a:t>Cách sử dụng:</a:t>
            </a:r>
            <a:endParaRPr lang="en-US" sz="2400">
              <a:solidFill>
                <a:schemeClr val="bg1"/>
              </a:solidFill>
              <a:latin typeface="Lora" pitchFamily="2" charset="0"/>
            </a:endParaRPr>
          </a:p>
        </p:txBody>
      </p:sp>
    </p:spTree>
    <p:extLst>
      <p:ext uri="{BB962C8B-B14F-4D97-AF65-F5344CB8AC3E}">
        <p14:creationId xmlns:p14="http://schemas.microsoft.com/office/powerpoint/2010/main" val="9480373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dirty="0" smtClean="0">
                <a:latin typeface="Lora" pitchFamily="2" charset="0"/>
              </a:rPr>
              <a:t>VÍ DỤ </a:t>
            </a:r>
            <a:r>
              <a:rPr lang="vi-VN" dirty="0" smtClean="0">
                <a:latin typeface="Lora" pitchFamily="2" charset="0"/>
              </a:rPr>
              <a:t>SINGL</a:t>
            </a:r>
            <a:r>
              <a:rPr lang="en-US" dirty="0" smtClean="0">
                <a:latin typeface="Lora" pitchFamily="2" charset="0"/>
              </a:rPr>
              <a:t>E</a:t>
            </a:r>
            <a:r>
              <a:rPr lang="vi-VN" dirty="0" smtClean="0">
                <a:latin typeface="Lora" pitchFamily="2" charset="0"/>
              </a:rPr>
              <a:t>TON</a:t>
            </a:r>
            <a:endParaRPr lang="en-US" dirty="0">
              <a:latin typeface="Lora" pitchFamily="2" charset="0"/>
            </a:endParaRPr>
          </a:p>
        </p:txBody>
      </p:sp>
      <p:sp>
        <p:nvSpPr>
          <p:cNvPr id="2" name="TextBox 1"/>
          <p:cNvSpPr txBox="1"/>
          <p:nvPr/>
        </p:nvSpPr>
        <p:spPr>
          <a:xfrm>
            <a:off x="203742" y="573419"/>
            <a:ext cx="3857105" cy="461665"/>
          </a:xfrm>
          <a:prstGeom prst="rect">
            <a:avLst/>
          </a:prstGeom>
          <a:noFill/>
        </p:spPr>
        <p:txBody>
          <a:bodyPr wrap="square" rtlCol="0">
            <a:spAutoFit/>
          </a:bodyPr>
          <a:lstStyle/>
          <a:p>
            <a:r>
              <a:rPr lang="en-US" sz="2400" smtClean="0">
                <a:solidFill>
                  <a:schemeClr val="bg1"/>
                </a:solidFill>
                <a:latin typeface="Lora" pitchFamily="2" charset="0"/>
              </a:rPr>
              <a:t>Tiết kiệm tài nguyên</a:t>
            </a:r>
            <a:endParaRPr lang="en-US" sz="2400">
              <a:solidFill>
                <a:schemeClr val="bg1"/>
              </a:solidFill>
              <a:latin typeface="Lora" pitchFamily="2" charset="0"/>
            </a:endParaRPr>
          </a:p>
        </p:txBody>
      </p:sp>
      <p:pic>
        <p:nvPicPr>
          <p:cNvPr id="3" name="Picture 2"/>
          <p:cNvPicPr>
            <a:picLocks noChangeAspect="1"/>
          </p:cNvPicPr>
          <p:nvPr/>
        </p:nvPicPr>
        <p:blipFill>
          <a:blip r:embed="rId3"/>
          <a:stretch>
            <a:fillRect/>
          </a:stretch>
        </p:blipFill>
        <p:spPr>
          <a:xfrm>
            <a:off x="356142" y="1139128"/>
            <a:ext cx="4191363" cy="2324301"/>
          </a:xfrm>
          <a:prstGeom prst="rect">
            <a:avLst/>
          </a:prstGeom>
        </p:spPr>
      </p:pic>
      <p:pic>
        <p:nvPicPr>
          <p:cNvPr id="5" name="Picture 4"/>
          <p:cNvPicPr>
            <a:picLocks noChangeAspect="1"/>
          </p:cNvPicPr>
          <p:nvPr/>
        </p:nvPicPr>
        <p:blipFill>
          <a:blip r:embed="rId4"/>
          <a:stretch>
            <a:fillRect/>
          </a:stretch>
        </p:blipFill>
        <p:spPr>
          <a:xfrm>
            <a:off x="4823641" y="1139128"/>
            <a:ext cx="3802710" cy="2057578"/>
          </a:xfrm>
          <a:prstGeom prst="rect">
            <a:avLst/>
          </a:prstGeom>
        </p:spPr>
      </p:pic>
      <p:sp>
        <p:nvSpPr>
          <p:cNvPr id="11" name="TextBox 10"/>
          <p:cNvSpPr txBox="1"/>
          <p:nvPr/>
        </p:nvSpPr>
        <p:spPr>
          <a:xfrm>
            <a:off x="203742" y="3776590"/>
            <a:ext cx="8422609" cy="830997"/>
          </a:xfrm>
          <a:prstGeom prst="rect">
            <a:avLst/>
          </a:prstGeom>
          <a:noFill/>
        </p:spPr>
        <p:txBody>
          <a:bodyPr wrap="square" rtlCol="0">
            <a:spAutoFit/>
          </a:bodyPr>
          <a:lstStyle/>
          <a:p>
            <a:r>
              <a:rPr lang="en-US" sz="2400" smtClean="0">
                <a:solidFill>
                  <a:schemeClr val="bg1"/>
                </a:solidFill>
                <a:latin typeface="Lora" pitchFamily="2" charset="0"/>
              </a:rPr>
              <a:t>=&gt; Tạo Object ở quá nhiều nơi trong khi dữ liệu của những 				Object này lại giống nhau</a:t>
            </a:r>
            <a:endParaRPr lang="en-US" sz="2400">
              <a:solidFill>
                <a:schemeClr val="bg1"/>
              </a:solidFill>
              <a:latin typeface="Lora" pitchFamily="2" charset="0"/>
            </a:endParaRPr>
          </a:p>
        </p:txBody>
      </p:sp>
    </p:spTree>
    <p:extLst>
      <p:ext uri="{BB962C8B-B14F-4D97-AF65-F5344CB8AC3E}">
        <p14:creationId xmlns:p14="http://schemas.microsoft.com/office/powerpoint/2010/main" val="83693175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fade">
                                      <p:cBhvr>
                                        <p:cTn id="35" dur="1000"/>
                                        <p:tgtEl>
                                          <p:spTgt spid="11">
                                            <p:txEl>
                                              <p:pRg st="0" end="0"/>
                                            </p:txEl>
                                          </p:spTgt>
                                        </p:tgtEl>
                                      </p:cBhvr>
                                    </p:animEffect>
                                    <p:anim calcmode="lin" valueType="num">
                                      <p:cBhvr>
                                        <p:cTn id="36"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dirty="0" smtClean="0">
                <a:latin typeface="Lora" pitchFamily="2" charset="0"/>
              </a:rPr>
              <a:t>VÍ DỤ </a:t>
            </a:r>
            <a:r>
              <a:rPr lang="vi-VN" dirty="0" smtClean="0">
                <a:latin typeface="Lora" pitchFamily="2" charset="0"/>
              </a:rPr>
              <a:t>SINGL</a:t>
            </a:r>
            <a:r>
              <a:rPr lang="en-US" dirty="0" smtClean="0">
                <a:latin typeface="Lora" pitchFamily="2" charset="0"/>
              </a:rPr>
              <a:t>E</a:t>
            </a:r>
            <a:r>
              <a:rPr lang="vi-VN" dirty="0" smtClean="0">
                <a:latin typeface="Lora" pitchFamily="2" charset="0"/>
              </a:rPr>
              <a:t>TON</a:t>
            </a:r>
            <a:endParaRPr lang="en-US" dirty="0">
              <a:latin typeface="Lora" pitchFamily="2" charset="0"/>
            </a:endParaRPr>
          </a:p>
        </p:txBody>
      </p:sp>
      <p:pic>
        <p:nvPicPr>
          <p:cNvPr id="7" name="Picture 6"/>
          <p:cNvPicPr>
            <a:picLocks noChangeAspect="1"/>
          </p:cNvPicPr>
          <p:nvPr/>
        </p:nvPicPr>
        <p:blipFill>
          <a:blip r:embed="rId3"/>
          <a:stretch>
            <a:fillRect/>
          </a:stretch>
        </p:blipFill>
        <p:spPr>
          <a:xfrm>
            <a:off x="203742" y="1139128"/>
            <a:ext cx="4537494" cy="2552921"/>
          </a:xfrm>
          <a:prstGeom prst="rect">
            <a:avLst/>
          </a:prstGeom>
        </p:spPr>
      </p:pic>
      <p:sp>
        <p:nvSpPr>
          <p:cNvPr id="2" name="TextBox 1"/>
          <p:cNvSpPr txBox="1"/>
          <p:nvPr/>
        </p:nvSpPr>
        <p:spPr>
          <a:xfrm>
            <a:off x="203742" y="573419"/>
            <a:ext cx="3857105" cy="461665"/>
          </a:xfrm>
          <a:prstGeom prst="rect">
            <a:avLst/>
          </a:prstGeom>
          <a:noFill/>
        </p:spPr>
        <p:txBody>
          <a:bodyPr wrap="square" rtlCol="0">
            <a:spAutoFit/>
          </a:bodyPr>
          <a:lstStyle/>
          <a:p>
            <a:r>
              <a:rPr lang="en-US" sz="2400" smtClean="0">
                <a:solidFill>
                  <a:schemeClr val="bg1"/>
                </a:solidFill>
                <a:latin typeface="Lora" pitchFamily="2" charset="0"/>
              </a:rPr>
              <a:t>Tiết kiệm tài nguyên</a:t>
            </a:r>
            <a:endParaRPr lang="en-US" sz="2400">
              <a:solidFill>
                <a:schemeClr val="bg1"/>
              </a:solidFill>
              <a:latin typeface="Lora" pitchFamily="2" charset="0"/>
            </a:endParaRPr>
          </a:p>
        </p:txBody>
      </p:sp>
      <p:pic>
        <p:nvPicPr>
          <p:cNvPr id="4" name="Picture 3"/>
          <p:cNvPicPr>
            <a:picLocks noChangeAspect="1"/>
          </p:cNvPicPr>
          <p:nvPr/>
        </p:nvPicPr>
        <p:blipFill>
          <a:blip r:embed="rId4"/>
          <a:stretch>
            <a:fillRect/>
          </a:stretch>
        </p:blipFill>
        <p:spPr>
          <a:xfrm>
            <a:off x="4961831" y="1139128"/>
            <a:ext cx="4008467" cy="2443657"/>
          </a:xfrm>
          <a:prstGeom prst="rect">
            <a:avLst/>
          </a:prstGeom>
        </p:spPr>
      </p:pic>
      <p:pic>
        <p:nvPicPr>
          <p:cNvPr id="6" name="Picture 5"/>
          <p:cNvPicPr>
            <a:picLocks noChangeAspect="1"/>
          </p:cNvPicPr>
          <p:nvPr/>
        </p:nvPicPr>
        <p:blipFill>
          <a:blip r:embed="rId5"/>
          <a:stretch>
            <a:fillRect/>
          </a:stretch>
        </p:blipFill>
        <p:spPr>
          <a:xfrm>
            <a:off x="5023210" y="3767823"/>
            <a:ext cx="2339543" cy="1066892"/>
          </a:xfrm>
          <a:prstGeom prst="rect">
            <a:avLst/>
          </a:prstGeom>
        </p:spPr>
      </p:pic>
      <p:pic>
        <p:nvPicPr>
          <p:cNvPr id="10" name="Picture 9"/>
          <p:cNvPicPr>
            <a:picLocks noChangeAspect="1"/>
          </p:cNvPicPr>
          <p:nvPr/>
        </p:nvPicPr>
        <p:blipFill>
          <a:blip r:embed="rId6"/>
          <a:stretch>
            <a:fillRect/>
          </a:stretch>
        </p:blipFill>
        <p:spPr>
          <a:xfrm>
            <a:off x="203742" y="3841297"/>
            <a:ext cx="2354784" cy="1074513"/>
          </a:xfrm>
          <a:prstGeom prst="rect">
            <a:avLst/>
          </a:prstGeom>
        </p:spPr>
      </p:pic>
      <p:sp>
        <p:nvSpPr>
          <p:cNvPr id="14" name="Down Arrow 13"/>
          <p:cNvSpPr/>
          <p:nvPr/>
        </p:nvSpPr>
        <p:spPr>
          <a:xfrm rot="1823793">
            <a:off x="2706596" y="3071552"/>
            <a:ext cx="357448" cy="10224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8823621">
            <a:off x="3848873" y="2770242"/>
            <a:ext cx="423949" cy="1408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6569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1000"/>
                                        <p:tgtEl>
                                          <p:spTgt spid="14"/>
                                        </p:tgtEl>
                                      </p:cBhvr>
                                    </p:animEffect>
                                    <p:anim calcmode="lin" valueType="num">
                                      <p:cBhvr>
                                        <p:cTn id="57" dur="1000" fill="hold"/>
                                        <p:tgtEl>
                                          <p:spTgt spid="14"/>
                                        </p:tgtEl>
                                        <p:attrNameLst>
                                          <p:attrName>ppt_x</p:attrName>
                                        </p:attrNameLst>
                                      </p:cBhvr>
                                      <p:tavLst>
                                        <p:tav tm="0">
                                          <p:val>
                                            <p:strVal val="#ppt_x"/>
                                          </p:val>
                                        </p:tav>
                                        <p:tav tm="100000">
                                          <p:val>
                                            <p:strVal val="#ppt_x"/>
                                          </p:val>
                                        </p:tav>
                                      </p:tavLst>
                                    </p:anim>
                                    <p:anim calcmode="lin" valueType="num">
                                      <p:cBhvr>
                                        <p:cTn id="5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dirty="0" smtClean="0">
                <a:latin typeface="Lora" pitchFamily="2" charset="0"/>
              </a:rPr>
              <a:t>VÍ DỤ </a:t>
            </a:r>
            <a:r>
              <a:rPr lang="vi-VN" dirty="0" smtClean="0">
                <a:latin typeface="Lora" pitchFamily="2" charset="0"/>
              </a:rPr>
              <a:t>SINGL</a:t>
            </a:r>
            <a:r>
              <a:rPr lang="en-US" dirty="0" smtClean="0">
                <a:latin typeface="Lora" pitchFamily="2" charset="0"/>
              </a:rPr>
              <a:t>E</a:t>
            </a:r>
            <a:r>
              <a:rPr lang="vi-VN" dirty="0" smtClean="0">
                <a:latin typeface="Lora" pitchFamily="2" charset="0"/>
              </a:rPr>
              <a:t>TON</a:t>
            </a:r>
            <a:endParaRPr lang="en-US" dirty="0">
              <a:latin typeface="Lora" pitchFamily="2" charset="0"/>
            </a:endParaRPr>
          </a:p>
        </p:txBody>
      </p:sp>
      <p:pic>
        <p:nvPicPr>
          <p:cNvPr id="7" name="Picture 6"/>
          <p:cNvPicPr>
            <a:picLocks noChangeAspect="1"/>
          </p:cNvPicPr>
          <p:nvPr/>
        </p:nvPicPr>
        <p:blipFill>
          <a:blip r:embed="rId3"/>
          <a:stretch>
            <a:fillRect/>
          </a:stretch>
        </p:blipFill>
        <p:spPr>
          <a:xfrm>
            <a:off x="203742" y="914065"/>
            <a:ext cx="4202003" cy="2552921"/>
          </a:xfrm>
          <a:prstGeom prst="rect">
            <a:avLst/>
          </a:prstGeom>
        </p:spPr>
      </p:pic>
      <p:sp>
        <p:nvSpPr>
          <p:cNvPr id="2" name="TextBox 1"/>
          <p:cNvSpPr txBox="1"/>
          <p:nvPr/>
        </p:nvSpPr>
        <p:spPr>
          <a:xfrm>
            <a:off x="112302" y="452400"/>
            <a:ext cx="3857105" cy="461665"/>
          </a:xfrm>
          <a:prstGeom prst="rect">
            <a:avLst/>
          </a:prstGeom>
          <a:noFill/>
        </p:spPr>
        <p:txBody>
          <a:bodyPr wrap="square" rtlCol="0">
            <a:spAutoFit/>
          </a:bodyPr>
          <a:lstStyle/>
          <a:p>
            <a:r>
              <a:rPr lang="en-US" sz="2400" smtClean="0">
                <a:solidFill>
                  <a:schemeClr val="bg1"/>
                </a:solidFill>
                <a:latin typeface="Lora" pitchFamily="2" charset="0"/>
              </a:rPr>
              <a:t>Đồng bộ hoá dữ liệu</a:t>
            </a:r>
            <a:endParaRPr lang="en-US" sz="2400">
              <a:solidFill>
                <a:schemeClr val="bg1"/>
              </a:solidFill>
              <a:latin typeface="Lora" pitchFamily="2" charset="0"/>
            </a:endParaRPr>
          </a:p>
        </p:txBody>
      </p:sp>
      <p:pic>
        <p:nvPicPr>
          <p:cNvPr id="6" name="Picture 5"/>
          <p:cNvPicPr>
            <a:picLocks noChangeAspect="1"/>
          </p:cNvPicPr>
          <p:nvPr/>
        </p:nvPicPr>
        <p:blipFill>
          <a:blip r:embed="rId4"/>
          <a:stretch>
            <a:fillRect/>
          </a:stretch>
        </p:blipFill>
        <p:spPr>
          <a:xfrm>
            <a:off x="4578926" y="3533726"/>
            <a:ext cx="2339543" cy="1066892"/>
          </a:xfrm>
          <a:prstGeom prst="rect">
            <a:avLst/>
          </a:prstGeom>
        </p:spPr>
      </p:pic>
      <p:pic>
        <p:nvPicPr>
          <p:cNvPr id="10" name="Picture 9"/>
          <p:cNvPicPr>
            <a:picLocks noChangeAspect="1"/>
          </p:cNvPicPr>
          <p:nvPr/>
        </p:nvPicPr>
        <p:blipFill>
          <a:blip r:embed="rId5"/>
          <a:stretch>
            <a:fillRect/>
          </a:stretch>
        </p:blipFill>
        <p:spPr>
          <a:xfrm>
            <a:off x="203742" y="3533726"/>
            <a:ext cx="2354784" cy="1074513"/>
          </a:xfrm>
          <a:prstGeom prst="rect">
            <a:avLst/>
          </a:prstGeom>
        </p:spPr>
      </p:pic>
      <p:pic>
        <p:nvPicPr>
          <p:cNvPr id="3" name="Picture 2"/>
          <p:cNvPicPr>
            <a:picLocks noChangeAspect="1"/>
          </p:cNvPicPr>
          <p:nvPr/>
        </p:nvPicPr>
        <p:blipFill>
          <a:blip r:embed="rId6"/>
          <a:stretch>
            <a:fillRect/>
          </a:stretch>
        </p:blipFill>
        <p:spPr>
          <a:xfrm>
            <a:off x="4578926" y="914065"/>
            <a:ext cx="4307379" cy="2552921"/>
          </a:xfrm>
          <a:prstGeom prst="rect">
            <a:avLst/>
          </a:prstGeom>
        </p:spPr>
      </p:pic>
      <p:sp>
        <p:nvSpPr>
          <p:cNvPr id="11" name="TextBox 10"/>
          <p:cNvSpPr txBox="1"/>
          <p:nvPr/>
        </p:nvSpPr>
        <p:spPr>
          <a:xfrm>
            <a:off x="943575" y="4644716"/>
            <a:ext cx="8807254" cy="461665"/>
          </a:xfrm>
          <a:prstGeom prst="rect">
            <a:avLst/>
          </a:prstGeom>
          <a:noFill/>
        </p:spPr>
        <p:txBody>
          <a:bodyPr wrap="square" rtlCol="0">
            <a:spAutoFit/>
          </a:bodyPr>
          <a:lstStyle/>
          <a:p>
            <a:r>
              <a:rPr lang="en-US" sz="2400" smtClean="0">
                <a:solidFill>
                  <a:srgbClr val="FFFF00"/>
                </a:solidFill>
                <a:latin typeface="Lora" pitchFamily="2" charset="0"/>
              </a:rPr>
              <a:t>=&gt; Chỉ có thể đọc và cập nhật thông tin từ Object ban đầu</a:t>
            </a:r>
            <a:endParaRPr lang="en-US" sz="2400">
              <a:solidFill>
                <a:srgbClr val="FFFF00"/>
              </a:solidFill>
              <a:latin typeface="Lora" pitchFamily="2" charset="0"/>
            </a:endParaRPr>
          </a:p>
        </p:txBody>
      </p:sp>
    </p:spTree>
    <p:extLst>
      <p:ext uri="{BB962C8B-B14F-4D97-AF65-F5344CB8AC3E}">
        <p14:creationId xmlns:p14="http://schemas.microsoft.com/office/powerpoint/2010/main" val="2972745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8724" y="643816"/>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Lora" pitchFamily="2" charset="0"/>
              </a:rPr>
              <a:t>Ưu điểm</a:t>
            </a:r>
            <a:endParaRPr>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dirty="0" smtClean="0">
                <a:latin typeface="Lora" pitchFamily="2" charset="0"/>
              </a:rPr>
              <a:t>SINGL</a:t>
            </a:r>
            <a:r>
              <a:rPr lang="en-US" dirty="0" smtClean="0">
                <a:latin typeface="Lora" pitchFamily="2" charset="0"/>
              </a:rPr>
              <a:t>E</a:t>
            </a:r>
            <a:r>
              <a:rPr lang="vi-VN" dirty="0" smtClean="0">
                <a:latin typeface="Lora" pitchFamily="2" charset="0"/>
              </a:rPr>
              <a:t>TON</a:t>
            </a:r>
            <a:endParaRPr lang="en-US" dirty="0">
              <a:latin typeface="Lora" pitchFamily="2" charset="0"/>
            </a:endParaRPr>
          </a:p>
        </p:txBody>
      </p:sp>
      <p:sp>
        <p:nvSpPr>
          <p:cNvPr id="2" name="TextBox 1"/>
          <p:cNvSpPr txBox="1"/>
          <p:nvPr/>
        </p:nvSpPr>
        <p:spPr>
          <a:xfrm>
            <a:off x="1163782" y="1595209"/>
            <a:ext cx="6833062" cy="2677656"/>
          </a:xfrm>
          <a:prstGeom prst="rect">
            <a:avLst/>
          </a:prstGeom>
          <a:noFill/>
        </p:spPr>
        <p:txBody>
          <a:bodyPr wrap="square" rtlCol="0">
            <a:spAutoFit/>
          </a:bodyPr>
          <a:lstStyle/>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Tạo ra Object duy nhất chứa thông tin được sử dụng nhiều lần, ở nhiều nơi và không bị thay đổi</a:t>
            </a:r>
          </a:p>
          <a:p>
            <a:pPr marL="342900" indent="-342900">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Tiết kiệm tài nguyên</a:t>
            </a:r>
          </a:p>
          <a:p>
            <a:pPr marL="342900" indent="-342900">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lumMod val="75000"/>
                </a:schemeClr>
              </a:buClr>
              <a:buFont typeface="Wingdings" panose="05000000000000000000" pitchFamily="2" charset="2"/>
              <a:buChar char="Ø"/>
            </a:pPr>
            <a:r>
              <a:rPr lang="en-US" sz="2400" smtClean="0">
                <a:solidFill>
                  <a:schemeClr val="bg1"/>
                </a:solidFill>
                <a:latin typeface="Lora" pitchFamily="2" charset="0"/>
              </a:rPr>
              <a:t>Đồng bộ hoá dữ liệu</a:t>
            </a:r>
            <a:endParaRPr lang="en-US" sz="2400">
              <a:solidFill>
                <a:schemeClr val="bg1"/>
              </a:solidFill>
              <a:latin typeface="Lora" pitchFamily="2" charset="0"/>
            </a:endParaRPr>
          </a:p>
        </p:txBody>
      </p:sp>
    </p:spTree>
    <p:extLst>
      <p:ext uri="{BB962C8B-B14F-4D97-AF65-F5344CB8AC3E}">
        <p14:creationId xmlns:p14="http://schemas.microsoft.com/office/powerpoint/2010/main" val="36566100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8724" y="643816"/>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Lora" pitchFamily="2" charset="0"/>
              </a:rPr>
              <a:t>Nhược điểm:</a:t>
            </a:r>
            <a:endParaRPr>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dirty="0" smtClean="0">
                <a:latin typeface="Lora" pitchFamily="2" charset="0"/>
              </a:rPr>
              <a:t>SINGL</a:t>
            </a:r>
            <a:r>
              <a:rPr lang="en-US" dirty="0" smtClean="0">
                <a:latin typeface="Lora" pitchFamily="2" charset="0"/>
              </a:rPr>
              <a:t>E</a:t>
            </a:r>
            <a:r>
              <a:rPr lang="vi-VN" dirty="0" smtClean="0">
                <a:latin typeface="Lora" pitchFamily="2" charset="0"/>
              </a:rPr>
              <a:t>TON</a:t>
            </a:r>
            <a:endParaRPr lang="en-US" dirty="0">
              <a:latin typeface="Lora" pitchFamily="2" charset="0"/>
            </a:endParaRPr>
          </a:p>
        </p:txBody>
      </p:sp>
      <p:sp>
        <p:nvSpPr>
          <p:cNvPr id="3" name="TextBox 2"/>
          <p:cNvSpPr txBox="1"/>
          <p:nvPr/>
        </p:nvSpPr>
        <p:spPr>
          <a:xfrm>
            <a:off x="1622088" y="1595209"/>
            <a:ext cx="5403272" cy="2308324"/>
          </a:xfrm>
          <a:prstGeom prst="rect">
            <a:avLst/>
          </a:prstGeom>
          <a:noFill/>
        </p:spPr>
        <p:txBody>
          <a:bodyPr wrap="square" rtlCol="0">
            <a:spAutoFit/>
          </a:bodyPr>
          <a:lstStyle/>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Khó thử nghiệm</a:t>
            </a:r>
          </a:p>
          <a:p>
            <a:pPr marL="342900" indent="-342900">
              <a:buClr>
                <a:schemeClr val="accent3"/>
              </a:buClr>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Khó khăn trong việc kế thừa</a:t>
            </a:r>
          </a:p>
          <a:p>
            <a:pPr marL="342900" indent="-342900">
              <a:buClr>
                <a:schemeClr val="accent3"/>
              </a:buClr>
              <a:buFont typeface="Wingdings" panose="05000000000000000000" pitchFamily="2" charset="2"/>
              <a:buChar char="Ø"/>
            </a:pPr>
            <a:endParaRPr lang="en-US" sz="2400" smtClean="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Xung đột dữ liệu trong đa luồng</a:t>
            </a:r>
          </a:p>
          <a:p>
            <a:pPr marL="342900" indent="-342900">
              <a:buClr>
                <a:schemeClr val="accent3"/>
              </a:buClr>
              <a:buFont typeface="Wingdings" panose="05000000000000000000" pitchFamily="2" charset="2"/>
              <a:buChar char="Ø"/>
            </a:pPr>
            <a:endParaRPr lang="en-US" sz="2400">
              <a:solidFill>
                <a:schemeClr val="bg1"/>
              </a:solidFill>
              <a:latin typeface="Lora" pitchFamily="2" charset="0"/>
            </a:endParaRPr>
          </a:p>
        </p:txBody>
      </p:sp>
    </p:spTree>
    <p:extLst>
      <p:ext uri="{BB962C8B-B14F-4D97-AF65-F5344CB8AC3E}">
        <p14:creationId xmlns:p14="http://schemas.microsoft.com/office/powerpoint/2010/main" val="12618292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0410" y="443297"/>
            <a:ext cx="4241713"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latin typeface="Lora" pitchFamily="2" charset="0"/>
              </a:rPr>
              <a:t>Đa luồng Multi-thread</a:t>
            </a:r>
            <a:endParaRPr>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dirty="0" smtClean="0">
                <a:latin typeface="Lora" pitchFamily="2" charset="0"/>
              </a:rPr>
              <a:t>SINGL</a:t>
            </a:r>
            <a:r>
              <a:rPr lang="en-US" dirty="0" smtClean="0">
                <a:latin typeface="Lora" pitchFamily="2" charset="0"/>
              </a:rPr>
              <a:t>E</a:t>
            </a:r>
            <a:r>
              <a:rPr lang="vi-VN" dirty="0" smtClean="0">
                <a:latin typeface="Lora" pitchFamily="2" charset="0"/>
              </a:rPr>
              <a:t>TON</a:t>
            </a:r>
            <a:endParaRPr lang="en-US" dirty="0">
              <a:latin typeface="Lora" pitchFamily="2" charset="0"/>
            </a:endParaRPr>
          </a:p>
        </p:txBody>
      </p:sp>
      <p:pic>
        <p:nvPicPr>
          <p:cNvPr id="3" name="Picture 2"/>
          <p:cNvPicPr>
            <a:picLocks noChangeAspect="1"/>
          </p:cNvPicPr>
          <p:nvPr/>
        </p:nvPicPr>
        <p:blipFill>
          <a:blip r:embed="rId3"/>
          <a:stretch>
            <a:fillRect/>
          </a:stretch>
        </p:blipFill>
        <p:spPr>
          <a:xfrm>
            <a:off x="214136" y="1203497"/>
            <a:ext cx="4374259" cy="3505504"/>
          </a:xfrm>
          <a:prstGeom prst="rect">
            <a:avLst/>
          </a:prstGeom>
        </p:spPr>
      </p:pic>
      <p:pic>
        <p:nvPicPr>
          <p:cNvPr id="5" name="Picture 4"/>
          <p:cNvPicPr>
            <a:picLocks noChangeAspect="1"/>
          </p:cNvPicPr>
          <p:nvPr/>
        </p:nvPicPr>
        <p:blipFill>
          <a:blip r:embed="rId4"/>
          <a:stretch>
            <a:fillRect/>
          </a:stretch>
        </p:blipFill>
        <p:spPr>
          <a:xfrm>
            <a:off x="4654669" y="546596"/>
            <a:ext cx="6241321" cy="3829227"/>
          </a:xfrm>
          <a:prstGeom prst="rect">
            <a:avLst/>
          </a:prstGeom>
        </p:spPr>
      </p:pic>
      <p:pic>
        <p:nvPicPr>
          <p:cNvPr id="6" name="Picture 5"/>
          <p:cNvPicPr>
            <a:picLocks noChangeAspect="1"/>
          </p:cNvPicPr>
          <p:nvPr/>
        </p:nvPicPr>
        <p:blipFill>
          <a:blip r:embed="rId5"/>
          <a:stretch>
            <a:fillRect/>
          </a:stretch>
        </p:blipFill>
        <p:spPr>
          <a:xfrm>
            <a:off x="4662054" y="4469796"/>
            <a:ext cx="1775614" cy="609653"/>
          </a:xfrm>
          <a:prstGeom prst="rect">
            <a:avLst/>
          </a:prstGeom>
        </p:spPr>
      </p:pic>
    </p:spTree>
    <p:extLst>
      <p:ext uri="{BB962C8B-B14F-4D97-AF65-F5344CB8AC3E}">
        <p14:creationId xmlns:p14="http://schemas.microsoft.com/office/powerpoint/2010/main" val="10247034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0410" y="443297"/>
            <a:ext cx="4241713"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latin typeface="Lora" pitchFamily="2" charset="0"/>
              </a:rPr>
              <a:t>Đa luồng Multi-thread</a:t>
            </a:r>
            <a:endParaRPr>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vi-VN" dirty="0" smtClean="0">
                <a:latin typeface="Lora" pitchFamily="2" charset="0"/>
              </a:rPr>
              <a:t>SINGL</a:t>
            </a:r>
            <a:r>
              <a:rPr lang="en-US" smtClean="0">
                <a:latin typeface="Lora" pitchFamily="2" charset="0"/>
              </a:rPr>
              <a:t>E</a:t>
            </a:r>
            <a:r>
              <a:rPr lang="vi-VN" smtClean="0">
                <a:latin typeface="Lora" pitchFamily="2" charset="0"/>
              </a:rPr>
              <a:t>TON</a:t>
            </a:r>
            <a:endParaRPr lang="en-US" dirty="0">
              <a:latin typeface="Lora" pitchFamily="2" charset="0"/>
            </a:endParaRPr>
          </a:p>
        </p:txBody>
      </p:sp>
      <p:pic>
        <p:nvPicPr>
          <p:cNvPr id="5" name="Picture 4"/>
          <p:cNvPicPr>
            <a:picLocks noChangeAspect="1"/>
          </p:cNvPicPr>
          <p:nvPr/>
        </p:nvPicPr>
        <p:blipFill>
          <a:blip r:embed="rId3"/>
          <a:stretch>
            <a:fillRect/>
          </a:stretch>
        </p:blipFill>
        <p:spPr>
          <a:xfrm>
            <a:off x="4832256" y="546596"/>
            <a:ext cx="6241321" cy="3829227"/>
          </a:xfrm>
          <a:prstGeom prst="rect">
            <a:avLst/>
          </a:prstGeom>
        </p:spPr>
      </p:pic>
      <p:pic>
        <p:nvPicPr>
          <p:cNvPr id="2" name="Picture 1"/>
          <p:cNvPicPr>
            <a:picLocks noChangeAspect="1"/>
          </p:cNvPicPr>
          <p:nvPr/>
        </p:nvPicPr>
        <p:blipFill>
          <a:blip r:embed="rId4"/>
          <a:stretch>
            <a:fillRect/>
          </a:stretch>
        </p:blipFill>
        <p:spPr>
          <a:xfrm>
            <a:off x="-96227" y="1101304"/>
            <a:ext cx="4861981" cy="3040643"/>
          </a:xfrm>
          <a:prstGeom prst="rect">
            <a:avLst/>
          </a:prstGeom>
        </p:spPr>
      </p:pic>
      <p:pic>
        <p:nvPicPr>
          <p:cNvPr id="4" name="Picture 3"/>
          <p:cNvPicPr>
            <a:picLocks noChangeAspect="1"/>
          </p:cNvPicPr>
          <p:nvPr/>
        </p:nvPicPr>
        <p:blipFill>
          <a:blip r:embed="rId5"/>
          <a:stretch>
            <a:fillRect/>
          </a:stretch>
        </p:blipFill>
        <p:spPr>
          <a:xfrm>
            <a:off x="4832256" y="4460575"/>
            <a:ext cx="1524132" cy="563929"/>
          </a:xfrm>
          <a:prstGeom prst="rect">
            <a:avLst/>
          </a:prstGeom>
        </p:spPr>
      </p:pic>
    </p:spTree>
    <p:extLst>
      <p:ext uri="{BB962C8B-B14F-4D97-AF65-F5344CB8AC3E}">
        <p14:creationId xmlns:p14="http://schemas.microsoft.com/office/powerpoint/2010/main" val="373793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168"/>
        <p:cNvGrpSpPr/>
        <p:nvPr/>
      </p:nvGrpSpPr>
      <p:grpSpPr>
        <a:xfrm>
          <a:off x="0" y="0"/>
          <a:ext cx="0" cy="0"/>
          <a:chOff x="0" y="0"/>
          <a:chExt cx="0" cy="0"/>
        </a:xfrm>
      </p:grpSpPr>
      <p:pic>
        <p:nvPicPr>
          <p:cNvPr id="1026" name="Picture 2" descr="35+ mẫu slide cảm ơn powerpoint đẹp cho bài thuyết trình chuyên nghiệ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96985"/>
            <a:ext cx="5079076" cy="3446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97527" y="1579418"/>
            <a:ext cx="7863840" cy="523220"/>
          </a:xfrm>
          <a:prstGeom prst="rect">
            <a:avLst/>
          </a:prstGeom>
          <a:noFill/>
        </p:spPr>
        <p:txBody>
          <a:bodyPr wrap="square" rtlCol="0">
            <a:spAutoFit/>
          </a:bodyPr>
          <a:lstStyle/>
          <a:p>
            <a:r>
              <a:rPr lang="vi-VN" sz="2800" smtClean="0">
                <a:solidFill>
                  <a:schemeClr val="tx1"/>
                </a:solidFill>
                <a:latin typeface="Lora" pitchFamily="2" charset="0"/>
              </a:rPr>
              <a:t>CẢM ƠN CÔ VÀ CÁC BẠN ĐÃ LẮNG NGHE</a:t>
            </a:r>
            <a:endParaRPr lang="en-US" sz="2800">
              <a:solidFill>
                <a:schemeClr val="tx1"/>
              </a:solidFill>
              <a:latin typeface="Lora" pitchFamily="2" charset="0"/>
            </a:endParaRP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0411" y="443297"/>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Khái niệm</a:t>
            </a:r>
            <a:endParaRPr u="sng">
              <a:latin typeface="Lora" pitchFamily="2" charset="0"/>
            </a:endParaRPr>
          </a:p>
        </p:txBody>
      </p:sp>
      <p:sp>
        <p:nvSpPr>
          <p:cNvPr id="8" name="Google Shape;1297;p41"/>
          <p:cNvSpPr txBox="1">
            <a:spLocks/>
          </p:cNvSpPr>
          <p:nvPr/>
        </p:nvSpPr>
        <p:spPr>
          <a:xfrm>
            <a:off x="1727663" y="1378064"/>
            <a:ext cx="6237589" cy="15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Albert Sans"/>
              <a:buChar char="●"/>
              <a:defRPr sz="1400" b="0" i="0" u="none" strike="noStrike" cap="none">
                <a:solidFill>
                  <a:schemeClr val="lt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2pPr>
            <a:lvl3pPr marL="1371600" marR="0" lvl="2"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3pPr>
            <a:lvl4pPr marL="1828800" marR="0" lvl="3"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4pPr>
            <a:lvl5pPr marL="2286000" marR="0" lvl="4"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5pPr>
            <a:lvl6pPr marL="2743200" marR="0" lvl="5"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6pPr>
            <a:lvl7pPr marL="3200400" marR="0" lvl="6"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7pPr>
            <a:lvl8pPr marL="3657600" marR="0" lvl="7"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9pPr>
          </a:lstStyle>
          <a:p>
            <a:pPr marL="0" indent="0">
              <a:buFont typeface="Albert Sans"/>
              <a:buNone/>
            </a:pPr>
            <a:r>
              <a:rPr lang="vi-VN" sz="2400" dirty="0" smtClean="0">
                <a:latin typeface="Lora" pitchFamily="2" charset="0"/>
              </a:rPr>
              <a:t>Builder Pa</a:t>
            </a:r>
            <a:r>
              <a:rPr lang="en-US" sz="2400" dirty="0">
                <a:latin typeface="Lora" pitchFamily="2" charset="0"/>
              </a:rPr>
              <a:t>t</a:t>
            </a:r>
            <a:r>
              <a:rPr lang="vi-VN" sz="2400" dirty="0" smtClean="0">
                <a:latin typeface="Lora" pitchFamily="2" charset="0"/>
              </a:rPr>
              <a:t>tern là một mẫu thiết kế phần mềm trong lập trình hướng đối tượng, giúp chia nhỏ constructor của chúng ta ra nhiều phần nhỏ hơn</a:t>
            </a:r>
            <a:endParaRPr lang="vi-VN" sz="2400" dirty="0">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Tree>
    <p:extLst>
      <p:ext uri="{BB962C8B-B14F-4D97-AF65-F5344CB8AC3E}">
        <p14:creationId xmlns:p14="http://schemas.microsoft.com/office/powerpoint/2010/main" val="253562554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
        <p:nvSpPr>
          <p:cNvPr id="10" name="Google Shape;1296;p41"/>
          <p:cNvSpPr txBox="1">
            <a:spLocks/>
          </p:cNvSpPr>
          <p:nvPr/>
        </p:nvSpPr>
        <p:spPr>
          <a:xfrm>
            <a:off x="86447" y="365892"/>
            <a:ext cx="4035000" cy="76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1pPr>
            <a:lvl2pPr marR="0" lvl="1"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ctr"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l"/>
            <a:r>
              <a:rPr lang="en-US" u="sng" smtClean="0">
                <a:latin typeface="Lora" pitchFamily="2" charset="0"/>
              </a:rPr>
              <a:t>Trường hợp sử dụng</a:t>
            </a:r>
            <a:endParaRPr lang="en-US" u="sng">
              <a:latin typeface="Lora" pitchFamily="2" charset="0"/>
            </a:endParaRPr>
          </a:p>
        </p:txBody>
      </p:sp>
      <p:sp>
        <p:nvSpPr>
          <p:cNvPr id="12" name="TextBox 11"/>
          <p:cNvSpPr txBox="1"/>
          <p:nvPr/>
        </p:nvSpPr>
        <p:spPr>
          <a:xfrm>
            <a:off x="574962" y="1039583"/>
            <a:ext cx="7543802" cy="3416320"/>
          </a:xfrm>
          <a:prstGeom prst="rect">
            <a:avLst/>
          </a:prstGeom>
          <a:noFill/>
        </p:spPr>
        <p:txBody>
          <a:bodyPr wrap="square" rtlCol="0">
            <a:spAutoFit/>
          </a:bodyPr>
          <a:lstStyle/>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Trường hợp có đối tượng phức tạp sỡ hữu nhiều thuộc tính, đối tượng này có thể được tạo từ tổ hợp các thuộc tính khác nhau.</a:t>
            </a:r>
          </a:p>
          <a:p>
            <a:endParaRPr lang="en-US" sz="240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Tạo đối tượng từ dữ liệu đầu vào động hoặc từ các nguồn khác nhau.</a:t>
            </a:r>
          </a:p>
          <a:p>
            <a:endParaRPr lang="en-US" sz="2400">
              <a:solidFill>
                <a:schemeClr val="bg1"/>
              </a:solidFill>
              <a:latin typeface="Lora" pitchFamily="2" charset="0"/>
            </a:endParaRPr>
          </a:p>
          <a:p>
            <a:pPr marL="342900" indent="-342900">
              <a:buClr>
                <a:schemeClr val="accent3"/>
              </a:buClr>
              <a:buFont typeface="Wingdings" panose="05000000000000000000" pitchFamily="2" charset="2"/>
              <a:buChar char="Ø"/>
            </a:pPr>
            <a:r>
              <a:rPr lang="en-US" sz="2400" smtClean="0">
                <a:solidFill>
                  <a:schemeClr val="bg1"/>
                </a:solidFill>
                <a:latin typeface="Lora" pitchFamily="2" charset="0"/>
              </a:rPr>
              <a:t>Tạo đối tượng từ một đối tượng đã có sẵn và thiết lập một số thuộc tính khác.</a:t>
            </a:r>
          </a:p>
        </p:txBody>
      </p:sp>
    </p:spTree>
    <p:extLst>
      <p:ext uri="{BB962C8B-B14F-4D97-AF65-F5344CB8AC3E}">
        <p14:creationId xmlns:p14="http://schemas.microsoft.com/office/powerpoint/2010/main" val="27976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1000"/>
                                        <p:tgtEl>
                                          <p:spTgt spid="12">
                                            <p:txEl>
                                              <p:pRg st="0" end="0"/>
                                            </p:txEl>
                                          </p:spTgt>
                                        </p:tgtEl>
                                      </p:cBhvr>
                                    </p:animEffect>
                                    <p:anim calcmode="lin" valueType="num">
                                      <p:cBhvr>
                                        <p:cTn id="2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Effect transition="in" filter="fade">
                                      <p:cBhvr>
                                        <p:cTn id="28" dur="1000"/>
                                        <p:tgtEl>
                                          <p:spTgt spid="12">
                                            <p:txEl>
                                              <p:pRg st="2" end="2"/>
                                            </p:txEl>
                                          </p:spTgt>
                                        </p:tgtEl>
                                      </p:cBhvr>
                                    </p:animEffect>
                                    <p:anim calcmode="lin" valueType="num">
                                      <p:cBhvr>
                                        <p:cTn id="29"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fade">
                                      <p:cBhvr>
                                        <p:cTn id="35" dur="1000"/>
                                        <p:tgtEl>
                                          <p:spTgt spid="12">
                                            <p:txEl>
                                              <p:pRg st="4" end="4"/>
                                            </p:txEl>
                                          </p:spTgt>
                                        </p:tgtEl>
                                      </p:cBhvr>
                                    </p:animEffect>
                                    <p:anim calcmode="lin" valueType="num">
                                      <p:cBhvr>
                                        <p:cTn id="36"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136323" y="893543"/>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Mục tiêu chính</a:t>
            </a:r>
            <a:endParaRPr u="sng">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
        <p:nvSpPr>
          <p:cNvPr id="4" name="TextBox 3"/>
          <p:cNvSpPr txBox="1"/>
          <p:nvPr/>
        </p:nvSpPr>
        <p:spPr>
          <a:xfrm>
            <a:off x="2813857" y="2053056"/>
            <a:ext cx="5995135" cy="830997"/>
          </a:xfrm>
          <a:prstGeom prst="rect">
            <a:avLst/>
          </a:prstGeom>
          <a:noFill/>
        </p:spPr>
        <p:txBody>
          <a:bodyPr wrap="square" rtlCol="0">
            <a:spAutoFit/>
          </a:bodyPr>
          <a:lstStyle/>
          <a:p>
            <a:r>
              <a:rPr lang="en-US" sz="2400" smtClean="0">
                <a:solidFill>
                  <a:schemeClr val="bg1"/>
                </a:solidFill>
                <a:latin typeface="Lora" pitchFamily="2" charset="0"/>
              </a:rPr>
              <a:t>Giúp code trên nên dễ đọc, dễ hiểu, dễ bảo trì hơn</a:t>
            </a:r>
            <a:endParaRPr lang="en-US" sz="2400">
              <a:solidFill>
                <a:schemeClr val="bg1"/>
              </a:solidFill>
              <a:latin typeface="Lora" pitchFamily="2" charset="0"/>
            </a:endParaRPr>
          </a:p>
        </p:txBody>
      </p:sp>
      <p:sp>
        <p:nvSpPr>
          <p:cNvPr id="11" name="TextBox 10"/>
          <p:cNvSpPr txBox="1"/>
          <p:nvPr/>
        </p:nvSpPr>
        <p:spPr>
          <a:xfrm>
            <a:off x="2813857" y="3653489"/>
            <a:ext cx="5995135" cy="830997"/>
          </a:xfrm>
          <a:prstGeom prst="rect">
            <a:avLst/>
          </a:prstGeom>
          <a:noFill/>
        </p:spPr>
        <p:txBody>
          <a:bodyPr wrap="square" rtlCol="0">
            <a:spAutoFit/>
          </a:bodyPr>
          <a:lstStyle/>
          <a:p>
            <a:r>
              <a:rPr lang="en-US" sz="2400" smtClean="0">
                <a:solidFill>
                  <a:schemeClr val="bg1"/>
                </a:solidFill>
                <a:latin typeface="Lora" pitchFamily="2" charset="0"/>
              </a:rPr>
              <a:t>Giúp tạo Object theo những hướng khác nhau</a:t>
            </a:r>
            <a:endParaRPr lang="en-US" sz="2400">
              <a:solidFill>
                <a:schemeClr val="bg1"/>
              </a:solidFill>
              <a:latin typeface="Lora" pitchFamily="2" charset="0"/>
            </a:endParaRPr>
          </a:p>
        </p:txBody>
      </p:sp>
      <p:sp>
        <p:nvSpPr>
          <p:cNvPr id="5" name="Right Arrow 4"/>
          <p:cNvSpPr/>
          <p:nvPr/>
        </p:nvSpPr>
        <p:spPr>
          <a:xfrm>
            <a:off x="1130532" y="2191602"/>
            <a:ext cx="1253836"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1130531" y="3792197"/>
            <a:ext cx="1253836"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27155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4" grpId="0"/>
      <p:bldP spid="11" grpId="0"/>
      <p:bldP spid="5"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7" name="Google Shape;1296;p41"/>
          <p:cNvSpPr txBox="1">
            <a:spLocks noGrp="1"/>
          </p:cNvSpPr>
          <p:nvPr>
            <p:ph type="title"/>
          </p:nvPr>
        </p:nvSpPr>
        <p:spPr>
          <a:xfrm>
            <a:off x="280411" y="443297"/>
            <a:ext cx="4035000" cy="7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smtClean="0">
                <a:latin typeface="Lora" pitchFamily="2" charset="0"/>
              </a:rPr>
              <a:t>Ví dụ</a:t>
            </a:r>
            <a:endParaRPr u="sng">
              <a:latin typeface="Lora" pitchFamily="2" charset="0"/>
            </a:endParaRPr>
          </a:p>
        </p:txBody>
      </p:sp>
      <p:sp>
        <p:nvSpPr>
          <p:cNvPr id="8" name="Google Shape;1297;p41"/>
          <p:cNvSpPr txBox="1">
            <a:spLocks/>
          </p:cNvSpPr>
          <p:nvPr/>
        </p:nvSpPr>
        <p:spPr>
          <a:xfrm>
            <a:off x="1543259" y="507575"/>
            <a:ext cx="6237589" cy="158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Albert Sans"/>
              <a:buChar char="●"/>
              <a:defRPr sz="1400" b="0" i="0" u="none" strike="noStrike" cap="none">
                <a:solidFill>
                  <a:schemeClr val="lt1"/>
                </a:solidFill>
                <a:latin typeface="Albert Sans"/>
                <a:ea typeface="Albert Sans"/>
                <a:cs typeface="Albert Sans"/>
                <a:sym typeface="Albert Sans"/>
              </a:defRPr>
            </a:lvl1pPr>
            <a:lvl2pPr marL="914400" marR="0" lvl="1" indent="-304800" algn="l" rtl="0">
              <a:lnSpc>
                <a:spcPct val="115000"/>
              </a:lnSpc>
              <a:spcBef>
                <a:spcPts val="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2pPr>
            <a:lvl3pPr marL="1371600" marR="0" lvl="2"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3pPr>
            <a:lvl4pPr marL="1828800" marR="0" lvl="3"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4pPr>
            <a:lvl5pPr marL="2286000" marR="0" lvl="4"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5pPr>
            <a:lvl6pPr marL="2743200" marR="0" lvl="5"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6pPr>
            <a:lvl7pPr marL="3200400" marR="0" lvl="6"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7pPr>
            <a:lvl8pPr marL="3657600" marR="0" lvl="7" indent="-304800" algn="l" rtl="0">
              <a:lnSpc>
                <a:spcPct val="115000"/>
              </a:lnSpc>
              <a:spcBef>
                <a:spcPts val="1600"/>
              </a:spcBef>
              <a:spcAft>
                <a:spcPts val="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400" b="0" i="0" u="none" strike="noStrike" cap="none">
                <a:solidFill>
                  <a:schemeClr val="lt1"/>
                </a:solidFill>
                <a:latin typeface="Albert Sans"/>
                <a:ea typeface="Albert Sans"/>
                <a:cs typeface="Albert Sans"/>
                <a:sym typeface="Albert Sans"/>
              </a:defRPr>
            </a:lvl9pPr>
          </a:lstStyle>
          <a:p>
            <a:pPr marL="0" indent="0">
              <a:buNone/>
            </a:pPr>
            <a:r>
              <a:rPr lang="vi-VN" sz="2400">
                <a:latin typeface="Lora" pitchFamily="2" charset="0"/>
              </a:rPr>
              <a:t>Ví dụ ta có class Car với một constructor khổng lồ chứa nhiều tham số, khi tạo ra một </a:t>
            </a:r>
            <a:r>
              <a:rPr lang="en-US" sz="2400" smtClean="0">
                <a:latin typeface="Lora" pitchFamily="2" charset="0"/>
              </a:rPr>
              <a:t>object</a:t>
            </a:r>
            <a:r>
              <a:rPr lang="vi-VN" sz="2400" smtClean="0">
                <a:latin typeface="Lora" pitchFamily="2" charset="0"/>
              </a:rPr>
              <a:t> </a:t>
            </a:r>
            <a:r>
              <a:rPr lang="vi-VN" sz="2400">
                <a:latin typeface="Lora" pitchFamily="2" charset="0"/>
              </a:rPr>
              <a:t>sẽ phải nhập đi nhập lại những tham số, rất dễ gây nhầm lẫn và khó để nhớ thứ tự của từng tham </a:t>
            </a:r>
            <a:r>
              <a:rPr lang="vi-VN" sz="2400" smtClean="0">
                <a:latin typeface="Lora" pitchFamily="2" charset="0"/>
              </a:rPr>
              <a:t>số</a:t>
            </a:r>
            <a:r>
              <a:rPr lang="en-US" sz="2400" smtClean="0">
                <a:latin typeface="Lora" pitchFamily="2" charset="0"/>
              </a:rPr>
              <a:t>.</a:t>
            </a:r>
            <a:endParaRPr lang="vi-VN" sz="2400">
              <a:latin typeface="Lora" pitchFamily="2" charset="0"/>
            </a:endParaRPr>
          </a:p>
        </p:txBody>
      </p:sp>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sp>
        <p:nvSpPr>
          <p:cNvPr id="4" name="TextBox 3"/>
          <p:cNvSpPr txBox="1"/>
          <p:nvPr/>
        </p:nvSpPr>
        <p:spPr>
          <a:xfrm>
            <a:off x="3054925" y="2985654"/>
            <a:ext cx="5995135" cy="1200329"/>
          </a:xfrm>
          <a:prstGeom prst="rect">
            <a:avLst/>
          </a:prstGeom>
          <a:noFill/>
        </p:spPr>
        <p:txBody>
          <a:bodyPr wrap="square" rtlCol="0">
            <a:spAutoFit/>
          </a:bodyPr>
          <a:lstStyle/>
          <a:p>
            <a:r>
              <a:rPr lang="en-US" sz="2400" smtClean="0">
                <a:solidFill>
                  <a:schemeClr val="bg1"/>
                </a:solidFill>
                <a:latin typeface="Lora" pitchFamily="2" charset="0"/>
              </a:rPr>
              <a:t>Áp dụng Builder để đơn giản hoá Constructor</a:t>
            </a:r>
            <a:r>
              <a:rPr lang="vi-VN" sz="2400" smtClean="0">
                <a:solidFill>
                  <a:schemeClr val="bg1"/>
                </a:solidFill>
                <a:latin typeface="Lora" pitchFamily="2" charset="0"/>
              </a:rPr>
              <a:t>, và hiểu được ý nghĩa của các các parameters</a:t>
            </a:r>
            <a:endParaRPr lang="en-US" sz="2400">
              <a:solidFill>
                <a:schemeClr val="bg1"/>
              </a:solidFill>
              <a:latin typeface="Lora" pitchFamily="2" charset="0"/>
            </a:endParaRPr>
          </a:p>
        </p:txBody>
      </p:sp>
      <p:sp>
        <p:nvSpPr>
          <p:cNvPr id="5" name="Right Arrow 4"/>
          <p:cNvSpPr/>
          <p:nvPr/>
        </p:nvSpPr>
        <p:spPr>
          <a:xfrm>
            <a:off x="1371600" y="3124200"/>
            <a:ext cx="1253836" cy="339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498534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1000"/>
                                        <p:tgtEl>
                                          <p:spTgt spid="8">
                                            <p:txEl>
                                              <p:pRg st="0" end="0"/>
                                            </p:txEl>
                                          </p:spTgt>
                                        </p:tgtEl>
                                      </p:cBhvr>
                                    </p:animEffect>
                                    <p:anim calcmode="lin" valueType="num">
                                      <p:cBhvr>
                                        <p:cTn id="21"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4"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dirty="0" smtClean="0">
                <a:latin typeface="Lora" pitchFamily="2" charset="0"/>
              </a:rPr>
              <a:t>BUILDER</a:t>
            </a:r>
            <a:endParaRPr lang="en-US" dirty="0">
              <a:latin typeface="Lora" pitchFamily="2" charset="0"/>
            </a:endParaRPr>
          </a:p>
        </p:txBody>
      </p:sp>
      <p:pic>
        <p:nvPicPr>
          <p:cNvPr id="2" name="Picture 1"/>
          <p:cNvPicPr>
            <a:picLocks noChangeAspect="1"/>
          </p:cNvPicPr>
          <p:nvPr/>
        </p:nvPicPr>
        <p:blipFill>
          <a:blip r:embed="rId3"/>
          <a:stretch>
            <a:fillRect/>
          </a:stretch>
        </p:blipFill>
        <p:spPr>
          <a:xfrm>
            <a:off x="1490151" y="524816"/>
            <a:ext cx="6199122" cy="4618684"/>
          </a:xfrm>
          <a:prstGeom prst="rect">
            <a:avLst/>
          </a:prstGeom>
        </p:spPr>
      </p:pic>
    </p:spTree>
    <p:extLst>
      <p:ext uri="{BB962C8B-B14F-4D97-AF65-F5344CB8AC3E}">
        <p14:creationId xmlns:p14="http://schemas.microsoft.com/office/powerpoint/2010/main" val="67544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pic>
        <p:nvPicPr>
          <p:cNvPr id="2" name="Picture 1"/>
          <p:cNvPicPr>
            <a:picLocks noChangeAspect="1"/>
          </p:cNvPicPr>
          <p:nvPr/>
        </p:nvPicPr>
        <p:blipFill>
          <a:blip r:embed="rId3"/>
          <a:stretch>
            <a:fillRect/>
          </a:stretch>
        </p:blipFill>
        <p:spPr>
          <a:xfrm>
            <a:off x="4825101" y="714895"/>
            <a:ext cx="3749365" cy="4024498"/>
          </a:xfrm>
          <a:prstGeom prst="rect">
            <a:avLst/>
          </a:prstGeom>
        </p:spPr>
      </p:pic>
      <p:pic>
        <p:nvPicPr>
          <p:cNvPr id="3" name="Picture 2"/>
          <p:cNvPicPr>
            <a:picLocks noChangeAspect="1"/>
          </p:cNvPicPr>
          <p:nvPr/>
        </p:nvPicPr>
        <p:blipFill>
          <a:blip r:embed="rId4"/>
          <a:stretch>
            <a:fillRect/>
          </a:stretch>
        </p:blipFill>
        <p:spPr>
          <a:xfrm>
            <a:off x="380159" y="714895"/>
            <a:ext cx="3429297" cy="4320540"/>
          </a:xfrm>
          <a:prstGeom prst="rect">
            <a:avLst/>
          </a:prstGeom>
        </p:spPr>
      </p:pic>
    </p:spTree>
    <p:extLst>
      <p:ext uri="{BB962C8B-B14F-4D97-AF65-F5344CB8AC3E}">
        <p14:creationId xmlns:p14="http://schemas.microsoft.com/office/powerpoint/2010/main" val="25146720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9" name="Google Shape;1279;p40"/>
          <p:cNvSpPr txBox="1">
            <a:spLocks/>
          </p:cNvSpPr>
          <p:nvPr/>
        </p:nvSpPr>
        <p:spPr>
          <a:xfrm>
            <a:off x="810054" y="-1200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Secular One"/>
              <a:buNone/>
              <a:defRPr sz="40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2pPr>
            <a:lvl3pPr marR="0" lvl="2"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3pPr>
            <a:lvl4pPr marR="0" lvl="3"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4pPr>
            <a:lvl5pPr marR="0" lvl="4"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5pPr>
            <a:lvl6pPr marR="0" lvl="5"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6pPr>
            <a:lvl7pPr marR="0" lvl="6"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7pPr>
            <a:lvl8pPr marR="0" lvl="7"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8pPr>
            <a:lvl9pPr marR="0" lvl="8" algn="l" rtl="0">
              <a:lnSpc>
                <a:spcPct val="100000"/>
              </a:lnSpc>
              <a:spcBef>
                <a:spcPts val="0"/>
              </a:spcBef>
              <a:spcAft>
                <a:spcPts val="0"/>
              </a:spcAft>
              <a:buClr>
                <a:schemeClr val="lt1"/>
              </a:buClr>
              <a:buSzPts val="3000"/>
              <a:buFont typeface="Secular One"/>
              <a:buNone/>
              <a:defRPr sz="3000" b="0" i="0" u="none" strike="noStrike" cap="none">
                <a:solidFill>
                  <a:schemeClr val="lt1"/>
                </a:solidFill>
                <a:latin typeface="Secular One"/>
                <a:ea typeface="Secular One"/>
                <a:cs typeface="Secular One"/>
                <a:sym typeface="Secular One"/>
              </a:defRPr>
            </a:lvl9pPr>
          </a:lstStyle>
          <a:p>
            <a:pPr algn="ctr"/>
            <a:r>
              <a:rPr lang="en-US" smtClean="0">
                <a:latin typeface="Lora" pitchFamily="2" charset="0"/>
              </a:rPr>
              <a:t>BUILDER</a:t>
            </a:r>
            <a:endParaRPr lang="en-US">
              <a:latin typeface="Lora" pitchFamily="2" charset="0"/>
            </a:endParaRPr>
          </a:p>
        </p:txBody>
      </p:sp>
      <p:pic>
        <p:nvPicPr>
          <p:cNvPr id="6" name="Picture 5"/>
          <p:cNvPicPr/>
          <p:nvPr/>
        </p:nvPicPr>
        <p:blipFill>
          <a:blip r:embed="rId3"/>
          <a:stretch>
            <a:fillRect/>
          </a:stretch>
        </p:blipFill>
        <p:spPr>
          <a:xfrm>
            <a:off x="1038010" y="549852"/>
            <a:ext cx="7248087" cy="4593648"/>
          </a:xfrm>
          <a:prstGeom prst="rect">
            <a:avLst/>
          </a:prstGeom>
        </p:spPr>
      </p:pic>
    </p:spTree>
    <p:extLst>
      <p:ext uri="{BB962C8B-B14F-4D97-AF65-F5344CB8AC3E}">
        <p14:creationId xmlns:p14="http://schemas.microsoft.com/office/powerpoint/2010/main" val="229543522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Data Privacy Training by Slidesgo">
  <a:themeElements>
    <a:clrScheme name="Simple Light">
      <a:dk1>
        <a:srgbClr val="000000"/>
      </a:dk1>
      <a:lt1>
        <a:srgbClr val="FFFFFF"/>
      </a:lt1>
      <a:dk2>
        <a:srgbClr val="861693"/>
      </a:dk2>
      <a:lt2>
        <a:srgbClr val="3A1DDB"/>
      </a:lt2>
      <a:accent1>
        <a:srgbClr val="FF4491"/>
      </a:accent1>
      <a:accent2>
        <a:srgbClr val="FF9A94"/>
      </a:accent2>
      <a:accent3>
        <a:srgbClr val="4D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720</TotalTime>
  <Words>1627</Words>
  <Application>Microsoft Office PowerPoint</Application>
  <PresentationFormat>On-screen Show (16:9)</PresentationFormat>
  <Paragraphs>139</Paragraphs>
  <Slides>28</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Bebas Neue</vt:lpstr>
      <vt:lpstr>Albert Sans</vt:lpstr>
      <vt:lpstr>Lora</vt:lpstr>
      <vt:lpstr>Wingdings</vt:lpstr>
      <vt:lpstr>Roboto Condensed Light</vt:lpstr>
      <vt:lpstr>Secular One</vt:lpstr>
      <vt:lpstr>Proxima Nova</vt:lpstr>
      <vt:lpstr>Data Privacy Training by Slidesgo</vt:lpstr>
      <vt:lpstr>Slidesgo Final Pages</vt:lpstr>
      <vt:lpstr>BUILDER AND SINGLETON</vt:lpstr>
      <vt:lpstr>BUILDER</vt:lpstr>
      <vt:lpstr>Khái niệm</vt:lpstr>
      <vt:lpstr>PowerPoint Presentation</vt:lpstr>
      <vt:lpstr>Mục tiêu chính</vt:lpstr>
      <vt:lpstr>Ví dụ</vt:lpstr>
      <vt:lpstr>PowerPoint Presentation</vt:lpstr>
      <vt:lpstr>PowerPoint Presentation</vt:lpstr>
      <vt:lpstr>PowerPoint Presentation</vt:lpstr>
      <vt:lpstr>PowerPoint Presentation</vt:lpstr>
      <vt:lpstr>PowerPoint Presentation</vt:lpstr>
      <vt:lpstr>Ưu điểm</vt:lpstr>
      <vt:lpstr>Nhược điểm:</vt:lpstr>
      <vt:lpstr>SINGLETON</vt:lpstr>
      <vt:lpstr>Khái niệm</vt:lpstr>
      <vt:lpstr>PowerPoint Presentation</vt:lpstr>
      <vt:lpstr>Ví dụ</vt:lpstr>
      <vt:lpstr>PowerPoint Presentation</vt:lpstr>
      <vt:lpstr>PowerPoint Presentation</vt:lpstr>
      <vt:lpstr>PowerPoint Presentation</vt:lpstr>
      <vt:lpstr>PowerPoint Presentation</vt:lpstr>
      <vt:lpstr>PowerPoint Presentation</vt:lpstr>
      <vt:lpstr>PowerPoint Presentation</vt:lpstr>
      <vt:lpstr>Ưu điểm</vt:lpstr>
      <vt:lpstr>Nhược điểm:</vt:lpstr>
      <vt:lpstr>Đa luồng Multi-thread</vt:lpstr>
      <vt:lpstr>Đa luồng Multi-thread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BUILDER AND SINGELTON</dc:title>
  <cp:lastModifiedBy>WINDOWS 10</cp:lastModifiedBy>
  <cp:revision>95</cp:revision>
  <dcterms:modified xsi:type="dcterms:W3CDTF">2023-04-26T03:15:31Z</dcterms:modified>
</cp:coreProperties>
</file>