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6" r:id="rId1"/>
  </p:sldMasterIdLst>
  <p:sldIdLst>
    <p:sldId id="410" r:id="rId2"/>
    <p:sldId id="402" r:id="rId3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nsolas" panose="020B0609020204030204" pitchFamily="49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80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tableStyles" Target="tableStyle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80000">
              <a:schemeClr val="accent2">
                <a:lumMod val="40000"/>
              </a:schemeClr>
            </a:gs>
            <a:gs pos="1000">
              <a:schemeClr val="accent2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496312"/>
            <a:ext cx="12192000" cy="1104139"/>
          </a:xfrm>
        </p:spPr>
        <p:txBody>
          <a:bodyPr>
            <a:noAutofit/>
          </a:bodyPr>
          <a:lstStyle>
            <a:lvl1pPr>
              <a:defRPr sz="4400" b="0" spc="400" baseline="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2102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9A4FA00-8833-4A60-87E6-909B3611E22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10958D3-B4F9-4E05-BA28-B6C380F7D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25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FA00-8833-4A60-87E6-909B3611E22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58D3-B4F9-4E05-BA28-B6C380F7D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3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FA00-8833-4A60-87E6-909B3611E22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58D3-B4F9-4E05-BA28-B6C380F7D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3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FA00-8833-4A60-87E6-909B3611E22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58D3-B4F9-4E05-BA28-B6C380F7D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9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FA00-8833-4A60-87E6-909B3611E22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58D3-B4F9-4E05-BA28-B6C380F7D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2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24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5400000" algn="t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spc="400" baseline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3316"/>
            <a:ext cx="10972800" cy="965493"/>
          </a:xfrm>
        </p:spPr>
        <p:txBody>
          <a:bodyPr anchor="b">
            <a:normAutofit/>
          </a:bodyPr>
          <a:lstStyle>
            <a:lvl1pPr algn="l">
              <a:defRPr sz="3733" b="1" spc="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15808"/>
            <a:ext cx="10972800" cy="4760144"/>
          </a:xfrm>
        </p:spPr>
        <p:txBody>
          <a:bodyPr>
            <a:normAutofit/>
          </a:bodyPr>
          <a:lstStyle>
            <a:lvl1pPr>
              <a:spcBef>
                <a:spcPts val="800"/>
              </a:spcBef>
              <a:spcAft>
                <a:spcPts val="800"/>
              </a:spcAft>
              <a:defRPr sz="2933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spcBef>
                <a:spcPts val="800"/>
              </a:spcBef>
              <a:spcAft>
                <a:spcPts val="800"/>
              </a:spcAft>
              <a:defRPr sz="2667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spcBef>
                <a:spcPts val="800"/>
              </a:spcBef>
              <a:spcAft>
                <a:spcPts val="800"/>
              </a:spcAft>
              <a:defRPr sz="2400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9A4FA00-8833-4A60-87E6-909B3611E22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5803" y="6356351"/>
            <a:ext cx="2844800" cy="365125"/>
          </a:xfrm>
        </p:spPr>
        <p:txBody>
          <a:bodyPr/>
          <a:lstStyle>
            <a:lvl1pPr>
              <a:defRPr sz="18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10958D3-B4F9-4E05-BA28-B6C380F7D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gradFill>
          <a:gsLst>
            <a:gs pos="80000">
              <a:schemeClr val="accent2">
                <a:lumMod val="40000"/>
              </a:schemeClr>
            </a:gs>
            <a:gs pos="1000">
              <a:schemeClr val="accent2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459" y="6492875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C964183-AB7D-4B7E-B101-A94E65AA36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39483" y="2276873"/>
            <a:ext cx="9313035" cy="1736783"/>
          </a:xfrm>
        </p:spPr>
        <p:txBody>
          <a:bodyPr anchor="ctr">
            <a:normAutofit/>
          </a:bodyPr>
          <a:lstStyle>
            <a:lvl1pPr algn="ctr">
              <a:spcBef>
                <a:spcPts val="800"/>
              </a:spcBef>
              <a:spcAft>
                <a:spcPts val="800"/>
              </a:spcAft>
              <a:defRPr sz="4267" spc="133" baseline="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800"/>
              </a:spcAft>
              <a:defRPr sz="2667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spcBef>
                <a:spcPts val="800"/>
              </a:spcBef>
              <a:spcAft>
                <a:spcPts val="800"/>
              </a:spcAft>
              <a:defRPr sz="2400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401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FA00-8833-4A60-87E6-909B3611E22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58D3-B4F9-4E05-BA28-B6C380F7D2E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96683" y="1316766"/>
            <a:ext cx="7598635" cy="1920213"/>
          </a:xfrm>
        </p:spPr>
        <p:txBody>
          <a:bodyPr>
            <a:normAutofit/>
          </a:bodyPr>
          <a:lstStyle>
            <a:lvl1pPr algn="ctr">
              <a:spcBef>
                <a:spcPts val="800"/>
              </a:spcBef>
              <a:spcAft>
                <a:spcPts val="800"/>
              </a:spcAft>
              <a:defRPr sz="2933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spcBef>
                <a:spcPts val="800"/>
              </a:spcBef>
              <a:spcAft>
                <a:spcPts val="800"/>
              </a:spcAft>
              <a:defRPr sz="2667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spcBef>
                <a:spcPts val="800"/>
              </a:spcBef>
              <a:spcAft>
                <a:spcPts val="800"/>
              </a:spcAft>
              <a:defRPr sz="2400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03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FA00-8833-4A60-87E6-909B3611E22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58D3-B4F9-4E05-BA28-B6C380F7D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4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FA00-8833-4A60-87E6-909B3611E22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58D3-B4F9-4E05-BA28-B6C380F7D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2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FA00-8833-4A60-87E6-909B3611E22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58D3-B4F9-4E05-BA28-B6C380F7D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2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FA00-8833-4A60-87E6-909B3611E22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58D3-B4F9-4E05-BA28-B6C380F7D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1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FA00-8833-4A60-87E6-909B3611E22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58D3-B4F9-4E05-BA28-B6C380F7D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6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79A4FA00-8833-4A60-87E6-909B3611E22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3861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610958D3-B4F9-4E05-BA28-B6C380F7D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5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4267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1pPr>
      <a:lvl2pPr marL="715415" indent="-380990" algn="l" defTabSz="1219170" rtl="0" eaLnBrk="1" latinLnBrk="0" hangingPunct="1">
        <a:spcBef>
          <a:spcPct val="20000"/>
        </a:spcBef>
        <a:buFont typeface="Wingdings" pitchFamily="2" charset="2"/>
        <a:buChar char="§"/>
        <a:defRPr sz="3733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2pPr>
      <a:lvl3pPr marL="1073124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FF7558-8845-4CFF-BE4C-A999ED1C2E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80000">
                <a:schemeClr val="accent2">
                  <a:lumMod val="40000"/>
                </a:schemeClr>
              </a:gs>
              <a:gs pos="1000">
                <a:schemeClr val="accent2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wrap="square" rtlCol="0" anchor="ctr">
            <a:spAutoFit/>
          </a:bodyPr>
          <a:lstStyle/>
          <a:p>
            <a:pPr algn="l"/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DA5717E-0E34-4EF1-AE43-C1E3DC9A686C}"/>
              </a:ext>
            </a:extLst>
          </p:cNvPr>
          <p:cNvSpPr txBox="1">
            <a:spLocks/>
          </p:cNvSpPr>
          <p:nvPr/>
        </p:nvSpPr>
        <p:spPr>
          <a:xfrm>
            <a:off x="0" y="2630045"/>
            <a:ext cx="12192000" cy="1104139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spc="26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Bài tập tuần 01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38F4ACC2-25D7-46BF-96F6-B9D7344122BC}"/>
              </a:ext>
            </a:extLst>
          </p:cNvPr>
          <p:cNvSpPr txBox="1">
            <a:spLocks/>
          </p:cNvSpPr>
          <p:nvPr/>
        </p:nvSpPr>
        <p:spPr>
          <a:xfrm>
            <a:off x="606552" y="3566157"/>
            <a:ext cx="10978896" cy="1033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4267" kern="12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715415" indent="-380990" algn="l" defTabSz="121917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733" kern="12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073124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</a:rPr>
              <a:t>Link nộp, hạn nộp và hướng dẫn: xem “Exercise guidance.docx”</a:t>
            </a:r>
          </a:p>
        </p:txBody>
      </p:sp>
    </p:spTree>
    <p:extLst>
      <p:ext uri="{BB962C8B-B14F-4D97-AF65-F5344CB8AC3E}">
        <p14:creationId xmlns:p14="http://schemas.microsoft.com/office/powerpoint/2010/main" val="36755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01FC5E-2AB5-4315-A566-C2EBC7F64DD3}"/>
              </a:ext>
            </a:extLst>
          </p:cNvPr>
          <p:cNvSpPr/>
          <p:nvPr/>
        </p:nvSpPr>
        <p:spPr>
          <a:xfrm>
            <a:off x="147425" y="80671"/>
            <a:ext cx="11878862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Bài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tập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1.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Mô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tả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tối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đa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200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chữ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về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ch</a:t>
            </a:r>
            <a:r>
              <a:rPr lang="vi-VN" sz="1900" dirty="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ơng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trình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AI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bạn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ấn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t</a:t>
            </a:r>
            <a:r>
              <a:rPr lang="vi-VN" sz="1900" dirty="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ợng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nhất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ch</a:t>
            </a:r>
            <a:r>
              <a:rPr lang="vi-VN" sz="1900" dirty="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ơng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trình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trong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bài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giảng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hoặc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ch</a:t>
            </a:r>
            <a:r>
              <a:rPr lang="vi-VN" sz="1900" dirty="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ơng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trình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khác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bất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kỳ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mà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bạn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muốn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>
                <a:latin typeface="Roboto" panose="02000000000000000000" pitchFamily="2" charset="0"/>
                <a:ea typeface="Roboto" panose="02000000000000000000" pitchFamily="2" charset="0"/>
              </a:rPr>
              <a:t>có). </a:t>
            </a:r>
            <a:endParaRPr lang="en-US" sz="19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Aft>
                <a:spcPts val="600"/>
              </a:spcAft>
            </a:pPr>
            <a:endParaRPr lang="en-US" sz="19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Bài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tập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2.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Cài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đặt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Python interpreter (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nên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cài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Python 3.7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hoặc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mới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h</a:t>
            </a:r>
            <a:r>
              <a:rPr lang="vi-VN" sz="1900" dirty="0">
                <a:latin typeface="Roboto" panose="02000000000000000000" pitchFamily="2" charset="0"/>
                <a:ea typeface="Roboto" panose="02000000000000000000" pitchFamily="2" charset="0"/>
              </a:rPr>
              <a:t>ơ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n)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Visual Studio Code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cùng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extensions: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Jupyter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Pylance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pPr>
              <a:spcAft>
                <a:spcPts val="600"/>
              </a:spcAft>
            </a:pPr>
            <a:endParaRPr lang="en-US" sz="1900" dirty="0">
              <a:latin typeface="Roboto" panose="02000000000000000000" pitchFamily="2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Bài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tập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3.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Tạo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1 file .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py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, l</a:t>
            </a:r>
            <a:r>
              <a:rPr lang="vi-VN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ư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u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lại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,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rồi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nhập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đoạn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code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sau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.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Nhấn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b="1" i="1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Shilf</a:t>
            </a:r>
            <a:r>
              <a:rPr lang="en-US" sz="1900" b="1" i="1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-Enter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để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chạy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. </a:t>
            </a:r>
          </a:p>
          <a:p>
            <a:pPr lvl="1"/>
            <a:r>
              <a:rPr lang="en-AU" sz="1900" dirty="0">
                <a:solidFill>
                  <a:srgbClr val="008000"/>
                </a:solidFill>
                <a:latin typeface="Consolas" panose="020B0609020204030204" pitchFamily="49" charset="0"/>
              </a:rPr>
              <a:t>#%% Vi du 1</a:t>
            </a:r>
            <a:endParaRPr lang="en-AU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AU" sz="1900" dirty="0">
                <a:solidFill>
                  <a:srgbClr val="000000"/>
                </a:solidFill>
                <a:latin typeface="Consolas" panose="020B0609020204030204" pitchFamily="49" charset="0"/>
              </a:rPr>
              <a:t>ten = input(</a:t>
            </a:r>
            <a:r>
              <a:rPr lang="en-AU" sz="1900" dirty="0">
                <a:solidFill>
                  <a:srgbClr val="A31515"/>
                </a:solidFill>
                <a:latin typeface="Consolas" panose="020B0609020204030204" pitchFamily="49" charset="0"/>
              </a:rPr>
              <a:t>'Xin </a:t>
            </a:r>
            <a:r>
              <a:rPr lang="en-AU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AU" sz="1900" dirty="0">
                <a:solidFill>
                  <a:srgbClr val="A31515"/>
                </a:solidFill>
                <a:latin typeface="Consolas" panose="020B0609020204030204" pitchFamily="49" charset="0"/>
              </a:rPr>
              <a:t> ten:'</a:t>
            </a:r>
            <a:r>
              <a:rPr lang="en-AU" sz="1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AU" sz="19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AU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Chào</a:t>
            </a:r>
            <a:r>
              <a:rPr lang="en-AU" sz="19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AU" sz="1900" dirty="0">
                <a:solidFill>
                  <a:srgbClr val="000000"/>
                </a:solidFill>
                <a:latin typeface="Consolas" panose="020B0609020204030204" pitchFamily="49" charset="0"/>
              </a:rPr>
              <a:t>, ten)</a:t>
            </a:r>
          </a:p>
          <a:p>
            <a:pPr>
              <a:spcAft>
                <a:spcPts val="600"/>
              </a:spcAft>
            </a:pPr>
            <a:r>
              <a:rPr lang="en-US" sz="1900" i="1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L</a:t>
            </a:r>
            <a:r>
              <a:rPr lang="vi-VN" sz="1900" i="1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ư</a:t>
            </a:r>
            <a:r>
              <a:rPr lang="en-US" sz="1900" i="1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u ý: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Nếu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nhấn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Shilf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-Enter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mà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không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chạy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đ</a:t>
            </a:r>
            <a:r>
              <a:rPr lang="vi-VN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ư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ợc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thì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kiểm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tra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lại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code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có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chính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xác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ch</a:t>
            </a:r>
            <a:r>
              <a:rPr lang="vi-VN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ư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a (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phải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có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dùng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#%%),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hoặc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file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đã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đ</a:t>
            </a:r>
            <a:r>
              <a:rPr lang="vi-VN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ư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ợc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l</a:t>
            </a:r>
            <a:r>
              <a:rPr lang="vi-VN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ư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u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ch</a:t>
            </a:r>
            <a:r>
              <a:rPr lang="vi-VN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ư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a,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hoặc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tên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file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có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nhầm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vào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các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tên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sau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: code.py, python.py (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dùng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những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tên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file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này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sẽ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bị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lỗi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).</a:t>
            </a:r>
          </a:p>
          <a:p>
            <a:pPr>
              <a:spcAft>
                <a:spcPts val="600"/>
              </a:spcAft>
            </a:pPr>
            <a:endParaRPr lang="en-US" sz="1900" dirty="0">
              <a:latin typeface="Roboto" panose="02000000000000000000" pitchFamily="2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Bài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tập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4.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Tìm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hiểu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cú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pháp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lệnh</a:t>
            </a:r>
            <a:r>
              <a:rPr lang="en-US" sz="1900" b="1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if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và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viết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ít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nhất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2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trong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các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ch</a:t>
            </a:r>
            <a:r>
              <a:rPr lang="vi-VN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ư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ơng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trình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sau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.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Yêu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cầu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: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mỗi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ch</a:t>
            </a:r>
            <a:r>
              <a:rPr lang="vi-VN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ư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ơng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trình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đặt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trong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1 </a:t>
            </a:r>
            <a:r>
              <a:rPr lang="en-US" sz="1900" b="1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cell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#%%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và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phải</a:t>
            </a:r>
            <a:r>
              <a:rPr lang="en-US" sz="1900" b="1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sử</a:t>
            </a:r>
            <a:r>
              <a:rPr lang="en-US" sz="1900" b="1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dụng</a:t>
            </a:r>
            <a:r>
              <a:rPr lang="en-US" sz="1900" b="1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lệnh</a:t>
            </a:r>
            <a:r>
              <a:rPr lang="en-US" sz="1900" b="1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if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a.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Viết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ch</a:t>
            </a:r>
            <a:r>
              <a:rPr lang="vi-VN" sz="1900" dirty="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ơng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trình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tìm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max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trong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4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số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đ</a:t>
            </a:r>
            <a:r>
              <a:rPr lang="vi-VN" sz="1900" dirty="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ợc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nhập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bởi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ng</a:t>
            </a:r>
            <a:r>
              <a:rPr lang="vi-VN" sz="1900" dirty="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ời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.  </a:t>
            </a:r>
          </a:p>
          <a:p>
            <a:pPr>
              <a:spcAft>
                <a:spcPts val="600"/>
              </a:spcAft>
            </a:pP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b.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Viết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ch</a:t>
            </a:r>
            <a:r>
              <a:rPr lang="vi-VN" sz="1900" dirty="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ơng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trình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giải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ph</a:t>
            </a:r>
            <a:r>
              <a:rPr lang="vi-VN" sz="1900" dirty="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ơng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trình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bậc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1. </a:t>
            </a:r>
          </a:p>
          <a:p>
            <a:pPr>
              <a:spcAft>
                <a:spcPts val="600"/>
              </a:spcAft>
            </a:pP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c.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Viết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ch</a:t>
            </a:r>
            <a:r>
              <a:rPr lang="vi-VN" sz="1900" dirty="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ơng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trình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giải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ph</a:t>
            </a:r>
            <a:r>
              <a:rPr lang="vi-VN" sz="1900" dirty="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ơng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trình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bậc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2.</a:t>
            </a:r>
          </a:p>
          <a:p>
            <a:pPr>
              <a:spcAft>
                <a:spcPts val="600"/>
              </a:spcAft>
            </a:pP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d.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Viết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ch</a:t>
            </a:r>
            <a:r>
              <a:rPr lang="vi-VN" sz="1900" dirty="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ơng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trình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in ra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học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lực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theo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điểm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số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đ</a:t>
            </a:r>
            <a:r>
              <a:rPr lang="vi-VN" sz="1900" dirty="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ợc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nhập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bởi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ng</a:t>
            </a:r>
            <a:r>
              <a:rPr lang="vi-VN" sz="1900" dirty="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ời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900" dirty="0" err="1"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357172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algn="l">
          <a:defRPr sz="1600" dirty="0">
            <a:latin typeface="Roboto" panose="02000000000000000000" pitchFamily="2" charset="0"/>
            <a:ea typeface="Roboto" panose="02000000000000000000" pitchFamily="2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Theme1" id="{4210443C-8AF4-437F-917E-83B4FF3DCF7A}" vid="{5949C8CB-C34D-427C-9A62-D8BBF168E671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613</TotalTime>
  <Words>332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Wingdings</vt:lpstr>
      <vt:lpstr>Calibri</vt:lpstr>
      <vt:lpstr>Consolas</vt:lpstr>
      <vt:lpstr>Roboto</vt:lpstr>
      <vt:lpstr>Open Sans</vt:lpstr>
      <vt:lpstr>Arial</vt:lpstr>
      <vt:lpstr>Theme1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01 exercise</dc:title>
  <dc:creator>Quang N. Tran</dc:creator>
  <cp:lastModifiedBy>Quang N. Tran</cp:lastModifiedBy>
  <cp:revision>39</cp:revision>
  <dcterms:created xsi:type="dcterms:W3CDTF">2020-09-22T09:35:27Z</dcterms:created>
  <dcterms:modified xsi:type="dcterms:W3CDTF">2022-02-15T11:46:55Z</dcterms:modified>
</cp:coreProperties>
</file>