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6858000" cx="12192000"/>
  <p:notesSz cx="6858000" cy="9144000"/>
  <p:embeddedFontLst>
    <p:embeddedFont>
      <p:font typeface="Questrial"/>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Questrial-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66" name="Shape 16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299" name="Shape 299"/>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316" name="Shape 316"/>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334" name="Shape 334"/>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351" name="Shape 351"/>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367" name="Shape 367"/>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368" name="Shape 368"/>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3" name="Shape 383"/>
        <p:cNvGrpSpPr/>
        <p:nvPr/>
      </p:nvGrpSpPr>
      <p:grpSpPr>
        <a:xfrm>
          <a:off x="0" y="0"/>
          <a:ext cx="0" cy="0"/>
          <a:chOff x="0" y="0"/>
          <a:chExt cx="0" cy="0"/>
        </a:xfrm>
      </p:grpSpPr>
      <p:sp>
        <p:nvSpPr>
          <p:cNvPr id="384" name="Shape 38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385" name="Shape 385"/>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386" name="Shape 386"/>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0" name="Shape 400"/>
        <p:cNvGrpSpPr/>
        <p:nvPr/>
      </p:nvGrpSpPr>
      <p:grpSpPr>
        <a:xfrm>
          <a:off x="0" y="0"/>
          <a:ext cx="0" cy="0"/>
          <a:chOff x="0" y="0"/>
          <a:chExt cx="0" cy="0"/>
        </a:xfrm>
      </p:grpSpPr>
      <p:sp>
        <p:nvSpPr>
          <p:cNvPr id="401" name="Shape 40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402" name="Shape 402"/>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403" name="Shape 403"/>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7" name="Shape 417"/>
        <p:cNvGrpSpPr/>
        <p:nvPr/>
      </p:nvGrpSpPr>
      <p:grpSpPr>
        <a:xfrm>
          <a:off x="0" y="0"/>
          <a:ext cx="0" cy="0"/>
          <a:chOff x="0" y="0"/>
          <a:chExt cx="0" cy="0"/>
        </a:xfrm>
      </p:grpSpPr>
      <p:sp>
        <p:nvSpPr>
          <p:cNvPr id="418" name="Shape 41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419" name="Shape 419"/>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420" name="Shape 420"/>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5" name="Shape 435"/>
        <p:cNvGrpSpPr/>
        <p:nvPr/>
      </p:nvGrpSpPr>
      <p:grpSpPr>
        <a:xfrm>
          <a:off x="0" y="0"/>
          <a:ext cx="0" cy="0"/>
          <a:chOff x="0" y="0"/>
          <a:chExt cx="0" cy="0"/>
        </a:xfrm>
      </p:grpSpPr>
      <p:sp>
        <p:nvSpPr>
          <p:cNvPr id="436" name="Shape 43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437" name="Shape 437"/>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438" name="Shape 438"/>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454" name="Shape 454"/>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455" name="Shape 455"/>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71" name="Shape 17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0" name="Shape 470"/>
        <p:cNvGrpSpPr/>
        <p:nvPr/>
      </p:nvGrpSpPr>
      <p:grpSpPr>
        <a:xfrm>
          <a:off x="0" y="0"/>
          <a:ext cx="0" cy="0"/>
          <a:chOff x="0" y="0"/>
          <a:chExt cx="0" cy="0"/>
        </a:xfrm>
      </p:grpSpPr>
      <p:sp>
        <p:nvSpPr>
          <p:cNvPr id="471" name="Shape 47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72" name="Shape 472"/>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73" name="Shape 473"/>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8" name="Shape 488"/>
        <p:cNvGrpSpPr/>
        <p:nvPr/>
      </p:nvGrpSpPr>
      <p:grpSpPr>
        <a:xfrm>
          <a:off x="0" y="0"/>
          <a:ext cx="0" cy="0"/>
          <a:chOff x="0" y="0"/>
          <a:chExt cx="0" cy="0"/>
        </a:xfrm>
      </p:grpSpPr>
      <p:sp>
        <p:nvSpPr>
          <p:cNvPr id="489" name="Shape 48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90" name="Shape 490"/>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91" name="Shape 491"/>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5" name="Shape 505"/>
        <p:cNvGrpSpPr/>
        <p:nvPr/>
      </p:nvGrpSpPr>
      <p:grpSpPr>
        <a:xfrm>
          <a:off x="0" y="0"/>
          <a:ext cx="0" cy="0"/>
          <a:chOff x="0" y="0"/>
          <a:chExt cx="0" cy="0"/>
        </a:xfrm>
      </p:grpSpPr>
      <p:sp>
        <p:nvSpPr>
          <p:cNvPr id="506" name="Shape 50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07" name="Shape 507"/>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508" name="Shape 508"/>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3" name="Shape 523"/>
        <p:cNvGrpSpPr/>
        <p:nvPr/>
      </p:nvGrpSpPr>
      <p:grpSpPr>
        <a:xfrm>
          <a:off x="0" y="0"/>
          <a:ext cx="0" cy="0"/>
          <a:chOff x="0" y="0"/>
          <a:chExt cx="0" cy="0"/>
        </a:xfrm>
      </p:grpSpPr>
      <p:sp>
        <p:nvSpPr>
          <p:cNvPr id="524" name="Shape 52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25" name="Shape 525"/>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526" name="Shape 526"/>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1" name="Shape 541"/>
        <p:cNvGrpSpPr/>
        <p:nvPr/>
      </p:nvGrpSpPr>
      <p:grpSpPr>
        <a:xfrm>
          <a:off x="0" y="0"/>
          <a:ext cx="0" cy="0"/>
          <a:chOff x="0" y="0"/>
          <a:chExt cx="0" cy="0"/>
        </a:xfrm>
      </p:grpSpPr>
      <p:sp>
        <p:nvSpPr>
          <p:cNvPr id="542" name="Shape 54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43" name="Shape 543"/>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544" name="Shape 544"/>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8" name="Shape 558"/>
        <p:cNvGrpSpPr/>
        <p:nvPr/>
      </p:nvGrpSpPr>
      <p:grpSpPr>
        <a:xfrm>
          <a:off x="0" y="0"/>
          <a:ext cx="0" cy="0"/>
          <a:chOff x="0" y="0"/>
          <a:chExt cx="0" cy="0"/>
        </a:xfrm>
      </p:grpSpPr>
      <p:sp>
        <p:nvSpPr>
          <p:cNvPr id="559" name="Shape 55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60" name="Shape 560"/>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561" name="Shape 561"/>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6" name="Shape 576"/>
        <p:cNvGrpSpPr/>
        <p:nvPr/>
      </p:nvGrpSpPr>
      <p:grpSpPr>
        <a:xfrm>
          <a:off x="0" y="0"/>
          <a:ext cx="0" cy="0"/>
          <a:chOff x="0" y="0"/>
          <a:chExt cx="0" cy="0"/>
        </a:xfrm>
      </p:grpSpPr>
      <p:sp>
        <p:nvSpPr>
          <p:cNvPr id="577" name="Shape 57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78" name="Shape 578"/>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579" name="Shape 579"/>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4" name="Shape 594"/>
        <p:cNvGrpSpPr/>
        <p:nvPr/>
      </p:nvGrpSpPr>
      <p:grpSpPr>
        <a:xfrm>
          <a:off x="0" y="0"/>
          <a:ext cx="0" cy="0"/>
          <a:chOff x="0" y="0"/>
          <a:chExt cx="0" cy="0"/>
        </a:xfrm>
      </p:grpSpPr>
      <p:sp>
        <p:nvSpPr>
          <p:cNvPr id="595" name="Shape 59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96" name="Shape 596"/>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597" name="Shape 597"/>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1" name="Shape 611"/>
        <p:cNvGrpSpPr/>
        <p:nvPr/>
      </p:nvGrpSpPr>
      <p:grpSpPr>
        <a:xfrm>
          <a:off x="0" y="0"/>
          <a:ext cx="0" cy="0"/>
          <a:chOff x="0" y="0"/>
          <a:chExt cx="0" cy="0"/>
        </a:xfrm>
      </p:grpSpPr>
      <p:sp>
        <p:nvSpPr>
          <p:cNvPr id="612" name="Shape 61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13" name="Shape 613"/>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614" name="Shape 614"/>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9" name="Shape 629"/>
        <p:cNvGrpSpPr/>
        <p:nvPr/>
      </p:nvGrpSpPr>
      <p:grpSpPr>
        <a:xfrm>
          <a:off x="0" y="0"/>
          <a:ext cx="0" cy="0"/>
          <a:chOff x="0" y="0"/>
          <a:chExt cx="0" cy="0"/>
        </a:xfrm>
      </p:grpSpPr>
      <p:sp>
        <p:nvSpPr>
          <p:cNvPr id="630" name="Shape 63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31" name="Shape 631"/>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632" name="Shape 632"/>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9" name="Shape 17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80" name="Shape 18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7" name="Shape 647"/>
        <p:cNvGrpSpPr/>
        <p:nvPr/>
      </p:nvGrpSpPr>
      <p:grpSpPr>
        <a:xfrm>
          <a:off x="0" y="0"/>
          <a:ext cx="0" cy="0"/>
          <a:chOff x="0" y="0"/>
          <a:chExt cx="0" cy="0"/>
        </a:xfrm>
      </p:grpSpPr>
      <p:sp>
        <p:nvSpPr>
          <p:cNvPr id="648" name="Shape 64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49" name="Shape 649"/>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650" name="Shape 650"/>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5" name="Shape 665"/>
        <p:cNvGrpSpPr/>
        <p:nvPr/>
      </p:nvGrpSpPr>
      <p:grpSpPr>
        <a:xfrm>
          <a:off x="0" y="0"/>
          <a:ext cx="0" cy="0"/>
          <a:chOff x="0" y="0"/>
          <a:chExt cx="0" cy="0"/>
        </a:xfrm>
      </p:grpSpPr>
      <p:sp>
        <p:nvSpPr>
          <p:cNvPr id="666" name="Shape 66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67" name="Shape 667"/>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668" name="Shape 668"/>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2" name="Shape 682"/>
        <p:cNvGrpSpPr/>
        <p:nvPr/>
      </p:nvGrpSpPr>
      <p:grpSpPr>
        <a:xfrm>
          <a:off x="0" y="0"/>
          <a:ext cx="0" cy="0"/>
          <a:chOff x="0" y="0"/>
          <a:chExt cx="0" cy="0"/>
        </a:xfrm>
      </p:grpSpPr>
      <p:sp>
        <p:nvSpPr>
          <p:cNvPr id="683" name="Shape 68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684" name="Shape 684"/>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685" name="Shape 685"/>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9" name="Shape 699"/>
        <p:cNvGrpSpPr/>
        <p:nvPr/>
      </p:nvGrpSpPr>
      <p:grpSpPr>
        <a:xfrm>
          <a:off x="0" y="0"/>
          <a:ext cx="0" cy="0"/>
          <a:chOff x="0" y="0"/>
          <a:chExt cx="0" cy="0"/>
        </a:xfrm>
      </p:grpSpPr>
      <p:sp>
        <p:nvSpPr>
          <p:cNvPr id="700" name="Shape 70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01" name="Shape 70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702" name="Shape 70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197" name="Shape 197"/>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214" name="Shape 214"/>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231" name="Shape 231"/>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248" name="Shape 248"/>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4" name="Shape 264"/>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65" name="Shape 265"/>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282" name="Shape 282"/>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42" name="Shape 42"/>
        <p:cNvGrpSpPr/>
        <p:nvPr/>
      </p:nvGrpSpPr>
      <p:grpSpPr>
        <a:xfrm>
          <a:off x="0" y="0"/>
          <a:ext cx="0" cy="0"/>
          <a:chOff x="0" y="0"/>
          <a:chExt cx="0" cy="0"/>
        </a:xfrm>
      </p:grpSpPr>
      <p:sp>
        <p:nvSpPr>
          <p:cNvPr id="43" name="Shape 43"/>
          <p:cNvSpPr txBox="1"/>
          <p:nvPr>
            <p:ph type="ctrTitle"/>
          </p:nvPr>
        </p:nvSpPr>
        <p:spPr>
          <a:xfrm>
            <a:off x="2589213" y="2514600"/>
            <a:ext cx="8915398" cy="2262781"/>
          </a:xfrm>
          <a:prstGeom prst="rect">
            <a:avLst/>
          </a:prstGeom>
          <a:noFill/>
          <a:ln>
            <a:noFill/>
          </a:ln>
        </p:spPr>
        <p:txBody>
          <a:bodyPr anchorCtr="0" anchor="b" bIns="91425" lIns="91425" rIns="91425" tIns="91425"/>
          <a:lstStyle>
            <a:lvl1pPr indent="0" lvl="0" marL="0" marR="0" rtl="0" algn="l">
              <a:spcBef>
                <a:spcPts val="0"/>
              </a:spcBef>
              <a:buClr>
                <a:srgbClr val="262626"/>
              </a:buClr>
              <a:buFont typeface="Questrial"/>
              <a:buNone/>
              <a:defRPr b="0" i="0" sz="54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44" name="Shape 44"/>
          <p:cNvSpPr txBox="1"/>
          <p:nvPr>
            <p:ph idx="1" type="subTitle"/>
          </p:nvPr>
        </p:nvSpPr>
        <p:spPr>
          <a:xfrm>
            <a:off x="2589213" y="4777378"/>
            <a:ext cx="8915398" cy="1126282"/>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800" u="none" cap="none" strike="noStrike">
                <a:solidFill>
                  <a:srgbClr val="595959"/>
                </a:solidFill>
                <a:latin typeface="Questrial"/>
                <a:ea typeface="Questrial"/>
                <a:cs typeface="Questrial"/>
                <a:sym typeface="Questrial"/>
              </a:defRPr>
            </a:lvl1pPr>
            <a:lvl2pPr indent="0" lvl="1" marL="457200" marR="0" rtl="0" algn="ctr">
              <a:spcBef>
                <a:spcPts val="1000"/>
              </a:spcBef>
              <a:spcAft>
                <a:spcPts val="0"/>
              </a:spcAft>
              <a:buClr>
                <a:schemeClr val="accent1"/>
              </a:buClr>
              <a:buFont typeface="Noto Sans Symbols"/>
              <a:buNone/>
              <a:defRPr b="0" i="0" sz="1600" u="none" cap="none" strike="noStrike">
                <a:solidFill>
                  <a:srgbClr val="888888"/>
                </a:solidFill>
                <a:latin typeface="Questrial"/>
                <a:ea typeface="Questrial"/>
                <a:cs typeface="Questrial"/>
                <a:sym typeface="Questrial"/>
              </a:defRPr>
            </a:lvl2pPr>
            <a:lvl3pPr indent="0" lvl="2" marL="914400" marR="0" rtl="0" algn="ctr">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3pPr>
            <a:lvl4pPr indent="0" lvl="3" marL="1371600" marR="0" rtl="0" algn="ctr">
              <a:spcBef>
                <a:spcPts val="1000"/>
              </a:spcBef>
              <a:spcAft>
                <a:spcPts val="0"/>
              </a:spcAft>
              <a:buClr>
                <a:schemeClr val="accent1"/>
              </a:buClr>
              <a:buFont typeface="Noto Sans Symbols"/>
              <a:buNone/>
              <a:defRPr b="0" i="0" sz="1200" u="none" cap="none" strike="noStrike">
                <a:solidFill>
                  <a:srgbClr val="888888"/>
                </a:solidFill>
                <a:latin typeface="Questrial"/>
                <a:ea typeface="Questrial"/>
                <a:cs typeface="Questrial"/>
                <a:sym typeface="Questrial"/>
              </a:defRPr>
            </a:lvl4pPr>
            <a:lvl5pPr indent="0" lvl="4" marL="1828800" marR="0" rtl="0" algn="ctr">
              <a:spcBef>
                <a:spcPts val="1000"/>
              </a:spcBef>
              <a:spcAft>
                <a:spcPts val="0"/>
              </a:spcAft>
              <a:buClr>
                <a:schemeClr val="accent1"/>
              </a:buClr>
              <a:buFont typeface="Noto Sans Symbols"/>
              <a:buNone/>
              <a:defRPr b="0" i="0" sz="1200" u="none" cap="none" strike="noStrike">
                <a:solidFill>
                  <a:srgbClr val="888888"/>
                </a:solidFill>
                <a:latin typeface="Questrial"/>
                <a:ea typeface="Questrial"/>
                <a:cs typeface="Questrial"/>
                <a:sym typeface="Questrial"/>
              </a:defRPr>
            </a:lvl5pPr>
            <a:lvl6pPr indent="0" lvl="5" marL="2286000" marR="0" rtl="0" algn="ctr">
              <a:spcBef>
                <a:spcPts val="1000"/>
              </a:spcBef>
              <a:spcAft>
                <a:spcPts val="0"/>
              </a:spcAft>
              <a:buClr>
                <a:schemeClr val="accent1"/>
              </a:buClr>
              <a:buFont typeface="Noto Sans Symbols"/>
              <a:buNone/>
              <a:defRPr b="0" i="0" sz="1200" u="none" cap="none" strike="noStrike">
                <a:solidFill>
                  <a:srgbClr val="888888"/>
                </a:solidFill>
                <a:latin typeface="Questrial"/>
                <a:ea typeface="Questrial"/>
                <a:cs typeface="Questrial"/>
                <a:sym typeface="Questrial"/>
              </a:defRPr>
            </a:lvl6pPr>
            <a:lvl7pPr indent="0" lvl="6" marL="2743200" marR="0" rtl="0" algn="ctr">
              <a:spcBef>
                <a:spcPts val="1000"/>
              </a:spcBef>
              <a:spcAft>
                <a:spcPts val="0"/>
              </a:spcAft>
              <a:buClr>
                <a:schemeClr val="accent1"/>
              </a:buClr>
              <a:buFont typeface="Noto Sans Symbols"/>
              <a:buNone/>
              <a:defRPr b="0" i="0" sz="1200" u="none" cap="none" strike="noStrike">
                <a:solidFill>
                  <a:srgbClr val="888888"/>
                </a:solidFill>
                <a:latin typeface="Questrial"/>
                <a:ea typeface="Questrial"/>
                <a:cs typeface="Questrial"/>
                <a:sym typeface="Questrial"/>
              </a:defRPr>
            </a:lvl7pPr>
            <a:lvl8pPr indent="0" lvl="7" marL="3200400" marR="0" rtl="0" algn="ctr">
              <a:spcBef>
                <a:spcPts val="1000"/>
              </a:spcBef>
              <a:spcAft>
                <a:spcPts val="0"/>
              </a:spcAft>
              <a:buClr>
                <a:schemeClr val="accent1"/>
              </a:buClr>
              <a:buFont typeface="Noto Sans Symbols"/>
              <a:buNone/>
              <a:defRPr b="0" i="0" sz="1200" u="none" cap="none" strike="noStrike">
                <a:solidFill>
                  <a:srgbClr val="888888"/>
                </a:solidFill>
                <a:latin typeface="Questrial"/>
                <a:ea typeface="Questrial"/>
                <a:cs typeface="Questrial"/>
                <a:sym typeface="Questrial"/>
              </a:defRPr>
            </a:lvl8pPr>
            <a:lvl9pPr indent="0" lvl="8" marL="3657600" marR="0" rtl="0" algn="ctr">
              <a:spcBef>
                <a:spcPts val="1000"/>
              </a:spcBef>
              <a:spcAft>
                <a:spcPts val="0"/>
              </a:spcAft>
              <a:buClr>
                <a:schemeClr val="accent1"/>
              </a:buClr>
              <a:buFont typeface="Noto Sans Symbols"/>
              <a:buNone/>
              <a:defRPr b="0" i="0" sz="1200" u="none" cap="none" strike="noStrike">
                <a:solidFill>
                  <a:srgbClr val="888888"/>
                </a:solidFill>
                <a:latin typeface="Questrial"/>
                <a:ea typeface="Questrial"/>
                <a:cs typeface="Questrial"/>
                <a:sym typeface="Questrial"/>
              </a:defRPr>
            </a:lvl9pPr>
          </a:lstStyle>
          <a:p/>
        </p:txBody>
      </p:sp>
      <p:sp>
        <p:nvSpPr>
          <p:cNvPr id="45" name="Shape 45"/>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46" name="Shape 46"/>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47" name="Shape 47"/>
          <p:cNvSpPr/>
          <p:nvPr/>
        </p:nvSpPr>
        <p:spPr>
          <a:xfrm>
            <a:off x="0" y="4323810"/>
            <a:ext cx="1744651" cy="778589"/>
          </a:xfrm>
          <a:custGeom>
            <a:pathLst>
              <a:path extrusionOk="0" h="120000" w="120000">
                <a:moveTo>
                  <a:pt x="92580" y="119999"/>
                </a:moveTo>
                <a:cubicBezTo>
                  <a:pt x="93548" y="119999"/>
                  <a:pt x="94193" y="119277"/>
                  <a:pt x="94516" y="118554"/>
                </a:cubicBezTo>
                <a:cubicBezTo>
                  <a:pt x="94516" y="117831"/>
                  <a:pt x="94838" y="117831"/>
                  <a:pt x="94838" y="117831"/>
                </a:cubicBezTo>
                <a:cubicBezTo>
                  <a:pt x="119354" y="62891"/>
                  <a:pt x="119354" y="62891"/>
                  <a:pt x="119354" y="62891"/>
                </a:cubicBezTo>
                <a:cubicBezTo>
                  <a:pt x="120000" y="61445"/>
                  <a:pt x="120000" y="58554"/>
                  <a:pt x="119354" y="56385"/>
                </a:cubicBezTo>
                <a:cubicBezTo>
                  <a:pt x="94838" y="2168"/>
                  <a:pt x="94838" y="2168"/>
                  <a:pt x="94838" y="2168"/>
                </a:cubicBezTo>
                <a:cubicBezTo>
                  <a:pt x="94838" y="1445"/>
                  <a:pt x="94516" y="1445"/>
                  <a:pt x="94516" y="1445"/>
                </a:cubicBezTo>
                <a:cubicBezTo>
                  <a:pt x="94193" y="722"/>
                  <a:pt x="93548" y="0"/>
                  <a:pt x="92580" y="0"/>
                </a:cubicBezTo>
                <a:cubicBezTo>
                  <a:pt x="0" y="0"/>
                  <a:pt x="0" y="0"/>
                  <a:pt x="0" y="0"/>
                </a:cubicBezTo>
                <a:cubicBezTo>
                  <a:pt x="0" y="119999"/>
                  <a:pt x="0" y="119999"/>
                  <a:pt x="0" y="119999"/>
                </a:cubicBezTo>
                <a:lnTo>
                  <a:pt x="92580" y="119999"/>
                </a:ln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idx="12" type="sldNum"/>
          </p:nvPr>
        </p:nvSpPr>
        <p:spPr>
          <a:xfrm>
            <a:off x="531812" y="4529539"/>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2000" u="none" cap="none" strike="noStrike">
                <a:solidFill>
                  <a:srgbClr val="FEFFFF"/>
                </a:solidFill>
                <a:latin typeface="Questrial"/>
                <a:ea typeface="Questrial"/>
                <a:cs typeface="Questrial"/>
                <a:sym typeface="Quest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aption">
    <p:spTree>
      <p:nvGrpSpPr>
        <p:cNvPr id="108" name="Shape 108"/>
        <p:cNvGrpSpPr/>
        <p:nvPr/>
      </p:nvGrpSpPr>
      <p:grpSpPr>
        <a:xfrm>
          <a:off x="0" y="0"/>
          <a:ext cx="0" cy="0"/>
          <a:chOff x="0" y="0"/>
          <a:chExt cx="0" cy="0"/>
        </a:xfrm>
      </p:grpSpPr>
      <p:sp>
        <p:nvSpPr>
          <p:cNvPr id="109" name="Shape 109"/>
          <p:cNvSpPr txBox="1"/>
          <p:nvPr>
            <p:ph type="title"/>
          </p:nvPr>
        </p:nvSpPr>
        <p:spPr>
          <a:xfrm>
            <a:off x="2589211" y="609600"/>
            <a:ext cx="8915398" cy="3117040"/>
          </a:xfrm>
          <a:prstGeom prst="rect">
            <a:avLst/>
          </a:prstGeom>
          <a:noFill/>
          <a:ln>
            <a:noFill/>
          </a:ln>
        </p:spPr>
        <p:txBody>
          <a:bodyPr anchorCtr="0" anchor="ctr" bIns="91425" lIns="91425" rIns="91425" tIns="91425"/>
          <a:lstStyle>
            <a:lvl1pPr indent="0" lvl="0" marL="0" marR="0" rtl="0" algn="l">
              <a:spcBef>
                <a:spcPts val="0"/>
              </a:spcBef>
              <a:buClr>
                <a:srgbClr val="262626"/>
              </a:buClr>
              <a:buFont typeface="Questrial"/>
              <a:buNone/>
              <a:defRPr b="0" i="0" sz="48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10" name="Shape 110"/>
          <p:cNvSpPr txBox="1"/>
          <p:nvPr>
            <p:ph idx="1" type="body"/>
          </p:nvPr>
        </p:nvSpPr>
        <p:spPr>
          <a:xfrm>
            <a:off x="2589211" y="4354046"/>
            <a:ext cx="8915398" cy="1555863"/>
          </a:xfrm>
          <a:prstGeom prst="rect">
            <a:avLst/>
          </a:prstGeom>
          <a:noFill/>
          <a:ln>
            <a:noFill/>
          </a:ln>
        </p:spPr>
        <p:txBody>
          <a:bodyPr anchorCtr="0" anchor="ctr" bIns="91425" lIns="91425" rIns="91425" tIns="91425"/>
          <a:lstStyle>
            <a:lvl1pPr indent="0" lvl="0" marL="0" marR="0" rtl="0" algn="l">
              <a:spcBef>
                <a:spcPts val="1000"/>
              </a:spcBef>
              <a:spcAft>
                <a:spcPts val="0"/>
              </a:spcAft>
              <a:buClr>
                <a:schemeClr val="accent1"/>
              </a:buClr>
              <a:buFont typeface="Noto Sans Symbols"/>
              <a:buNone/>
              <a:defRPr b="0" i="0" sz="1800" u="none" cap="none" strike="noStrike">
                <a:solidFill>
                  <a:srgbClr val="595959"/>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9pPr>
          </a:lstStyle>
          <a:p/>
        </p:txBody>
      </p:sp>
      <p:sp>
        <p:nvSpPr>
          <p:cNvPr id="111" name="Shape 111"/>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12" name="Shape 112"/>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13" name="Shape 113"/>
          <p:cNvSpPr/>
          <p:nvPr/>
        </p:nvSpPr>
        <p:spPr>
          <a:xfrm flipH="1" rot="10800000">
            <a:off x="-4188" y="31781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14" name="Shape 114"/>
          <p:cNvSpPr txBox="1"/>
          <p:nvPr>
            <p:ph idx="12" type="sldNum"/>
          </p:nvPr>
        </p:nvSpPr>
        <p:spPr>
          <a:xfrm>
            <a:off x="531812" y="3244139"/>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with Caption">
    <p:spTree>
      <p:nvGrpSpPr>
        <p:cNvPr id="115" name="Shape 115"/>
        <p:cNvGrpSpPr/>
        <p:nvPr/>
      </p:nvGrpSpPr>
      <p:grpSpPr>
        <a:xfrm>
          <a:off x="0" y="0"/>
          <a:ext cx="0" cy="0"/>
          <a:chOff x="0" y="0"/>
          <a:chExt cx="0" cy="0"/>
        </a:xfrm>
      </p:grpSpPr>
      <p:sp>
        <p:nvSpPr>
          <p:cNvPr id="116" name="Shape 116"/>
          <p:cNvSpPr txBox="1"/>
          <p:nvPr>
            <p:ph type="title"/>
          </p:nvPr>
        </p:nvSpPr>
        <p:spPr>
          <a:xfrm>
            <a:off x="2849949" y="609600"/>
            <a:ext cx="8393925" cy="2895600"/>
          </a:xfrm>
          <a:prstGeom prst="rect">
            <a:avLst/>
          </a:prstGeom>
          <a:noFill/>
          <a:ln>
            <a:noFill/>
          </a:ln>
        </p:spPr>
        <p:txBody>
          <a:bodyPr anchorCtr="0" anchor="ctr" bIns="91425" lIns="91425" rIns="91425" tIns="91425"/>
          <a:lstStyle>
            <a:lvl1pPr indent="0" lvl="0" marL="0" marR="0" rtl="0" algn="l">
              <a:spcBef>
                <a:spcPts val="0"/>
              </a:spcBef>
              <a:buClr>
                <a:srgbClr val="262626"/>
              </a:buClr>
              <a:buFont typeface="Questrial"/>
              <a:buNone/>
              <a:defRPr b="0" i="0" sz="48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17" name="Shape 117"/>
          <p:cNvSpPr txBox="1"/>
          <p:nvPr>
            <p:ph idx="1" type="body"/>
          </p:nvPr>
        </p:nvSpPr>
        <p:spPr>
          <a:xfrm>
            <a:off x="3275011" y="3505200"/>
            <a:ext cx="7536553" cy="381000"/>
          </a:xfrm>
          <a:prstGeom prst="rect">
            <a:avLst/>
          </a:prstGeom>
          <a:noFill/>
          <a:ln>
            <a:noFill/>
          </a:ln>
        </p:spPr>
        <p:txBody>
          <a:bodyPr anchorCtr="0" anchor="ctr" bIns="91425" lIns="91425" rIns="91425" tIns="91425"/>
          <a:lstStyle>
            <a:lvl1pPr indent="0" lvl="0" marL="0" marR="0" rtl="0" algn="l">
              <a:spcBef>
                <a:spcPts val="1000"/>
              </a:spcBef>
              <a:spcAft>
                <a:spcPts val="0"/>
              </a:spcAft>
              <a:buClr>
                <a:schemeClr val="accent1"/>
              </a:buClr>
              <a:buFont typeface="Noto Sans Symbols"/>
              <a:buNone/>
              <a:defRPr b="0" i="0" sz="1600" u="none" cap="none" strike="noStrike">
                <a:solidFill>
                  <a:srgbClr val="7F7F7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4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18" name="Shape 118"/>
          <p:cNvSpPr txBox="1"/>
          <p:nvPr>
            <p:ph idx="2" type="body"/>
          </p:nvPr>
        </p:nvSpPr>
        <p:spPr>
          <a:xfrm>
            <a:off x="2589211" y="4354046"/>
            <a:ext cx="8915398" cy="1555863"/>
          </a:xfrm>
          <a:prstGeom prst="rect">
            <a:avLst/>
          </a:prstGeom>
          <a:noFill/>
          <a:ln>
            <a:noFill/>
          </a:ln>
        </p:spPr>
        <p:txBody>
          <a:bodyPr anchorCtr="0" anchor="ctr" bIns="91425" lIns="91425" rIns="91425" tIns="91425"/>
          <a:lstStyle>
            <a:lvl1pPr indent="0" lvl="0" marL="0" marR="0" rtl="0" algn="l">
              <a:spcBef>
                <a:spcPts val="1000"/>
              </a:spcBef>
              <a:spcAft>
                <a:spcPts val="0"/>
              </a:spcAft>
              <a:buClr>
                <a:schemeClr val="accent1"/>
              </a:buClr>
              <a:buFont typeface="Noto Sans Symbols"/>
              <a:buNone/>
              <a:defRPr b="0" i="0" sz="1800" u="none" cap="none" strike="noStrike">
                <a:solidFill>
                  <a:srgbClr val="595959"/>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9pPr>
          </a:lstStyle>
          <a:p/>
        </p:txBody>
      </p:sp>
      <p:sp>
        <p:nvSpPr>
          <p:cNvPr id="119" name="Shape 119"/>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20" name="Shape 120"/>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21" name="Shape 121"/>
          <p:cNvSpPr/>
          <p:nvPr/>
        </p:nvSpPr>
        <p:spPr>
          <a:xfrm flipH="1" rot="10800000">
            <a:off x="-4188" y="31781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2" name="Shape 122"/>
          <p:cNvSpPr txBox="1"/>
          <p:nvPr>
            <p:ph idx="12" type="sldNum"/>
          </p:nvPr>
        </p:nvSpPr>
        <p:spPr>
          <a:xfrm>
            <a:off x="531812" y="3244139"/>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
        <p:nvSpPr>
          <p:cNvPr id="123" name="Shape 123"/>
          <p:cNvSpPr txBox="1"/>
          <p:nvPr/>
        </p:nvSpPr>
        <p:spPr>
          <a:xfrm>
            <a:off x="2467651" y="648004"/>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lang="en-US" sz="8000">
                <a:solidFill>
                  <a:schemeClr val="accent1"/>
                </a:solidFill>
                <a:latin typeface="Arial"/>
                <a:ea typeface="Arial"/>
                <a:cs typeface="Arial"/>
                <a:sym typeface="Arial"/>
              </a:rPr>
              <a:t>“</a:t>
            </a:r>
          </a:p>
        </p:txBody>
      </p:sp>
      <p:sp>
        <p:nvSpPr>
          <p:cNvPr id="124" name="Shape 124"/>
          <p:cNvSpPr txBox="1"/>
          <p:nvPr/>
        </p:nvSpPr>
        <p:spPr>
          <a:xfrm>
            <a:off x="11114852" y="2905306"/>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lang="en-US" sz="8000">
                <a:solidFill>
                  <a:schemeClr val="accent1"/>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ame Card">
    <p:spTree>
      <p:nvGrpSpPr>
        <p:cNvPr id="125" name="Shape 125"/>
        <p:cNvGrpSpPr/>
        <p:nvPr/>
      </p:nvGrpSpPr>
      <p:grpSpPr>
        <a:xfrm>
          <a:off x="0" y="0"/>
          <a:ext cx="0" cy="0"/>
          <a:chOff x="0" y="0"/>
          <a:chExt cx="0" cy="0"/>
        </a:xfrm>
      </p:grpSpPr>
      <p:sp>
        <p:nvSpPr>
          <p:cNvPr id="126" name="Shape 126"/>
          <p:cNvSpPr txBox="1"/>
          <p:nvPr>
            <p:ph type="title"/>
          </p:nvPr>
        </p:nvSpPr>
        <p:spPr>
          <a:xfrm>
            <a:off x="2589213" y="2438400"/>
            <a:ext cx="8915400" cy="2724845"/>
          </a:xfrm>
          <a:prstGeom prst="rect">
            <a:avLst/>
          </a:prstGeom>
          <a:noFill/>
          <a:ln>
            <a:noFill/>
          </a:ln>
        </p:spPr>
        <p:txBody>
          <a:bodyPr anchorCtr="0" anchor="b" bIns="91425" lIns="91425" rIns="91425" tIns="91425"/>
          <a:lstStyle>
            <a:lvl1pPr indent="0" lvl="0" marL="0" marR="0" rtl="0" algn="l">
              <a:spcBef>
                <a:spcPts val="0"/>
              </a:spcBef>
              <a:buClr>
                <a:srgbClr val="262626"/>
              </a:buClr>
              <a:buFont typeface="Questrial"/>
              <a:buNone/>
              <a:defRPr b="0" i="0" sz="48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27" name="Shape 127"/>
          <p:cNvSpPr txBox="1"/>
          <p:nvPr>
            <p:ph idx="1" type="body"/>
          </p:nvPr>
        </p:nvSpPr>
        <p:spPr>
          <a:xfrm>
            <a:off x="2589213" y="5181600"/>
            <a:ext cx="8915400" cy="729622"/>
          </a:xfrm>
          <a:prstGeom prst="rect">
            <a:avLst/>
          </a:prstGeom>
          <a:noFill/>
          <a:ln>
            <a:noFill/>
          </a:ln>
        </p:spPr>
        <p:txBody>
          <a:bodyPr anchorCtr="0" anchor="t" bIns="91425" lIns="91425" rIns="91425" tIns="91425"/>
          <a:lstStyle>
            <a:lvl1pPr indent="-342900" lvl="0" marL="342900" marR="0" rtl="0" algn="l">
              <a:spcBef>
                <a:spcPts val="1000"/>
              </a:spcBef>
              <a:spcAft>
                <a:spcPts val="0"/>
              </a:spcAft>
              <a:buClr>
                <a:schemeClr val="accent1"/>
              </a:buClr>
              <a:buFont typeface="Noto Sans Symbols"/>
              <a:buNone/>
              <a:defRPr b="0" i="0" sz="1800" u="none" cap="none" strike="noStrike">
                <a:solidFill>
                  <a:srgbClr val="595959"/>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28" name="Shape 128"/>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29" name="Shape 129"/>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30" name="Shape 130"/>
          <p:cNvSpPr/>
          <p:nvPr/>
        </p:nvSpPr>
        <p:spPr>
          <a:xfrm flipH="1" rot="10800000">
            <a:off x="-4188" y="491172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31" name="Shape 131"/>
          <p:cNvSpPr txBox="1"/>
          <p:nvPr>
            <p:ph idx="12" type="sldNum"/>
          </p:nvPr>
        </p:nvSpPr>
        <p:spPr>
          <a:xfrm>
            <a:off x="531812" y="4983087"/>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Name Card">
    <p:spTree>
      <p:nvGrpSpPr>
        <p:cNvPr id="132" name="Shape 132"/>
        <p:cNvGrpSpPr/>
        <p:nvPr/>
      </p:nvGrpSpPr>
      <p:grpSpPr>
        <a:xfrm>
          <a:off x="0" y="0"/>
          <a:ext cx="0" cy="0"/>
          <a:chOff x="0" y="0"/>
          <a:chExt cx="0" cy="0"/>
        </a:xfrm>
      </p:grpSpPr>
      <p:sp>
        <p:nvSpPr>
          <p:cNvPr id="133" name="Shape 133"/>
          <p:cNvSpPr txBox="1"/>
          <p:nvPr>
            <p:ph type="title"/>
          </p:nvPr>
        </p:nvSpPr>
        <p:spPr>
          <a:xfrm>
            <a:off x="2849949" y="609600"/>
            <a:ext cx="8393925" cy="2895600"/>
          </a:xfrm>
          <a:prstGeom prst="rect">
            <a:avLst/>
          </a:prstGeom>
          <a:noFill/>
          <a:ln>
            <a:noFill/>
          </a:ln>
        </p:spPr>
        <p:txBody>
          <a:bodyPr anchorCtr="0" anchor="ctr" bIns="91425" lIns="91425" rIns="91425" tIns="91425"/>
          <a:lstStyle>
            <a:lvl1pPr indent="0" lvl="0" marL="0" marR="0" rtl="0" algn="l">
              <a:spcBef>
                <a:spcPts val="0"/>
              </a:spcBef>
              <a:buClr>
                <a:srgbClr val="262626"/>
              </a:buClr>
              <a:buFont typeface="Questrial"/>
              <a:buNone/>
              <a:defRPr b="0" i="0" sz="48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34" name="Shape 134"/>
          <p:cNvSpPr txBox="1"/>
          <p:nvPr>
            <p:ph idx="1" type="body"/>
          </p:nvPr>
        </p:nvSpPr>
        <p:spPr>
          <a:xfrm>
            <a:off x="2589211" y="4343400"/>
            <a:ext cx="8915400" cy="838199"/>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chemeClr val="accent1"/>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4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35" name="Shape 135"/>
          <p:cNvSpPr txBox="1"/>
          <p:nvPr>
            <p:ph idx="2" type="body"/>
          </p:nvPr>
        </p:nvSpPr>
        <p:spPr>
          <a:xfrm>
            <a:off x="2589213" y="5181600"/>
            <a:ext cx="8915400" cy="729622"/>
          </a:xfrm>
          <a:prstGeom prst="rect">
            <a:avLst/>
          </a:prstGeom>
          <a:noFill/>
          <a:ln>
            <a:noFill/>
          </a:ln>
        </p:spPr>
        <p:txBody>
          <a:bodyPr anchorCtr="0" anchor="t" bIns="91425" lIns="91425" rIns="91425" tIns="91425"/>
          <a:lstStyle>
            <a:lvl1pPr indent="-342900" lvl="0" marL="342900" marR="0" rtl="0" algn="l">
              <a:spcBef>
                <a:spcPts val="1000"/>
              </a:spcBef>
              <a:spcAft>
                <a:spcPts val="0"/>
              </a:spcAft>
              <a:buClr>
                <a:schemeClr val="accent1"/>
              </a:buClr>
              <a:buFont typeface="Noto Sans Symbols"/>
              <a:buNone/>
              <a:defRPr b="0" i="0" sz="1800" u="none" cap="none" strike="noStrike">
                <a:solidFill>
                  <a:srgbClr val="595959"/>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36" name="Shape 136"/>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37" name="Shape 137"/>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38" name="Shape 138"/>
          <p:cNvSpPr/>
          <p:nvPr/>
        </p:nvSpPr>
        <p:spPr>
          <a:xfrm flipH="1" rot="10800000">
            <a:off x="-4188" y="491172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39" name="Shape 139"/>
          <p:cNvSpPr txBox="1"/>
          <p:nvPr>
            <p:ph idx="12" type="sldNum"/>
          </p:nvPr>
        </p:nvSpPr>
        <p:spPr>
          <a:xfrm>
            <a:off x="531812" y="4983087"/>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
        <p:nvSpPr>
          <p:cNvPr id="140" name="Shape 140"/>
          <p:cNvSpPr txBox="1"/>
          <p:nvPr/>
        </p:nvSpPr>
        <p:spPr>
          <a:xfrm>
            <a:off x="2467651" y="648004"/>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lang="en-US" sz="8000">
                <a:solidFill>
                  <a:schemeClr val="accent1"/>
                </a:solidFill>
                <a:latin typeface="Arial"/>
                <a:ea typeface="Arial"/>
                <a:cs typeface="Arial"/>
                <a:sym typeface="Arial"/>
              </a:rPr>
              <a:t>“</a:t>
            </a:r>
          </a:p>
        </p:txBody>
      </p:sp>
      <p:sp>
        <p:nvSpPr>
          <p:cNvPr id="141" name="Shape 141"/>
          <p:cNvSpPr txBox="1"/>
          <p:nvPr/>
        </p:nvSpPr>
        <p:spPr>
          <a:xfrm>
            <a:off x="11114852" y="2905306"/>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lang="en-US" sz="8000">
                <a:solidFill>
                  <a:schemeClr val="accent1"/>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rue or False">
    <p:spTree>
      <p:nvGrpSpPr>
        <p:cNvPr id="142" name="Shape 142"/>
        <p:cNvGrpSpPr/>
        <p:nvPr/>
      </p:nvGrpSpPr>
      <p:grpSpPr>
        <a:xfrm>
          <a:off x="0" y="0"/>
          <a:ext cx="0" cy="0"/>
          <a:chOff x="0" y="0"/>
          <a:chExt cx="0" cy="0"/>
        </a:xfrm>
      </p:grpSpPr>
      <p:sp>
        <p:nvSpPr>
          <p:cNvPr id="143" name="Shape 143"/>
          <p:cNvSpPr txBox="1"/>
          <p:nvPr>
            <p:ph type="title"/>
          </p:nvPr>
        </p:nvSpPr>
        <p:spPr>
          <a:xfrm>
            <a:off x="2589211" y="627406"/>
            <a:ext cx="8915398" cy="2880019"/>
          </a:xfrm>
          <a:prstGeom prst="rect">
            <a:avLst/>
          </a:prstGeom>
          <a:noFill/>
          <a:ln>
            <a:noFill/>
          </a:ln>
        </p:spPr>
        <p:txBody>
          <a:bodyPr anchorCtr="0" anchor="ctr" bIns="91425" lIns="91425" rIns="91425" tIns="91425"/>
          <a:lstStyle>
            <a:lvl1pPr indent="0" lvl="0" marL="0" marR="0" rtl="0" algn="l">
              <a:spcBef>
                <a:spcPts val="0"/>
              </a:spcBef>
              <a:buClr>
                <a:srgbClr val="262626"/>
              </a:buClr>
              <a:buFont typeface="Questrial"/>
              <a:buNone/>
              <a:defRPr b="0" i="0" sz="48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44" name="Shape 144"/>
          <p:cNvSpPr txBox="1"/>
          <p:nvPr>
            <p:ph idx="1" type="body"/>
          </p:nvPr>
        </p:nvSpPr>
        <p:spPr>
          <a:xfrm>
            <a:off x="2589211" y="4343400"/>
            <a:ext cx="8915400" cy="838199"/>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chemeClr val="accent1"/>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4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45" name="Shape 145"/>
          <p:cNvSpPr txBox="1"/>
          <p:nvPr>
            <p:ph idx="2" type="body"/>
          </p:nvPr>
        </p:nvSpPr>
        <p:spPr>
          <a:xfrm>
            <a:off x="2589213" y="5181600"/>
            <a:ext cx="8915400" cy="729622"/>
          </a:xfrm>
          <a:prstGeom prst="rect">
            <a:avLst/>
          </a:prstGeom>
          <a:noFill/>
          <a:ln>
            <a:noFill/>
          </a:ln>
        </p:spPr>
        <p:txBody>
          <a:bodyPr anchorCtr="0" anchor="t" bIns="91425" lIns="91425" rIns="91425" tIns="91425"/>
          <a:lstStyle>
            <a:lvl1pPr indent="-342900" lvl="0" marL="342900" marR="0" rtl="0" algn="l">
              <a:spcBef>
                <a:spcPts val="1000"/>
              </a:spcBef>
              <a:spcAft>
                <a:spcPts val="0"/>
              </a:spcAft>
              <a:buClr>
                <a:schemeClr val="accent1"/>
              </a:buClr>
              <a:buFont typeface="Noto Sans Symbols"/>
              <a:buNone/>
              <a:defRPr b="0" i="0" sz="1800" u="none" cap="none" strike="noStrike">
                <a:solidFill>
                  <a:srgbClr val="595959"/>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46" name="Shape 146"/>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47" name="Shape 147"/>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48" name="Shape 148"/>
          <p:cNvSpPr/>
          <p:nvPr/>
        </p:nvSpPr>
        <p:spPr>
          <a:xfrm flipH="1" rot="10800000">
            <a:off x="-4188" y="491172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49" name="Shape 149"/>
          <p:cNvSpPr txBox="1"/>
          <p:nvPr>
            <p:ph idx="12" type="sldNum"/>
          </p:nvPr>
        </p:nvSpPr>
        <p:spPr>
          <a:xfrm>
            <a:off x="531812" y="4983087"/>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50" name="Shape 150"/>
        <p:cNvGrpSpPr/>
        <p:nvPr/>
      </p:nvGrpSpPr>
      <p:grpSpPr>
        <a:xfrm>
          <a:off x="0" y="0"/>
          <a:ext cx="0" cy="0"/>
          <a:chOff x="0" y="0"/>
          <a:chExt cx="0" cy="0"/>
        </a:xfrm>
      </p:grpSpPr>
      <p:sp>
        <p:nvSpPr>
          <p:cNvPr id="151" name="Shape 151"/>
          <p:cNvSpPr txBox="1"/>
          <p:nvPr>
            <p:ph type="title"/>
          </p:nvPr>
        </p:nvSpPr>
        <p:spPr>
          <a:xfrm>
            <a:off x="2592924"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Questrial"/>
              <a:buNone/>
              <a:defRPr b="0" i="0" sz="36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52" name="Shape 152"/>
          <p:cNvSpPr txBox="1"/>
          <p:nvPr>
            <p:ph idx="1" type="body"/>
          </p:nvPr>
        </p:nvSpPr>
        <p:spPr>
          <a:xfrm rot="5400000">
            <a:off x="5103811" y="-381000"/>
            <a:ext cx="3886200" cy="8915400"/>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53" name="Shape 153"/>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54" name="Shape 154"/>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55" name="Shape 155"/>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6" name="Shape 156"/>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57" name="Shape 157"/>
        <p:cNvGrpSpPr/>
        <p:nvPr/>
      </p:nvGrpSpPr>
      <p:grpSpPr>
        <a:xfrm>
          <a:off x="0" y="0"/>
          <a:ext cx="0" cy="0"/>
          <a:chOff x="0" y="0"/>
          <a:chExt cx="0" cy="0"/>
        </a:xfrm>
      </p:grpSpPr>
      <p:sp>
        <p:nvSpPr>
          <p:cNvPr id="158" name="Shape 158"/>
          <p:cNvSpPr txBox="1"/>
          <p:nvPr>
            <p:ph type="title"/>
          </p:nvPr>
        </p:nvSpPr>
        <p:spPr>
          <a:xfrm rot="5400000">
            <a:off x="7756704" y="2165512"/>
            <a:ext cx="5283816" cy="2207601"/>
          </a:xfrm>
          <a:prstGeom prst="rect">
            <a:avLst/>
          </a:prstGeom>
          <a:noFill/>
          <a:ln>
            <a:noFill/>
          </a:ln>
        </p:spPr>
        <p:txBody>
          <a:bodyPr anchorCtr="0" anchor="ctr" bIns="91425" lIns="91425" rIns="91425" tIns="91425"/>
          <a:lstStyle>
            <a:lvl1pPr indent="0" lvl="0" marL="0" marR="0" rtl="0" algn="l">
              <a:spcBef>
                <a:spcPts val="0"/>
              </a:spcBef>
              <a:buClr>
                <a:srgbClr val="262626"/>
              </a:buClr>
              <a:buFont typeface="Questrial"/>
              <a:buNone/>
              <a:defRPr b="0" i="0" sz="36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59" name="Shape 159"/>
          <p:cNvSpPr txBox="1"/>
          <p:nvPr>
            <p:ph idx="1" type="body"/>
          </p:nvPr>
        </p:nvSpPr>
        <p:spPr>
          <a:xfrm rot="5400000">
            <a:off x="3185803" y="30813"/>
            <a:ext cx="5283816" cy="6476999"/>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60" name="Shape 160"/>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61" name="Shape 161"/>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62" name="Shape 162"/>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63" name="Shape 163"/>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9" name="Shape 49"/>
        <p:cNvGrpSpPr/>
        <p:nvPr/>
      </p:nvGrpSpPr>
      <p:grpSpPr>
        <a:xfrm>
          <a:off x="0" y="0"/>
          <a:ext cx="0" cy="0"/>
          <a:chOff x="0" y="0"/>
          <a:chExt cx="0" cy="0"/>
        </a:xfrm>
      </p:grpSpPr>
      <p:sp>
        <p:nvSpPr>
          <p:cNvPr id="50" name="Shape 50"/>
          <p:cNvSpPr txBox="1"/>
          <p:nvPr>
            <p:ph type="title"/>
          </p:nvPr>
        </p:nvSpPr>
        <p:spPr>
          <a:xfrm>
            <a:off x="2592925"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Questrial"/>
              <a:buNone/>
              <a:defRPr b="0" i="0" sz="36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51" name="Shape 51"/>
          <p:cNvSpPr txBox="1"/>
          <p:nvPr>
            <p:ph idx="1" type="body"/>
          </p:nvPr>
        </p:nvSpPr>
        <p:spPr>
          <a:xfrm>
            <a:off x="2589211" y="2133600"/>
            <a:ext cx="8915400" cy="3777622"/>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52" name="Shape 52"/>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53" name="Shape 53"/>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54" name="Shape 54"/>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6" name="Shape 56"/>
        <p:cNvGrpSpPr/>
        <p:nvPr/>
      </p:nvGrpSpPr>
      <p:grpSpPr>
        <a:xfrm>
          <a:off x="0" y="0"/>
          <a:ext cx="0" cy="0"/>
          <a:chOff x="0" y="0"/>
          <a:chExt cx="0" cy="0"/>
        </a:xfrm>
      </p:grpSpPr>
      <p:sp>
        <p:nvSpPr>
          <p:cNvPr id="57" name="Shape 57"/>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58" name="Shape 58"/>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59" name="Shape 59"/>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60" name="Shape 60"/>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1" name="Shape 61"/>
        <p:cNvGrpSpPr/>
        <p:nvPr/>
      </p:nvGrpSpPr>
      <p:grpSpPr>
        <a:xfrm>
          <a:off x="0" y="0"/>
          <a:ext cx="0" cy="0"/>
          <a:chOff x="0" y="0"/>
          <a:chExt cx="0" cy="0"/>
        </a:xfrm>
      </p:grpSpPr>
      <p:sp>
        <p:nvSpPr>
          <p:cNvPr id="62" name="Shape 62"/>
          <p:cNvSpPr txBox="1"/>
          <p:nvPr>
            <p:ph type="title"/>
          </p:nvPr>
        </p:nvSpPr>
        <p:spPr>
          <a:xfrm>
            <a:off x="2592924"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Questrial"/>
              <a:buNone/>
              <a:defRPr b="0" i="0" sz="36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63" name="Shape 63"/>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64" name="Shape 64"/>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65" name="Shape 65"/>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66" name="Shape 66"/>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67" name="Shape 67"/>
        <p:cNvGrpSpPr/>
        <p:nvPr/>
      </p:nvGrpSpPr>
      <p:grpSpPr>
        <a:xfrm>
          <a:off x="0" y="0"/>
          <a:ext cx="0" cy="0"/>
          <a:chOff x="0" y="0"/>
          <a:chExt cx="0" cy="0"/>
        </a:xfrm>
      </p:grpSpPr>
      <p:sp>
        <p:nvSpPr>
          <p:cNvPr id="68" name="Shape 68"/>
          <p:cNvSpPr txBox="1"/>
          <p:nvPr>
            <p:ph type="title"/>
          </p:nvPr>
        </p:nvSpPr>
        <p:spPr>
          <a:xfrm>
            <a:off x="2589211" y="2058750"/>
            <a:ext cx="8915398" cy="1468800"/>
          </a:xfrm>
          <a:prstGeom prst="rect">
            <a:avLst/>
          </a:prstGeom>
          <a:noFill/>
          <a:ln>
            <a:noFill/>
          </a:ln>
        </p:spPr>
        <p:txBody>
          <a:bodyPr anchorCtr="0" anchor="b" bIns="91425" lIns="91425" rIns="91425" tIns="91425"/>
          <a:lstStyle>
            <a:lvl1pPr indent="0" lvl="0" marL="0" marR="0" rtl="0" algn="l">
              <a:spcBef>
                <a:spcPts val="0"/>
              </a:spcBef>
              <a:buClr>
                <a:srgbClr val="262626"/>
              </a:buClr>
              <a:buFont typeface="Questrial"/>
              <a:buNone/>
              <a:defRPr b="0" i="0" sz="40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69" name="Shape 69"/>
          <p:cNvSpPr txBox="1"/>
          <p:nvPr>
            <p:ph idx="1" type="body"/>
          </p:nvPr>
        </p:nvSpPr>
        <p:spPr>
          <a:xfrm>
            <a:off x="2589211" y="3530128"/>
            <a:ext cx="8915398" cy="860399"/>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2000" u="none" cap="none" strike="noStrike">
                <a:solidFill>
                  <a:srgbClr val="595959"/>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9pPr>
          </a:lstStyle>
          <a:p/>
        </p:txBody>
      </p:sp>
      <p:sp>
        <p:nvSpPr>
          <p:cNvPr id="70" name="Shape 70"/>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71" name="Shape 71"/>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72" name="Shape 72"/>
          <p:cNvSpPr/>
          <p:nvPr/>
        </p:nvSpPr>
        <p:spPr>
          <a:xfrm flipH="1" rot="10800000">
            <a:off x="-4188" y="31781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3" name="Shape 73"/>
          <p:cNvSpPr txBox="1"/>
          <p:nvPr>
            <p:ph idx="12" type="sldNum"/>
          </p:nvPr>
        </p:nvSpPr>
        <p:spPr>
          <a:xfrm>
            <a:off x="531812" y="3244139"/>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74" name="Shape 74"/>
        <p:cNvGrpSpPr/>
        <p:nvPr/>
      </p:nvGrpSpPr>
      <p:grpSpPr>
        <a:xfrm>
          <a:off x="0" y="0"/>
          <a:ext cx="0" cy="0"/>
          <a:chOff x="0" y="0"/>
          <a:chExt cx="0" cy="0"/>
        </a:xfrm>
      </p:grpSpPr>
      <p:sp>
        <p:nvSpPr>
          <p:cNvPr id="75" name="Shape 75"/>
          <p:cNvSpPr txBox="1"/>
          <p:nvPr>
            <p:ph type="title"/>
          </p:nvPr>
        </p:nvSpPr>
        <p:spPr>
          <a:xfrm>
            <a:off x="2592924"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Questrial"/>
              <a:buNone/>
              <a:defRPr b="0" i="0" sz="36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76" name="Shape 76"/>
          <p:cNvSpPr txBox="1"/>
          <p:nvPr>
            <p:ph idx="1" type="body"/>
          </p:nvPr>
        </p:nvSpPr>
        <p:spPr>
          <a:xfrm>
            <a:off x="2589211" y="2133600"/>
            <a:ext cx="4313863" cy="3777622"/>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77" name="Shape 77"/>
          <p:cNvSpPr txBox="1"/>
          <p:nvPr>
            <p:ph idx="2" type="body"/>
          </p:nvPr>
        </p:nvSpPr>
        <p:spPr>
          <a:xfrm>
            <a:off x="7190746" y="2126222"/>
            <a:ext cx="4313863" cy="3777622"/>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78" name="Shape 78"/>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79" name="Shape 79"/>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80" name="Shape 80"/>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81" name="Shape 81"/>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82" name="Shape 82"/>
        <p:cNvGrpSpPr/>
        <p:nvPr/>
      </p:nvGrpSpPr>
      <p:grpSpPr>
        <a:xfrm>
          <a:off x="0" y="0"/>
          <a:ext cx="0" cy="0"/>
          <a:chOff x="0" y="0"/>
          <a:chExt cx="0" cy="0"/>
        </a:xfrm>
      </p:grpSpPr>
      <p:sp>
        <p:nvSpPr>
          <p:cNvPr id="83" name="Shape 83"/>
          <p:cNvSpPr txBox="1"/>
          <p:nvPr>
            <p:ph type="title"/>
          </p:nvPr>
        </p:nvSpPr>
        <p:spPr>
          <a:xfrm>
            <a:off x="2592924"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Questrial"/>
              <a:buNone/>
              <a:defRPr b="0" i="0" sz="36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84" name="Shape 84"/>
          <p:cNvSpPr txBox="1"/>
          <p:nvPr>
            <p:ph idx="1" type="body"/>
          </p:nvPr>
        </p:nvSpPr>
        <p:spPr>
          <a:xfrm>
            <a:off x="2939373" y="1972702"/>
            <a:ext cx="3992732"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rgbClr val="3F3F3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1" i="0" sz="20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1" i="0" sz="18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9pPr>
          </a:lstStyle>
          <a:p/>
        </p:txBody>
      </p:sp>
      <p:sp>
        <p:nvSpPr>
          <p:cNvPr id="85" name="Shape 85"/>
          <p:cNvSpPr txBox="1"/>
          <p:nvPr>
            <p:ph idx="2" type="body"/>
          </p:nvPr>
        </p:nvSpPr>
        <p:spPr>
          <a:xfrm>
            <a:off x="2589211" y="2548966"/>
            <a:ext cx="4342893" cy="3354060"/>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86" name="Shape 86"/>
          <p:cNvSpPr txBox="1"/>
          <p:nvPr>
            <p:ph idx="3" type="body"/>
          </p:nvPr>
        </p:nvSpPr>
        <p:spPr>
          <a:xfrm>
            <a:off x="7506628" y="1969475"/>
            <a:ext cx="3999000"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rgbClr val="3F3F3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1" i="0" sz="20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1" i="0" sz="18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9pPr>
          </a:lstStyle>
          <a:p/>
        </p:txBody>
      </p:sp>
      <p:sp>
        <p:nvSpPr>
          <p:cNvPr id="87" name="Shape 87"/>
          <p:cNvSpPr txBox="1"/>
          <p:nvPr>
            <p:ph idx="4" type="body"/>
          </p:nvPr>
        </p:nvSpPr>
        <p:spPr>
          <a:xfrm>
            <a:off x="7166957" y="2545738"/>
            <a:ext cx="4338674" cy="3354060"/>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88" name="Shape 88"/>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89" name="Shape 89"/>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90" name="Shape 90"/>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91" name="Shape 91"/>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2" name="Shape 92"/>
        <p:cNvGrpSpPr/>
        <p:nvPr/>
      </p:nvGrpSpPr>
      <p:grpSpPr>
        <a:xfrm>
          <a:off x="0" y="0"/>
          <a:ext cx="0" cy="0"/>
          <a:chOff x="0" y="0"/>
          <a:chExt cx="0" cy="0"/>
        </a:xfrm>
      </p:grpSpPr>
      <p:sp>
        <p:nvSpPr>
          <p:cNvPr id="93" name="Shape 93"/>
          <p:cNvSpPr txBox="1"/>
          <p:nvPr>
            <p:ph type="title"/>
          </p:nvPr>
        </p:nvSpPr>
        <p:spPr>
          <a:xfrm>
            <a:off x="2589211" y="446087"/>
            <a:ext cx="3505199" cy="976312"/>
          </a:xfrm>
          <a:prstGeom prst="rect">
            <a:avLst/>
          </a:prstGeom>
          <a:noFill/>
          <a:ln>
            <a:noFill/>
          </a:ln>
        </p:spPr>
        <p:txBody>
          <a:bodyPr anchorCtr="0" anchor="b" bIns="91425" lIns="91425" rIns="91425" tIns="91425"/>
          <a:lstStyle>
            <a:lvl1pPr indent="0" lvl="0" marL="0" marR="0" rtl="0" algn="l">
              <a:spcBef>
                <a:spcPts val="0"/>
              </a:spcBef>
              <a:buClr>
                <a:srgbClr val="262626"/>
              </a:buClr>
              <a:buFont typeface="Questrial"/>
              <a:buNone/>
              <a:defRPr b="0" i="0" sz="20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94" name="Shape 94"/>
          <p:cNvSpPr txBox="1"/>
          <p:nvPr>
            <p:ph idx="1" type="body"/>
          </p:nvPr>
        </p:nvSpPr>
        <p:spPr>
          <a:xfrm>
            <a:off x="6323012" y="446087"/>
            <a:ext cx="5181600" cy="5414963"/>
          </a:xfrm>
          <a:prstGeom prst="rect">
            <a:avLst/>
          </a:prstGeom>
          <a:noFill/>
          <a:ln>
            <a:noFill/>
          </a:ln>
        </p:spPr>
        <p:txBody>
          <a:bodyPr anchorCtr="0" anchor="ctr"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95" name="Shape 95"/>
          <p:cNvSpPr txBox="1"/>
          <p:nvPr>
            <p:ph idx="2" type="body"/>
          </p:nvPr>
        </p:nvSpPr>
        <p:spPr>
          <a:xfrm>
            <a:off x="2589211" y="1598612"/>
            <a:ext cx="3505199" cy="4262436"/>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400" u="none" cap="none" strike="noStrike">
                <a:solidFill>
                  <a:srgbClr val="3F3F3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0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9pPr>
          </a:lstStyle>
          <a:p/>
        </p:txBody>
      </p:sp>
      <p:sp>
        <p:nvSpPr>
          <p:cNvPr id="96" name="Shape 96"/>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97" name="Shape 97"/>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98" name="Shape 98"/>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99" name="Shape 99"/>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00" name="Shape 100"/>
        <p:cNvGrpSpPr/>
        <p:nvPr/>
      </p:nvGrpSpPr>
      <p:grpSpPr>
        <a:xfrm>
          <a:off x="0" y="0"/>
          <a:ext cx="0" cy="0"/>
          <a:chOff x="0" y="0"/>
          <a:chExt cx="0" cy="0"/>
        </a:xfrm>
      </p:grpSpPr>
      <p:sp>
        <p:nvSpPr>
          <p:cNvPr id="101" name="Shape 101"/>
          <p:cNvSpPr txBox="1"/>
          <p:nvPr>
            <p:ph type="title"/>
          </p:nvPr>
        </p:nvSpPr>
        <p:spPr>
          <a:xfrm>
            <a:off x="2589213" y="4800600"/>
            <a:ext cx="8915400" cy="566737"/>
          </a:xfrm>
          <a:prstGeom prst="rect">
            <a:avLst/>
          </a:prstGeom>
          <a:noFill/>
          <a:ln>
            <a:noFill/>
          </a:ln>
        </p:spPr>
        <p:txBody>
          <a:bodyPr anchorCtr="0" anchor="b" bIns="91425" lIns="91425" rIns="91425" tIns="91425"/>
          <a:lstStyle>
            <a:lvl1pPr indent="0" lvl="0" marL="0" marR="0" rtl="0" algn="l">
              <a:spcBef>
                <a:spcPts val="0"/>
              </a:spcBef>
              <a:buClr>
                <a:srgbClr val="262626"/>
              </a:buClr>
              <a:buFont typeface="Questrial"/>
              <a:buNone/>
              <a:defRPr b="0" i="0" sz="24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02" name="Shape 102"/>
          <p:cNvSpPr/>
          <p:nvPr>
            <p:ph idx="2" type="pic"/>
          </p:nvPr>
        </p:nvSpPr>
        <p:spPr>
          <a:xfrm>
            <a:off x="2589211" y="634964"/>
            <a:ext cx="8915400" cy="3854969"/>
          </a:xfrm>
          <a:prstGeom prst="rect">
            <a:avLst/>
          </a:prstGeom>
          <a:noFill/>
          <a:ln>
            <a:noFill/>
          </a:ln>
        </p:spPr>
        <p:txBody>
          <a:bodyPr anchorCtr="0" anchor="t" bIns="91425" lIns="91425" rIns="91425" tIns="91425"/>
          <a:lstStyle>
            <a:lvl1pPr indent="0" lvl="0" marL="0" marR="0" rtl="0" algn="ctr">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9pPr>
          </a:lstStyle>
          <a:p/>
        </p:txBody>
      </p:sp>
      <p:sp>
        <p:nvSpPr>
          <p:cNvPr id="103" name="Shape 103"/>
          <p:cNvSpPr txBox="1"/>
          <p:nvPr>
            <p:ph idx="1" type="body"/>
          </p:nvPr>
        </p:nvSpPr>
        <p:spPr>
          <a:xfrm>
            <a:off x="2589213" y="5367337"/>
            <a:ext cx="8915400" cy="493711"/>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0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9pPr>
          </a:lstStyle>
          <a:p/>
        </p:txBody>
      </p:sp>
      <p:sp>
        <p:nvSpPr>
          <p:cNvPr id="104" name="Shape 104"/>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05" name="Shape 105"/>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06" name="Shape 106"/>
          <p:cNvSpPr/>
          <p:nvPr/>
        </p:nvSpPr>
        <p:spPr>
          <a:xfrm flipH="1" rot="10800000">
            <a:off x="-4188" y="491172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07" name="Shape 107"/>
          <p:cNvSpPr txBox="1"/>
          <p:nvPr>
            <p:ph idx="12" type="sldNum"/>
          </p:nvPr>
        </p:nvSpPr>
        <p:spPr>
          <a:xfrm>
            <a:off x="531812" y="4983087"/>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rgbClr val="FFFFFF"/>
            </a:gs>
            <a:gs pos="100000">
              <a:srgbClr val="DDE6C3"/>
            </a:gs>
          </a:gsLst>
          <a:path path="circle">
            <a:fillToRect b="100%" r="100%"/>
          </a:path>
          <a:tileRect l="-100%" t="-100%"/>
        </a:gradFill>
      </p:bgPr>
    </p:bg>
    <p:spTree>
      <p:nvGrpSpPr>
        <p:cNvPr id="9" name="Shape 9"/>
        <p:cNvGrpSpPr/>
        <p:nvPr/>
      </p:nvGrpSpPr>
      <p:grpSpPr>
        <a:xfrm>
          <a:off x="0" y="0"/>
          <a:ext cx="0" cy="0"/>
          <a:chOff x="0" y="0"/>
          <a:chExt cx="0" cy="0"/>
        </a:xfrm>
      </p:grpSpPr>
      <p:grpSp>
        <p:nvGrpSpPr>
          <p:cNvPr id="10" name="Shape 10"/>
          <p:cNvGrpSpPr/>
          <p:nvPr/>
        </p:nvGrpSpPr>
        <p:grpSpPr>
          <a:xfrm>
            <a:off x="1" y="228600"/>
            <a:ext cx="2851516" cy="6638628"/>
            <a:chOff x="2487613" y="285750"/>
            <a:chExt cx="2428874" cy="5654675"/>
          </a:xfrm>
        </p:grpSpPr>
        <p:sp>
          <p:nvSpPr>
            <p:cNvPr id="11" name="Shape 11"/>
            <p:cNvSpPr/>
            <p:nvPr/>
          </p:nvSpPr>
          <p:spPr>
            <a:xfrm>
              <a:off x="2487613" y="2284413"/>
              <a:ext cx="85724" cy="533399"/>
            </a:xfrm>
            <a:custGeom>
              <a:pathLst>
                <a:path extrusionOk="0" h="120000" w="120000">
                  <a:moveTo>
                    <a:pt x="120000" y="120000"/>
                  </a:moveTo>
                  <a:cubicBezTo>
                    <a:pt x="109090" y="103235"/>
                    <a:pt x="103636" y="87352"/>
                    <a:pt x="92727" y="70588"/>
                  </a:cubicBezTo>
                  <a:cubicBezTo>
                    <a:pt x="60000" y="47647"/>
                    <a:pt x="32727" y="23823"/>
                    <a:pt x="0" y="0"/>
                  </a:cubicBezTo>
                  <a:cubicBezTo>
                    <a:pt x="0" y="30882"/>
                    <a:pt x="0" y="30882"/>
                    <a:pt x="0" y="30882"/>
                  </a:cubicBezTo>
                  <a:cubicBezTo>
                    <a:pt x="32727" y="56470"/>
                    <a:pt x="70909" y="82941"/>
                    <a:pt x="109090" y="109411"/>
                  </a:cubicBezTo>
                  <a:cubicBezTo>
                    <a:pt x="109090" y="112941"/>
                    <a:pt x="114545" y="116470"/>
                    <a:pt x="120000" y="12000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2597150" y="2779713"/>
              <a:ext cx="550863" cy="1978025"/>
            </a:xfrm>
            <a:custGeom>
              <a:pathLst>
                <a:path extrusionOk="0" h="120000" w="120000">
                  <a:moveTo>
                    <a:pt x="73714" y="83333"/>
                  </a:moveTo>
                  <a:cubicBezTo>
                    <a:pt x="88285" y="95714"/>
                    <a:pt x="102857" y="107857"/>
                    <a:pt x="119142" y="120000"/>
                  </a:cubicBezTo>
                  <a:cubicBezTo>
                    <a:pt x="119142" y="117857"/>
                    <a:pt x="119142" y="115952"/>
                    <a:pt x="120000" y="113809"/>
                  </a:cubicBezTo>
                  <a:cubicBezTo>
                    <a:pt x="106285" y="103571"/>
                    <a:pt x="93428" y="93095"/>
                    <a:pt x="81428" y="82619"/>
                  </a:cubicBezTo>
                  <a:cubicBezTo>
                    <a:pt x="49714" y="55476"/>
                    <a:pt x="23142" y="27857"/>
                    <a:pt x="0" y="0"/>
                  </a:cubicBezTo>
                  <a:cubicBezTo>
                    <a:pt x="1714" y="4761"/>
                    <a:pt x="3428" y="9761"/>
                    <a:pt x="5142" y="14523"/>
                  </a:cubicBezTo>
                  <a:cubicBezTo>
                    <a:pt x="25714" y="37619"/>
                    <a:pt x="48000" y="60714"/>
                    <a:pt x="73714" y="83333"/>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3175000" y="4730750"/>
              <a:ext cx="519112" cy="1209675"/>
            </a:xfrm>
            <a:custGeom>
              <a:pathLst>
                <a:path extrusionOk="0" h="120000" w="120000">
                  <a:moveTo>
                    <a:pt x="7272" y="8571"/>
                  </a:moveTo>
                  <a:cubicBezTo>
                    <a:pt x="4545" y="5844"/>
                    <a:pt x="1818" y="3116"/>
                    <a:pt x="0" y="0"/>
                  </a:cubicBezTo>
                  <a:cubicBezTo>
                    <a:pt x="0" y="3896"/>
                    <a:pt x="0" y="7402"/>
                    <a:pt x="0" y="11298"/>
                  </a:cubicBezTo>
                  <a:cubicBezTo>
                    <a:pt x="19090" y="33116"/>
                    <a:pt x="40000" y="54545"/>
                    <a:pt x="61818" y="75584"/>
                  </a:cubicBezTo>
                  <a:cubicBezTo>
                    <a:pt x="77272" y="90389"/>
                    <a:pt x="94545" y="105194"/>
                    <a:pt x="111818" y="120000"/>
                  </a:cubicBezTo>
                  <a:cubicBezTo>
                    <a:pt x="120000" y="120000"/>
                    <a:pt x="120000" y="120000"/>
                    <a:pt x="120000" y="120000"/>
                  </a:cubicBezTo>
                  <a:cubicBezTo>
                    <a:pt x="102727" y="104805"/>
                    <a:pt x="85454" y="89610"/>
                    <a:pt x="70000" y="74025"/>
                  </a:cubicBezTo>
                  <a:cubicBezTo>
                    <a:pt x="47272" y="52597"/>
                    <a:pt x="26363" y="30779"/>
                    <a:pt x="7272" y="8571"/>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a:off x="3305176" y="5630862"/>
              <a:ext cx="146050" cy="309562"/>
            </a:xfrm>
            <a:custGeom>
              <a:pathLst>
                <a:path extrusionOk="0" h="120000" w="120000">
                  <a:moveTo>
                    <a:pt x="90810" y="120000"/>
                  </a:moveTo>
                  <a:cubicBezTo>
                    <a:pt x="120000" y="120000"/>
                    <a:pt x="120000" y="120000"/>
                    <a:pt x="120000" y="120000"/>
                  </a:cubicBezTo>
                  <a:cubicBezTo>
                    <a:pt x="77837" y="80506"/>
                    <a:pt x="38918" y="41012"/>
                    <a:pt x="0" y="0"/>
                  </a:cubicBezTo>
                  <a:cubicBezTo>
                    <a:pt x="25945" y="41012"/>
                    <a:pt x="55135" y="80506"/>
                    <a:pt x="90810" y="12000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a:off x="2573338" y="2817813"/>
              <a:ext cx="700087" cy="2835274"/>
            </a:xfrm>
            <a:custGeom>
              <a:pathLst>
                <a:path extrusionOk="0" h="120000" w="120000">
                  <a:moveTo>
                    <a:pt x="109213" y="109695"/>
                  </a:moveTo>
                  <a:cubicBezTo>
                    <a:pt x="97752" y="102714"/>
                    <a:pt x="87640" y="95734"/>
                    <a:pt x="78202" y="88753"/>
                  </a:cubicBezTo>
                  <a:cubicBezTo>
                    <a:pt x="56629" y="72631"/>
                    <a:pt x="39775" y="56011"/>
                    <a:pt x="26966" y="39224"/>
                  </a:cubicBezTo>
                  <a:cubicBezTo>
                    <a:pt x="19550" y="29085"/>
                    <a:pt x="13483" y="18781"/>
                    <a:pt x="8089" y="8476"/>
                  </a:cubicBezTo>
                  <a:cubicBezTo>
                    <a:pt x="5393" y="5650"/>
                    <a:pt x="2696" y="2825"/>
                    <a:pt x="0" y="0"/>
                  </a:cubicBezTo>
                  <a:cubicBezTo>
                    <a:pt x="5393" y="13130"/>
                    <a:pt x="12808" y="26426"/>
                    <a:pt x="22247" y="39390"/>
                  </a:cubicBezTo>
                  <a:cubicBezTo>
                    <a:pt x="34382" y="56343"/>
                    <a:pt x="51235" y="72963"/>
                    <a:pt x="72134" y="89252"/>
                  </a:cubicBezTo>
                  <a:cubicBezTo>
                    <a:pt x="82921" y="97396"/>
                    <a:pt x="95056" y="105373"/>
                    <a:pt x="107865" y="113185"/>
                  </a:cubicBezTo>
                  <a:cubicBezTo>
                    <a:pt x="111910" y="115512"/>
                    <a:pt x="115955" y="117673"/>
                    <a:pt x="120000" y="120000"/>
                  </a:cubicBezTo>
                  <a:cubicBezTo>
                    <a:pt x="118651" y="119168"/>
                    <a:pt x="117977" y="118504"/>
                    <a:pt x="117303" y="117673"/>
                  </a:cubicBezTo>
                  <a:cubicBezTo>
                    <a:pt x="113932" y="115013"/>
                    <a:pt x="111235" y="112354"/>
                    <a:pt x="109213" y="109695"/>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6" name="Shape 16"/>
            <p:cNvSpPr/>
            <p:nvPr/>
          </p:nvSpPr>
          <p:spPr>
            <a:xfrm>
              <a:off x="2506663" y="285750"/>
              <a:ext cx="90487" cy="2493963"/>
            </a:xfrm>
            <a:custGeom>
              <a:pathLst>
                <a:path extrusionOk="0" h="120000" w="120000">
                  <a:moveTo>
                    <a:pt x="57391" y="109039"/>
                  </a:moveTo>
                  <a:cubicBezTo>
                    <a:pt x="62608" y="109795"/>
                    <a:pt x="62608" y="110551"/>
                    <a:pt x="62608" y="111307"/>
                  </a:cubicBezTo>
                  <a:cubicBezTo>
                    <a:pt x="78260" y="113952"/>
                    <a:pt x="99130" y="116598"/>
                    <a:pt x="114782" y="119433"/>
                  </a:cubicBezTo>
                  <a:cubicBezTo>
                    <a:pt x="114782" y="119622"/>
                    <a:pt x="114782" y="119811"/>
                    <a:pt x="120000" y="120000"/>
                  </a:cubicBezTo>
                  <a:cubicBezTo>
                    <a:pt x="109565" y="116220"/>
                    <a:pt x="99130" y="112629"/>
                    <a:pt x="88695" y="108850"/>
                  </a:cubicBezTo>
                  <a:cubicBezTo>
                    <a:pt x="46956" y="89574"/>
                    <a:pt x="26086" y="70299"/>
                    <a:pt x="26086" y="50834"/>
                  </a:cubicBezTo>
                  <a:cubicBezTo>
                    <a:pt x="31304" y="33826"/>
                    <a:pt x="46956" y="17007"/>
                    <a:pt x="78260" y="0"/>
                  </a:cubicBezTo>
                  <a:cubicBezTo>
                    <a:pt x="62608" y="0"/>
                    <a:pt x="62608" y="0"/>
                    <a:pt x="62608" y="0"/>
                  </a:cubicBezTo>
                  <a:cubicBezTo>
                    <a:pt x="26086" y="16818"/>
                    <a:pt x="10434" y="33826"/>
                    <a:pt x="5217" y="50834"/>
                  </a:cubicBezTo>
                  <a:cubicBezTo>
                    <a:pt x="0" y="70299"/>
                    <a:pt x="15652" y="89574"/>
                    <a:pt x="57391" y="109039"/>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7" name="Shape 17"/>
            <p:cNvSpPr/>
            <p:nvPr/>
          </p:nvSpPr>
          <p:spPr>
            <a:xfrm>
              <a:off x="2554288" y="2598738"/>
              <a:ext cx="66674" cy="420687"/>
            </a:xfrm>
            <a:custGeom>
              <a:pathLst>
                <a:path extrusionOk="0" h="120000" w="120000">
                  <a:moveTo>
                    <a:pt x="0" y="0"/>
                  </a:moveTo>
                  <a:cubicBezTo>
                    <a:pt x="14117" y="21308"/>
                    <a:pt x="21176" y="41495"/>
                    <a:pt x="35294" y="62803"/>
                  </a:cubicBezTo>
                  <a:cubicBezTo>
                    <a:pt x="63529" y="81869"/>
                    <a:pt x="91764" y="100934"/>
                    <a:pt x="120000" y="120000"/>
                  </a:cubicBezTo>
                  <a:cubicBezTo>
                    <a:pt x="105882" y="97570"/>
                    <a:pt x="91764" y="74018"/>
                    <a:pt x="77647" y="51588"/>
                  </a:cubicBezTo>
                  <a:cubicBezTo>
                    <a:pt x="70588" y="50467"/>
                    <a:pt x="70588" y="49345"/>
                    <a:pt x="70588" y="48224"/>
                  </a:cubicBezTo>
                  <a:cubicBezTo>
                    <a:pt x="49411" y="31401"/>
                    <a:pt x="21176" y="15700"/>
                    <a:pt x="0" y="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8" name="Shape 18"/>
            <p:cNvSpPr/>
            <p:nvPr/>
          </p:nvSpPr>
          <p:spPr>
            <a:xfrm>
              <a:off x="3143250" y="4757737"/>
              <a:ext cx="161925" cy="873125"/>
            </a:xfrm>
            <a:custGeom>
              <a:pathLst>
                <a:path extrusionOk="0" h="120000" w="120000">
                  <a:moveTo>
                    <a:pt x="0" y="0"/>
                  </a:moveTo>
                  <a:cubicBezTo>
                    <a:pt x="0" y="16756"/>
                    <a:pt x="5853" y="33513"/>
                    <a:pt x="14634" y="50270"/>
                  </a:cubicBezTo>
                  <a:cubicBezTo>
                    <a:pt x="23414" y="63243"/>
                    <a:pt x="35121" y="76756"/>
                    <a:pt x="49756" y="89729"/>
                  </a:cubicBezTo>
                  <a:cubicBezTo>
                    <a:pt x="55609" y="92972"/>
                    <a:pt x="64390" y="96216"/>
                    <a:pt x="70243" y="99459"/>
                  </a:cubicBezTo>
                  <a:cubicBezTo>
                    <a:pt x="87804" y="106486"/>
                    <a:pt x="102439" y="112972"/>
                    <a:pt x="120000" y="120000"/>
                  </a:cubicBezTo>
                  <a:cubicBezTo>
                    <a:pt x="117073" y="118378"/>
                    <a:pt x="114146" y="116216"/>
                    <a:pt x="111219" y="114594"/>
                  </a:cubicBezTo>
                  <a:cubicBezTo>
                    <a:pt x="76097" y="92972"/>
                    <a:pt x="52682" y="71351"/>
                    <a:pt x="38048" y="49729"/>
                  </a:cubicBezTo>
                  <a:cubicBezTo>
                    <a:pt x="32195" y="36756"/>
                    <a:pt x="26341" y="24324"/>
                    <a:pt x="23414" y="11891"/>
                  </a:cubicBezTo>
                  <a:cubicBezTo>
                    <a:pt x="23414" y="11351"/>
                    <a:pt x="20487" y="10810"/>
                    <a:pt x="20487" y="9729"/>
                  </a:cubicBezTo>
                  <a:cubicBezTo>
                    <a:pt x="14634" y="6486"/>
                    <a:pt x="5853" y="3243"/>
                    <a:pt x="0" y="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9" name="Shape 19"/>
            <p:cNvSpPr/>
            <p:nvPr/>
          </p:nvSpPr>
          <p:spPr>
            <a:xfrm>
              <a:off x="3148013" y="1282700"/>
              <a:ext cx="1768474" cy="3448050"/>
            </a:xfrm>
            <a:custGeom>
              <a:pathLst>
                <a:path extrusionOk="0" h="120000" w="120000">
                  <a:moveTo>
                    <a:pt x="1866" y="116719"/>
                  </a:moveTo>
                  <a:cubicBezTo>
                    <a:pt x="2666" y="105512"/>
                    <a:pt x="6933" y="94441"/>
                    <a:pt x="13333" y="83781"/>
                  </a:cubicBezTo>
                  <a:cubicBezTo>
                    <a:pt x="20000" y="73120"/>
                    <a:pt x="29066" y="62870"/>
                    <a:pt x="39733" y="53029"/>
                  </a:cubicBezTo>
                  <a:cubicBezTo>
                    <a:pt x="50400" y="43189"/>
                    <a:pt x="62666" y="33895"/>
                    <a:pt x="76000" y="25011"/>
                  </a:cubicBezTo>
                  <a:cubicBezTo>
                    <a:pt x="82666" y="20637"/>
                    <a:pt x="89866" y="16264"/>
                    <a:pt x="97066" y="12164"/>
                  </a:cubicBezTo>
                  <a:cubicBezTo>
                    <a:pt x="100800" y="10113"/>
                    <a:pt x="104533" y="7927"/>
                    <a:pt x="108266" y="6013"/>
                  </a:cubicBezTo>
                  <a:cubicBezTo>
                    <a:pt x="112266" y="3963"/>
                    <a:pt x="116000" y="2050"/>
                    <a:pt x="120000" y="136"/>
                  </a:cubicBezTo>
                  <a:cubicBezTo>
                    <a:pt x="120000" y="0"/>
                    <a:pt x="120000" y="0"/>
                    <a:pt x="120000" y="0"/>
                  </a:cubicBezTo>
                  <a:cubicBezTo>
                    <a:pt x="115733" y="1913"/>
                    <a:pt x="112000" y="3826"/>
                    <a:pt x="108000" y="5876"/>
                  </a:cubicBezTo>
                  <a:cubicBezTo>
                    <a:pt x="104266" y="7790"/>
                    <a:pt x="100533" y="9840"/>
                    <a:pt x="96800" y="12027"/>
                  </a:cubicBezTo>
                  <a:cubicBezTo>
                    <a:pt x="89333" y="16127"/>
                    <a:pt x="82133" y="20364"/>
                    <a:pt x="75466" y="24738"/>
                  </a:cubicBezTo>
                  <a:cubicBezTo>
                    <a:pt x="61866" y="33621"/>
                    <a:pt x="49333" y="42915"/>
                    <a:pt x="38666" y="52756"/>
                  </a:cubicBezTo>
                  <a:cubicBezTo>
                    <a:pt x="27733" y="62460"/>
                    <a:pt x="18666" y="72847"/>
                    <a:pt x="12000" y="83507"/>
                  </a:cubicBezTo>
                  <a:cubicBezTo>
                    <a:pt x="5066" y="94305"/>
                    <a:pt x="800" y="105375"/>
                    <a:pt x="0" y="116719"/>
                  </a:cubicBezTo>
                  <a:cubicBezTo>
                    <a:pt x="0" y="116993"/>
                    <a:pt x="0" y="117129"/>
                    <a:pt x="0" y="117403"/>
                  </a:cubicBezTo>
                  <a:cubicBezTo>
                    <a:pt x="533" y="118223"/>
                    <a:pt x="1066" y="119179"/>
                    <a:pt x="1866" y="120000"/>
                  </a:cubicBezTo>
                  <a:cubicBezTo>
                    <a:pt x="1866" y="118906"/>
                    <a:pt x="1866" y="117813"/>
                    <a:pt x="1866" y="116719"/>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3273425" y="5653087"/>
              <a:ext cx="138112" cy="287338"/>
            </a:xfrm>
            <a:custGeom>
              <a:pathLst>
                <a:path extrusionOk="0" h="120000" w="120000">
                  <a:moveTo>
                    <a:pt x="0" y="0"/>
                  </a:moveTo>
                  <a:cubicBezTo>
                    <a:pt x="24000" y="39452"/>
                    <a:pt x="54857" y="80547"/>
                    <a:pt x="89142" y="119999"/>
                  </a:cubicBezTo>
                  <a:cubicBezTo>
                    <a:pt x="120000" y="119999"/>
                    <a:pt x="120000" y="119999"/>
                    <a:pt x="120000" y="119999"/>
                  </a:cubicBezTo>
                  <a:cubicBezTo>
                    <a:pt x="78857" y="80547"/>
                    <a:pt x="37714" y="39452"/>
                    <a:pt x="0" y="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21" name="Shape 21"/>
            <p:cNvSpPr/>
            <p:nvPr/>
          </p:nvSpPr>
          <p:spPr>
            <a:xfrm>
              <a:off x="3143250" y="4656137"/>
              <a:ext cx="31750" cy="188913"/>
            </a:xfrm>
            <a:custGeom>
              <a:pathLst>
                <a:path extrusionOk="0" h="120000" w="120000">
                  <a:moveTo>
                    <a:pt x="105000" y="110000"/>
                  </a:moveTo>
                  <a:cubicBezTo>
                    <a:pt x="105000" y="115000"/>
                    <a:pt x="120000" y="117500"/>
                    <a:pt x="120000" y="120000"/>
                  </a:cubicBezTo>
                  <a:cubicBezTo>
                    <a:pt x="120000" y="95000"/>
                    <a:pt x="120000" y="72500"/>
                    <a:pt x="120000" y="47500"/>
                  </a:cubicBezTo>
                  <a:cubicBezTo>
                    <a:pt x="75000" y="32500"/>
                    <a:pt x="45000" y="15000"/>
                    <a:pt x="15000" y="0"/>
                  </a:cubicBezTo>
                  <a:cubicBezTo>
                    <a:pt x="0" y="22500"/>
                    <a:pt x="0" y="42500"/>
                    <a:pt x="0" y="65000"/>
                  </a:cubicBezTo>
                  <a:cubicBezTo>
                    <a:pt x="30000" y="80000"/>
                    <a:pt x="75000" y="95000"/>
                    <a:pt x="105000" y="11000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a:off x="3211513" y="5410200"/>
              <a:ext cx="203199" cy="530224"/>
            </a:xfrm>
            <a:custGeom>
              <a:pathLst>
                <a:path extrusionOk="0" h="120000" w="120000">
                  <a:moveTo>
                    <a:pt x="16153" y="16000"/>
                  </a:moveTo>
                  <a:cubicBezTo>
                    <a:pt x="11538" y="10666"/>
                    <a:pt x="4615" y="5333"/>
                    <a:pt x="0" y="0"/>
                  </a:cubicBezTo>
                  <a:cubicBezTo>
                    <a:pt x="6923" y="14222"/>
                    <a:pt x="16153" y="28444"/>
                    <a:pt x="27692" y="42666"/>
                  </a:cubicBezTo>
                  <a:cubicBezTo>
                    <a:pt x="30000" y="47111"/>
                    <a:pt x="32307" y="50666"/>
                    <a:pt x="36923" y="55111"/>
                  </a:cubicBezTo>
                  <a:cubicBezTo>
                    <a:pt x="62307" y="76444"/>
                    <a:pt x="90000" y="98666"/>
                    <a:pt x="117692" y="120000"/>
                  </a:cubicBezTo>
                  <a:cubicBezTo>
                    <a:pt x="120000" y="120000"/>
                    <a:pt x="120000" y="120000"/>
                    <a:pt x="120000" y="120000"/>
                  </a:cubicBezTo>
                  <a:cubicBezTo>
                    <a:pt x="94615" y="96888"/>
                    <a:pt x="73846" y="73777"/>
                    <a:pt x="55384" y="49777"/>
                  </a:cubicBezTo>
                  <a:cubicBezTo>
                    <a:pt x="41538" y="38222"/>
                    <a:pt x="30000" y="27555"/>
                    <a:pt x="16153" y="1600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grpSp>
      <p:grpSp>
        <p:nvGrpSpPr>
          <p:cNvPr id="23" name="Shape 23"/>
          <p:cNvGrpSpPr/>
          <p:nvPr/>
        </p:nvGrpSpPr>
        <p:grpSpPr>
          <a:xfrm>
            <a:off x="27221" y="-785"/>
            <a:ext cx="2356674" cy="6854039"/>
            <a:chOff x="6627813" y="194832"/>
            <a:chExt cx="1952625" cy="5678917"/>
          </a:xfrm>
        </p:grpSpPr>
        <p:sp>
          <p:nvSpPr>
            <p:cNvPr id="24" name="Shape 24"/>
            <p:cNvSpPr/>
            <p:nvPr/>
          </p:nvSpPr>
          <p:spPr>
            <a:xfrm>
              <a:off x="6627813" y="194832"/>
              <a:ext cx="409575" cy="3646487"/>
            </a:xfrm>
            <a:custGeom>
              <a:pathLst>
                <a:path extrusionOk="0" h="120000" w="120000">
                  <a:moveTo>
                    <a:pt x="8155" y="27391"/>
                  </a:moveTo>
                  <a:cubicBezTo>
                    <a:pt x="12815" y="37565"/>
                    <a:pt x="19805" y="47869"/>
                    <a:pt x="30291" y="58043"/>
                  </a:cubicBezTo>
                  <a:cubicBezTo>
                    <a:pt x="39611" y="68217"/>
                    <a:pt x="51262" y="78391"/>
                    <a:pt x="66407" y="88565"/>
                  </a:cubicBezTo>
                  <a:cubicBezTo>
                    <a:pt x="80388" y="98739"/>
                    <a:pt x="97864" y="108782"/>
                    <a:pt x="117669" y="118826"/>
                  </a:cubicBezTo>
                  <a:cubicBezTo>
                    <a:pt x="118834" y="119217"/>
                    <a:pt x="120000" y="119608"/>
                    <a:pt x="120000" y="120000"/>
                  </a:cubicBezTo>
                  <a:cubicBezTo>
                    <a:pt x="118834" y="118043"/>
                    <a:pt x="116504" y="115956"/>
                    <a:pt x="115339" y="114000"/>
                  </a:cubicBezTo>
                  <a:cubicBezTo>
                    <a:pt x="115339" y="113608"/>
                    <a:pt x="115339" y="113217"/>
                    <a:pt x="115339" y="112956"/>
                  </a:cubicBezTo>
                  <a:cubicBezTo>
                    <a:pt x="99029" y="104739"/>
                    <a:pt x="85048" y="96652"/>
                    <a:pt x="73398" y="88434"/>
                  </a:cubicBezTo>
                  <a:cubicBezTo>
                    <a:pt x="58252" y="78260"/>
                    <a:pt x="45436" y="68217"/>
                    <a:pt x="34951" y="57913"/>
                  </a:cubicBezTo>
                  <a:cubicBezTo>
                    <a:pt x="24466" y="47739"/>
                    <a:pt x="16310" y="37565"/>
                    <a:pt x="10485" y="27260"/>
                  </a:cubicBezTo>
                  <a:cubicBezTo>
                    <a:pt x="8155" y="22173"/>
                    <a:pt x="5825" y="17086"/>
                    <a:pt x="3495" y="12000"/>
                  </a:cubicBezTo>
                  <a:cubicBezTo>
                    <a:pt x="2330" y="7956"/>
                    <a:pt x="1165" y="4043"/>
                    <a:pt x="1165" y="0"/>
                  </a:cubicBezTo>
                  <a:cubicBezTo>
                    <a:pt x="0" y="0"/>
                    <a:pt x="0" y="0"/>
                    <a:pt x="0" y="0"/>
                  </a:cubicBezTo>
                  <a:cubicBezTo>
                    <a:pt x="0" y="4043"/>
                    <a:pt x="1165" y="7956"/>
                    <a:pt x="1165" y="12000"/>
                  </a:cubicBezTo>
                  <a:cubicBezTo>
                    <a:pt x="3495" y="17086"/>
                    <a:pt x="4660" y="22173"/>
                    <a:pt x="8155" y="27391"/>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a:off x="7061200" y="3771900"/>
              <a:ext cx="350837" cy="1309687"/>
            </a:xfrm>
            <a:custGeom>
              <a:pathLst>
                <a:path extrusionOk="0" h="120000" w="120000">
                  <a:moveTo>
                    <a:pt x="72272" y="83272"/>
                  </a:moveTo>
                  <a:cubicBezTo>
                    <a:pt x="87272" y="95636"/>
                    <a:pt x="102272" y="108000"/>
                    <a:pt x="120000" y="120000"/>
                  </a:cubicBezTo>
                  <a:cubicBezTo>
                    <a:pt x="120000" y="117454"/>
                    <a:pt x="120000" y="114545"/>
                    <a:pt x="120000" y="112000"/>
                  </a:cubicBezTo>
                  <a:cubicBezTo>
                    <a:pt x="120000" y="111636"/>
                    <a:pt x="120000" y="110909"/>
                    <a:pt x="120000" y="110545"/>
                  </a:cubicBezTo>
                  <a:cubicBezTo>
                    <a:pt x="107727" y="101090"/>
                    <a:pt x="95454" y="91636"/>
                    <a:pt x="84545" y="82181"/>
                  </a:cubicBezTo>
                  <a:cubicBezTo>
                    <a:pt x="51818" y="55272"/>
                    <a:pt x="23181" y="27636"/>
                    <a:pt x="0" y="0"/>
                  </a:cubicBezTo>
                  <a:cubicBezTo>
                    <a:pt x="2727" y="7636"/>
                    <a:pt x="5454" y="15272"/>
                    <a:pt x="9545" y="22909"/>
                  </a:cubicBezTo>
                  <a:cubicBezTo>
                    <a:pt x="28636" y="43272"/>
                    <a:pt x="49090" y="63272"/>
                    <a:pt x="72272" y="83272"/>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7439025" y="5053012"/>
              <a:ext cx="357188" cy="820737"/>
            </a:xfrm>
            <a:custGeom>
              <a:pathLst>
                <a:path extrusionOk="0" h="120000" w="120000">
                  <a:moveTo>
                    <a:pt x="8000" y="8695"/>
                  </a:moveTo>
                  <a:cubicBezTo>
                    <a:pt x="5333" y="5797"/>
                    <a:pt x="2666" y="2898"/>
                    <a:pt x="0" y="0"/>
                  </a:cubicBezTo>
                  <a:cubicBezTo>
                    <a:pt x="0" y="5217"/>
                    <a:pt x="0" y="11014"/>
                    <a:pt x="1333" y="16811"/>
                  </a:cubicBezTo>
                  <a:cubicBezTo>
                    <a:pt x="18666" y="35942"/>
                    <a:pt x="36000" y="55072"/>
                    <a:pt x="56000" y="73623"/>
                  </a:cubicBezTo>
                  <a:cubicBezTo>
                    <a:pt x="72000" y="89275"/>
                    <a:pt x="89333" y="104927"/>
                    <a:pt x="106666" y="120000"/>
                  </a:cubicBezTo>
                  <a:cubicBezTo>
                    <a:pt x="120000" y="120000"/>
                    <a:pt x="120000" y="120000"/>
                    <a:pt x="120000" y="120000"/>
                  </a:cubicBezTo>
                  <a:cubicBezTo>
                    <a:pt x="101333" y="104347"/>
                    <a:pt x="84000" y="88115"/>
                    <a:pt x="66666" y="71304"/>
                  </a:cubicBezTo>
                  <a:cubicBezTo>
                    <a:pt x="45333" y="51014"/>
                    <a:pt x="26666" y="29565"/>
                    <a:pt x="8000" y="8695"/>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7" name="Shape 27"/>
            <p:cNvSpPr/>
            <p:nvPr/>
          </p:nvSpPr>
          <p:spPr>
            <a:xfrm>
              <a:off x="7037388" y="3811587"/>
              <a:ext cx="457200" cy="1852613"/>
            </a:xfrm>
            <a:custGeom>
              <a:pathLst>
                <a:path extrusionOk="0" h="120000" w="120000">
                  <a:moveTo>
                    <a:pt x="105391" y="105096"/>
                  </a:moveTo>
                  <a:cubicBezTo>
                    <a:pt x="97043" y="99700"/>
                    <a:pt x="88695" y="94047"/>
                    <a:pt x="81391" y="88394"/>
                  </a:cubicBezTo>
                  <a:cubicBezTo>
                    <a:pt x="59478" y="72205"/>
                    <a:pt x="42782" y="55503"/>
                    <a:pt x="30260" y="38800"/>
                  </a:cubicBezTo>
                  <a:cubicBezTo>
                    <a:pt x="22956" y="30578"/>
                    <a:pt x="17739" y="22098"/>
                    <a:pt x="13565" y="13618"/>
                  </a:cubicBezTo>
                  <a:cubicBezTo>
                    <a:pt x="9391" y="8993"/>
                    <a:pt x="4173" y="4625"/>
                    <a:pt x="0" y="0"/>
                  </a:cubicBezTo>
                  <a:cubicBezTo>
                    <a:pt x="5217" y="13104"/>
                    <a:pt x="12521" y="26209"/>
                    <a:pt x="21913" y="39057"/>
                  </a:cubicBezTo>
                  <a:cubicBezTo>
                    <a:pt x="34434" y="56017"/>
                    <a:pt x="51130" y="72719"/>
                    <a:pt x="72000" y="89164"/>
                  </a:cubicBezTo>
                  <a:cubicBezTo>
                    <a:pt x="82434" y="97130"/>
                    <a:pt x="93913" y="105353"/>
                    <a:pt x="107478" y="113319"/>
                  </a:cubicBezTo>
                  <a:cubicBezTo>
                    <a:pt x="111652" y="115374"/>
                    <a:pt x="115826" y="117687"/>
                    <a:pt x="120000" y="119999"/>
                  </a:cubicBezTo>
                  <a:cubicBezTo>
                    <a:pt x="118956" y="119229"/>
                    <a:pt x="117913" y="118458"/>
                    <a:pt x="116869" y="117687"/>
                  </a:cubicBezTo>
                  <a:cubicBezTo>
                    <a:pt x="112695" y="113576"/>
                    <a:pt x="108521" y="109207"/>
                    <a:pt x="105391" y="105096"/>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8" name="Shape 28"/>
            <p:cNvSpPr/>
            <p:nvPr/>
          </p:nvSpPr>
          <p:spPr>
            <a:xfrm>
              <a:off x="6992938" y="1263650"/>
              <a:ext cx="144462" cy="2508250"/>
            </a:xfrm>
            <a:custGeom>
              <a:pathLst>
                <a:path extrusionOk="0" h="120000" w="120000">
                  <a:moveTo>
                    <a:pt x="56666" y="120000"/>
                  </a:moveTo>
                  <a:cubicBezTo>
                    <a:pt x="50000" y="117725"/>
                    <a:pt x="46666" y="115450"/>
                    <a:pt x="43333" y="113175"/>
                  </a:cubicBezTo>
                  <a:cubicBezTo>
                    <a:pt x="26666" y="100473"/>
                    <a:pt x="16666" y="87962"/>
                    <a:pt x="16666" y="75450"/>
                  </a:cubicBezTo>
                  <a:cubicBezTo>
                    <a:pt x="16666" y="62748"/>
                    <a:pt x="26666" y="50236"/>
                    <a:pt x="43333" y="37535"/>
                  </a:cubicBezTo>
                  <a:cubicBezTo>
                    <a:pt x="50000" y="31279"/>
                    <a:pt x="60000" y="25023"/>
                    <a:pt x="73333" y="18767"/>
                  </a:cubicBezTo>
                  <a:cubicBezTo>
                    <a:pt x="86666" y="12511"/>
                    <a:pt x="100000" y="6255"/>
                    <a:pt x="120000" y="0"/>
                  </a:cubicBezTo>
                  <a:cubicBezTo>
                    <a:pt x="116666" y="0"/>
                    <a:pt x="116666" y="0"/>
                    <a:pt x="116666" y="0"/>
                  </a:cubicBezTo>
                  <a:cubicBezTo>
                    <a:pt x="96666" y="6255"/>
                    <a:pt x="80000" y="12511"/>
                    <a:pt x="66666" y="18767"/>
                  </a:cubicBezTo>
                  <a:cubicBezTo>
                    <a:pt x="53333" y="25023"/>
                    <a:pt x="43333" y="31279"/>
                    <a:pt x="33333" y="37535"/>
                  </a:cubicBezTo>
                  <a:cubicBezTo>
                    <a:pt x="13333" y="50047"/>
                    <a:pt x="3333" y="62748"/>
                    <a:pt x="3333" y="75450"/>
                  </a:cubicBezTo>
                  <a:cubicBezTo>
                    <a:pt x="0" y="87393"/>
                    <a:pt x="6666" y="99526"/>
                    <a:pt x="23333" y="111658"/>
                  </a:cubicBezTo>
                  <a:cubicBezTo>
                    <a:pt x="33333" y="114312"/>
                    <a:pt x="43333" y="117156"/>
                    <a:pt x="53333" y="119810"/>
                  </a:cubicBezTo>
                  <a:cubicBezTo>
                    <a:pt x="53333" y="119810"/>
                    <a:pt x="56666" y="120000"/>
                    <a:pt x="56666" y="12000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9" name="Shape 29"/>
            <p:cNvSpPr/>
            <p:nvPr/>
          </p:nvSpPr>
          <p:spPr>
            <a:xfrm>
              <a:off x="7526338" y="5640387"/>
              <a:ext cx="111125" cy="233363"/>
            </a:xfrm>
            <a:custGeom>
              <a:pathLst>
                <a:path extrusionOk="0" h="120000" w="120000">
                  <a:moveTo>
                    <a:pt x="94285" y="120000"/>
                  </a:moveTo>
                  <a:cubicBezTo>
                    <a:pt x="119999" y="120000"/>
                    <a:pt x="119999" y="120000"/>
                    <a:pt x="119999" y="120000"/>
                  </a:cubicBezTo>
                  <a:cubicBezTo>
                    <a:pt x="77142" y="81355"/>
                    <a:pt x="38571" y="40677"/>
                    <a:pt x="0" y="0"/>
                  </a:cubicBezTo>
                  <a:cubicBezTo>
                    <a:pt x="25714" y="40677"/>
                    <a:pt x="55714" y="81355"/>
                    <a:pt x="94285" y="12000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0" name="Shape 30"/>
            <p:cNvSpPr/>
            <p:nvPr/>
          </p:nvSpPr>
          <p:spPr>
            <a:xfrm>
              <a:off x="7021513" y="3598862"/>
              <a:ext cx="68263" cy="423863"/>
            </a:xfrm>
            <a:custGeom>
              <a:pathLst>
                <a:path extrusionOk="0" h="120000" w="120000">
                  <a:moveTo>
                    <a:pt x="28235" y="60560"/>
                  </a:moveTo>
                  <a:cubicBezTo>
                    <a:pt x="56470" y="80747"/>
                    <a:pt x="91764" y="99813"/>
                    <a:pt x="120000" y="120000"/>
                  </a:cubicBezTo>
                  <a:cubicBezTo>
                    <a:pt x="98823" y="96448"/>
                    <a:pt x="84705" y="72897"/>
                    <a:pt x="70588" y="49345"/>
                  </a:cubicBezTo>
                  <a:cubicBezTo>
                    <a:pt x="70588" y="49345"/>
                    <a:pt x="63529" y="48224"/>
                    <a:pt x="63529" y="48224"/>
                  </a:cubicBezTo>
                  <a:cubicBezTo>
                    <a:pt x="42352" y="32523"/>
                    <a:pt x="21176" y="15700"/>
                    <a:pt x="0" y="0"/>
                  </a:cubicBezTo>
                  <a:cubicBezTo>
                    <a:pt x="0" y="2242"/>
                    <a:pt x="0" y="5607"/>
                    <a:pt x="0" y="8971"/>
                  </a:cubicBezTo>
                  <a:cubicBezTo>
                    <a:pt x="7058" y="25794"/>
                    <a:pt x="21176" y="43738"/>
                    <a:pt x="28235" y="6056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a:off x="7412038" y="2801938"/>
              <a:ext cx="1168400" cy="2251075"/>
            </a:xfrm>
            <a:custGeom>
              <a:pathLst>
                <a:path extrusionOk="0" h="120000" w="120000">
                  <a:moveTo>
                    <a:pt x="3265" y="116830"/>
                  </a:moveTo>
                  <a:cubicBezTo>
                    <a:pt x="3673" y="105845"/>
                    <a:pt x="7755" y="94647"/>
                    <a:pt x="14285" y="83873"/>
                  </a:cubicBezTo>
                  <a:cubicBezTo>
                    <a:pt x="20816" y="73309"/>
                    <a:pt x="29795" y="62957"/>
                    <a:pt x="40408" y="53239"/>
                  </a:cubicBezTo>
                  <a:cubicBezTo>
                    <a:pt x="50612" y="43309"/>
                    <a:pt x="62857" y="34014"/>
                    <a:pt x="76326" y="25140"/>
                  </a:cubicBezTo>
                  <a:cubicBezTo>
                    <a:pt x="82857" y="20704"/>
                    <a:pt x="89795" y="16267"/>
                    <a:pt x="97142" y="12253"/>
                  </a:cubicBezTo>
                  <a:cubicBezTo>
                    <a:pt x="100816" y="10140"/>
                    <a:pt x="104489" y="8028"/>
                    <a:pt x="108163" y="5915"/>
                  </a:cubicBezTo>
                  <a:cubicBezTo>
                    <a:pt x="111836" y="4014"/>
                    <a:pt x="115918" y="1901"/>
                    <a:pt x="120000" y="0"/>
                  </a:cubicBezTo>
                  <a:cubicBezTo>
                    <a:pt x="119591" y="0"/>
                    <a:pt x="119591" y="0"/>
                    <a:pt x="119591" y="0"/>
                  </a:cubicBezTo>
                  <a:cubicBezTo>
                    <a:pt x="115510" y="1901"/>
                    <a:pt x="111428" y="3802"/>
                    <a:pt x="107755" y="5704"/>
                  </a:cubicBezTo>
                  <a:cubicBezTo>
                    <a:pt x="104081" y="7816"/>
                    <a:pt x="100408" y="9929"/>
                    <a:pt x="96734" y="11830"/>
                  </a:cubicBezTo>
                  <a:cubicBezTo>
                    <a:pt x="88979" y="16056"/>
                    <a:pt x="82040" y="20281"/>
                    <a:pt x="75510" y="24718"/>
                  </a:cubicBezTo>
                  <a:cubicBezTo>
                    <a:pt x="61632" y="33591"/>
                    <a:pt x="49387" y="42887"/>
                    <a:pt x="38775" y="52605"/>
                  </a:cubicBezTo>
                  <a:cubicBezTo>
                    <a:pt x="27755" y="62535"/>
                    <a:pt x="18775" y="72887"/>
                    <a:pt x="12244" y="83661"/>
                  </a:cubicBezTo>
                  <a:cubicBezTo>
                    <a:pt x="5306" y="94014"/>
                    <a:pt x="1224" y="105000"/>
                    <a:pt x="0" y="115985"/>
                  </a:cubicBezTo>
                  <a:cubicBezTo>
                    <a:pt x="1224" y="117253"/>
                    <a:pt x="2040" y="118521"/>
                    <a:pt x="2857" y="120000"/>
                  </a:cubicBezTo>
                  <a:cubicBezTo>
                    <a:pt x="2857" y="118943"/>
                    <a:pt x="2857" y="117887"/>
                    <a:pt x="3265" y="11683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494588" y="5664200"/>
              <a:ext cx="100013" cy="209549"/>
            </a:xfrm>
            <a:custGeom>
              <a:pathLst>
                <a:path extrusionOk="0" h="120000" w="120000">
                  <a:moveTo>
                    <a:pt x="0" y="0"/>
                  </a:moveTo>
                  <a:cubicBezTo>
                    <a:pt x="24000" y="40754"/>
                    <a:pt x="57600" y="81509"/>
                    <a:pt x="91200" y="120000"/>
                  </a:cubicBezTo>
                  <a:cubicBezTo>
                    <a:pt x="120000" y="120000"/>
                    <a:pt x="120000" y="120000"/>
                    <a:pt x="120000" y="120000"/>
                  </a:cubicBezTo>
                  <a:cubicBezTo>
                    <a:pt x="76800" y="81509"/>
                    <a:pt x="38400" y="40754"/>
                    <a:pt x="0" y="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7412038" y="5081587"/>
              <a:ext cx="114300" cy="558799"/>
            </a:xfrm>
            <a:custGeom>
              <a:pathLst>
                <a:path extrusionOk="0" h="120000" w="120000">
                  <a:moveTo>
                    <a:pt x="0" y="0"/>
                  </a:moveTo>
                  <a:cubicBezTo>
                    <a:pt x="0" y="25531"/>
                    <a:pt x="8275" y="51063"/>
                    <a:pt x="28965" y="75744"/>
                  </a:cubicBezTo>
                  <a:cubicBezTo>
                    <a:pt x="45517" y="83404"/>
                    <a:pt x="57931" y="91914"/>
                    <a:pt x="74482" y="99574"/>
                  </a:cubicBezTo>
                  <a:cubicBezTo>
                    <a:pt x="91034" y="106382"/>
                    <a:pt x="103448" y="113191"/>
                    <a:pt x="120000" y="120000"/>
                  </a:cubicBezTo>
                  <a:cubicBezTo>
                    <a:pt x="115862" y="118297"/>
                    <a:pt x="115862" y="116595"/>
                    <a:pt x="111724" y="114893"/>
                  </a:cubicBezTo>
                  <a:cubicBezTo>
                    <a:pt x="66206" y="83404"/>
                    <a:pt x="41379" y="51063"/>
                    <a:pt x="33103" y="18723"/>
                  </a:cubicBezTo>
                  <a:cubicBezTo>
                    <a:pt x="28965" y="15319"/>
                    <a:pt x="20689" y="12765"/>
                    <a:pt x="16551" y="9361"/>
                  </a:cubicBezTo>
                  <a:cubicBezTo>
                    <a:pt x="8275" y="5957"/>
                    <a:pt x="4137" y="2553"/>
                    <a:pt x="0" y="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7412038" y="4978400"/>
              <a:ext cx="31750" cy="188913"/>
            </a:xfrm>
            <a:custGeom>
              <a:pathLst>
                <a:path extrusionOk="0" h="120000" w="120000">
                  <a:moveTo>
                    <a:pt x="0" y="65000"/>
                  </a:moveTo>
                  <a:cubicBezTo>
                    <a:pt x="15000" y="72500"/>
                    <a:pt x="30000" y="82500"/>
                    <a:pt x="60000" y="92500"/>
                  </a:cubicBezTo>
                  <a:cubicBezTo>
                    <a:pt x="75000" y="102500"/>
                    <a:pt x="105000" y="110000"/>
                    <a:pt x="120000" y="120000"/>
                  </a:cubicBezTo>
                  <a:cubicBezTo>
                    <a:pt x="105000" y="95000"/>
                    <a:pt x="105000" y="70000"/>
                    <a:pt x="105000" y="47500"/>
                  </a:cubicBezTo>
                  <a:cubicBezTo>
                    <a:pt x="75000" y="30000"/>
                    <a:pt x="45000" y="15000"/>
                    <a:pt x="0" y="0"/>
                  </a:cubicBezTo>
                  <a:cubicBezTo>
                    <a:pt x="0" y="2500"/>
                    <a:pt x="0" y="7500"/>
                    <a:pt x="0" y="10000"/>
                  </a:cubicBezTo>
                  <a:cubicBezTo>
                    <a:pt x="0" y="27500"/>
                    <a:pt x="0" y="47500"/>
                    <a:pt x="0" y="6500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5" name="Shape 35"/>
            <p:cNvSpPr/>
            <p:nvPr/>
          </p:nvSpPr>
          <p:spPr>
            <a:xfrm>
              <a:off x="7439025" y="5434012"/>
              <a:ext cx="174625" cy="439738"/>
            </a:xfrm>
            <a:custGeom>
              <a:pathLst>
                <a:path extrusionOk="0" h="120000" w="120000">
                  <a:moveTo>
                    <a:pt x="30000" y="30270"/>
                  </a:moveTo>
                  <a:cubicBezTo>
                    <a:pt x="19090" y="20540"/>
                    <a:pt x="10909" y="9729"/>
                    <a:pt x="0" y="0"/>
                  </a:cubicBezTo>
                  <a:cubicBezTo>
                    <a:pt x="8181" y="17297"/>
                    <a:pt x="19090" y="35675"/>
                    <a:pt x="30000" y="52972"/>
                  </a:cubicBezTo>
                  <a:cubicBezTo>
                    <a:pt x="32727" y="56216"/>
                    <a:pt x="35454" y="59459"/>
                    <a:pt x="38181" y="62702"/>
                  </a:cubicBezTo>
                  <a:cubicBezTo>
                    <a:pt x="60000" y="82162"/>
                    <a:pt x="81818" y="101621"/>
                    <a:pt x="106363" y="120000"/>
                  </a:cubicBezTo>
                  <a:cubicBezTo>
                    <a:pt x="120000" y="120000"/>
                    <a:pt x="120000" y="120000"/>
                    <a:pt x="120000" y="120000"/>
                  </a:cubicBezTo>
                  <a:cubicBezTo>
                    <a:pt x="95454" y="99459"/>
                    <a:pt x="76363" y="77837"/>
                    <a:pt x="60000" y="56216"/>
                  </a:cubicBezTo>
                  <a:cubicBezTo>
                    <a:pt x="49090" y="47567"/>
                    <a:pt x="40909" y="38918"/>
                    <a:pt x="30000" y="3027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grpSp>
      <p:sp>
        <p:nvSpPr>
          <p:cNvPr id="36" name="Shape 36"/>
          <p:cNvSpPr/>
          <p:nvPr/>
        </p:nvSpPr>
        <p:spPr>
          <a:xfrm>
            <a:off x="0" y="0"/>
            <a:ext cx="182879" cy="68580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592924"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Questrial"/>
              <a:buNone/>
              <a:defRPr b="0" i="0" sz="36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38" name="Shape 38"/>
          <p:cNvSpPr txBox="1"/>
          <p:nvPr>
            <p:ph idx="1" type="body"/>
          </p:nvPr>
        </p:nvSpPr>
        <p:spPr>
          <a:xfrm>
            <a:off x="2589211" y="2133600"/>
            <a:ext cx="8915400" cy="3886200"/>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39" name="Shape 39"/>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40" name="Shape 40"/>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41" name="Shape 41"/>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2000" u="none" cap="none" strike="noStrike">
                <a:solidFill>
                  <a:srgbClr val="FEFFFF"/>
                </a:solidFill>
                <a:latin typeface="Questrial"/>
                <a:ea typeface="Questrial"/>
                <a:cs typeface="Questrial"/>
                <a:sym typeface="Quest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1.jpg"/><Relationship Id="rId4" Type="http://schemas.openxmlformats.org/officeDocument/2006/relationships/image" Target="../media/image0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1.jpg"/><Relationship Id="rId4" Type="http://schemas.openxmlformats.org/officeDocument/2006/relationships/image" Target="../media/image02.png"/><Relationship Id="rId5" Type="http://schemas.openxmlformats.org/officeDocument/2006/relationships/image" Target="../media/image0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1.jpg"/><Relationship Id="rId4" Type="http://schemas.openxmlformats.org/officeDocument/2006/relationships/image" Target="../media/image0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1.jpg"/><Relationship Id="rId4" Type="http://schemas.openxmlformats.org/officeDocument/2006/relationships/image" Target="../media/image0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1.jpg"/><Relationship Id="rId4" Type="http://schemas.openxmlformats.org/officeDocument/2006/relationships/image" Target="../media/image02.png"/><Relationship Id="rId5" Type="http://schemas.openxmlformats.org/officeDocument/2006/relationships/image" Target="../media/image0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1.jpg"/><Relationship Id="rId4" Type="http://schemas.openxmlformats.org/officeDocument/2006/relationships/image" Target="../media/image0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01.jpg"/><Relationship Id="rId4" Type="http://schemas.openxmlformats.org/officeDocument/2006/relationships/image" Target="../media/image0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01.jpg"/><Relationship Id="rId4" Type="http://schemas.openxmlformats.org/officeDocument/2006/relationships/image" Target="../media/image0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01.jpg"/><Relationship Id="rId4" Type="http://schemas.openxmlformats.org/officeDocument/2006/relationships/image" Target="../media/image0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01.jpg"/><Relationship Id="rId4" Type="http://schemas.openxmlformats.org/officeDocument/2006/relationships/image" Target="../media/image0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01.jpg"/><Relationship Id="rId4" Type="http://schemas.openxmlformats.org/officeDocument/2006/relationships/image" Target="../media/image0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01.jpg"/><Relationship Id="rId4" Type="http://schemas.openxmlformats.org/officeDocument/2006/relationships/image" Target="../media/image0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01.jpg"/><Relationship Id="rId4" Type="http://schemas.openxmlformats.org/officeDocument/2006/relationships/image" Target="../media/image02.png"/><Relationship Id="rId5"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01.jpg"/><Relationship Id="rId4" Type="http://schemas.openxmlformats.org/officeDocument/2006/relationships/image" Target="../media/image02.png"/><Relationship Id="rId5" Type="http://schemas.openxmlformats.org/officeDocument/2006/relationships/image" Target="../media/image0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01.jpg"/><Relationship Id="rId4" Type="http://schemas.openxmlformats.org/officeDocument/2006/relationships/image" Target="../media/image0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01.jpg"/><Relationship Id="rId4" Type="http://schemas.openxmlformats.org/officeDocument/2006/relationships/image" Target="../media/image02.png"/><Relationship Id="rId5" Type="http://schemas.openxmlformats.org/officeDocument/2006/relationships/image" Target="../media/image0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01.jpg"/><Relationship Id="rId4" Type="http://schemas.openxmlformats.org/officeDocument/2006/relationships/image" Target="../media/image02.png"/><Relationship Id="rId5" Type="http://schemas.openxmlformats.org/officeDocument/2006/relationships/image" Target="../media/image0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01.jpg"/><Relationship Id="rId4" Type="http://schemas.openxmlformats.org/officeDocument/2006/relationships/image" Target="../media/image0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01.jpg"/><Relationship Id="rId4" Type="http://schemas.openxmlformats.org/officeDocument/2006/relationships/image" Target="../media/image02.png"/><Relationship Id="rId5" Type="http://schemas.openxmlformats.org/officeDocument/2006/relationships/image" Target="../media/image07.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01.jpg"/><Relationship Id="rId4" Type="http://schemas.openxmlformats.org/officeDocument/2006/relationships/image" Target="../media/image02.png"/><Relationship Id="rId5" Type="http://schemas.openxmlformats.org/officeDocument/2006/relationships/image" Target="../media/image0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1.jpg"/><Relationship Id="rId4" Type="http://schemas.openxmlformats.org/officeDocument/2006/relationships/image" Target="../media/image0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01.jpg"/><Relationship Id="rId4" Type="http://schemas.openxmlformats.org/officeDocument/2006/relationships/image" Target="../media/image02.png"/><Relationship Id="rId5"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01.jpg"/><Relationship Id="rId4" Type="http://schemas.openxmlformats.org/officeDocument/2006/relationships/image" Target="../media/image02.png"/></Relationships>
</file>

<file path=ppt/slides/_rels/slide32.xml.rels><?xml version="1.0" encoding="UTF-8" standalone="yes"?><Relationships xmlns="http://schemas.openxmlformats.org/package/2006/relationships"><Relationship Id="rId10" Type="http://schemas.openxmlformats.org/officeDocument/2006/relationships/image" Target="../media/image02.png"/><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en.wikipedia.org/wiki/SOLID_(object-oriented_design)" TargetMode="External"/><Relationship Id="rId4" Type="http://schemas.openxmlformats.org/officeDocument/2006/relationships/hyperlink" Target="https://scotch.io/bar-talk/s-o-l-i-d-the-first-five-principles-of-object-oriented-design" TargetMode="External"/><Relationship Id="rId9" Type="http://schemas.openxmlformats.org/officeDocument/2006/relationships/image" Target="../media/image01.jpg"/><Relationship Id="rId5" Type="http://schemas.openxmlformats.org/officeDocument/2006/relationships/hyperlink" Target="http://www.oodesign.com/design-principles.html" TargetMode="External"/><Relationship Id="rId6" Type="http://schemas.openxmlformats.org/officeDocument/2006/relationships/hyperlink" Target="http://rangahc.blogspot.in/2015/10/single-responsibility-solid-principle.html" TargetMode="External"/><Relationship Id="rId7" Type="http://schemas.openxmlformats.org/officeDocument/2006/relationships/hyperlink" Target="http://stackoverflow.com/questions/10620022/example-of-single-responsibility-principle" TargetMode="External"/><Relationship Id="rId8" Type="http://schemas.openxmlformats.org/officeDocument/2006/relationships/hyperlink" Target="http://www.oodesign.com/open-close-principle.ht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1.jpg"/><Relationship Id="rId4"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1.jpg"/><Relationship Id="rId4" Type="http://schemas.openxmlformats.org/officeDocument/2006/relationships/image" Target="../media/image0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1.jpg"/><Relationship Id="rId4" Type="http://schemas.openxmlformats.org/officeDocument/2006/relationships/image" Target="../media/image0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1.jpg"/><Relationship Id="rId4" Type="http://schemas.openxmlformats.org/officeDocument/2006/relationships/image" Target="../media/image0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1.jpg"/><Relationship Id="rId4" Type="http://schemas.openxmlformats.org/officeDocument/2006/relationships/image" Target="../media/image0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1.jpg"/><Relationship Id="rId4" Type="http://schemas.openxmlformats.org/officeDocument/2006/relationships/image" Target="../media/image0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pic>
        <p:nvPicPr>
          <p:cNvPr id="168" name="Shape 168"/>
          <p:cNvPicPr preferRelativeResize="0"/>
          <p:nvPr/>
        </p:nvPicPr>
        <p:blipFill>
          <a:blip r:embed="rId3">
            <a:alphaModFix/>
          </a:blip>
          <a:stretch>
            <a:fillRect/>
          </a:stretch>
        </p:blipFill>
        <p:spPr>
          <a:xfrm>
            <a:off x="2094325" y="425400"/>
            <a:ext cx="8620125" cy="5727699"/>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grpSp>
        <p:nvGrpSpPr>
          <p:cNvPr id="301" name="Shape 301"/>
          <p:cNvGrpSpPr/>
          <p:nvPr/>
        </p:nvGrpSpPr>
        <p:grpSpPr>
          <a:xfrm>
            <a:off x="1654081" y="469899"/>
            <a:ext cx="8933747" cy="1219108"/>
            <a:chOff x="1654129" y="469900"/>
            <a:chExt cx="6495853" cy="1219108"/>
          </a:xfrm>
        </p:grpSpPr>
        <p:grpSp>
          <p:nvGrpSpPr>
            <p:cNvPr id="302" name="Shape 302"/>
            <p:cNvGrpSpPr/>
            <p:nvPr/>
          </p:nvGrpSpPr>
          <p:grpSpPr>
            <a:xfrm>
              <a:off x="1654129" y="469900"/>
              <a:ext cx="6495853" cy="1219108"/>
              <a:chOff x="1247729" y="1219200"/>
              <a:chExt cx="6495853" cy="1219108"/>
            </a:xfrm>
          </p:grpSpPr>
          <p:grpSp>
            <p:nvGrpSpPr>
              <p:cNvPr id="303" name="Shape 303"/>
              <p:cNvGrpSpPr/>
              <p:nvPr/>
            </p:nvGrpSpPr>
            <p:grpSpPr>
              <a:xfrm>
                <a:off x="1247729" y="1447859"/>
                <a:ext cx="6495853" cy="558676"/>
                <a:chOff x="1631146" y="1316984"/>
                <a:chExt cx="5761800" cy="558900"/>
              </a:xfrm>
            </p:grpSpPr>
            <p:sp>
              <p:nvSpPr>
                <p:cNvPr id="304" name="Shape 304"/>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305" name="Shape 305"/>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306" name="Shape 306"/>
              <p:cNvGrpSpPr/>
              <p:nvPr/>
            </p:nvGrpSpPr>
            <p:grpSpPr>
              <a:xfrm>
                <a:off x="2168544" y="1219200"/>
                <a:ext cx="4651533" cy="1219108"/>
                <a:chOff x="2530675" y="1066800"/>
                <a:chExt cx="4651998" cy="1220084"/>
              </a:xfrm>
            </p:grpSpPr>
            <p:pic>
              <p:nvPicPr>
                <p:cNvPr descr="C:\Users\dell\Desktop\Icon sale page\Icon tĩnh\200wide.jpg" id="307" name="Shape 307"/>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308" name="Shape 308"/>
                <p:cNvGrpSpPr/>
                <p:nvPr/>
              </p:nvGrpSpPr>
              <p:grpSpPr>
                <a:xfrm>
                  <a:off x="2530675" y="1066800"/>
                  <a:ext cx="4651998" cy="1011299"/>
                  <a:chOff x="2671148" y="1311915"/>
                  <a:chExt cx="3938700" cy="1011299"/>
                </a:xfrm>
              </p:grpSpPr>
              <p:pic>
                <p:nvPicPr>
                  <p:cNvPr id="309" name="Shape 309"/>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310" name="Shape 310"/>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311" name="Shape 311"/>
            <p:cNvSpPr/>
            <p:nvPr/>
          </p:nvSpPr>
          <p:spPr>
            <a:xfrm>
              <a:off x="2741598" y="731575"/>
              <a:ext cx="48294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a:t>
              </a:r>
              <a:r>
                <a:rPr lang="en-US" sz="2800">
                  <a:solidFill>
                    <a:schemeClr val="dk1"/>
                  </a:solidFill>
                  <a:latin typeface="Arial"/>
                  <a:ea typeface="Arial"/>
                  <a:cs typeface="Arial"/>
                  <a:sym typeface="Arial"/>
                </a:rPr>
                <a:t>. </a:t>
              </a:r>
              <a:r>
                <a:rPr lang="en-US" sz="2800">
                  <a:solidFill>
                    <a:schemeClr val="dk1"/>
                  </a:solidFill>
                </a:rPr>
                <a:t>Open Close Principle</a:t>
              </a:r>
            </a:p>
          </p:txBody>
        </p:sp>
      </p:grpSp>
      <p:sp>
        <p:nvSpPr>
          <p:cNvPr id="312" name="Shape 312"/>
          <p:cNvSpPr txBox="1"/>
          <p:nvPr>
            <p:ph idx="1" type="body"/>
          </p:nvPr>
        </p:nvSpPr>
        <p:spPr>
          <a:xfrm>
            <a:off x="2467125" y="1689000"/>
            <a:ext cx="9002100" cy="4977300"/>
          </a:xfrm>
          <a:prstGeom prst="rect">
            <a:avLst/>
          </a:prstGeom>
        </p:spPr>
        <p:txBody>
          <a:bodyPr anchorCtr="0" anchor="t" bIns="91425" lIns="91425" rIns="91425" tIns="91425">
            <a:noAutofit/>
          </a:bodyPr>
          <a:lstStyle/>
          <a:p>
            <a:pPr indent="0" lvl="0" marL="0" rtl="0">
              <a:lnSpc>
                <a:spcPct val="115000"/>
              </a:lnSpc>
              <a:spcBef>
                <a:spcPts val="0"/>
              </a:spcBef>
              <a:buNone/>
            </a:pPr>
            <a:r>
              <a:rPr lang="en-US">
                <a:solidFill>
                  <a:srgbClr val="434343"/>
                </a:solidFill>
                <a:latin typeface="Arial"/>
                <a:ea typeface="Arial"/>
                <a:cs typeface="Arial"/>
                <a:sym typeface="Arial"/>
              </a:rPr>
              <a:t> </a:t>
            </a:r>
          </a:p>
          <a:p>
            <a:pPr indent="457200" lvl="0" marL="0" rtl="0">
              <a:lnSpc>
                <a:spcPct val="115000"/>
              </a:lnSpc>
              <a:spcBef>
                <a:spcPts val="0"/>
              </a:spcBef>
              <a:buNone/>
            </a:pPr>
            <a:r>
              <a:rPr lang="en-US">
                <a:solidFill>
                  <a:srgbClr val="434343"/>
                </a:solidFill>
                <a:latin typeface="Arial"/>
                <a:ea typeface="Arial"/>
                <a:cs typeface="Arial"/>
                <a:sym typeface="Arial"/>
              </a:rPr>
              <a:t>Để có thêm nhiều hiệu ứng ấn tượng, chỉ cần tưởng tượng rằng các biên tập viên đồ họa là</a:t>
            </a:r>
          </a:p>
          <a:p>
            <a:pPr indent="0" lvl="0" marL="0" rtl="0">
              <a:lnSpc>
                <a:spcPct val="115000"/>
              </a:lnSpc>
              <a:spcBef>
                <a:spcPts val="0"/>
              </a:spcBef>
              <a:buNone/>
            </a:pPr>
            <a:r>
              <a:rPr lang="en-US">
                <a:solidFill>
                  <a:srgbClr val="434343"/>
                </a:solidFill>
                <a:latin typeface="Arial"/>
                <a:ea typeface="Arial"/>
                <a:cs typeface="Arial"/>
                <a:sym typeface="Arial"/>
              </a:rPr>
              <a:t> một lớp lớn, với rất nhiều chức năng bên trong, đã được viết và thay đổi bởi người phát triển, </a:t>
            </a:r>
          </a:p>
          <a:p>
            <a:pPr indent="0" lvl="0" marL="0" rtl="0">
              <a:lnSpc>
                <a:spcPct val="115000"/>
              </a:lnSpc>
              <a:spcBef>
                <a:spcPts val="0"/>
              </a:spcBef>
              <a:buNone/>
            </a:pPr>
            <a:r>
              <a:rPr lang="en-US">
                <a:solidFill>
                  <a:srgbClr val="434343"/>
                </a:solidFill>
                <a:latin typeface="Arial"/>
                <a:ea typeface="Arial"/>
                <a:cs typeface="Arial"/>
                <a:sym typeface="Arial"/>
              </a:rPr>
              <a:t> trong khi các hình dạng có thể được một lớp học chỉ được thực hiện bởi </a:t>
            </a:r>
          </a:p>
          <a:p>
            <a:pPr indent="0" lvl="0" marL="0" rtl="0">
              <a:lnSpc>
                <a:spcPct val="115000"/>
              </a:lnSpc>
              <a:spcBef>
                <a:spcPts val="0"/>
              </a:spcBef>
              <a:buNone/>
            </a:pPr>
            <a:r>
              <a:rPr lang="en-US">
                <a:solidFill>
                  <a:srgbClr val="434343"/>
                </a:solidFill>
                <a:latin typeface="Arial"/>
                <a:ea typeface="Arial"/>
                <a:cs typeface="Arial"/>
                <a:sym typeface="Arial"/>
              </a:rPr>
              <a:t> người phát triển. Trong trường hợp này sẽ được cải thiện rất lớn để cho phép thêm các </a:t>
            </a:r>
          </a:p>
          <a:p>
            <a:pPr indent="0" lvl="0" marL="0" rtl="0">
              <a:lnSpc>
                <a:spcPct val="115000"/>
              </a:lnSpc>
              <a:spcBef>
                <a:spcPts val="0"/>
              </a:spcBef>
              <a:buNone/>
            </a:pPr>
            <a:r>
              <a:rPr lang="en-US">
                <a:solidFill>
                  <a:srgbClr val="434343"/>
                </a:solidFill>
                <a:latin typeface="Arial"/>
                <a:ea typeface="Arial"/>
                <a:cs typeface="Arial"/>
                <a:sym typeface="Arial"/>
              </a:rPr>
              <a:t> hình dạng mới mà không thay đổi các lớp GraphicEditor.</a:t>
            </a:r>
          </a:p>
          <a:p>
            <a:pPr indent="0" lvl="0" marL="0" rtl="0">
              <a:lnSpc>
                <a:spcPct val="115000"/>
              </a:lnSpc>
              <a:spcBef>
                <a:spcPts val="0"/>
              </a:spcBef>
              <a:buNone/>
            </a:pPr>
            <a:r>
              <a:t/>
            </a:r>
            <a:endParaRPr>
              <a:solidFill>
                <a:srgbClr val="434343"/>
              </a:solidFill>
              <a:latin typeface="Arial"/>
              <a:ea typeface="Arial"/>
              <a:cs typeface="Arial"/>
              <a:sym typeface="Arial"/>
            </a:endParaRPr>
          </a:p>
          <a:p>
            <a:pPr lvl="0" rtl="0">
              <a:spcBef>
                <a:spcPts val="0"/>
              </a:spcBef>
              <a:buNone/>
            </a:pPr>
            <a:r>
              <a:t/>
            </a:r>
            <a:endParaRPr>
              <a:latin typeface="Arial"/>
              <a:ea typeface="Arial"/>
              <a:cs typeface="Arial"/>
              <a:sym typeface="Arial"/>
            </a:endParaRPr>
          </a:p>
          <a:p>
            <a:pPr lvl="0" rtl="0">
              <a:spcBef>
                <a:spcPts val="0"/>
              </a:spcBef>
              <a:buNone/>
            </a:pPr>
            <a:r>
              <a:t/>
            </a:r>
            <a:endParaRPr sz="14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7" name="Shape 317"/>
        <p:cNvGrpSpPr/>
        <p:nvPr/>
      </p:nvGrpSpPr>
      <p:grpSpPr>
        <a:xfrm>
          <a:off x="0" y="0"/>
          <a:ext cx="0" cy="0"/>
          <a:chOff x="0" y="0"/>
          <a:chExt cx="0" cy="0"/>
        </a:xfrm>
      </p:grpSpPr>
      <p:sp>
        <p:nvSpPr>
          <p:cNvPr id="318" name="Shape 318"/>
          <p:cNvSpPr txBox="1"/>
          <p:nvPr>
            <p:ph idx="1" type="body"/>
          </p:nvPr>
        </p:nvSpPr>
        <p:spPr>
          <a:xfrm>
            <a:off x="747750" y="1689000"/>
            <a:ext cx="10696500" cy="4977300"/>
          </a:xfrm>
          <a:prstGeom prst="rect">
            <a:avLst/>
          </a:prstGeom>
        </p:spPr>
        <p:txBody>
          <a:bodyPr anchorCtr="0" anchor="t" bIns="91425" lIns="91425" rIns="91425" tIns="91425">
            <a:noAutofit/>
          </a:bodyPr>
          <a:lstStyle/>
          <a:p>
            <a:pPr lvl="0">
              <a:spcBef>
                <a:spcPts val="0"/>
              </a:spcBef>
              <a:buNone/>
            </a:pPr>
            <a:r>
              <a:rPr lang="en-US">
                <a:latin typeface="Arial"/>
                <a:ea typeface="Arial"/>
                <a:cs typeface="Arial"/>
                <a:sym typeface="Arial"/>
              </a:rPr>
              <a:t>// Open-Close Principle - Bad example</a:t>
            </a:r>
          </a:p>
          <a:p>
            <a:pPr lvl="0">
              <a:spcBef>
                <a:spcPts val="0"/>
              </a:spcBef>
              <a:buNone/>
            </a:pPr>
            <a:r>
              <a:rPr lang="en-US">
                <a:latin typeface="Arial"/>
                <a:ea typeface="Arial"/>
                <a:cs typeface="Arial"/>
                <a:sym typeface="Arial"/>
              </a:rPr>
              <a:t> class GraphicEditor {</a:t>
            </a:r>
          </a:p>
          <a:p>
            <a:pPr lvl="0">
              <a:spcBef>
                <a:spcPts val="0"/>
              </a:spcBef>
              <a:buNone/>
            </a:pPr>
            <a:r>
              <a:rPr lang="en-US">
                <a:latin typeface="Arial"/>
                <a:ea typeface="Arial"/>
                <a:cs typeface="Arial"/>
                <a:sym typeface="Arial"/>
              </a:rPr>
              <a:t>  	public void drawShape(Shape s) {</a:t>
            </a:r>
          </a:p>
          <a:p>
            <a:pPr lvl="0">
              <a:spcBef>
                <a:spcPts val="0"/>
              </a:spcBef>
              <a:buNone/>
            </a:pPr>
            <a:r>
              <a:rPr lang="en-US">
                <a:latin typeface="Arial"/>
                <a:ea typeface="Arial"/>
                <a:cs typeface="Arial"/>
                <a:sym typeface="Arial"/>
              </a:rPr>
              <a:t> 		if (s.m_type==1)</a:t>
            </a:r>
          </a:p>
          <a:p>
            <a:pPr lvl="0">
              <a:spcBef>
                <a:spcPts val="0"/>
              </a:spcBef>
              <a:buNone/>
            </a:pPr>
            <a:r>
              <a:rPr lang="en-US">
                <a:latin typeface="Arial"/>
                <a:ea typeface="Arial"/>
                <a:cs typeface="Arial"/>
                <a:sym typeface="Arial"/>
              </a:rPr>
              <a:t> 			drawRectangle(s);</a:t>
            </a:r>
          </a:p>
          <a:p>
            <a:pPr lvl="0">
              <a:spcBef>
                <a:spcPts val="0"/>
              </a:spcBef>
              <a:buNone/>
            </a:pPr>
            <a:r>
              <a:rPr lang="en-US">
                <a:latin typeface="Arial"/>
                <a:ea typeface="Arial"/>
                <a:cs typeface="Arial"/>
                <a:sym typeface="Arial"/>
              </a:rPr>
              <a:t> 		else if (s.m_type==2)</a:t>
            </a:r>
          </a:p>
          <a:p>
            <a:pPr lvl="0">
              <a:spcBef>
                <a:spcPts val="0"/>
              </a:spcBef>
              <a:buNone/>
            </a:pPr>
            <a:r>
              <a:rPr lang="en-US">
                <a:latin typeface="Arial"/>
                <a:ea typeface="Arial"/>
                <a:cs typeface="Arial"/>
                <a:sym typeface="Arial"/>
              </a:rPr>
              <a:t> 			drawCircle(s);</a:t>
            </a:r>
          </a:p>
          <a:p>
            <a:pPr lvl="0">
              <a:spcBef>
                <a:spcPts val="0"/>
              </a:spcBef>
              <a:buNone/>
            </a:pPr>
            <a:r>
              <a:rPr lang="en-US">
                <a:latin typeface="Arial"/>
                <a:ea typeface="Arial"/>
                <a:cs typeface="Arial"/>
                <a:sym typeface="Arial"/>
              </a:rPr>
              <a:t> 	}</a:t>
            </a:r>
          </a:p>
          <a:p>
            <a:pPr lvl="0">
              <a:spcBef>
                <a:spcPts val="0"/>
              </a:spcBef>
              <a:buNone/>
            </a:pPr>
            <a:r>
              <a:rPr lang="en-US">
                <a:latin typeface="Arial"/>
                <a:ea typeface="Arial"/>
                <a:cs typeface="Arial"/>
                <a:sym typeface="Arial"/>
              </a:rPr>
              <a:t> 	public void drawCircle(Circle r) {....}</a:t>
            </a:r>
          </a:p>
          <a:p>
            <a:pPr lvl="0">
              <a:spcBef>
                <a:spcPts val="0"/>
              </a:spcBef>
              <a:buNone/>
            </a:pPr>
            <a:r>
              <a:rPr lang="en-US">
                <a:latin typeface="Arial"/>
                <a:ea typeface="Arial"/>
                <a:cs typeface="Arial"/>
                <a:sym typeface="Arial"/>
              </a:rPr>
              <a:t> 	public void drawRectangle(Rectangle r) {....}</a:t>
            </a:r>
          </a:p>
          <a:p>
            <a:pPr lvl="0">
              <a:spcBef>
                <a:spcPts val="0"/>
              </a:spcBef>
              <a:buNone/>
            </a:pPr>
            <a:r>
              <a:rPr lang="en-US">
                <a:latin typeface="Arial"/>
                <a:ea typeface="Arial"/>
                <a:cs typeface="Arial"/>
                <a:sym typeface="Arial"/>
              </a:rPr>
              <a:t> }</a:t>
            </a:r>
          </a:p>
          <a:p>
            <a:pPr lvl="0">
              <a:spcBef>
                <a:spcPts val="0"/>
              </a:spcBef>
              <a:buNone/>
            </a:pPr>
            <a:r>
              <a:t/>
            </a:r>
            <a:endParaRPr>
              <a:latin typeface="Arial"/>
              <a:ea typeface="Arial"/>
              <a:cs typeface="Arial"/>
              <a:sym typeface="Arial"/>
            </a:endParaRPr>
          </a:p>
          <a:p>
            <a:pPr lvl="0" rtl="0">
              <a:spcBef>
                <a:spcPts val="0"/>
              </a:spcBef>
              <a:buNone/>
            </a:pPr>
            <a:r>
              <a:t/>
            </a:r>
            <a:endParaRPr>
              <a:latin typeface="Arial"/>
              <a:ea typeface="Arial"/>
              <a:cs typeface="Arial"/>
              <a:sym typeface="Arial"/>
            </a:endParaRPr>
          </a:p>
          <a:p>
            <a:pPr lvl="0" rtl="0">
              <a:spcBef>
                <a:spcPts val="0"/>
              </a:spcBef>
              <a:buNone/>
            </a:pPr>
            <a:r>
              <a:t/>
            </a:r>
            <a:endParaRPr>
              <a:latin typeface="Arial"/>
              <a:ea typeface="Arial"/>
              <a:cs typeface="Arial"/>
              <a:sym typeface="Arial"/>
            </a:endParaRPr>
          </a:p>
          <a:p>
            <a:pPr lvl="0" rtl="0">
              <a:spcBef>
                <a:spcPts val="0"/>
              </a:spcBef>
              <a:buNone/>
            </a:pPr>
            <a:r>
              <a:t/>
            </a:r>
            <a:endParaRPr sz="1400">
              <a:latin typeface="Arial"/>
              <a:ea typeface="Arial"/>
              <a:cs typeface="Arial"/>
              <a:sym typeface="Arial"/>
            </a:endParaRPr>
          </a:p>
        </p:txBody>
      </p:sp>
      <p:grpSp>
        <p:nvGrpSpPr>
          <p:cNvPr id="319" name="Shape 319"/>
          <p:cNvGrpSpPr/>
          <p:nvPr/>
        </p:nvGrpSpPr>
        <p:grpSpPr>
          <a:xfrm>
            <a:off x="1654081" y="469899"/>
            <a:ext cx="8933747" cy="1219108"/>
            <a:chOff x="1654129" y="469900"/>
            <a:chExt cx="6495853" cy="1219108"/>
          </a:xfrm>
        </p:grpSpPr>
        <p:grpSp>
          <p:nvGrpSpPr>
            <p:cNvPr id="320" name="Shape 320"/>
            <p:cNvGrpSpPr/>
            <p:nvPr/>
          </p:nvGrpSpPr>
          <p:grpSpPr>
            <a:xfrm>
              <a:off x="1654129" y="469900"/>
              <a:ext cx="6495853" cy="1219108"/>
              <a:chOff x="1247729" y="1219200"/>
              <a:chExt cx="6495853" cy="1219108"/>
            </a:xfrm>
          </p:grpSpPr>
          <p:grpSp>
            <p:nvGrpSpPr>
              <p:cNvPr id="321" name="Shape 321"/>
              <p:cNvGrpSpPr/>
              <p:nvPr/>
            </p:nvGrpSpPr>
            <p:grpSpPr>
              <a:xfrm>
                <a:off x="1247729" y="1447859"/>
                <a:ext cx="6495853" cy="558676"/>
                <a:chOff x="1631146" y="1316984"/>
                <a:chExt cx="5761800" cy="558900"/>
              </a:xfrm>
            </p:grpSpPr>
            <p:sp>
              <p:nvSpPr>
                <p:cNvPr id="322" name="Shape 322"/>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323" name="Shape 323"/>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324" name="Shape 324"/>
              <p:cNvGrpSpPr/>
              <p:nvPr/>
            </p:nvGrpSpPr>
            <p:grpSpPr>
              <a:xfrm>
                <a:off x="2168544" y="1219200"/>
                <a:ext cx="4651533" cy="1219108"/>
                <a:chOff x="2530675" y="1066800"/>
                <a:chExt cx="4651998" cy="1220084"/>
              </a:xfrm>
            </p:grpSpPr>
            <p:pic>
              <p:nvPicPr>
                <p:cNvPr descr="C:\Users\dell\Desktop\Icon sale page\Icon tĩnh\200wide.jpg" id="325" name="Shape 325"/>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326" name="Shape 326"/>
                <p:cNvGrpSpPr/>
                <p:nvPr/>
              </p:nvGrpSpPr>
              <p:grpSpPr>
                <a:xfrm>
                  <a:off x="2530675" y="1066800"/>
                  <a:ext cx="4651998" cy="1011299"/>
                  <a:chOff x="2671148" y="1311915"/>
                  <a:chExt cx="3938700" cy="1011299"/>
                </a:xfrm>
              </p:grpSpPr>
              <p:pic>
                <p:nvPicPr>
                  <p:cNvPr id="327" name="Shape 327"/>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328" name="Shape 328"/>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329" name="Shape 329"/>
            <p:cNvSpPr/>
            <p:nvPr/>
          </p:nvSpPr>
          <p:spPr>
            <a:xfrm>
              <a:off x="2741598" y="731575"/>
              <a:ext cx="48294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a:t>
              </a:r>
              <a:r>
                <a:rPr lang="en-US" sz="2800">
                  <a:solidFill>
                    <a:schemeClr val="dk1"/>
                  </a:solidFill>
                  <a:latin typeface="Arial"/>
                  <a:ea typeface="Arial"/>
                  <a:cs typeface="Arial"/>
                  <a:sym typeface="Arial"/>
                </a:rPr>
                <a:t>. </a:t>
              </a:r>
              <a:r>
                <a:rPr lang="en-US" sz="2800">
                  <a:solidFill>
                    <a:schemeClr val="dk1"/>
                  </a:solidFill>
                </a:rPr>
                <a:t>Open Close Principle</a:t>
              </a:r>
            </a:p>
          </p:txBody>
        </p:sp>
      </p:grpSp>
      <p:pic>
        <p:nvPicPr>
          <p:cNvPr id="330" name="Shape 330"/>
          <p:cNvPicPr preferRelativeResize="0"/>
          <p:nvPr/>
        </p:nvPicPr>
        <p:blipFill>
          <a:blip r:embed="rId5">
            <a:alphaModFix/>
          </a:blip>
          <a:stretch>
            <a:fillRect/>
          </a:stretch>
        </p:blipFill>
        <p:spPr>
          <a:xfrm>
            <a:off x="5252300" y="1972575"/>
            <a:ext cx="5537499" cy="3505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5" name="Shape 335"/>
        <p:cNvGrpSpPr/>
        <p:nvPr/>
      </p:nvGrpSpPr>
      <p:grpSpPr>
        <a:xfrm>
          <a:off x="0" y="0"/>
          <a:ext cx="0" cy="0"/>
          <a:chOff x="0" y="0"/>
          <a:chExt cx="0" cy="0"/>
        </a:xfrm>
      </p:grpSpPr>
      <p:sp>
        <p:nvSpPr>
          <p:cNvPr id="336" name="Shape 336"/>
          <p:cNvSpPr txBox="1"/>
          <p:nvPr>
            <p:ph idx="1" type="body"/>
          </p:nvPr>
        </p:nvSpPr>
        <p:spPr>
          <a:xfrm>
            <a:off x="2613975" y="1689000"/>
            <a:ext cx="8855100" cy="52746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US">
                <a:latin typeface="Arial"/>
                <a:ea typeface="Arial"/>
                <a:cs typeface="Arial"/>
                <a:sym typeface="Arial"/>
              </a:rPr>
              <a:t>class Shape {</a:t>
            </a:r>
          </a:p>
          <a:p>
            <a:pPr lvl="0">
              <a:spcBef>
                <a:spcPts val="0"/>
              </a:spcBef>
              <a:buClr>
                <a:schemeClr val="dk1"/>
              </a:buClr>
              <a:buSzPct val="61111"/>
              <a:buFont typeface="Arial"/>
              <a:buNone/>
            </a:pPr>
            <a:r>
              <a:rPr lang="en-US">
                <a:latin typeface="Arial"/>
                <a:ea typeface="Arial"/>
                <a:cs typeface="Arial"/>
                <a:sym typeface="Arial"/>
              </a:rPr>
              <a:t> 	int m_type;</a:t>
            </a:r>
          </a:p>
          <a:p>
            <a:pPr lvl="0">
              <a:spcBef>
                <a:spcPts val="0"/>
              </a:spcBef>
              <a:buClr>
                <a:schemeClr val="dk1"/>
              </a:buClr>
              <a:buSzPct val="61111"/>
              <a:buFont typeface="Arial"/>
              <a:buNone/>
            </a:pPr>
            <a:r>
              <a:rPr lang="en-US">
                <a:latin typeface="Arial"/>
                <a:ea typeface="Arial"/>
                <a:cs typeface="Arial"/>
                <a:sym typeface="Arial"/>
              </a:rPr>
              <a:t> }</a:t>
            </a:r>
          </a:p>
          <a:p>
            <a:pPr lvl="0">
              <a:spcBef>
                <a:spcPts val="0"/>
              </a:spcBef>
              <a:buClr>
                <a:schemeClr val="dk1"/>
              </a:buClr>
              <a:buSzPct val="61111"/>
              <a:buFont typeface="Arial"/>
              <a:buNone/>
            </a:pPr>
            <a:r>
              <a:rPr lang="en-US">
                <a:latin typeface="Arial"/>
                <a:ea typeface="Arial"/>
                <a:cs typeface="Arial"/>
                <a:sym typeface="Arial"/>
              </a:rPr>
              <a:t> class Rectangle extends Shape {</a:t>
            </a:r>
          </a:p>
          <a:p>
            <a:pPr lvl="0">
              <a:spcBef>
                <a:spcPts val="0"/>
              </a:spcBef>
              <a:buClr>
                <a:schemeClr val="dk1"/>
              </a:buClr>
              <a:buSzPct val="61111"/>
              <a:buFont typeface="Arial"/>
              <a:buNone/>
            </a:pPr>
            <a:r>
              <a:rPr lang="en-US">
                <a:latin typeface="Arial"/>
                <a:ea typeface="Arial"/>
                <a:cs typeface="Arial"/>
                <a:sym typeface="Arial"/>
              </a:rPr>
              <a:t> 	Rectangle() {</a:t>
            </a:r>
          </a:p>
          <a:p>
            <a:pPr lvl="0">
              <a:spcBef>
                <a:spcPts val="0"/>
              </a:spcBef>
              <a:buClr>
                <a:schemeClr val="dk1"/>
              </a:buClr>
              <a:buSzPct val="61111"/>
              <a:buFont typeface="Arial"/>
              <a:buNone/>
            </a:pPr>
            <a:r>
              <a:rPr lang="en-US">
                <a:latin typeface="Arial"/>
                <a:ea typeface="Arial"/>
                <a:cs typeface="Arial"/>
                <a:sym typeface="Arial"/>
              </a:rPr>
              <a:t> 		super.m_type=1;</a:t>
            </a:r>
          </a:p>
          <a:p>
            <a:pPr lvl="0">
              <a:spcBef>
                <a:spcPts val="0"/>
              </a:spcBef>
              <a:buClr>
                <a:schemeClr val="dk1"/>
              </a:buClr>
              <a:buSzPct val="61111"/>
              <a:buFont typeface="Arial"/>
              <a:buNone/>
            </a:pPr>
            <a:r>
              <a:rPr lang="en-US">
                <a:latin typeface="Arial"/>
                <a:ea typeface="Arial"/>
                <a:cs typeface="Arial"/>
                <a:sym typeface="Arial"/>
              </a:rPr>
              <a:t> 	}</a:t>
            </a:r>
          </a:p>
          <a:p>
            <a:pPr lvl="0" rtl="0">
              <a:spcBef>
                <a:spcPts val="0"/>
              </a:spcBef>
              <a:buClr>
                <a:schemeClr val="dk1"/>
              </a:buClr>
              <a:buSzPct val="61111"/>
              <a:buFont typeface="Arial"/>
              <a:buNone/>
            </a:pPr>
            <a:r>
              <a:rPr lang="en-US">
                <a:latin typeface="Arial"/>
                <a:ea typeface="Arial"/>
                <a:cs typeface="Arial"/>
                <a:sym typeface="Arial"/>
              </a:rPr>
              <a:t> }</a:t>
            </a:r>
          </a:p>
          <a:p>
            <a:pPr lvl="0">
              <a:spcBef>
                <a:spcPts val="0"/>
              </a:spcBef>
              <a:buClr>
                <a:schemeClr val="dk1"/>
              </a:buClr>
              <a:buSzPct val="61111"/>
              <a:buFont typeface="Arial"/>
              <a:buNone/>
            </a:pPr>
            <a:r>
              <a:rPr lang="en-US">
                <a:latin typeface="Arial"/>
                <a:ea typeface="Arial"/>
                <a:cs typeface="Arial"/>
                <a:sym typeface="Arial"/>
              </a:rPr>
              <a:t> class Circle extends Shape {</a:t>
            </a:r>
          </a:p>
          <a:p>
            <a:pPr lvl="0">
              <a:spcBef>
                <a:spcPts val="0"/>
              </a:spcBef>
              <a:buClr>
                <a:schemeClr val="dk1"/>
              </a:buClr>
              <a:buSzPct val="61111"/>
              <a:buFont typeface="Arial"/>
              <a:buNone/>
            </a:pPr>
            <a:r>
              <a:rPr lang="en-US">
                <a:latin typeface="Arial"/>
                <a:ea typeface="Arial"/>
                <a:cs typeface="Arial"/>
                <a:sym typeface="Arial"/>
              </a:rPr>
              <a:t> 	Circle() {</a:t>
            </a:r>
          </a:p>
          <a:p>
            <a:pPr lvl="0">
              <a:spcBef>
                <a:spcPts val="0"/>
              </a:spcBef>
              <a:buClr>
                <a:schemeClr val="dk1"/>
              </a:buClr>
              <a:buSzPct val="61111"/>
              <a:buFont typeface="Arial"/>
              <a:buNone/>
            </a:pPr>
            <a:r>
              <a:rPr lang="en-US">
                <a:latin typeface="Arial"/>
                <a:ea typeface="Arial"/>
                <a:cs typeface="Arial"/>
                <a:sym typeface="Arial"/>
              </a:rPr>
              <a:t> 		super.m_type=2;</a:t>
            </a:r>
          </a:p>
          <a:p>
            <a:pPr lvl="0" rtl="0">
              <a:spcBef>
                <a:spcPts val="0"/>
              </a:spcBef>
              <a:buClr>
                <a:schemeClr val="dk1"/>
              </a:buClr>
              <a:buSzPct val="61111"/>
              <a:buFont typeface="Arial"/>
              <a:buNone/>
            </a:pPr>
            <a:r>
              <a:rPr lang="en-US">
                <a:latin typeface="Arial"/>
                <a:ea typeface="Arial"/>
                <a:cs typeface="Arial"/>
                <a:sym typeface="Arial"/>
              </a:rPr>
              <a:t> 	}</a:t>
            </a:r>
          </a:p>
          <a:p>
            <a:pPr lvl="0" rtl="0">
              <a:spcBef>
                <a:spcPts val="0"/>
              </a:spcBef>
              <a:buNone/>
            </a:pPr>
            <a:r>
              <a:t/>
            </a:r>
            <a:endParaRPr sz="1400">
              <a:latin typeface="Arial"/>
              <a:ea typeface="Arial"/>
              <a:cs typeface="Arial"/>
              <a:sym typeface="Arial"/>
            </a:endParaRPr>
          </a:p>
        </p:txBody>
      </p:sp>
      <p:grpSp>
        <p:nvGrpSpPr>
          <p:cNvPr id="337" name="Shape 337"/>
          <p:cNvGrpSpPr/>
          <p:nvPr/>
        </p:nvGrpSpPr>
        <p:grpSpPr>
          <a:xfrm>
            <a:off x="1654081" y="469899"/>
            <a:ext cx="8933747" cy="1219108"/>
            <a:chOff x="1654129" y="469900"/>
            <a:chExt cx="6495853" cy="1219108"/>
          </a:xfrm>
        </p:grpSpPr>
        <p:grpSp>
          <p:nvGrpSpPr>
            <p:cNvPr id="338" name="Shape 338"/>
            <p:cNvGrpSpPr/>
            <p:nvPr/>
          </p:nvGrpSpPr>
          <p:grpSpPr>
            <a:xfrm>
              <a:off x="1654129" y="469900"/>
              <a:ext cx="6495853" cy="1219108"/>
              <a:chOff x="1247729" y="1219200"/>
              <a:chExt cx="6495853" cy="1219108"/>
            </a:xfrm>
          </p:grpSpPr>
          <p:grpSp>
            <p:nvGrpSpPr>
              <p:cNvPr id="339" name="Shape 339"/>
              <p:cNvGrpSpPr/>
              <p:nvPr/>
            </p:nvGrpSpPr>
            <p:grpSpPr>
              <a:xfrm>
                <a:off x="1247729" y="1447859"/>
                <a:ext cx="6495853" cy="558676"/>
                <a:chOff x="1631146" y="1316984"/>
                <a:chExt cx="5761800" cy="558900"/>
              </a:xfrm>
            </p:grpSpPr>
            <p:sp>
              <p:nvSpPr>
                <p:cNvPr id="340" name="Shape 340"/>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341" name="Shape 341"/>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342" name="Shape 342"/>
              <p:cNvGrpSpPr/>
              <p:nvPr/>
            </p:nvGrpSpPr>
            <p:grpSpPr>
              <a:xfrm>
                <a:off x="2168544" y="1219200"/>
                <a:ext cx="4651533" cy="1219108"/>
                <a:chOff x="2530675" y="1066800"/>
                <a:chExt cx="4651998" cy="1220084"/>
              </a:xfrm>
            </p:grpSpPr>
            <p:pic>
              <p:nvPicPr>
                <p:cNvPr descr="C:\Users\dell\Desktop\Icon sale page\Icon tĩnh\200wide.jpg" id="343" name="Shape 343"/>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344" name="Shape 344"/>
                <p:cNvGrpSpPr/>
                <p:nvPr/>
              </p:nvGrpSpPr>
              <p:grpSpPr>
                <a:xfrm>
                  <a:off x="2530675" y="1066800"/>
                  <a:ext cx="4651998" cy="1011299"/>
                  <a:chOff x="2671148" y="1311915"/>
                  <a:chExt cx="3938700" cy="1011299"/>
                </a:xfrm>
              </p:grpSpPr>
              <p:pic>
                <p:nvPicPr>
                  <p:cNvPr id="345" name="Shape 345"/>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346" name="Shape 346"/>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347" name="Shape 347"/>
            <p:cNvSpPr/>
            <p:nvPr/>
          </p:nvSpPr>
          <p:spPr>
            <a:xfrm>
              <a:off x="2741598" y="731575"/>
              <a:ext cx="48294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a:t>
              </a:r>
              <a:r>
                <a:rPr lang="en-US" sz="2800">
                  <a:solidFill>
                    <a:schemeClr val="dk1"/>
                  </a:solidFill>
                  <a:latin typeface="Arial"/>
                  <a:ea typeface="Arial"/>
                  <a:cs typeface="Arial"/>
                  <a:sym typeface="Arial"/>
                </a:rPr>
                <a:t>. </a:t>
              </a:r>
              <a:r>
                <a:rPr lang="en-US" sz="2800">
                  <a:solidFill>
                    <a:schemeClr val="dk1"/>
                  </a:solidFill>
                </a:rPr>
                <a:t>Open Close Principle</a:t>
              </a: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x="0" y="0"/>
          <a:ext cx="0" cy="0"/>
          <a:chOff x="0" y="0"/>
          <a:chExt cx="0" cy="0"/>
        </a:xfrm>
      </p:grpSpPr>
      <p:sp>
        <p:nvSpPr>
          <p:cNvPr id="353" name="Shape 353"/>
          <p:cNvSpPr txBox="1"/>
          <p:nvPr>
            <p:ph idx="1" type="body"/>
          </p:nvPr>
        </p:nvSpPr>
        <p:spPr>
          <a:xfrm>
            <a:off x="2452425" y="1913325"/>
            <a:ext cx="9052200" cy="44139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US">
                <a:latin typeface="Arial"/>
                <a:ea typeface="Arial"/>
                <a:cs typeface="Arial"/>
                <a:sym typeface="Arial"/>
              </a:rPr>
              <a:t> Dưới đây là một ví dụ mà hỗ trợ Open Close Principle.Trong thiết kế mới, </a:t>
            </a:r>
          </a:p>
          <a:p>
            <a:pPr lvl="0">
              <a:spcBef>
                <a:spcPts val="0"/>
              </a:spcBef>
              <a:buClr>
                <a:schemeClr val="dk1"/>
              </a:buClr>
              <a:buSzPct val="61111"/>
              <a:buFont typeface="Arial"/>
              <a:buNone/>
            </a:pPr>
            <a:r>
              <a:rPr lang="en-US">
                <a:latin typeface="Arial"/>
                <a:ea typeface="Arial"/>
                <a:cs typeface="Arial"/>
                <a:sym typeface="Arial"/>
              </a:rPr>
              <a:t> chúng tôi sử dụng phương pháp trừu tượng draw() trong GraphicEditor để </a:t>
            </a:r>
          </a:p>
          <a:p>
            <a:pPr lvl="0">
              <a:spcBef>
                <a:spcPts val="0"/>
              </a:spcBef>
              <a:buClr>
                <a:schemeClr val="dk1"/>
              </a:buClr>
              <a:buSzPct val="61111"/>
              <a:buFont typeface="Arial"/>
              <a:buNone/>
            </a:pPr>
            <a:r>
              <a:rPr lang="en-US">
                <a:latin typeface="Arial"/>
                <a:ea typeface="Arial"/>
                <a:cs typeface="Arial"/>
                <a:sym typeface="Arial"/>
              </a:rPr>
              <a:t> vẽ đối tượng, trong khi chuyển implementation trong các đối tượng Shape.</a:t>
            </a:r>
          </a:p>
          <a:p>
            <a:pPr lvl="0">
              <a:spcBef>
                <a:spcPts val="0"/>
              </a:spcBef>
              <a:buClr>
                <a:schemeClr val="dk1"/>
              </a:buClr>
              <a:buSzPct val="61111"/>
              <a:buFont typeface="Arial"/>
              <a:buNone/>
            </a:pPr>
            <a:r>
              <a:rPr lang="en-US">
                <a:latin typeface="Arial"/>
                <a:ea typeface="Arial"/>
                <a:cs typeface="Arial"/>
                <a:sym typeface="Arial"/>
              </a:rPr>
              <a:t> Sử dụng Open Close Principle các vấn đề từ các thiết kế trước đó tránh được, </a:t>
            </a:r>
          </a:p>
          <a:p>
            <a:pPr lvl="0">
              <a:spcBef>
                <a:spcPts val="0"/>
              </a:spcBef>
              <a:buClr>
                <a:schemeClr val="dk1"/>
              </a:buClr>
              <a:buSzPct val="61111"/>
              <a:buFont typeface="Arial"/>
              <a:buNone/>
            </a:pPr>
            <a:r>
              <a:rPr lang="en-US">
                <a:latin typeface="Arial"/>
                <a:ea typeface="Arial"/>
                <a:cs typeface="Arial"/>
                <a:sym typeface="Arial"/>
              </a:rPr>
              <a:t> vì GraphicEditor là không thay đổi khi một lớp hình dạng mới được thêm vào:</a:t>
            </a:r>
          </a:p>
          <a:p>
            <a:pPr lvl="0">
              <a:spcBef>
                <a:spcPts val="0"/>
              </a:spcBef>
              <a:buClr>
                <a:schemeClr val="dk1"/>
              </a:buClr>
              <a:buSzPct val="61111"/>
              <a:buFont typeface="Arial"/>
              <a:buNone/>
            </a:pPr>
            <a:r>
              <a:rPr lang="en-US">
                <a:latin typeface="Arial"/>
                <a:ea typeface="Arial"/>
                <a:cs typeface="Arial"/>
                <a:sym typeface="Arial"/>
              </a:rPr>
              <a:t>-không kiểm tra đơn vị yêu cầu.</a:t>
            </a:r>
          </a:p>
          <a:p>
            <a:pPr lvl="0">
              <a:spcBef>
                <a:spcPts val="0"/>
              </a:spcBef>
              <a:buClr>
                <a:schemeClr val="dk1"/>
              </a:buClr>
              <a:buSzPct val="61111"/>
              <a:buFont typeface="Arial"/>
              <a:buNone/>
            </a:pPr>
            <a:r>
              <a:rPr lang="en-US">
                <a:latin typeface="Arial"/>
                <a:ea typeface="Arial"/>
                <a:cs typeface="Arial"/>
                <a:sym typeface="Arial"/>
              </a:rPr>
              <a:t>-không cần phải hiểu sourcecode từ GraphicEditor.</a:t>
            </a:r>
          </a:p>
          <a:p>
            <a:pPr lvl="0">
              <a:spcBef>
                <a:spcPts val="0"/>
              </a:spcBef>
              <a:buClr>
                <a:schemeClr val="dk1"/>
              </a:buClr>
              <a:buSzPct val="61111"/>
              <a:buFont typeface="Arial"/>
              <a:buNone/>
            </a:pPr>
            <a:r>
              <a:rPr lang="en-US">
                <a:latin typeface="Arial"/>
                <a:ea typeface="Arial"/>
                <a:cs typeface="Arial"/>
                <a:sym typeface="Arial"/>
              </a:rPr>
              <a:t>-kể từ khi mã bản vẽ được chuyển đến các lớp hình dạng cụ thể, đó là một nguy </a:t>
            </a:r>
          </a:p>
          <a:p>
            <a:pPr lvl="0">
              <a:spcBef>
                <a:spcPts val="0"/>
              </a:spcBef>
              <a:buClr>
                <a:schemeClr val="dk1"/>
              </a:buClr>
              <a:buSzPct val="61111"/>
              <a:buFont typeface="Arial"/>
              <a:buNone/>
            </a:pPr>
            <a:r>
              <a:rPr lang="en-US">
                <a:latin typeface="Arial"/>
                <a:ea typeface="Arial"/>
                <a:cs typeface="Arial"/>
                <a:sym typeface="Arial"/>
              </a:rPr>
              <a:t>cơ suy giảm ảnh hưởng đến functionallity cũ khi functionallity mới được thêm vào.</a:t>
            </a:r>
          </a:p>
          <a:p>
            <a:pPr lvl="0" rtl="0">
              <a:spcBef>
                <a:spcPts val="0"/>
              </a:spcBef>
              <a:buNone/>
            </a:pPr>
            <a:r>
              <a:t/>
            </a:r>
            <a:endParaRPr/>
          </a:p>
        </p:txBody>
      </p:sp>
      <p:grpSp>
        <p:nvGrpSpPr>
          <p:cNvPr id="354" name="Shape 354"/>
          <p:cNvGrpSpPr/>
          <p:nvPr/>
        </p:nvGrpSpPr>
        <p:grpSpPr>
          <a:xfrm>
            <a:off x="1654081" y="469899"/>
            <a:ext cx="8933747" cy="1219108"/>
            <a:chOff x="1654129" y="469900"/>
            <a:chExt cx="6495853" cy="1219108"/>
          </a:xfrm>
        </p:grpSpPr>
        <p:grpSp>
          <p:nvGrpSpPr>
            <p:cNvPr id="355" name="Shape 355"/>
            <p:cNvGrpSpPr/>
            <p:nvPr/>
          </p:nvGrpSpPr>
          <p:grpSpPr>
            <a:xfrm>
              <a:off x="1654129" y="469900"/>
              <a:ext cx="6495853" cy="1219108"/>
              <a:chOff x="1247729" y="1219200"/>
              <a:chExt cx="6495853" cy="1219108"/>
            </a:xfrm>
          </p:grpSpPr>
          <p:grpSp>
            <p:nvGrpSpPr>
              <p:cNvPr id="356" name="Shape 356"/>
              <p:cNvGrpSpPr/>
              <p:nvPr/>
            </p:nvGrpSpPr>
            <p:grpSpPr>
              <a:xfrm>
                <a:off x="1247729" y="1447859"/>
                <a:ext cx="6495853" cy="558676"/>
                <a:chOff x="1631146" y="1316984"/>
                <a:chExt cx="5761800" cy="558900"/>
              </a:xfrm>
            </p:grpSpPr>
            <p:sp>
              <p:nvSpPr>
                <p:cNvPr id="357" name="Shape 357"/>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358" name="Shape 358"/>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359" name="Shape 359"/>
              <p:cNvGrpSpPr/>
              <p:nvPr/>
            </p:nvGrpSpPr>
            <p:grpSpPr>
              <a:xfrm>
                <a:off x="2168544" y="1219200"/>
                <a:ext cx="4651533" cy="1219108"/>
                <a:chOff x="2530675" y="1066800"/>
                <a:chExt cx="4651998" cy="1220084"/>
              </a:xfrm>
            </p:grpSpPr>
            <p:pic>
              <p:nvPicPr>
                <p:cNvPr descr="C:\Users\dell\Desktop\Icon sale page\Icon tĩnh\200wide.jpg" id="360" name="Shape 360"/>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361" name="Shape 361"/>
                <p:cNvGrpSpPr/>
                <p:nvPr/>
              </p:nvGrpSpPr>
              <p:grpSpPr>
                <a:xfrm>
                  <a:off x="2530675" y="1066800"/>
                  <a:ext cx="4651998" cy="1011299"/>
                  <a:chOff x="2671148" y="1311915"/>
                  <a:chExt cx="3938700" cy="1011299"/>
                </a:xfrm>
              </p:grpSpPr>
              <p:pic>
                <p:nvPicPr>
                  <p:cNvPr id="362" name="Shape 362"/>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363" name="Shape 363"/>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364" name="Shape 364"/>
            <p:cNvSpPr/>
            <p:nvPr/>
          </p:nvSpPr>
          <p:spPr>
            <a:xfrm>
              <a:off x="2741598" y="731575"/>
              <a:ext cx="48294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a:t>
              </a:r>
              <a:r>
                <a:rPr lang="en-US" sz="2800">
                  <a:solidFill>
                    <a:schemeClr val="dk1"/>
                  </a:solidFill>
                  <a:latin typeface="Arial"/>
                  <a:ea typeface="Arial"/>
                  <a:cs typeface="Arial"/>
                  <a:sym typeface="Arial"/>
                </a:rPr>
                <a:t>. </a:t>
              </a:r>
              <a:r>
                <a:rPr lang="en-US" sz="2800">
                  <a:solidFill>
                    <a:schemeClr val="dk1"/>
                  </a:solidFill>
                </a:rPr>
                <a:t>Open Close Principle</a:t>
              </a: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9" name="Shape 369"/>
        <p:cNvGrpSpPr/>
        <p:nvPr/>
      </p:nvGrpSpPr>
      <p:grpSpPr>
        <a:xfrm>
          <a:off x="0" y="0"/>
          <a:ext cx="0" cy="0"/>
          <a:chOff x="0" y="0"/>
          <a:chExt cx="0" cy="0"/>
        </a:xfrm>
      </p:grpSpPr>
      <p:sp>
        <p:nvSpPr>
          <p:cNvPr id="370" name="Shape 370"/>
          <p:cNvSpPr txBox="1"/>
          <p:nvPr>
            <p:ph idx="1" type="body"/>
          </p:nvPr>
        </p:nvSpPr>
        <p:spPr>
          <a:xfrm>
            <a:off x="670500" y="1753325"/>
            <a:ext cx="10851000" cy="58044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US">
                <a:latin typeface="Arial"/>
                <a:ea typeface="Arial"/>
                <a:cs typeface="Arial"/>
                <a:sym typeface="Arial"/>
              </a:rPr>
              <a:t>// Open-Close Principle - Good example</a:t>
            </a:r>
          </a:p>
          <a:p>
            <a:pPr lvl="0">
              <a:spcBef>
                <a:spcPts val="0"/>
              </a:spcBef>
              <a:buClr>
                <a:schemeClr val="dk1"/>
              </a:buClr>
              <a:buSzPct val="61111"/>
              <a:buFont typeface="Arial"/>
              <a:buNone/>
            </a:pPr>
            <a:r>
              <a:rPr lang="en-US">
                <a:latin typeface="Arial"/>
                <a:ea typeface="Arial"/>
                <a:cs typeface="Arial"/>
                <a:sym typeface="Arial"/>
              </a:rPr>
              <a:t> class GraphicEditor {</a:t>
            </a:r>
          </a:p>
          <a:p>
            <a:pPr lvl="0">
              <a:spcBef>
                <a:spcPts val="0"/>
              </a:spcBef>
              <a:buClr>
                <a:schemeClr val="dk1"/>
              </a:buClr>
              <a:buSzPct val="61111"/>
              <a:buFont typeface="Arial"/>
              <a:buNone/>
            </a:pPr>
            <a:r>
              <a:rPr lang="en-US">
                <a:latin typeface="Arial"/>
                <a:ea typeface="Arial"/>
                <a:cs typeface="Arial"/>
                <a:sym typeface="Arial"/>
              </a:rPr>
              <a:t> 	public void drawShape(Shape s) {</a:t>
            </a:r>
          </a:p>
          <a:p>
            <a:pPr lvl="0">
              <a:spcBef>
                <a:spcPts val="0"/>
              </a:spcBef>
              <a:buClr>
                <a:schemeClr val="dk1"/>
              </a:buClr>
              <a:buSzPct val="61111"/>
              <a:buFont typeface="Arial"/>
              <a:buNone/>
            </a:pPr>
            <a:r>
              <a:rPr lang="en-US">
                <a:latin typeface="Arial"/>
                <a:ea typeface="Arial"/>
                <a:cs typeface="Arial"/>
                <a:sym typeface="Arial"/>
              </a:rPr>
              <a:t> 		s.draw();</a:t>
            </a:r>
          </a:p>
          <a:p>
            <a:pPr lvl="0" rtl="0">
              <a:spcBef>
                <a:spcPts val="0"/>
              </a:spcBef>
              <a:buClr>
                <a:schemeClr val="dk1"/>
              </a:buClr>
              <a:buSzPct val="61111"/>
              <a:buFont typeface="Arial"/>
              <a:buNone/>
            </a:pPr>
            <a:r>
              <a:rPr lang="en-US">
                <a:latin typeface="Arial"/>
                <a:ea typeface="Arial"/>
                <a:cs typeface="Arial"/>
                <a:sym typeface="Arial"/>
              </a:rPr>
              <a:t> 	} }</a:t>
            </a:r>
          </a:p>
          <a:p>
            <a:pPr lvl="0">
              <a:spcBef>
                <a:spcPts val="0"/>
              </a:spcBef>
              <a:buClr>
                <a:schemeClr val="dk1"/>
              </a:buClr>
              <a:buSzPct val="61111"/>
              <a:buFont typeface="Arial"/>
              <a:buNone/>
            </a:pPr>
            <a:r>
              <a:rPr lang="en-US">
                <a:latin typeface="Arial"/>
                <a:ea typeface="Arial"/>
                <a:cs typeface="Arial"/>
                <a:sym typeface="Arial"/>
              </a:rPr>
              <a:t> class Shape {</a:t>
            </a:r>
          </a:p>
          <a:p>
            <a:pPr lvl="0">
              <a:spcBef>
                <a:spcPts val="0"/>
              </a:spcBef>
              <a:buClr>
                <a:schemeClr val="dk1"/>
              </a:buClr>
              <a:buSzPct val="61111"/>
              <a:buFont typeface="Arial"/>
              <a:buNone/>
            </a:pPr>
            <a:r>
              <a:rPr lang="en-US">
                <a:latin typeface="Arial"/>
                <a:ea typeface="Arial"/>
                <a:cs typeface="Arial"/>
                <a:sym typeface="Arial"/>
              </a:rPr>
              <a:t> 	abstract void draw();</a:t>
            </a:r>
          </a:p>
          <a:p>
            <a:pPr lvl="0">
              <a:spcBef>
                <a:spcPts val="0"/>
              </a:spcBef>
              <a:buClr>
                <a:schemeClr val="dk1"/>
              </a:buClr>
              <a:buSzPct val="61111"/>
              <a:buFont typeface="Arial"/>
              <a:buNone/>
            </a:pPr>
            <a:r>
              <a:rPr lang="en-US">
                <a:latin typeface="Arial"/>
                <a:ea typeface="Arial"/>
                <a:cs typeface="Arial"/>
                <a:sym typeface="Arial"/>
              </a:rPr>
              <a:t> }</a:t>
            </a:r>
          </a:p>
          <a:p>
            <a:pPr lvl="0">
              <a:spcBef>
                <a:spcPts val="0"/>
              </a:spcBef>
              <a:buClr>
                <a:schemeClr val="dk1"/>
              </a:buClr>
              <a:buSzPct val="61111"/>
              <a:buFont typeface="Arial"/>
              <a:buNone/>
            </a:pPr>
            <a:r>
              <a:rPr lang="en-US">
                <a:latin typeface="Arial"/>
                <a:ea typeface="Arial"/>
                <a:cs typeface="Arial"/>
                <a:sym typeface="Arial"/>
              </a:rPr>
              <a:t>  class Rectangle extends Shape  {</a:t>
            </a:r>
          </a:p>
          <a:p>
            <a:pPr lvl="0">
              <a:spcBef>
                <a:spcPts val="0"/>
              </a:spcBef>
              <a:buClr>
                <a:schemeClr val="dk1"/>
              </a:buClr>
              <a:buSzPct val="61111"/>
              <a:buFont typeface="Arial"/>
              <a:buNone/>
            </a:pPr>
            <a:r>
              <a:rPr lang="en-US">
                <a:latin typeface="Arial"/>
                <a:ea typeface="Arial"/>
                <a:cs typeface="Arial"/>
                <a:sym typeface="Arial"/>
              </a:rPr>
              <a:t> 	public void draw() {</a:t>
            </a:r>
          </a:p>
          <a:p>
            <a:pPr lvl="0">
              <a:spcBef>
                <a:spcPts val="0"/>
              </a:spcBef>
              <a:buClr>
                <a:schemeClr val="dk1"/>
              </a:buClr>
              <a:buSzPct val="61111"/>
              <a:buFont typeface="Arial"/>
              <a:buNone/>
            </a:pPr>
            <a:r>
              <a:rPr lang="en-US">
                <a:latin typeface="Arial"/>
                <a:ea typeface="Arial"/>
                <a:cs typeface="Arial"/>
                <a:sym typeface="Arial"/>
              </a:rPr>
              <a:t> 		// draw the rectangle</a:t>
            </a:r>
          </a:p>
          <a:p>
            <a:pPr lvl="0">
              <a:spcBef>
                <a:spcPts val="0"/>
              </a:spcBef>
              <a:buClr>
                <a:schemeClr val="dk1"/>
              </a:buClr>
              <a:buSzPct val="61111"/>
              <a:buFont typeface="Arial"/>
              <a:buNone/>
            </a:pPr>
            <a:r>
              <a:rPr lang="en-US">
                <a:latin typeface="Arial"/>
                <a:ea typeface="Arial"/>
                <a:cs typeface="Arial"/>
                <a:sym typeface="Arial"/>
              </a:rPr>
              <a:t> 	} }</a:t>
            </a:r>
          </a:p>
          <a:p>
            <a:pPr lvl="0" rtl="0">
              <a:spcBef>
                <a:spcPts val="0"/>
              </a:spcBef>
              <a:buNone/>
            </a:pPr>
            <a:r>
              <a:t/>
            </a:r>
            <a:endParaRPr sz="1400">
              <a:latin typeface="Arial"/>
              <a:ea typeface="Arial"/>
              <a:cs typeface="Arial"/>
              <a:sym typeface="Arial"/>
            </a:endParaRPr>
          </a:p>
        </p:txBody>
      </p:sp>
      <p:grpSp>
        <p:nvGrpSpPr>
          <p:cNvPr id="371" name="Shape 371"/>
          <p:cNvGrpSpPr/>
          <p:nvPr/>
        </p:nvGrpSpPr>
        <p:grpSpPr>
          <a:xfrm>
            <a:off x="1654081" y="469899"/>
            <a:ext cx="8933747" cy="1219108"/>
            <a:chOff x="1654129" y="469900"/>
            <a:chExt cx="6495853" cy="1219108"/>
          </a:xfrm>
        </p:grpSpPr>
        <p:grpSp>
          <p:nvGrpSpPr>
            <p:cNvPr id="372" name="Shape 372"/>
            <p:cNvGrpSpPr/>
            <p:nvPr/>
          </p:nvGrpSpPr>
          <p:grpSpPr>
            <a:xfrm>
              <a:off x="1654129" y="469900"/>
              <a:ext cx="6495853" cy="1219108"/>
              <a:chOff x="1247729" y="1219200"/>
              <a:chExt cx="6495853" cy="1219108"/>
            </a:xfrm>
          </p:grpSpPr>
          <p:grpSp>
            <p:nvGrpSpPr>
              <p:cNvPr id="373" name="Shape 373"/>
              <p:cNvGrpSpPr/>
              <p:nvPr/>
            </p:nvGrpSpPr>
            <p:grpSpPr>
              <a:xfrm>
                <a:off x="1247729" y="1447859"/>
                <a:ext cx="6495853" cy="558676"/>
                <a:chOff x="1631146" y="1316984"/>
                <a:chExt cx="5761800" cy="558900"/>
              </a:xfrm>
            </p:grpSpPr>
            <p:sp>
              <p:nvSpPr>
                <p:cNvPr id="374" name="Shape 374"/>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375" name="Shape 375"/>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376" name="Shape 376"/>
              <p:cNvGrpSpPr/>
              <p:nvPr/>
            </p:nvGrpSpPr>
            <p:grpSpPr>
              <a:xfrm>
                <a:off x="2168544" y="1219200"/>
                <a:ext cx="4651533" cy="1219108"/>
                <a:chOff x="2530675" y="1066800"/>
                <a:chExt cx="4651998" cy="1220084"/>
              </a:xfrm>
            </p:grpSpPr>
            <p:pic>
              <p:nvPicPr>
                <p:cNvPr descr="C:\Users\dell\Desktop\Icon sale page\Icon tĩnh\200wide.jpg" id="377" name="Shape 377"/>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378" name="Shape 378"/>
                <p:cNvGrpSpPr/>
                <p:nvPr/>
              </p:nvGrpSpPr>
              <p:grpSpPr>
                <a:xfrm>
                  <a:off x="2530675" y="1066800"/>
                  <a:ext cx="4651998" cy="1011299"/>
                  <a:chOff x="2671148" y="1311915"/>
                  <a:chExt cx="3938700" cy="1011299"/>
                </a:xfrm>
              </p:grpSpPr>
              <p:pic>
                <p:nvPicPr>
                  <p:cNvPr id="379" name="Shape 379"/>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380" name="Shape 380"/>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381" name="Shape 381"/>
            <p:cNvSpPr/>
            <p:nvPr/>
          </p:nvSpPr>
          <p:spPr>
            <a:xfrm>
              <a:off x="2741598" y="731575"/>
              <a:ext cx="48294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a:t>
              </a:r>
              <a:r>
                <a:rPr lang="en-US" sz="2800">
                  <a:solidFill>
                    <a:schemeClr val="dk1"/>
                  </a:solidFill>
                  <a:latin typeface="Arial"/>
                  <a:ea typeface="Arial"/>
                  <a:cs typeface="Arial"/>
                  <a:sym typeface="Arial"/>
                </a:rPr>
                <a:t>. </a:t>
              </a:r>
              <a:r>
                <a:rPr lang="en-US" sz="2800">
                  <a:solidFill>
                    <a:schemeClr val="dk1"/>
                  </a:solidFill>
                </a:rPr>
                <a:t>Open Close Principle</a:t>
              </a:r>
            </a:p>
          </p:txBody>
        </p:sp>
      </p:grpSp>
      <p:pic>
        <p:nvPicPr>
          <p:cNvPr id="382" name="Shape 382"/>
          <p:cNvPicPr preferRelativeResize="0"/>
          <p:nvPr/>
        </p:nvPicPr>
        <p:blipFill>
          <a:blip r:embed="rId5">
            <a:alphaModFix/>
          </a:blip>
          <a:stretch>
            <a:fillRect/>
          </a:stretch>
        </p:blipFill>
        <p:spPr>
          <a:xfrm>
            <a:off x="5051125" y="2036550"/>
            <a:ext cx="6752350" cy="43254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7" name="Shape 387"/>
        <p:cNvGrpSpPr/>
        <p:nvPr/>
      </p:nvGrpSpPr>
      <p:grpSpPr>
        <a:xfrm>
          <a:off x="0" y="0"/>
          <a:ext cx="0" cy="0"/>
          <a:chOff x="0" y="0"/>
          <a:chExt cx="0" cy="0"/>
        </a:xfrm>
      </p:grpSpPr>
      <p:sp>
        <p:nvSpPr>
          <p:cNvPr id="388" name="Shape 388"/>
          <p:cNvSpPr txBox="1"/>
          <p:nvPr>
            <p:ph idx="1" type="body"/>
          </p:nvPr>
        </p:nvSpPr>
        <p:spPr>
          <a:xfrm>
            <a:off x="2592024" y="2162975"/>
            <a:ext cx="8933700" cy="3777600"/>
          </a:xfrm>
          <a:prstGeom prst="rect">
            <a:avLst/>
          </a:prstGeom>
        </p:spPr>
        <p:txBody>
          <a:bodyPr anchorCtr="0" anchor="t" bIns="91425" lIns="91425" rIns="91425" tIns="91425">
            <a:noAutofit/>
          </a:bodyPr>
          <a:lstStyle/>
          <a:p>
            <a:pPr lvl="0">
              <a:spcBef>
                <a:spcPts val="0"/>
              </a:spcBef>
              <a:buNone/>
            </a:pPr>
            <a:r>
              <a:rPr lang="en-US">
                <a:latin typeface="Arial"/>
                <a:ea typeface="Arial"/>
                <a:cs typeface="Arial"/>
                <a:sym typeface="Arial"/>
              </a:rPr>
              <a:t>L viết tắt cho LSP nguyên tắc thay thế của Liskov.</a:t>
            </a:r>
          </a:p>
          <a:p>
            <a:pPr lvl="0">
              <a:spcBef>
                <a:spcPts val="0"/>
              </a:spcBef>
              <a:buClr>
                <a:schemeClr val="dk1"/>
              </a:buClr>
              <a:buSzPct val="61111"/>
              <a:buFont typeface="Arial"/>
              <a:buNone/>
            </a:pPr>
            <a:r>
              <a:rPr lang="en-US">
                <a:latin typeface="Arial"/>
                <a:ea typeface="Arial"/>
                <a:cs typeface="Arial"/>
                <a:sym typeface="Arial"/>
              </a:rPr>
              <a:t>Nguyên tắc thay thế  Likov của nói rằng nếu một module chương trình được sử dụng một lớp cơ sở, </a:t>
            </a:r>
          </a:p>
          <a:p>
            <a:pPr lvl="0">
              <a:spcBef>
                <a:spcPts val="0"/>
              </a:spcBef>
              <a:buClr>
                <a:schemeClr val="dk1"/>
              </a:buClr>
              <a:buSzPct val="61111"/>
              <a:buFont typeface="Arial"/>
              <a:buNone/>
            </a:pPr>
            <a:r>
              <a:rPr lang="en-US">
                <a:latin typeface="Arial"/>
                <a:ea typeface="Arial"/>
                <a:cs typeface="Arial"/>
                <a:sym typeface="Arial"/>
              </a:rPr>
              <a:t> sau đó tham chiếu đến lớp cơ sở có thể được thay thế bằng một lớp Derived mà không ảnh </a:t>
            </a:r>
          </a:p>
          <a:p>
            <a:pPr lvl="0">
              <a:spcBef>
                <a:spcPts val="0"/>
              </a:spcBef>
              <a:buClr>
                <a:schemeClr val="dk1"/>
              </a:buClr>
              <a:buSzPct val="61111"/>
              <a:buFont typeface="Arial"/>
              <a:buNone/>
            </a:pPr>
            <a:r>
              <a:rPr lang="en-US">
                <a:latin typeface="Arial"/>
                <a:ea typeface="Arial"/>
                <a:cs typeface="Arial"/>
                <a:sym typeface="Arial"/>
              </a:rPr>
              <a:t> hưởng đến chức năng của các module chương trình.</a:t>
            </a:r>
          </a:p>
          <a:p>
            <a:pPr lvl="0">
              <a:spcBef>
                <a:spcPts val="0"/>
              </a:spcBef>
              <a:buClr>
                <a:schemeClr val="dk1"/>
              </a:buClr>
              <a:buSzPct val="61111"/>
              <a:buFont typeface="Arial"/>
              <a:buNone/>
            </a:pPr>
            <a:r>
              <a:rPr lang="en-US">
                <a:latin typeface="Arial"/>
                <a:ea typeface="Arial"/>
                <a:cs typeface="Arial"/>
                <a:sym typeface="Arial"/>
              </a:rPr>
              <a:t>ý định</a:t>
            </a:r>
          </a:p>
          <a:p>
            <a:pPr lvl="0">
              <a:spcBef>
                <a:spcPts val="0"/>
              </a:spcBef>
              <a:buClr>
                <a:schemeClr val="dk1"/>
              </a:buClr>
              <a:buSzPct val="61111"/>
              <a:buFont typeface="Arial"/>
              <a:buNone/>
            </a:pPr>
            <a:r>
              <a:rPr lang="en-US">
                <a:latin typeface="Arial"/>
                <a:ea typeface="Arial"/>
                <a:cs typeface="Arial"/>
                <a:sym typeface="Arial"/>
              </a:rPr>
              <a:t>Các loại Derived phải được hoàn toàn được thay thế cho các loại cơ sở của nó.</a:t>
            </a:r>
          </a:p>
          <a:p>
            <a:pPr lvl="0" rtl="0">
              <a:spcBef>
                <a:spcPts val="0"/>
              </a:spcBef>
              <a:buNone/>
            </a:pPr>
            <a:r>
              <a:t/>
            </a:r>
            <a:endParaRPr>
              <a:latin typeface="Arial"/>
              <a:ea typeface="Arial"/>
              <a:cs typeface="Arial"/>
              <a:sym typeface="Arial"/>
            </a:endParaRPr>
          </a:p>
        </p:txBody>
      </p:sp>
      <p:grpSp>
        <p:nvGrpSpPr>
          <p:cNvPr id="389" name="Shape 389"/>
          <p:cNvGrpSpPr/>
          <p:nvPr/>
        </p:nvGrpSpPr>
        <p:grpSpPr>
          <a:xfrm>
            <a:off x="1654081" y="469899"/>
            <a:ext cx="8933747" cy="1219108"/>
            <a:chOff x="1654129" y="469900"/>
            <a:chExt cx="6495853" cy="1219108"/>
          </a:xfrm>
        </p:grpSpPr>
        <p:grpSp>
          <p:nvGrpSpPr>
            <p:cNvPr id="390" name="Shape 390"/>
            <p:cNvGrpSpPr/>
            <p:nvPr/>
          </p:nvGrpSpPr>
          <p:grpSpPr>
            <a:xfrm>
              <a:off x="1654129" y="469900"/>
              <a:ext cx="6495853" cy="1219108"/>
              <a:chOff x="1247729" y="1219200"/>
              <a:chExt cx="6495853" cy="1219108"/>
            </a:xfrm>
          </p:grpSpPr>
          <p:grpSp>
            <p:nvGrpSpPr>
              <p:cNvPr id="391" name="Shape 391"/>
              <p:cNvGrpSpPr/>
              <p:nvPr/>
            </p:nvGrpSpPr>
            <p:grpSpPr>
              <a:xfrm>
                <a:off x="1247729" y="1447859"/>
                <a:ext cx="6495853" cy="558676"/>
                <a:chOff x="1631146" y="1316984"/>
                <a:chExt cx="5761800" cy="558900"/>
              </a:xfrm>
            </p:grpSpPr>
            <p:sp>
              <p:nvSpPr>
                <p:cNvPr id="392" name="Shape 392"/>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393" name="Shape 393"/>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394" name="Shape 394"/>
              <p:cNvGrpSpPr/>
              <p:nvPr/>
            </p:nvGrpSpPr>
            <p:grpSpPr>
              <a:xfrm>
                <a:off x="2168544" y="1219200"/>
                <a:ext cx="4651533" cy="1219108"/>
                <a:chOff x="2530675" y="1066800"/>
                <a:chExt cx="4651998" cy="1220084"/>
              </a:xfrm>
            </p:grpSpPr>
            <p:pic>
              <p:nvPicPr>
                <p:cNvPr descr="C:\Users\dell\Desktop\Icon sale page\Icon tĩnh\200wide.jpg" id="395" name="Shape 395"/>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396" name="Shape 396"/>
                <p:cNvGrpSpPr/>
                <p:nvPr/>
              </p:nvGrpSpPr>
              <p:grpSpPr>
                <a:xfrm>
                  <a:off x="2530675" y="1066800"/>
                  <a:ext cx="4651998" cy="1011299"/>
                  <a:chOff x="2671148" y="1311915"/>
                  <a:chExt cx="3938700" cy="1011299"/>
                </a:xfrm>
              </p:grpSpPr>
              <p:pic>
                <p:nvPicPr>
                  <p:cNvPr id="397" name="Shape 397"/>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398" name="Shape 398"/>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399" name="Shape 399"/>
            <p:cNvSpPr/>
            <p:nvPr/>
          </p:nvSpPr>
          <p:spPr>
            <a:xfrm>
              <a:off x="2741598" y="731575"/>
              <a:ext cx="48294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3</a:t>
              </a:r>
              <a:r>
                <a:rPr lang="en-US" sz="2800">
                  <a:solidFill>
                    <a:schemeClr val="dk1"/>
                  </a:solidFill>
                  <a:latin typeface="Arial"/>
                  <a:ea typeface="Arial"/>
                  <a:cs typeface="Arial"/>
                  <a:sym typeface="Arial"/>
                </a:rPr>
                <a:t>. </a:t>
              </a:r>
              <a:r>
                <a:rPr lang="en-US" sz="2800">
                  <a:solidFill>
                    <a:schemeClr val="dk1"/>
                  </a:solidFill>
                </a:rPr>
                <a:t>Liskov's Substitution Principle</a:t>
              </a: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4" name="Shape 404"/>
        <p:cNvGrpSpPr/>
        <p:nvPr/>
      </p:nvGrpSpPr>
      <p:grpSpPr>
        <a:xfrm>
          <a:off x="0" y="0"/>
          <a:ext cx="0" cy="0"/>
          <a:chOff x="0" y="0"/>
          <a:chExt cx="0" cy="0"/>
        </a:xfrm>
      </p:grpSpPr>
      <p:sp>
        <p:nvSpPr>
          <p:cNvPr id="405" name="Shape 405"/>
          <p:cNvSpPr txBox="1"/>
          <p:nvPr>
            <p:ph idx="1" type="body"/>
          </p:nvPr>
        </p:nvSpPr>
        <p:spPr>
          <a:xfrm>
            <a:off x="2415800" y="1928025"/>
            <a:ext cx="9552600" cy="37776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US">
                <a:latin typeface="Arial"/>
                <a:ea typeface="Arial"/>
                <a:cs typeface="Arial"/>
                <a:sym typeface="Arial"/>
              </a:rPr>
              <a:t>Dưới đây là những ví dụ điển hình mà Likov's Substitution Principle bị vi phạm. </a:t>
            </a:r>
          </a:p>
          <a:p>
            <a:pPr lvl="0">
              <a:spcBef>
                <a:spcPts val="0"/>
              </a:spcBef>
              <a:buClr>
                <a:schemeClr val="dk1"/>
              </a:buClr>
              <a:buSzPct val="61111"/>
              <a:buFont typeface="Arial"/>
              <a:buNone/>
            </a:pPr>
            <a:r>
              <a:rPr lang="en-US">
                <a:latin typeface="Arial"/>
                <a:ea typeface="Arial"/>
                <a:cs typeface="Arial"/>
                <a:sym typeface="Arial"/>
              </a:rPr>
              <a:t>Trong ví dụ 2 lớp được sử dụng: Rectangle và Square. Hãy giả định rằng các đối tượng </a:t>
            </a:r>
          </a:p>
          <a:p>
            <a:pPr lvl="0">
              <a:spcBef>
                <a:spcPts val="0"/>
              </a:spcBef>
              <a:buClr>
                <a:schemeClr val="dk1"/>
              </a:buClr>
              <a:buSzPct val="61111"/>
              <a:buFont typeface="Arial"/>
              <a:buNone/>
            </a:pPr>
            <a:r>
              <a:rPr lang="en-US">
                <a:latin typeface="Arial"/>
                <a:ea typeface="Arial"/>
                <a:cs typeface="Arial"/>
                <a:sym typeface="Arial"/>
              </a:rPr>
              <a:t>Rectangle được sử dụng ở đâu đó trong ứng dụng. Chúng ta mở rộng ứng dụng và thêm lớp </a:t>
            </a:r>
          </a:p>
          <a:p>
            <a:pPr lvl="0">
              <a:spcBef>
                <a:spcPts val="0"/>
              </a:spcBef>
              <a:buClr>
                <a:schemeClr val="dk1"/>
              </a:buClr>
              <a:buSzPct val="61111"/>
              <a:buFont typeface="Arial"/>
              <a:buNone/>
            </a:pPr>
            <a:r>
              <a:rPr lang="en-US">
                <a:latin typeface="Arial"/>
                <a:ea typeface="Arial"/>
                <a:cs typeface="Arial"/>
                <a:sym typeface="Arial"/>
              </a:rPr>
              <a:t>Square. Lớp hình vuông được trả về bởi một mô hình nhà máy, dựa trên một số điều kiện và </a:t>
            </a:r>
          </a:p>
          <a:p>
            <a:pPr lvl="0">
              <a:spcBef>
                <a:spcPts val="0"/>
              </a:spcBef>
              <a:buClr>
                <a:schemeClr val="dk1"/>
              </a:buClr>
              <a:buSzPct val="61111"/>
              <a:buFont typeface="Arial"/>
              <a:buNone/>
            </a:pPr>
            <a:r>
              <a:rPr lang="en-US">
                <a:latin typeface="Arial"/>
                <a:ea typeface="Arial"/>
                <a:cs typeface="Arial"/>
                <a:sym typeface="Arial"/>
              </a:rPr>
              <a:t>chúng ta không biết chính xác những gì loại của đối tượng sẽ được trả lại. Nhưng chúng </a:t>
            </a:r>
          </a:p>
          <a:p>
            <a:pPr lvl="0">
              <a:spcBef>
                <a:spcPts val="0"/>
              </a:spcBef>
              <a:buClr>
                <a:schemeClr val="dk1"/>
              </a:buClr>
              <a:buSzPct val="61111"/>
              <a:buFont typeface="Arial"/>
              <a:buNone/>
            </a:pPr>
            <a:r>
              <a:rPr lang="en-US">
                <a:latin typeface="Arial"/>
                <a:ea typeface="Arial"/>
                <a:cs typeface="Arial"/>
                <a:sym typeface="Arial"/>
              </a:rPr>
              <a:t>ta biết đó là một hình chữ nhật. Chúng tôi nhận được các đối tượng hình chữ nhật, thiết </a:t>
            </a:r>
          </a:p>
          <a:p>
            <a:pPr lvl="0">
              <a:spcBef>
                <a:spcPts val="0"/>
              </a:spcBef>
              <a:buClr>
                <a:schemeClr val="dk1"/>
              </a:buClr>
              <a:buSzPct val="61111"/>
              <a:buFont typeface="Arial"/>
              <a:buNone/>
            </a:pPr>
            <a:r>
              <a:rPr lang="en-US">
                <a:latin typeface="Arial"/>
                <a:ea typeface="Arial"/>
                <a:cs typeface="Arial"/>
                <a:sym typeface="Arial"/>
              </a:rPr>
              <a:t>lập chiều rộng và chiều cao 5 đến 10 và có được khu vực. Đối với một hình chữ nhật với </a:t>
            </a:r>
          </a:p>
          <a:p>
            <a:pPr lvl="0">
              <a:spcBef>
                <a:spcPts val="0"/>
              </a:spcBef>
              <a:buClr>
                <a:schemeClr val="dk1"/>
              </a:buClr>
              <a:buSzPct val="61111"/>
              <a:buFont typeface="Arial"/>
              <a:buNone/>
            </a:pPr>
            <a:r>
              <a:rPr lang="en-US">
                <a:latin typeface="Arial"/>
                <a:ea typeface="Arial"/>
                <a:cs typeface="Arial"/>
                <a:sym typeface="Arial"/>
              </a:rPr>
              <a:t>chiều rộng và chiều cao 5 10 khu vực cần được 50. Thay vì kết quả sẽ là 100</a:t>
            </a:r>
          </a:p>
          <a:p>
            <a:pPr lvl="0" rtl="0">
              <a:spcBef>
                <a:spcPts val="0"/>
              </a:spcBef>
              <a:buNone/>
            </a:pPr>
            <a:r>
              <a:t/>
            </a:r>
            <a:endParaRPr>
              <a:latin typeface="Arial"/>
              <a:ea typeface="Arial"/>
              <a:cs typeface="Arial"/>
              <a:sym typeface="Arial"/>
            </a:endParaRPr>
          </a:p>
        </p:txBody>
      </p:sp>
      <p:grpSp>
        <p:nvGrpSpPr>
          <p:cNvPr id="406" name="Shape 406"/>
          <p:cNvGrpSpPr/>
          <p:nvPr/>
        </p:nvGrpSpPr>
        <p:grpSpPr>
          <a:xfrm>
            <a:off x="1654081" y="469899"/>
            <a:ext cx="8933747" cy="1219108"/>
            <a:chOff x="1654129" y="469900"/>
            <a:chExt cx="6495853" cy="1219108"/>
          </a:xfrm>
        </p:grpSpPr>
        <p:grpSp>
          <p:nvGrpSpPr>
            <p:cNvPr id="407" name="Shape 407"/>
            <p:cNvGrpSpPr/>
            <p:nvPr/>
          </p:nvGrpSpPr>
          <p:grpSpPr>
            <a:xfrm>
              <a:off x="1654129" y="469900"/>
              <a:ext cx="6495853" cy="1219108"/>
              <a:chOff x="1247729" y="1219200"/>
              <a:chExt cx="6495853" cy="1219108"/>
            </a:xfrm>
          </p:grpSpPr>
          <p:grpSp>
            <p:nvGrpSpPr>
              <p:cNvPr id="408" name="Shape 408"/>
              <p:cNvGrpSpPr/>
              <p:nvPr/>
            </p:nvGrpSpPr>
            <p:grpSpPr>
              <a:xfrm>
                <a:off x="1247729" y="1447859"/>
                <a:ext cx="6495853" cy="558676"/>
                <a:chOff x="1631146" y="1316984"/>
                <a:chExt cx="5761800" cy="558900"/>
              </a:xfrm>
            </p:grpSpPr>
            <p:sp>
              <p:nvSpPr>
                <p:cNvPr id="409" name="Shape 409"/>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410" name="Shape 410"/>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411" name="Shape 411"/>
              <p:cNvGrpSpPr/>
              <p:nvPr/>
            </p:nvGrpSpPr>
            <p:grpSpPr>
              <a:xfrm>
                <a:off x="2168544" y="1219200"/>
                <a:ext cx="4651533" cy="1219108"/>
                <a:chOff x="2530675" y="1066800"/>
                <a:chExt cx="4651998" cy="1220084"/>
              </a:xfrm>
            </p:grpSpPr>
            <p:pic>
              <p:nvPicPr>
                <p:cNvPr descr="C:\Users\dell\Desktop\Icon sale page\Icon tĩnh\200wide.jpg" id="412" name="Shape 412"/>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413" name="Shape 413"/>
                <p:cNvGrpSpPr/>
                <p:nvPr/>
              </p:nvGrpSpPr>
              <p:grpSpPr>
                <a:xfrm>
                  <a:off x="2530675" y="1066800"/>
                  <a:ext cx="4651998" cy="1011299"/>
                  <a:chOff x="2671148" y="1311915"/>
                  <a:chExt cx="3938700" cy="1011299"/>
                </a:xfrm>
              </p:grpSpPr>
              <p:pic>
                <p:nvPicPr>
                  <p:cNvPr id="414" name="Shape 414"/>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415" name="Shape 415"/>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416" name="Shape 416"/>
            <p:cNvSpPr/>
            <p:nvPr/>
          </p:nvSpPr>
          <p:spPr>
            <a:xfrm>
              <a:off x="2741598" y="731575"/>
              <a:ext cx="48294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3</a:t>
              </a:r>
              <a:r>
                <a:rPr lang="en-US" sz="2800">
                  <a:solidFill>
                    <a:schemeClr val="dk1"/>
                  </a:solidFill>
                  <a:latin typeface="Arial"/>
                  <a:ea typeface="Arial"/>
                  <a:cs typeface="Arial"/>
                  <a:sym typeface="Arial"/>
                </a:rPr>
                <a:t>. </a:t>
              </a:r>
              <a:r>
                <a:rPr lang="en-US" sz="2800">
                  <a:solidFill>
                    <a:schemeClr val="dk1"/>
                  </a:solidFill>
                </a:rPr>
                <a:t>Liskov's Substitution Principle</a:t>
              </a: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1" name="Shape 421"/>
        <p:cNvGrpSpPr/>
        <p:nvPr/>
      </p:nvGrpSpPr>
      <p:grpSpPr>
        <a:xfrm>
          <a:off x="0" y="0"/>
          <a:ext cx="0" cy="0"/>
          <a:chOff x="0" y="0"/>
          <a:chExt cx="0" cy="0"/>
        </a:xfrm>
      </p:grpSpPr>
      <p:sp>
        <p:nvSpPr>
          <p:cNvPr id="422" name="Shape 422"/>
          <p:cNvSpPr txBox="1"/>
          <p:nvPr>
            <p:ph idx="1" type="body"/>
          </p:nvPr>
        </p:nvSpPr>
        <p:spPr>
          <a:xfrm>
            <a:off x="2239575" y="2060175"/>
            <a:ext cx="5073900" cy="45840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US">
                <a:latin typeface="Arial"/>
                <a:ea typeface="Arial"/>
                <a:cs typeface="Arial"/>
                <a:sym typeface="Arial"/>
              </a:rPr>
              <a:t>// Violation of Likov's Substitution Principle</a:t>
            </a:r>
          </a:p>
          <a:p>
            <a:pPr lvl="0">
              <a:spcBef>
                <a:spcPts val="0"/>
              </a:spcBef>
              <a:buClr>
                <a:schemeClr val="dk1"/>
              </a:buClr>
              <a:buSzPct val="61111"/>
              <a:buFont typeface="Arial"/>
              <a:buNone/>
            </a:pPr>
            <a:r>
              <a:rPr lang="en-US">
                <a:latin typeface="Arial"/>
                <a:ea typeface="Arial"/>
                <a:cs typeface="Arial"/>
                <a:sym typeface="Arial"/>
              </a:rPr>
              <a:t>class Rectangle</a:t>
            </a:r>
          </a:p>
          <a:p>
            <a:pPr lvl="0">
              <a:spcBef>
                <a:spcPts val="0"/>
              </a:spcBef>
              <a:buClr>
                <a:schemeClr val="dk1"/>
              </a:buClr>
              <a:buSzPct val="61111"/>
              <a:buFont typeface="Arial"/>
              <a:buNone/>
            </a:pPr>
            <a:r>
              <a:rPr lang="en-US">
                <a:latin typeface="Arial"/>
                <a:ea typeface="Arial"/>
                <a:cs typeface="Arial"/>
                <a:sym typeface="Arial"/>
              </a:rPr>
              <a:t>{</a:t>
            </a:r>
          </a:p>
          <a:p>
            <a:pPr lvl="0">
              <a:spcBef>
                <a:spcPts val="0"/>
              </a:spcBef>
              <a:buClr>
                <a:schemeClr val="dk1"/>
              </a:buClr>
              <a:buSzPct val="61111"/>
              <a:buFont typeface="Arial"/>
              <a:buNone/>
            </a:pPr>
            <a:r>
              <a:rPr lang="en-US">
                <a:latin typeface="Arial"/>
                <a:ea typeface="Arial"/>
                <a:cs typeface="Arial"/>
                <a:sym typeface="Arial"/>
              </a:rPr>
              <a:t>	protected int m_width;</a:t>
            </a:r>
          </a:p>
          <a:p>
            <a:pPr lvl="0">
              <a:spcBef>
                <a:spcPts val="0"/>
              </a:spcBef>
              <a:buClr>
                <a:schemeClr val="dk1"/>
              </a:buClr>
              <a:buSzPct val="61111"/>
              <a:buFont typeface="Arial"/>
              <a:buNone/>
            </a:pPr>
            <a:r>
              <a:rPr lang="en-US">
                <a:latin typeface="Arial"/>
                <a:ea typeface="Arial"/>
                <a:cs typeface="Arial"/>
                <a:sym typeface="Arial"/>
              </a:rPr>
              <a:t>	protected int m_height;</a:t>
            </a:r>
          </a:p>
          <a:p>
            <a:pPr lvl="0">
              <a:spcBef>
                <a:spcPts val="0"/>
              </a:spcBef>
              <a:buClr>
                <a:schemeClr val="dk1"/>
              </a:buClr>
              <a:buSzPct val="61111"/>
              <a:buFont typeface="Arial"/>
              <a:buNone/>
            </a:pPr>
            <a:r>
              <a:rPr lang="en-US">
                <a:latin typeface="Arial"/>
                <a:ea typeface="Arial"/>
                <a:cs typeface="Arial"/>
                <a:sym typeface="Arial"/>
              </a:rPr>
              <a:t>	public void setWidth(int width){</a:t>
            </a:r>
          </a:p>
          <a:p>
            <a:pPr lvl="0">
              <a:spcBef>
                <a:spcPts val="0"/>
              </a:spcBef>
              <a:buClr>
                <a:schemeClr val="dk1"/>
              </a:buClr>
              <a:buSzPct val="61111"/>
              <a:buFont typeface="Arial"/>
              <a:buNone/>
            </a:pPr>
            <a:r>
              <a:rPr lang="en-US">
                <a:latin typeface="Arial"/>
                <a:ea typeface="Arial"/>
                <a:cs typeface="Arial"/>
                <a:sym typeface="Arial"/>
              </a:rPr>
              <a:t>		m_width = width;</a:t>
            </a:r>
          </a:p>
          <a:p>
            <a:pPr lvl="0">
              <a:spcBef>
                <a:spcPts val="0"/>
              </a:spcBef>
              <a:buClr>
                <a:schemeClr val="dk1"/>
              </a:buClr>
              <a:buSzPct val="61111"/>
              <a:buFont typeface="Arial"/>
              <a:buNone/>
            </a:pPr>
            <a:r>
              <a:rPr lang="en-US">
                <a:latin typeface="Arial"/>
                <a:ea typeface="Arial"/>
                <a:cs typeface="Arial"/>
                <a:sym typeface="Arial"/>
              </a:rPr>
              <a:t>	}</a:t>
            </a:r>
          </a:p>
          <a:p>
            <a:pPr lvl="0">
              <a:spcBef>
                <a:spcPts val="0"/>
              </a:spcBef>
              <a:buClr>
                <a:schemeClr val="dk1"/>
              </a:buClr>
              <a:buSzPct val="61111"/>
              <a:buFont typeface="Arial"/>
              <a:buNone/>
            </a:pPr>
            <a:r>
              <a:rPr lang="en-US">
                <a:latin typeface="Arial"/>
                <a:ea typeface="Arial"/>
                <a:cs typeface="Arial"/>
                <a:sym typeface="Arial"/>
              </a:rPr>
              <a:t>	public void setHeight(int height){</a:t>
            </a:r>
          </a:p>
          <a:p>
            <a:pPr lvl="0">
              <a:spcBef>
                <a:spcPts val="0"/>
              </a:spcBef>
              <a:buClr>
                <a:schemeClr val="dk1"/>
              </a:buClr>
              <a:buSzPct val="61111"/>
              <a:buFont typeface="Arial"/>
              <a:buNone/>
            </a:pPr>
            <a:r>
              <a:rPr lang="en-US">
                <a:latin typeface="Arial"/>
                <a:ea typeface="Arial"/>
                <a:cs typeface="Arial"/>
                <a:sym typeface="Arial"/>
              </a:rPr>
              <a:t>		m_height = height;</a:t>
            </a:r>
          </a:p>
          <a:p>
            <a:pPr lvl="0">
              <a:spcBef>
                <a:spcPts val="0"/>
              </a:spcBef>
              <a:buNone/>
            </a:pPr>
            <a:r>
              <a:rPr lang="en-US">
                <a:latin typeface="Arial"/>
                <a:ea typeface="Arial"/>
                <a:cs typeface="Arial"/>
                <a:sym typeface="Arial"/>
              </a:rPr>
              <a:t>	}</a:t>
            </a:r>
          </a:p>
          <a:p>
            <a:pPr lvl="0" rtl="0">
              <a:spcBef>
                <a:spcPts val="0"/>
              </a:spcBef>
              <a:buNone/>
            </a:pPr>
            <a:r>
              <a:rPr lang="en-US">
                <a:latin typeface="Arial"/>
                <a:ea typeface="Arial"/>
                <a:cs typeface="Arial"/>
                <a:sym typeface="Arial"/>
              </a:rPr>
              <a:t>	</a:t>
            </a:r>
          </a:p>
        </p:txBody>
      </p:sp>
      <p:grpSp>
        <p:nvGrpSpPr>
          <p:cNvPr id="423" name="Shape 423"/>
          <p:cNvGrpSpPr/>
          <p:nvPr/>
        </p:nvGrpSpPr>
        <p:grpSpPr>
          <a:xfrm>
            <a:off x="1654081" y="469899"/>
            <a:ext cx="8933747" cy="1219108"/>
            <a:chOff x="1654129" y="469900"/>
            <a:chExt cx="6495853" cy="1219108"/>
          </a:xfrm>
        </p:grpSpPr>
        <p:grpSp>
          <p:nvGrpSpPr>
            <p:cNvPr id="424" name="Shape 424"/>
            <p:cNvGrpSpPr/>
            <p:nvPr/>
          </p:nvGrpSpPr>
          <p:grpSpPr>
            <a:xfrm>
              <a:off x="1654129" y="469900"/>
              <a:ext cx="6495853" cy="1219108"/>
              <a:chOff x="1247729" y="1219200"/>
              <a:chExt cx="6495853" cy="1219108"/>
            </a:xfrm>
          </p:grpSpPr>
          <p:grpSp>
            <p:nvGrpSpPr>
              <p:cNvPr id="425" name="Shape 425"/>
              <p:cNvGrpSpPr/>
              <p:nvPr/>
            </p:nvGrpSpPr>
            <p:grpSpPr>
              <a:xfrm>
                <a:off x="1247729" y="1447859"/>
                <a:ext cx="6495853" cy="558676"/>
                <a:chOff x="1631146" y="1316984"/>
                <a:chExt cx="5761800" cy="558900"/>
              </a:xfrm>
            </p:grpSpPr>
            <p:sp>
              <p:nvSpPr>
                <p:cNvPr id="426" name="Shape 426"/>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427" name="Shape 427"/>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428" name="Shape 428"/>
              <p:cNvGrpSpPr/>
              <p:nvPr/>
            </p:nvGrpSpPr>
            <p:grpSpPr>
              <a:xfrm>
                <a:off x="2168544" y="1219200"/>
                <a:ext cx="4651533" cy="1219108"/>
                <a:chOff x="2530675" y="1066800"/>
                <a:chExt cx="4651998" cy="1220084"/>
              </a:xfrm>
            </p:grpSpPr>
            <p:pic>
              <p:nvPicPr>
                <p:cNvPr descr="C:\Users\dell\Desktop\Icon sale page\Icon tĩnh\200wide.jpg" id="429" name="Shape 429"/>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430" name="Shape 430"/>
                <p:cNvGrpSpPr/>
                <p:nvPr/>
              </p:nvGrpSpPr>
              <p:grpSpPr>
                <a:xfrm>
                  <a:off x="2530675" y="1066800"/>
                  <a:ext cx="4651998" cy="1011299"/>
                  <a:chOff x="2671148" y="1311915"/>
                  <a:chExt cx="3938700" cy="1011299"/>
                </a:xfrm>
              </p:grpSpPr>
              <p:pic>
                <p:nvPicPr>
                  <p:cNvPr id="431" name="Shape 431"/>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432" name="Shape 432"/>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433" name="Shape 433"/>
            <p:cNvSpPr/>
            <p:nvPr/>
          </p:nvSpPr>
          <p:spPr>
            <a:xfrm>
              <a:off x="2741598" y="731575"/>
              <a:ext cx="48294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3</a:t>
              </a:r>
              <a:r>
                <a:rPr lang="en-US" sz="2800">
                  <a:solidFill>
                    <a:schemeClr val="dk1"/>
                  </a:solidFill>
                  <a:latin typeface="Arial"/>
                  <a:ea typeface="Arial"/>
                  <a:cs typeface="Arial"/>
                  <a:sym typeface="Arial"/>
                </a:rPr>
                <a:t>. </a:t>
              </a:r>
              <a:r>
                <a:rPr lang="en-US" sz="2800">
                  <a:solidFill>
                    <a:schemeClr val="dk1"/>
                  </a:solidFill>
                </a:rPr>
                <a:t>Liskov's Substitution Principle</a:t>
              </a:r>
            </a:p>
          </p:txBody>
        </p:sp>
      </p:grpSp>
      <p:sp>
        <p:nvSpPr>
          <p:cNvPr id="434" name="Shape 434"/>
          <p:cNvSpPr txBox="1"/>
          <p:nvPr>
            <p:ph idx="1" type="body"/>
          </p:nvPr>
        </p:nvSpPr>
        <p:spPr>
          <a:xfrm>
            <a:off x="6833900" y="2133600"/>
            <a:ext cx="5073900" cy="4584000"/>
          </a:xfrm>
          <a:prstGeom prst="rect">
            <a:avLst/>
          </a:prstGeom>
        </p:spPr>
        <p:txBody>
          <a:bodyPr anchorCtr="0" anchor="t" bIns="91425" lIns="91425" rIns="91425" tIns="91425">
            <a:noAutofit/>
          </a:bodyPr>
          <a:lstStyle/>
          <a:p>
            <a:pPr lvl="0" rtl="0">
              <a:spcBef>
                <a:spcPts val="0"/>
              </a:spcBef>
              <a:buNone/>
            </a:pPr>
            <a:r>
              <a:rPr lang="en-US">
                <a:latin typeface="Arial"/>
                <a:ea typeface="Arial"/>
                <a:cs typeface="Arial"/>
                <a:sym typeface="Arial"/>
              </a:rPr>
              <a:t>	public int getWidth(){</a:t>
            </a:r>
          </a:p>
          <a:p>
            <a:pPr lvl="0" rtl="0">
              <a:spcBef>
                <a:spcPts val="0"/>
              </a:spcBef>
              <a:buNone/>
            </a:pPr>
            <a:r>
              <a:rPr lang="en-US">
                <a:latin typeface="Arial"/>
                <a:ea typeface="Arial"/>
                <a:cs typeface="Arial"/>
                <a:sym typeface="Arial"/>
              </a:rPr>
              <a:t>		return m_width;</a:t>
            </a:r>
          </a:p>
          <a:p>
            <a:pPr lvl="0" rtl="0">
              <a:spcBef>
                <a:spcPts val="0"/>
              </a:spcBef>
              <a:buNone/>
            </a:pPr>
            <a:r>
              <a:rPr lang="en-US">
                <a:latin typeface="Arial"/>
                <a:ea typeface="Arial"/>
                <a:cs typeface="Arial"/>
                <a:sym typeface="Arial"/>
              </a:rPr>
              <a:t>	}</a:t>
            </a:r>
          </a:p>
          <a:p>
            <a:pPr lvl="0" rtl="0">
              <a:spcBef>
                <a:spcPts val="0"/>
              </a:spcBef>
              <a:buNone/>
            </a:pPr>
            <a:r>
              <a:rPr lang="en-US">
                <a:latin typeface="Arial"/>
                <a:ea typeface="Arial"/>
                <a:cs typeface="Arial"/>
                <a:sym typeface="Arial"/>
              </a:rPr>
              <a:t>	public int getHeight(){</a:t>
            </a:r>
          </a:p>
          <a:p>
            <a:pPr lvl="0" rtl="0">
              <a:spcBef>
                <a:spcPts val="0"/>
              </a:spcBef>
              <a:buNone/>
            </a:pPr>
            <a:r>
              <a:rPr lang="en-US">
                <a:latin typeface="Arial"/>
                <a:ea typeface="Arial"/>
                <a:cs typeface="Arial"/>
                <a:sym typeface="Arial"/>
              </a:rPr>
              <a:t>		return m_height;</a:t>
            </a:r>
          </a:p>
          <a:p>
            <a:pPr lvl="0" rtl="0">
              <a:spcBef>
                <a:spcPts val="0"/>
              </a:spcBef>
              <a:buNone/>
            </a:pPr>
            <a:r>
              <a:rPr lang="en-US">
                <a:latin typeface="Arial"/>
                <a:ea typeface="Arial"/>
                <a:cs typeface="Arial"/>
                <a:sym typeface="Arial"/>
              </a:rPr>
              <a:t>	}</a:t>
            </a:r>
          </a:p>
          <a:p>
            <a:pPr lvl="0" rtl="0">
              <a:spcBef>
                <a:spcPts val="0"/>
              </a:spcBef>
              <a:buNone/>
            </a:pPr>
            <a:r>
              <a:rPr lang="en-US">
                <a:latin typeface="Arial"/>
                <a:ea typeface="Arial"/>
                <a:cs typeface="Arial"/>
                <a:sym typeface="Arial"/>
              </a:rPr>
              <a:t>	public int getArea(){</a:t>
            </a:r>
          </a:p>
          <a:p>
            <a:pPr lvl="0" rtl="0">
              <a:spcBef>
                <a:spcPts val="0"/>
              </a:spcBef>
              <a:buNone/>
            </a:pPr>
            <a:r>
              <a:rPr lang="en-US">
                <a:latin typeface="Arial"/>
                <a:ea typeface="Arial"/>
                <a:cs typeface="Arial"/>
                <a:sym typeface="Arial"/>
              </a:rPr>
              <a:t>		return m_width * m_height;</a:t>
            </a:r>
          </a:p>
          <a:p>
            <a:pPr lvl="0" rtl="0">
              <a:spcBef>
                <a:spcPts val="0"/>
              </a:spcBef>
              <a:buNone/>
            </a:pPr>
            <a:r>
              <a:rPr lang="en-US">
                <a:latin typeface="Arial"/>
                <a:ea typeface="Arial"/>
                <a:cs typeface="Arial"/>
                <a:sym typeface="Arial"/>
              </a:rPr>
              <a:t>	}	</a:t>
            </a:r>
          </a:p>
          <a:p>
            <a:pPr lvl="0" rtl="0">
              <a:spcBef>
                <a:spcPts val="0"/>
              </a:spcBef>
              <a:buNone/>
            </a:pPr>
            <a:r>
              <a:rPr lang="en-US">
                <a:latin typeface="Arial"/>
                <a:ea typeface="Arial"/>
                <a:cs typeface="Arial"/>
                <a:sym typeface="Arial"/>
              </a:rPr>
              <a:t>}</a:t>
            </a:r>
          </a:p>
          <a:p>
            <a:pPr lvl="0" rtl="0">
              <a:spcBef>
                <a:spcPts val="0"/>
              </a:spcBef>
              <a:buNone/>
            </a:pPr>
            <a:r>
              <a:t/>
            </a:r>
            <a:endParaRPr>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9" name="Shape 439"/>
        <p:cNvGrpSpPr/>
        <p:nvPr/>
      </p:nvGrpSpPr>
      <p:grpSpPr>
        <a:xfrm>
          <a:off x="0" y="0"/>
          <a:ext cx="0" cy="0"/>
          <a:chOff x="0" y="0"/>
          <a:chExt cx="0" cy="0"/>
        </a:xfrm>
      </p:grpSpPr>
      <p:sp>
        <p:nvSpPr>
          <p:cNvPr id="440" name="Shape 440"/>
          <p:cNvSpPr txBox="1"/>
          <p:nvPr>
            <p:ph idx="1" type="body"/>
          </p:nvPr>
        </p:nvSpPr>
        <p:spPr>
          <a:xfrm>
            <a:off x="2569925" y="1741475"/>
            <a:ext cx="9248700" cy="45090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US">
                <a:latin typeface="Arial"/>
                <a:ea typeface="Arial"/>
                <a:cs typeface="Arial"/>
                <a:sym typeface="Arial"/>
              </a:rPr>
              <a:t>class Square extends Rectangle </a:t>
            </a:r>
          </a:p>
          <a:p>
            <a:pPr lvl="0">
              <a:spcBef>
                <a:spcPts val="0"/>
              </a:spcBef>
              <a:buClr>
                <a:schemeClr val="dk1"/>
              </a:buClr>
              <a:buSzPct val="61111"/>
              <a:buFont typeface="Arial"/>
              <a:buNone/>
            </a:pPr>
            <a:r>
              <a:rPr lang="en-US">
                <a:latin typeface="Arial"/>
                <a:ea typeface="Arial"/>
                <a:cs typeface="Arial"/>
                <a:sym typeface="Arial"/>
              </a:rPr>
              <a:t>{</a:t>
            </a:r>
          </a:p>
          <a:p>
            <a:pPr lvl="0">
              <a:spcBef>
                <a:spcPts val="0"/>
              </a:spcBef>
              <a:buClr>
                <a:schemeClr val="dk1"/>
              </a:buClr>
              <a:buSzPct val="61111"/>
              <a:buFont typeface="Arial"/>
              <a:buNone/>
            </a:pPr>
            <a:r>
              <a:rPr lang="en-US">
                <a:latin typeface="Arial"/>
                <a:ea typeface="Arial"/>
                <a:cs typeface="Arial"/>
                <a:sym typeface="Arial"/>
              </a:rPr>
              <a:t>	public void setWidth(int width){</a:t>
            </a:r>
          </a:p>
          <a:p>
            <a:pPr lvl="0">
              <a:spcBef>
                <a:spcPts val="0"/>
              </a:spcBef>
              <a:buClr>
                <a:schemeClr val="dk1"/>
              </a:buClr>
              <a:buSzPct val="61111"/>
              <a:buFont typeface="Arial"/>
              <a:buNone/>
            </a:pPr>
            <a:r>
              <a:rPr lang="en-US">
                <a:latin typeface="Arial"/>
                <a:ea typeface="Arial"/>
                <a:cs typeface="Arial"/>
                <a:sym typeface="Arial"/>
              </a:rPr>
              <a:t>		m_width = width;</a:t>
            </a:r>
          </a:p>
          <a:p>
            <a:pPr lvl="0">
              <a:spcBef>
                <a:spcPts val="0"/>
              </a:spcBef>
              <a:buClr>
                <a:schemeClr val="dk1"/>
              </a:buClr>
              <a:buSzPct val="61111"/>
              <a:buFont typeface="Arial"/>
              <a:buNone/>
            </a:pPr>
            <a:r>
              <a:rPr lang="en-US">
                <a:latin typeface="Arial"/>
                <a:ea typeface="Arial"/>
                <a:cs typeface="Arial"/>
                <a:sym typeface="Arial"/>
              </a:rPr>
              <a:t>		m_height = width;</a:t>
            </a:r>
          </a:p>
          <a:p>
            <a:pPr lvl="0" rtl="0">
              <a:spcBef>
                <a:spcPts val="0"/>
              </a:spcBef>
              <a:buClr>
                <a:schemeClr val="dk1"/>
              </a:buClr>
              <a:buSzPct val="61111"/>
              <a:buFont typeface="Arial"/>
              <a:buNone/>
            </a:pPr>
            <a:r>
              <a:rPr lang="en-US">
                <a:latin typeface="Arial"/>
                <a:ea typeface="Arial"/>
                <a:cs typeface="Arial"/>
                <a:sym typeface="Arial"/>
              </a:rPr>
              <a:t>	}</a:t>
            </a:r>
          </a:p>
          <a:p>
            <a:pPr lvl="0">
              <a:spcBef>
                <a:spcPts val="0"/>
              </a:spcBef>
              <a:buClr>
                <a:schemeClr val="dk1"/>
              </a:buClr>
              <a:buSzPct val="61111"/>
              <a:buFont typeface="Arial"/>
              <a:buNone/>
            </a:pPr>
            <a:r>
              <a:rPr lang="en-US">
                <a:latin typeface="Arial"/>
                <a:ea typeface="Arial"/>
                <a:cs typeface="Arial"/>
                <a:sym typeface="Arial"/>
              </a:rPr>
              <a:t>	public void setHeight(int height){</a:t>
            </a:r>
          </a:p>
          <a:p>
            <a:pPr lvl="0">
              <a:spcBef>
                <a:spcPts val="0"/>
              </a:spcBef>
              <a:buClr>
                <a:schemeClr val="dk1"/>
              </a:buClr>
              <a:buSzPct val="61111"/>
              <a:buFont typeface="Arial"/>
              <a:buNone/>
            </a:pPr>
            <a:r>
              <a:rPr lang="en-US">
                <a:latin typeface="Arial"/>
                <a:ea typeface="Arial"/>
                <a:cs typeface="Arial"/>
                <a:sym typeface="Arial"/>
              </a:rPr>
              <a:t>		m_width = height;</a:t>
            </a:r>
          </a:p>
          <a:p>
            <a:pPr lvl="0">
              <a:spcBef>
                <a:spcPts val="0"/>
              </a:spcBef>
              <a:buClr>
                <a:schemeClr val="dk1"/>
              </a:buClr>
              <a:buSzPct val="61111"/>
              <a:buFont typeface="Arial"/>
              <a:buNone/>
            </a:pPr>
            <a:r>
              <a:rPr lang="en-US">
                <a:latin typeface="Arial"/>
                <a:ea typeface="Arial"/>
                <a:cs typeface="Arial"/>
                <a:sym typeface="Arial"/>
              </a:rPr>
              <a:t>		m_height = height;</a:t>
            </a:r>
          </a:p>
          <a:p>
            <a:pPr lvl="0">
              <a:spcBef>
                <a:spcPts val="0"/>
              </a:spcBef>
              <a:buNone/>
            </a:pPr>
            <a:r>
              <a:rPr lang="en-US">
                <a:latin typeface="Arial"/>
                <a:ea typeface="Arial"/>
                <a:cs typeface="Arial"/>
                <a:sym typeface="Arial"/>
              </a:rPr>
              <a:t>	}</a:t>
            </a:r>
          </a:p>
          <a:p>
            <a:pPr lvl="0">
              <a:spcBef>
                <a:spcPts val="0"/>
              </a:spcBef>
              <a:buClr>
                <a:schemeClr val="dk1"/>
              </a:buClr>
              <a:buSzPct val="61111"/>
              <a:buFont typeface="Arial"/>
              <a:buNone/>
            </a:pPr>
            <a:r>
              <a:rPr lang="en-US">
                <a:latin typeface="Arial"/>
                <a:ea typeface="Arial"/>
                <a:cs typeface="Arial"/>
                <a:sym typeface="Arial"/>
              </a:rPr>
              <a:t>}</a:t>
            </a:r>
          </a:p>
          <a:p>
            <a:pPr lvl="0" rtl="0">
              <a:spcBef>
                <a:spcPts val="0"/>
              </a:spcBef>
              <a:buNone/>
            </a:pPr>
            <a:r>
              <a:t/>
            </a:r>
            <a:endParaRPr>
              <a:latin typeface="Arial"/>
              <a:ea typeface="Arial"/>
              <a:cs typeface="Arial"/>
              <a:sym typeface="Arial"/>
            </a:endParaRPr>
          </a:p>
        </p:txBody>
      </p:sp>
      <p:grpSp>
        <p:nvGrpSpPr>
          <p:cNvPr id="441" name="Shape 441"/>
          <p:cNvGrpSpPr/>
          <p:nvPr/>
        </p:nvGrpSpPr>
        <p:grpSpPr>
          <a:xfrm>
            <a:off x="1654081" y="469899"/>
            <a:ext cx="8933747" cy="1219108"/>
            <a:chOff x="1654129" y="469900"/>
            <a:chExt cx="6495853" cy="1219108"/>
          </a:xfrm>
        </p:grpSpPr>
        <p:grpSp>
          <p:nvGrpSpPr>
            <p:cNvPr id="442" name="Shape 442"/>
            <p:cNvGrpSpPr/>
            <p:nvPr/>
          </p:nvGrpSpPr>
          <p:grpSpPr>
            <a:xfrm>
              <a:off x="1654129" y="469900"/>
              <a:ext cx="6495853" cy="1219108"/>
              <a:chOff x="1247729" y="1219200"/>
              <a:chExt cx="6495853" cy="1219108"/>
            </a:xfrm>
          </p:grpSpPr>
          <p:grpSp>
            <p:nvGrpSpPr>
              <p:cNvPr id="443" name="Shape 443"/>
              <p:cNvGrpSpPr/>
              <p:nvPr/>
            </p:nvGrpSpPr>
            <p:grpSpPr>
              <a:xfrm>
                <a:off x="1247729" y="1447859"/>
                <a:ext cx="6495853" cy="558676"/>
                <a:chOff x="1631146" y="1316984"/>
                <a:chExt cx="5761800" cy="558900"/>
              </a:xfrm>
            </p:grpSpPr>
            <p:sp>
              <p:nvSpPr>
                <p:cNvPr id="444" name="Shape 444"/>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445" name="Shape 445"/>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446" name="Shape 446"/>
              <p:cNvGrpSpPr/>
              <p:nvPr/>
            </p:nvGrpSpPr>
            <p:grpSpPr>
              <a:xfrm>
                <a:off x="2168544" y="1219200"/>
                <a:ext cx="4651533" cy="1219108"/>
                <a:chOff x="2530675" y="1066800"/>
                <a:chExt cx="4651998" cy="1220084"/>
              </a:xfrm>
            </p:grpSpPr>
            <p:pic>
              <p:nvPicPr>
                <p:cNvPr descr="C:\Users\dell\Desktop\Icon sale page\Icon tĩnh\200wide.jpg" id="447" name="Shape 447"/>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448" name="Shape 448"/>
                <p:cNvGrpSpPr/>
                <p:nvPr/>
              </p:nvGrpSpPr>
              <p:grpSpPr>
                <a:xfrm>
                  <a:off x="2530675" y="1066800"/>
                  <a:ext cx="4651998" cy="1011299"/>
                  <a:chOff x="2671148" y="1311915"/>
                  <a:chExt cx="3938700" cy="1011299"/>
                </a:xfrm>
              </p:grpSpPr>
              <p:pic>
                <p:nvPicPr>
                  <p:cNvPr id="449" name="Shape 449"/>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450" name="Shape 450"/>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451" name="Shape 451"/>
            <p:cNvSpPr/>
            <p:nvPr/>
          </p:nvSpPr>
          <p:spPr>
            <a:xfrm>
              <a:off x="2741598" y="731575"/>
              <a:ext cx="48294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3</a:t>
              </a:r>
              <a:r>
                <a:rPr lang="en-US" sz="2800">
                  <a:solidFill>
                    <a:schemeClr val="dk1"/>
                  </a:solidFill>
                  <a:latin typeface="Arial"/>
                  <a:ea typeface="Arial"/>
                  <a:cs typeface="Arial"/>
                  <a:sym typeface="Arial"/>
                </a:rPr>
                <a:t>. </a:t>
              </a:r>
              <a:r>
                <a:rPr lang="en-US" sz="2800">
                  <a:solidFill>
                    <a:schemeClr val="dk1"/>
                  </a:solidFill>
                </a:rPr>
                <a:t>Liskov's Substitution Principle</a:t>
              </a: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6" name="Shape 456"/>
        <p:cNvGrpSpPr/>
        <p:nvPr/>
      </p:nvGrpSpPr>
      <p:grpSpPr>
        <a:xfrm>
          <a:off x="0" y="0"/>
          <a:ext cx="0" cy="0"/>
          <a:chOff x="0" y="0"/>
          <a:chExt cx="0" cy="0"/>
        </a:xfrm>
      </p:grpSpPr>
      <p:sp>
        <p:nvSpPr>
          <p:cNvPr id="457" name="Shape 457"/>
          <p:cNvSpPr txBox="1"/>
          <p:nvPr>
            <p:ph idx="1" type="body"/>
          </p:nvPr>
        </p:nvSpPr>
        <p:spPr>
          <a:xfrm>
            <a:off x="653575" y="2133600"/>
            <a:ext cx="5680200" cy="43803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US">
                <a:latin typeface="Arial"/>
                <a:ea typeface="Arial"/>
                <a:cs typeface="Arial"/>
                <a:sym typeface="Arial"/>
              </a:rPr>
              <a:t>class LspTest</a:t>
            </a:r>
          </a:p>
          <a:p>
            <a:pPr lvl="0">
              <a:spcBef>
                <a:spcPts val="0"/>
              </a:spcBef>
              <a:buClr>
                <a:schemeClr val="dk1"/>
              </a:buClr>
              <a:buSzPct val="61111"/>
              <a:buFont typeface="Arial"/>
              <a:buNone/>
            </a:pPr>
            <a:r>
              <a:rPr lang="en-US">
                <a:latin typeface="Arial"/>
                <a:ea typeface="Arial"/>
                <a:cs typeface="Arial"/>
                <a:sym typeface="Arial"/>
              </a:rPr>
              <a:t>{</a:t>
            </a:r>
          </a:p>
          <a:p>
            <a:pPr lvl="0">
              <a:spcBef>
                <a:spcPts val="0"/>
              </a:spcBef>
              <a:buClr>
                <a:schemeClr val="dk1"/>
              </a:buClr>
              <a:buSzPct val="61111"/>
              <a:buFont typeface="Arial"/>
              <a:buNone/>
            </a:pPr>
            <a:r>
              <a:rPr lang="en-US">
                <a:latin typeface="Arial"/>
                <a:ea typeface="Arial"/>
                <a:cs typeface="Arial"/>
                <a:sym typeface="Arial"/>
              </a:rPr>
              <a:t>	private static Rectangle getNewRectangle()</a:t>
            </a:r>
          </a:p>
          <a:p>
            <a:pPr lvl="0">
              <a:spcBef>
                <a:spcPts val="0"/>
              </a:spcBef>
              <a:buClr>
                <a:schemeClr val="dk1"/>
              </a:buClr>
              <a:buSzPct val="61111"/>
              <a:buFont typeface="Arial"/>
              <a:buNone/>
            </a:pPr>
            <a:r>
              <a:rPr lang="en-US">
                <a:latin typeface="Arial"/>
                <a:ea typeface="Arial"/>
                <a:cs typeface="Arial"/>
                <a:sym typeface="Arial"/>
              </a:rPr>
              <a:t>	{</a:t>
            </a:r>
          </a:p>
          <a:p>
            <a:pPr lvl="0">
              <a:spcBef>
                <a:spcPts val="0"/>
              </a:spcBef>
              <a:buClr>
                <a:schemeClr val="dk1"/>
              </a:buClr>
              <a:buSzPct val="61111"/>
              <a:buFont typeface="Arial"/>
              <a:buNone/>
            </a:pPr>
            <a:r>
              <a:rPr lang="en-US">
                <a:latin typeface="Arial"/>
                <a:ea typeface="Arial"/>
                <a:cs typeface="Arial"/>
                <a:sym typeface="Arial"/>
              </a:rPr>
              <a:t>		// it can be an object returned by some factory ... </a:t>
            </a:r>
          </a:p>
          <a:p>
            <a:pPr lvl="0">
              <a:spcBef>
                <a:spcPts val="0"/>
              </a:spcBef>
              <a:buClr>
                <a:schemeClr val="dk1"/>
              </a:buClr>
              <a:buSzPct val="61111"/>
              <a:buFont typeface="Arial"/>
              <a:buNone/>
            </a:pPr>
            <a:r>
              <a:rPr lang="en-US">
                <a:latin typeface="Arial"/>
                <a:ea typeface="Arial"/>
                <a:cs typeface="Arial"/>
                <a:sym typeface="Arial"/>
              </a:rPr>
              <a:t>		return new Square();</a:t>
            </a:r>
          </a:p>
          <a:p>
            <a:pPr lvl="0">
              <a:spcBef>
                <a:spcPts val="0"/>
              </a:spcBef>
              <a:buClr>
                <a:schemeClr val="dk1"/>
              </a:buClr>
              <a:buSzPct val="61111"/>
              <a:buFont typeface="Arial"/>
              <a:buNone/>
            </a:pPr>
            <a:r>
              <a:rPr lang="en-US">
                <a:latin typeface="Arial"/>
                <a:ea typeface="Arial"/>
                <a:cs typeface="Arial"/>
                <a:sym typeface="Arial"/>
              </a:rPr>
              <a:t>	}</a:t>
            </a:r>
          </a:p>
          <a:p>
            <a:pPr lvl="0">
              <a:spcBef>
                <a:spcPts val="0"/>
              </a:spcBef>
              <a:buClr>
                <a:schemeClr val="dk1"/>
              </a:buClr>
              <a:buSzPct val="61111"/>
              <a:buFont typeface="Arial"/>
              <a:buNone/>
            </a:pPr>
            <a:r>
              <a:rPr lang="en-US">
                <a:latin typeface="Arial"/>
                <a:ea typeface="Arial"/>
                <a:cs typeface="Arial"/>
                <a:sym typeface="Arial"/>
              </a:rPr>
              <a:t>	public static void main (String args[])</a:t>
            </a:r>
          </a:p>
          <a:p>
            <a:pPr lvl="0">
              <a:spcBef>
                <a:spcPts val="0"/>
              </a:spcBef>
              <a:buClr>
                <a:schemeClr val="dk1"/>
              </a:buClr>
              <a:buSzPct val="61111"/>
              <a:buFont typeface="Arial"/>
              <a:buNone/>
            </a:pPr>
            <a:r>
              <a:rPr lang="en-US">
                <a:latin typeface="Arial"/>
                <a:ea typeface="Arial"/>
                <a:cs typeface="Arial"/>
                <a:sym typeface="Arial"/>
              </a:rPr>
              <a:t>	{</a:t>
            </a:r>
          </a:p>
          <a:p>
            <a:pPr lvl="0" rtl="0">
              <a:spcBef>
                <a:spcPts val="0"/>
              </a:spcBef>
              <a:buNone/>
            </a:pPr>
            <a:r>
              <a:rPr lang="en-US">
                <a:latin typeface="Arial"/>
                <a:ea typeface="Arial"/>
                <a:cs typeface="Arial"/>
                <a:sym typeface="Arial"/>
              </a:rPr>
              <a:t>	</a:t>
            </a:r>
          </a:p>
        </p:txBody>
      </p:sp>
      <p:grpSp>
        <p:nvGrpSpPr>
          <p:cNvPr id="458" name="Shape 458"/>
          <p:cNvGrpSpPr/>
          <p:nvPr/>
        </p:nvGrpSpPr>
        <p:grpSpPr>
          <a:xfrm>
            <a:off x="1654081" y="469899"/>
            <a:ext cx="8933747" cy="1219108"/>
            <a:chOff x="1654129" y="469900"/>
            <a:chExt cx="6495853" cy="1219108"/>
          </a:xfrm>
        </p:grpSpPr>
        <p:grpSp>
          <p:nvGrpSpPr>
            <p:cNvPr id="459" name="Shape 459"/>
            <p:cNvGrpSpPr/>
            <p:nvPr/>
          </p:nvGrpSpPr>
          <p:grpSpPr>
            <a:xfrm>
              <a:off x="1654129" y="469900"/>
              <a:ext cx="6495853" cy="1219108"/>
              <a:chOff x="1247729" y="1219200"/>
              <a:chExt cx="6495853" cy="1219108"/>
            </a:xfrm>
          </p:grpSpPr>
          <p:grpSp>
            <p:nvGrpSpPr>
              <p:cNvPr id="460" name="Shape 460"/>
              <p:cNvGrpSpPr/>
              <p:nvPr/>
            </p:nvGrpSpPr>
            <p:grpSpPr>
              <a:xfrm>
                <a:off x="1247729" y="1447859"/>
                <a:ext cx="6495853" cy="558676"/>
                <a:chOff x="1631146" y="1316984"/>
                <a:chExt cx="5761800" cy="558900"/>
              </a:xfrm>
            </p:grpSpPr>
            <p:sp>
              <p:nvSpPr>
                <p:cNvPr id="461" name="Shape 461"/>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462" name="Shape 462"/>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463" name="Shape 463"/>
              <p:cNvGrpSpPr/>
              <p:nvPr/>
            </p:nvGrpSpPr>
            <p:grpSpPr>
              <a:xfrm>
                <a:off x="2168544" y="1219200"/>
                <a:ext cx="4651533" cy="1219108"/>
                <a:chOff x="2530675" y="1066800"/>
                <a:chExt cx="4651998" cy="1220084"/>
              </a:xfrm>
            </p:grpSpPr>
            <p:pic>
              <p:nvPicPr>
                <p:cNvPr descr="C:\Users\dell\Desktop\Icon sale page\Icon tĩnh\200wide.jpg" id="464" name="Shape 464"/>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465" name="Shape 465"/>
                <p:cNvGrpSpPr/>
                <p:nvPr/>
              </p:nvGrpSpPr>
              <p:grpSpPr>
                <a:xfrm>
                  <a:off x="2530675" y="1066800"/>
                  <a:ext cx="4651998" cy="1011299"/>
                  <a:chOff x="2671148" y="1311915"/>
                  <a:chExt cx="3938700" cy="1011299"/>
                </a:xfrm>
              </p:grpSpPr>
              <p:pic>
                <p:nvPicPr>
                  <p:cNvPr id="466" name="Shape 466"/>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467" name="Shape 467"/>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468" name="Shape 468"/>
            <p:cNvSpPr/>
            <p:nvPr/>
          </p:nvSpPr>
          <p:spPr>
            <a:xfrm>
              <a:off x="2741598" y="731575"/>
              <a:ext cx="48294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3</a:t>
              </a:r>
              <a:r>
                <a:rPr lang="en-US" sz="2800">
                  <a:solidFill>
                    <a:schemeClr val="dk1"/>
                  </a:solidFill>
                  <a:latin typeface="Arial"/>
                  <a:ea typeface="Arial"/>
                  <a:cs typeface="Arial"/>
                  <a:sym typeface="Arial"/>
                </a:rPr>
                <a:t>. </a:t>
              </a:r>
              <a:r>
                <a:rPr lang="en-US" sz="2800">
                  <a:solidFill>
                    <a:schemeClr val="dk1"/>
                  </a:solidFill>
                </a:rPr>
                <a:t>Liskov's Substitution Principle</a:t>
              </a:r>
            </a:p>
          </p:txBody>
        </p:sp>
      </p:grpSp>
      <p:sp>
        <p:nvSpPr>
          <p:cNvPr id="469" name="Shape 469"/>
          <p:cNvSpPr txBox="1"/>
          <p:nvPr>
            <p:ph idx="1" type="body"/>
          </p:nvPr>
        </p:nvSpPr>
        <p:spPr>
          <a:xfrm>
            <a:off x="6155300" y="2133600"/>
            <a:ext cx="5680200" cy="4380300"/>
          </a:xfrm>
          <a:prstGeom prst="rect">
            <a:avLst/>
          </a:prstGeom>
        </p:spPr>
        <p:txBody>
          <a:bodyPr anchorCtr="0" anchor="t" bIns="91425" lIns="91425" rIns="91425" tIns="91425">
            <a:noAutofit/>
          </a:bodyPr>
          <a:lstStyle/>
          <a:p>
            <a:pPr lvl="0" rtl="0">
              <a:spcBef>
                <a:spcPts val="0"/>
              </a:spcBef>
              <a:buNone/>
            </a:pPr>
            <a:r>
              <a:rPr lang="en-US">
                <a:latin typeface="Arial"/>
                <a:ea typeface="Arial"/>
                <a:cs typeface="Arial"/>
                <a:sym typeface="Arial"/>
              </a:rPr>
              <a:t>		Rectangle r = LspTest.getNewRectangle();</a:t>
            </a:r>
          </a:p>
          <a:p>
            <a:pPr lvl="0" rtl="0">
              <a:spcBef>
                <a:spcPts val="0"/>
              </a:spcBef>
              <a:buNone/>
            </a:pPr>
            <a:r>
              <a:rPr lang="en-US">
                <a:latin typeface="Arial"/>
                <a:ea typeface="Arial"/>
                <a:cs typeface="Arial"/>
                <a:sym typeface="Arial"/>
              </a:rPr>
              <a:t>        r.setWidth(5);</a:t>
            </a:r>
          </a:p>
          <a:p>
            <a:pPr lvl="0" rtl="0">
              <a:spcBef>
                <a:spcPts val="0"/>
              </a:spcBef>
              <a:buNone/>
            </a:pPr>
            <a:r>
              <a:rPr lang="en-US">
                <a:latin typeface="Arial"/>
                <a:ea typeface="Arial"/>
                <a:cs typeface="Arial"/>
                <a:sym typeface="Arial"/>
              </a:rPr>
              <a:t>		r.setHeight(10);</a:t>
            </a:r>
          </a:p>
          <a:p>
            <a:pPr lvl="0" rtl="0">
              <a:spcBef>
                <a:spcPts val="0"/>
              </a:spcBef>
              <a:buNone/>
            </a:pPr>
            <a:r>
              <a:rPr lang="en-US">
                <a:latin typeface="Arial"/>
                <a:ea typeface="Arial"/>
                <a:cs typeface="Arial"/>
                <a:sym typeface="Arial"/>
              </a:rPr>
              <a:t>		// user knows that r it's a rectangle. </a:t>
            </a:r>
          </a:p>
          <a:p>
            <a:pPr lvl="0" rtl="0">
              <a:spcBef>
                <a:spcPts val="0"/>
              </a:spcBef>
              <a:buNone/>
            </a:pPr>
            <a:r>
              <a:rPr lang="en-US">
                <a:latin typeface="Arial"/>
                <a:ea typeface="Arial"/>
                <a:cs typeface="Arial"/>
                <a:sym typeface="Arial"/>
              </a:rPr>
              <a:t>		// It assumes that he's able to set the width and height as for the base class</a:t>
            </a:r>
          </a:p>
          <a:p>
            <a:pPr lvl="0" rtl="0">
              <a:spcBef>
                <a:spcPts val="0"/>
              </a:spcBef>
              <a:buNone/>
            </a:pPr>
            <a:r>
              <a:rPr lang="en-US">
                <a:latin typeface="Arial"/>
                <a:ea typeface="Arial"/>
                <a:cs typeface="Arial"/>
                <a:sym typeface="Arial"/>
              </a:rPr>
              <a:t>		System.out.println(r.getArea());</a:t>
            </a:r>
          </a:p>
          <a:p>
            <a:pPr lvl="0" rtl="0">
              <a:spcBef>
                <a:spcPts val="0"/>
              </a:spcBef>
              <a:buNone/>
            </a:pPr>
            <a:r>
              <a:rPr lang="en-US">
                <a:latin typeface="Arial"/>
                <a:ea typeface="Arial"/>
                <a:cs typeface="Arial"/>
                <a:sym typeface="Arial"/>
              </a:rPr>
              <a:t>		// now he's surprised to see that the area is 100 instead of 50.</a:t>
            </a:r>
          </a:p>
          <a:p>
            <a:pPr lvl="0" rtl="0">
              <a:spcBef>
                <a:spcPts val="0"/>
              </a:spcBef>
              <a:buNone/>
            </a:pPr>
            <a:r>
              <a:rPr lang="en-US">
                <a:latin typeface="Arial"/>
                <a:ea typeface="Arial"/>
                <a:cs typeface="Arial"/>
                <a:sym typeface="Arial"/>
              </a:rPr>
              <a:t>	}</a:t>
            </a:r>
          </a:p>
          <a:p>
            <a:pPr lvl="0" rtl="0">
              <a:spcBef>
                <a:spcPts val="0"/>
              </a:spcBef>
              <a:buNone/>
            </a:pPr>
            <a:r>
              <a:rPr lang="en-US">
                <a:latin typeface="Arial"/>
                <a:ea typeface="Arial"/>
                <a:cs typeface="Arial"/>
                <a:sym typeface="Arial"/>
              </a:rPr>
              <a:t>}</a:t>
            </a:r>
          </a:p>
          <a:p>
            <a:pPr lvl="0" rtl="0">
              <a:spcBef>
                <a:spcPts val="0"/>
              </a:spcBef>
              <a:buNone/>
            </a:pPr>
            <a:r>
              <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idx="1" type="body"/>
          </p:nvPr>
        </p:nvSpPr>
        <p:spPr>
          <a:xfrm>
            <a:off x="2230747" y="2519896"/>
            <a:ext cx="8915400" cy="3777622"/>
          </a:xfrm>
          <a:prstGeom prst="rect">
            <a:avLst/>
          </a:prstGeom>
          <a:noFill/>
          <a:ln>
            <a:noFill/>
          </a:ln>
        </p:spPr>
        <p:txBody>
          <a:bodyPr anchorCtr="0" anchor="t" bIns="45700" lIns="91425" rIns="91425" tIns="45700">
            <a:noAutofit/>
          </a:bodyPr>
          <a:lstStyle/>
          <a:p>
            <a:pPr indent="-742950" lvl="0" marL="742950" marR="0" rtl="0" algn="l">
              <a:spcBef>
                <a:spcPts val="1000"/>
              </a:spcBef>
              <a:spcAft>
                <a:spcPts val="0"/>
              </a:spcAft>
              <a:buClr>
                <a:schemeClr val="accent1"/>
              </a:buClr>
              <a:buSzPct val="100000"/>
              <a:buFont typeface="Questrial"/>
              <a:buAutoNum type="arabicPeriod"/>
            </a:pPr>
            <a:r>
              <a:rPr lang="en-US" sz="3600">
                <a:latin typeface="Arial"/>
                <a:ea typeface="Arial"/>
                <a:cs typeface="Arial"/>
                <a:sym typeface="Arial"/>
              </a:rPr>
              <a:t>Single-responsiblity principle</a:t>
            </a:r>
          </a:p>
          <a:p>
            <a:pPr indent="-742950" lvl="0" marL="742950" marR="0" rtl="0" algn="l">
              <a:spcBef>
                <a:spcPts val="1000"/>
              </a:spcBef>
              <a:spcAft>
                <a:spcPts val="0"/>
              </a:spcAft>
              <a:buClr>
                <a:schemeClr val="accent1"/>
              </a:buClr>
              <a:buSzPct val="100000"/>
              <a:buFont typeface="Questrial"/>
              <a:buAutoNum type="arabicPeriod"/>
            </a:pPr>
            <a:r>
              <a:rPr lang="en-US" sz="3600">
                <a:latin typeface="Arial"/>
                <a:ea typeface="Arial"/>
                <a:cs typeface="Arial"/>
                <a:sym typeface="Arial"/>
              </a:rPr>
              <a:t>Open Closed Principle</a:t>
            </a:r>
          </a:p>
          <a:p>
            <a:pPr indent="-742950" lvl="0" marL="742950" marR="0" rtl="0" algn="l">
              <a:spcBef>
                <a:spcPts val="1000"/>
              </a:spcBef>
              <a:spcAft>
                <a:spcPts val="0"/>
              </a:spcAft>
              <a:buClr>
                <a:schemeClr val="accent1"/>
              </a:buClr>
              <a:buSzPct val="100000"/>
              <a:buFont typeface="Questrial"/>
              <a:buAutoNum type="arabicPeriod"/>
            </a:pPr>
            <a:r>
              <a:rPr lang="en-US" sz="3600">
                <a:latin typeface="Arial"/>
                <a:ea typeface="Arial"/>
                <a:cs typeface="Arial"/>
                <a:sym typeface="Arial"/>
              </a:rPr>
              <a:t>Liskov Substitution Principle</a:t>
            </a:r>
          </a:p>
          <a:p>
            <a:pPr indent="-742950" lvl="0" marL="742950" marR="0" rtl="0" algn="l">
              <a:spcBef>
                <a:spcPts val="1000"/>
              </a:spcBef>
              <a:spcAft>
                <a:spcPts val="0"/>
              </a:spcAft>
              <a:buClr>
                <a:schemeClr val="accent1"/>
              </a:buClr>
              <a:buSzPct val="100000"/>
              <a:buFont typeface="Questrial"/>
              <a:buAutoNum type="arabicPeriod"/>
            </a:pPr>
            <a:r>
              <a:rPr lang="en-US" sz="3600">
                <a:latin typeface="Arial"/>
                <a:ea typeface="Arial"/>
                <a:cs typeface="Arial"/>
                <a:sym typeface="Arial"/>
              </a:rPr>
              <a:t>Interface Sergregation Principle</a:t>
            </a:r>
          </a:p>
          <a:p>
            <a:pPr indent="-742950" lvl="0" marL="742950" marR="0" rtl="0" algn="l">
              <a:spcBef>
                <a:spcPts val="1000"/>
              </a:spcBef>
              <a:spcAft>
                <a:spcPts val="0"/>
              </a:spcAft>
              <a:buClr>
                <a:schemeClr val="accent1"/>
              </a:buClr>
              <a:buSzPct val="100000"/>
              <a:buFont typeface="Questrial"/>
              <a:buAutoNum type="arabicPeriod"/>
            </a:pPr>
            <a:r>
              <a:rPr lang="en-US" sz="3600">
                <a:latin typeface="Arial"/>
                <a:ea typeface="Arial"/>
                <a:cs typeface="Arial"/>
                <a:sym typeface="Arial"/>
              </a:rPr>
              <a:t>Dependency Inversion Principle</a:t>
            </a:r>
          </a:p>
        </p:txBody>
      </p:sp>
      <p:grpSp>
        <p:nvGrpSpPr>
          <p:cNvPr id="174" name="Shape 174"/>
          <p:cNvGrpSpPr/>
          <p:nvPr/>
        </p:nvGrpSpPr>
        <p:grpSpPr>
          <a:xfrm>
            <a:off x="2844800" y="635000"/>
            <a:ext cx="7365999" cy="1409700"/>
            <a:chOff x="0" y="0"/>
            <a:chExt cx="7365999" cy="1409700"/>
          </a:xfrm>
        </p:grpSpPr>
        <p:sp>
          <p:nvSpPr>
            <p:cNvPr id="175" name="Shape 175"/>
            <p:cNvSpPr/>
            <p:nvPr/>
          </p:nvSpPr>
          <p:spPr>
            <a:xfrm>
              <a:off x="0" y="0"/>
              <a:ext cx="7365999" cy="1409700"/>
            </a:xfrm>
            <a:prstGeom prst="roundRect">
              <a:avLst>
                <a:gd fmla="val 10000" name="adj"/>
              </a:avLst>
            </a:prstGeom>
            <a:solidFill>
              <a:srgbClr val="A52F0D"/>
            </a:solidFill>
            <a:ln cap="rnd" cmpd="sng" w="1587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6" name="Shape 176"/>
            <p:cNvSpPr txBox="1"/>
            <p:nvPr/>
          </p:nvSpPr>
          <p:spPr>
            <a:xfrm>
              <a:off x="41289" y="41289"/>
              <a:ext cx="7283421" cy="1327121"/>
            </a:xfrm>
            <a:prstGeom prst="rect">
              <a:avLst/>
            </a:prstGeom>
            <a:noFill/>
            <a:ln>
              <a:noFill/>
            </a:ln>
          </p:spPr>
          <p:txBody>
            <a:bodyPr anchorCtr="0" anchor="ctr" bIns="152400" lIns="152400" rIns="152400" tIns="152400">
              <a:noAutofit/>
            </a:bodyPr>
            <a:lstStyle/>
            <a:p>
              <a:pPr indent="0" lvl="0" marL="0" marR="0" rtl="0" algn="ctr">
                <a:lnSpc>
                  <a:spcPct val="90000"/>
                </a:lnSpc>
                <a:spcBef>
                  <a:spcPts val="0"/>
                </a:spcBef>
                <a:spcAft>
                  <a:spcPts val="0"/>
                </a:spcAft>
                <a:buSzPct val="25000"/>
                <a:buNone/>
              </a:pPr>
              <a:r>
                <a:rPr b="1" lang="en-US" sz="4000">
                  <a:solidFill>
                    <a:schemeClr val="lt1"/>
                  </a:solidFill>
                  <a:latin typeface="Arial"/>
                  <a:ea typeface="Arial"/>
                  <a:cs typeface="Arial"/>
                  <a:sym typeface="Arial"/>
                </a:rPr>
                <a:t>NỘI DUNG CƠ BẢN</a:t>
              </a:r>
            </a:p>
          </p:txBody>
        </p:sp>
      </p:grpSp>
    </p:spTree>
  </p:cSld>
  <p:clrMapOvr>
    <a:masterClrMapping/>
  </p:clrMapOvr>
  <mc:AlternateContent>
    <mc:Choice Requires="p14">
      <p:transition spd="slow">
        <p14:prism dir="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4" name="Shape 474"/>
        <p:cNvGrpSpPr/>
        <p:nvPr/>
      </p:nvGrpSpPr>
      <p:grpSpPr>
        <a:xfrm>
          <a:off x="0" y="0"/>
          <a:ext cx="0" cy="0"/>
          <a:chOff x="0" y="0"/>
          <a:chExt cx="0" cy="0"/>
        </a:xfrm>
      </p:grpSpPr>
      <p:sp>
        <p:nvSpPr>
          <p:cNvPr id="475" name="Shape 475"/>
          <p:cNvSpPr txBox="1"/>
          <p:nvPr/>
        </p:nvSpPr>
        <p:spPr>
          <a:xfrm>
            <a:off x="747745" y="2939243"/>
            <a:ext cx="10058400" cy="40233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3F3F3F"/>
              </a:buClr>
              <a:buFont typeface="Noto Sans Symbols"/>
              <a:buNone/>
            </a:pPr>
            <a:r>
              <a:t/>
            </a:r>
            <a:endParaRPr sz="1800">
              <a:solidFill>
                <a:srgbClr val="3F3F3F"/>
              </a:solidFill>
              <a:latin typeface="Times New Roman"/>
              <a:ea typeface="Times New Roman"/>
              <a:cs typeface="Times New Roman"/>
              <a:sym typeface="Times New Roman"/>
            </a:endParaRPr>
          </a:p>
        </p:txBody>
      </p:sp>
      <p:grpSp>
        <p:nvGrpSpPr>
          <p:cNvPr id="476" name="Shape 476"/>
          <p:cNvGrpSpPr/>
          <p:nvPr/>
        </p:nvGrpSpPr>
        <p:grpSpPr>
          <a:xfrm>
            <a:off x="1654129" y="469900"/>
            <a:ext cx="6495853" cy="1219108"/>
            <a:chOff x="1654129" y="469900"/>
            <a:chExt cx="6495853" cy="1219108"/>
          </a:xfrm>
        </p:grpSpPr>
        <p:grpSp>
          <p:nvGrpSpPr>
            <p:cNvPr id="477" name="Shape 477"/>
            <p:cNvGrpSpPr/>
            <p:nvPr/>
          </p:nvGrpSpPr>
          <p:grpSpPr>
            <a:xfrm>
              <a:off x="1654129" y="469900"/>
              <a:ext cx="6495853" cy="1219108"/>
              <a:chOff x="1247729" y="1219200"/>
              <a:chExt cx="6495853" cy="1219108"/>
            </a:xfrm>
          </p:grpSpPr>
          <p:grpSp>
            <p:nvGrpSpPr>
              <p:cNvPr id="478" name="Shape 478"/>
              <p:cNvGrpSpPr/>
              <p:nvPr/>
            </p:nvGrpSpPr>
            <p:grpSpPr>
              <a:xfrm>
                <a:off x="1247729" y="1447859"/>
                <a:ext cx="6495853" cy="558676"/>
                <a:chOff x="1631146" y="1316984"/>
                <a:chExt cx="5761800" cy="558900"/>
              </a:xfrm>
            </p:grpSpPr>
            <p:sp>
              <p:nvSpPr>
                <p:cNvPr id="479" name="Shape 479"/>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480" name="Shape 480"/>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481" name="Shape 481"/>
              <p:cNvGrpSpPr/>
              <p:nvPr/>
            </p:nvGrpSpPr>
            <p:grpSpPr>
              <a:xfrm>
                <a:off x="2168544" y="1219200"/>
                <a:ext cx="4651533" cy="1219108"/>
                <a:chOff x="2530675" y="1066800"/>
                <a:chExt cx="4651998" cy="1220084"/>
              </a:xfrm>
            </p:grpSpPr>
            <p:pic>
              <p:nvPicPr>
                <p:cNvPr descr="C:\Users\dell\Desktop\Icon sale page\Icon tĩnh\200wide.jpg" id="482" name="Shape 482"/>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483" name="Shape 483"/>
                <p:cNvGrpSpPr/>
                <p:nvPr/>
              </p:nvGrpSpPr>
              <p:grpSpPr>
                <a:xfrm>
                  <a:off x="2530675" y="1066800"/>
                  <a:ext cx="4651998" cy="1011299"/>
                  <a:chOff x="2671148" y="1311915"/>
                  <a:chExt cx="3938700" cy="1011299"/>
                </a:xfrm>
              </p:grpSpPr>
              <p:pic>
                <p:nvPicPr>
                  <p:cNvPr id="484" name="Shape 484"/>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485" name="Shape 485"/>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486" name="Shape 486"/>
            <p:cNvSpPr/>
            <p:nvPr/>
          </p:nvSpPr>
          <p:spPr>
            <a:xfrm>
              <a:off x="2682899" y="716300"/>
              <a:ext cx="5013600" cy="523200"/>
            </a:xfrm>
            <a:prstGeom prst="rect">
              <a:avLst/>
            </a:prstGeom>
            <a:noFill/>
            <a:ln>
              <a:noFill/>
            </a:ln>
          </p:spPr>
          <p:txBody>
            <a:bodyPr anchorCtr="0" anchor="t" bIns="45700" lIns="91425" rIns="91425" tIns="45700">
              <a:noAutofit/>
            </a:bodyPr>
            <a:lstStyle/>
            <a:p>
              <a:pPr indent="-69850" lvl="0" marL="0" marR="0" rtl="0" algn="l">
                <a:spcBef>
                  <a:spcPts val="0"/>
                </a:spcBef>
                <a:buClr>
                  <a:schemeClr val="dk1"/>
                </a:buClr>
                <a:buSzPct val="45833"/>
                <a:buFont typeface="Arial"/>
                <a:buNone/>
              </a:pPr>
              <a:r>
                <a:rPr lang="en-US" sz="2400">
                  <a:solidFill>
                    <a:schemeClr val="dk1"/>
                  </a:solidFill>
                </a:rPr>
                <a:t>4. Interface Segregation (ISP)</a:t>
              </a:r>
            </a:p>
            <a:p>
              <a:pPr indent="0" lvl="0" marL="0" marR="0" rtl="0" algn="l">
                <a:spcBef>
                  <a:spcPts val="0"/>
                </a:spcBef>
                <a:buNone/>
              </a:pPr>
              <a:r>
                <a:t/>
              </a:r>
              <a:endParaRPr sz="2400">
                <a:solidFill>
                  <a:schemeClr val="dk1"/>
                </a:solidFill>
              </a:endParaRPr>
            </a:p>
          </p:txBody>
        </p:sp>
      </p:grpSp>
      <p:sp>
        <p:nvSpPr>
          <p:cNvPr id="487" name="Shape 487"/>
          <p:cNvSpPr txBox="1"/>
          <p:nvPr/>
        </p:nvSpPr>
        <p:spPr>
          <a:xfrm>
            <a:off x="1782050" y="1806275"/>
            <a:ext cx="8132700" cy="4157100"/>
          </a:xfrm>
          <a:prstGeom prst="rect">
            <a:avLst/>
          </a:prstGeom>
          <a:noFill/>
          <a:ln>
            <a:noFill/>
          </a:ln>
        </p:spPr>
        <p:txBody>
          <a:bodyPr anchorCtr="0" anchor="t" bIns="91425" lIns="91425" rIns="91425" tIns="91425">
            <a:noAutofit/>
          </a:bodyPr>
          <a:lstStyle/>
          <a:p>
            <a:pPr indent="-381000" lvl="0" marL="457200" rtl="0">
              <a:spcBef>
                <a:spcPts val="0"/>
              </a:spcBef>
              <a:buSzPct val="100000"/>
              <a:buChar char="●"/>
            </a:pPr>
            <a:r>
              <a:rPr lang="en-US" sz="2400"/>
              <a:t>Giao diện lớn nên tách thành nhóm các giao diện có chức năng đặc thù hơn.</a:t>
            </a:r>
          </a:p>
          <a:p>
            <a:pPr indent="-381000" lvl="0" marL="457200" rtl="0">
              <a:spcBef>
                <a:spcPts val="0"/>
              </a:spcBef>
              <a:buSzPct val="100000"/>
              <a:buChar char="●"/>
            </a:pPr>
            <a:r>
              <a:rPr lang="en-US" sz="2400"/>
              <a:t>Thiết kế theo ISP giữ cho hệ thống tách biệt, dễ dàng tổ chức lại, thay đổi hoặc tái bố trí, Nó giúp giảm dư thừa không cần thiết cho phần mềm và quan trọng hơn là giảm sự kết dính làm hạn chế tính linh động của phần mềm.</a:t>
            </a:r>
          </a:p>
          <a:p>
            <a:pPr indent="-381000" lvl="0" marL="457200" rtl="0">
              <a:spcBef>
                <a:spcPts val="0"/>
              </a:spcBef>
              <a:buSzPct val="100000"/>
              <a:buChar char="●"/>
            </a:pPr>
            <a:r>
              <a:rPr lang="en-US" sz="2400"/>
              <a:t>Không nên buộc các thực thể phần mềm phụ thuộc vào những interface mà chúng không sử dụng đến.</a:t>
            </a:r>
          </a:p>
          <a:p>
            <a:pPr lvl="0" rtl="0">
              <a:spcBef>
                <a:spcPts val="0"/>
              </a:spcBef>
              <a:buNone/>
            </a:pPr>
            <a:r>
              <a:t/>
            </a:r>
            <a:endParaRPr sz="2400"/>
          </a:p>
        </p:txBody>
      </p:sp>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500"/>
                                        <p:tgtEl>
                                          <p:spTgt spid="4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2" name="Shape 492"/>
        <p:cNvGrpSpPr/>
        <p:nvPr/>
      </p:nvGrpSpPr>
      <p:grpSpPr>
        <a:xfrm>
          <a:off x="0" y="0"/>
          <a:ext cx="0" cy="0"/>
          <a:chOff x="0" y="0"/>
          <a:chExt cx="0" cy="0"/>
        </a:xfrm>
      </p:grpSpPr>
      <p:grpSp>
        <p:nvGrpSpPr>
          <p:cNvPr id="493" name="Shape 493"/>
          <p:cNvGrpSpPr/>
          <p:nvPr/>
        </p:nvGrpSpPr>
        <p:grpSpPr>
          <a:xfrm>
            <a:off x="1654129" y="469900"/>
            <a:ext cx="6495853" cy="1219108"/>
            <a:chOff x="1654129" y="469900"/>
            <a:chExt cx="6495853" cy="1219108"/>
          </a:xfrm>
        </p:grpSpPr>
        <p:grpSp>
          <p:nvGrpSpPr>
            <p:cNvPr id="494" name="Shape 494"/>
            <p:cNvGrpSpPr/>
            <p:nvPr/>
          </p:nvGrpSpPr>
          <p:grpSpPr>
            <a:xfrm>
              <a:off x="1654129" y="469900"/>
              <a:ext cx="6495853" cy="1219108"/>
              <a:chOff x="1247729" y="1219200"/>
              <a:chExt cx="6495853" cy="1219108"/>
            </a:xfrm>
          </p:grpSpPr>
          <p:grpSp>
            <p:nvGrpSpPr>
              <p:cNvPr id="495" name="Shape 495"/>
              <p:cNvGrpSpPr/>
              <p:nvPr/>
            </p:nvGrpSpPr>
            <p:grpSpPr>
              <a:xfrm>
                <a:off x="1247729" y="1447859"/>
                <a:ext cx="6495853" cy="558676"/>
                <a:chOff x="1631146" y="1316984"/>
                <a:chExt cx="5761800" cy="558900"/>
              </a:xfrm>
            </p:grpSpPr>
            <p:sp>
              <p:nvSpPr>
                <p:cNvPr id="496" name="Shape 496"/>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497" name="Shape 497"/>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498" name="Shape 498"/>
              <p:cNvGrpSpPr/>
              <p:nvPr/>
            </p:nvGrpSpPr>
            <p:grpSpPr>
              <a:xfrm>
                <a:off x="2168544" y="1219200"/>
                <a:ext cx="4651533" cy="1219108"/>
                <a:chOff x="2530675" y="1066800"/>
                <a:chExt cx="4651998" cy="1220084"/>
              </a:xfrm>
            </p:grpSpPr>
            <p:pic>
              <p:nvPicPr>
                <p:cNvPr descr="C:\Users\dell\Desktop\Icon sale page\Icon tĩnh\200wide.jpg" id="499" name="Shape 499"/>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500" name="Shape 500"/>
                <p:cNvGrpSpPr/>
                <p:nvPr/>
              </p:nvGrpSpPr>
              <p:grpSpPr>
                <a:xfrm>
                  <a:off x="2530675" y="1066800"/>
                  <a:ext cx="4651998" cy="1011299"/>
                  <a:chOff x="2671148" y="1311915"/>
                  <a:chExt cx="3938700" cy="1011299"/>
                </a:xfrm>
              </p:grpSpPr>
              <p:pic>
                <p:nvPicPr>
                  <p:cNvPr id="501" name="Shape 501"/>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502" name="Shape 502"/>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503" name="Shape 503"/>
            <p:cNvSpPr/>
            <p:nvPr/>
          </p:nvSpPr>
          <p:spPr>
            <a:xfrm>
              <a:off x="2682899" y="716300"/>
              <a:ext cx="5013600" cy="523200"/>
            </a:xfrm>
            <a:prstGeom prst="rect">
              <a:avLst/>
            </a:prstGeom>
            <a:noFill/>
            <a:ln>
              <a:noFill/>
            </a:ln>
          </p:spPr>
          <p:txBody>
            <a:bodyPr anchorCtr="0" anchor="t" bIns="45700" lIns="91425" rIns="91425" tIns="45700">
              <a:noAutofit/>
            </a:bodyPr>
            <a:lstStyle/>
            <a:p>
              <a:pPr indent="-69850" lvl="0" marL="0" marR="0" rtl="0" algn="l">
                <a:spcBef>
                  <a:spcPts val="0"/>
                </a:spcBef>
                <a:buSzPct val="45833"/>
                <a:buNone/>
              </a:pPr>
              <a:r>
                <a:rPr lang="en-US" sz="2400">
                  <a:solidFill>
                    <a:schemeClr val="dk1"/>
                  </a:solidFill>
                </a:rPr>
                <a:t>4. Interface Segregation (ISP)</a:t>
              </a:r>
            </a:p>
            <a:p>
              <a:pPr indent="0" lvl="0" marL="0" marR="0" rtl="0" algn="l">
                <a:spcBef>
                  <a:spcPts val="0"/>
                </a:spcBef>
                <a:buNone/>
              </a:pPr>
              <a:r>
                <a:t/>
              </a:r>
              <a:endParaRPr sz="2400">
                <a:solidFill>
                  <a:schemeClr val="dk1"/>
                </a:solidFill>
              </a:endParaRPr>
            </a:p>
          </p:txBody>
        </p:sp>
      </p:grpSp>
      <p:sp>
        <p:nvSpPr>
          <p:cNvPr id="504" name="Shape 504"/>
          <p:cNvSpPr txBox="1"/>
          <p:nvPr/>
        </p:nvSpPr>
        <p:spPr>
          <a:xfrm>
            <a:off x="2481825" y="1806275"/>
            <a:ext cx="7092900" cy="3509700"/>
          </a:xfrm>
          <a:prstGeom prst="rect">
            <a:avLst/>
          </a:prstGeom>
          <a:noFill/>
          <a:ln>
            <a:noFill/>
          </a:ln>
        </p:spPr>
        <p:txBody>
          <a:bodyPr anchorCtr="0" anchor="t" bIns="91425" lIns="91425" rIns="91425" tIns="91425">
            <a:noAutofit/>
          </a:bodyPr>
          <a:lstStyle/>
          <a:p>
            <a:pPr indent="-381000" lvl="0" marL="457200" rtl="0">
              <a:spcBef>
                <a:spcPts val="0"/>
              </a:spcBef>
              <a:buSzPct val="100000"/>
              <a:buChar char="●"/>
            </a:pPr>
            <a:r>
              <a:rPr lang="en-US" sz="2400"/>
              <a:t>Khi xây dựng một lớp đối tượng, đặc biệt là những lớp trừu tượng (abstract class), nếu để quá nhiều chức năng, như vậy sẽ rất cồng kềnh.</a:t>
            </a:r>
          </a:p>
          <a:p>
            <a:pPr indent="-381000" lvl="0" marL="457200" rtl="0">
              <a:spcBef>
                <a:spcPts val="0"/>
              </a:spcBef>
              <a:buSzPct val="100000"/>
              <a:buChar char="●"/>
            </a:pPr>
            <a:r>
              <a:rPr lang="en-US" sz="2400"/>
              <a:t>Khi đó, các đối tượng implements buộc phải làm việc với toàn bộ interface của lớp đối tượng đó, dẫn đến sự dư thừa không cần thiết.</a:t>
            </a:r>
          </a:p>
          <a:p>
            <a:pPr indent="-381000" lvl="0" marL="457200" rtl="0">
              <a:spcBef>
                <a:spcPts val="0"/>
              </a:spcBef>
              <a:buSzPct val="100000"/>
              <a:buChar char="●"/>
            </a:pPr>
            <a:r>
              <a:rPr lang="en-US" sz="2400"/>
              <a:t>Một khi sự nâng cấp, mở rộng diễn ra, đòi hỏi phần interface đó thay đổi, các lớp kế thừa này bị buộc phải chỉnh sửa.</a:t>
            </a:r>
          </a:p>
        </p:txBody>
      </p:sp>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500"/>
                                        <p:tgtEl>
                                          <p:spTgt spid="4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9" name="Shape 509"/>
        <p:cNvGrpSpPr/>
        <p:nvPr/>
      </p:nvGrpSpPr>
      <p:grpSpPr>
        <a:xfrm>
          <a:off x="0" y="0"/>
          <a:ext cx="0" cy="0"/>
          <a:chOff x="0" y="0"/>
          <a:chExt cx="0" cy="0"/>
        </a:xfrm>
      </p:grpSpPr>
      <p:grpSp>
        <p:nvGrpSpPr>
          <p:cNvPr id="510" name="Shape 510"/>
          <p:cNvGrpSpPr/>
          <p:nvPr/>
        </p:nvGrpSpPr>
        <p:grpSpPr>
          <a:xfrm>
            <a:off x="1654129" y="469900"/>
            <a:ext cx="6495853" cy="1219108"/>
            <a:chOff x="1654129" y="469900"/>
            <a:chExt cx="6495853" cy="1219108"/>
          </a:xfrm>
        </p:grpSpPr>
        <p:grpSp>
          <p:nvGrpSpPr>
            <p:cNvPr id="511" name="Shape 511"/>
            <p:cNvGrpSpPr/>
            <p:nvPr/>
          </p:nvGrpSpPr>
          <p:grpSpPr>
            <a:xfrm>
              <a:off x="1654129" y="469900"/>
              <a:ext cx="6495853" cy="1219108"/>
              <a:chOff x="1247729" y="1219200"/>
              <a:chExt cx="6495853" cy="1219108"/>
            </a:xfrm>
          </p:grpSpPr>
          <p:grpSp>
            <p:nvGrpSpPr>
              <p:cNvPr id="512" name="Shape 512"/>
              <p:cNvGrpSpPr/>
              <p:nvPr/>
            </p:nvGrpSpPr>
            <p:grpSpPr>
              <a:xfrm>
                <a:off x="1247729" y="1447859"/>
                <a:ext cx="6495853" cy="558676"/>
                <a:chOff x="1631146" y="1316984"/>
                <a:chExt cx="5761800" cy="558900"/>
              </a:xfrm>
            </p:grpSpPr>
            <p:sp>
              <p:nvSpPr>
                <p:cNvPr id="513" name="Shape 513"/>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514" name="Shape 514"/>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515" name="Shape 515"/>
              <p:cNvGrpSpPr/>
              <p:nvPr/>
            </p:nvGrpSpPr>
            <p:grpSpPr>
              <a:xfrm>
                <a:off x="2168544" y="1219200"/>
                <a:ext cx="4651533" cy="1219108"/>
                <a:chOff x="2530675" y="1066800"/>
                <a:chExt cx="4651998" cy="1220084"/>
              </a:xfrm>
            </p:grpSpPr>
            <p:pic>
              <p:nvPicPr>
                <p:cNvPr descr="C:\Users\dell\Desktop\Icon sale page\Icon tĩnh\200wide.jpg" id="516" name="Shape 516"/>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517" name="Shape 517"/>
                <p:cNvGrpSpPr/>
                <p:nvPr/>
              </p:nvGrpSpPr>
              <p:grpSpPr>
                <a:xfrm>
                  <a:off x="2530675" y="1066800"/>
                  <a:ext cx="4651998" cy="1011299"/>
                  <a:chOff x="2671148" y="1311915"/>
                  <a:chExt cx="3938700" cy="1011299"/>
                </a:xfrm>
              </p:grpSpPr>
              <p:pic>
                <p:nvPicPr>
                  <p:cNvPr id="518" name="Shape 518"/>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519" name="Shape 519"/>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520" name="Shape 520"/>
            <p:cNvSpPr/>
            <p:nvPr/>
          </p:nvSpPr>
          <p:spPr>
            <a:xfrm>
              <a:off x="2682899" y="716300"/>
              <a:ext cx="5013600" cy="523200"/>
            </a:xfrm>
            <a:prstGeom prst="rect">
              <a:avLst/>
            </a:prstGeom>
            <a:noFill/>
            <a:ln>
              <a:noFill/>
            </a:ln>
          </p:spPr>
          <p:txBody>
            <a:bodyPr anchorCtr="0" anchor="t" bIns="45700" lIns="91425" rIns="91425" tIns="45700">
              <a:noAutofit/>
            </a:bodyPr>
            <a:lstStyle/>
            <a:p>
              <a:pPr indent="-69850" lvl="0" marL="0" marR="0" rtl="0" algn="l">
                <a:spcBef>
                  <a:spcPts val="0"/>
                </a:spcBef>
                <a:buSzPct val="45833"/>
                <a:buNone/>
              </a:pPr>
              <a:r>
                <a:rPr lang="en-US" sz="2400">
                  <a:solidFill>
                    <a:schemeClr val="dk1"/>
                  </a:solidFill>
                </a:rPr>
                <a:t>4. Interface Segregation (ISP)</a:t>
              </a:r>
            </a:p>
            <a:p>
              <a:pPr indent="0" lvl="0" marL="0" marR="0" rtl="0" algn="l">
                <a:spcBef>
                  <a:spcPts val="0"/>
                </a:spcBef>
                <a:buNone/>
              </a:pPr>
              <a:r>
                <a:t/>
              </a:r>
              <a:endParaRPr sz="2400">
                <a:solidFill>
                  <a:schemeClr val="dk1"/>
                </a:solidFill>
              </a:endParaRPr>
            </a:p>
          </p:txBody>
        </p:sp>
      </p:grpSp>
      <p:sp>
        <p:nvSpPr>
          <p:cNvPr id="521" name="Shape 521"/>
          <p:cNvSpPr txBox="1"/>
          <p:nvPr/>
        </p:nvSpPr>
        <p:spPr>
          <a:xfrm>
            <a:off x="2408400" y="1556625"/>
            <a:ext cx="7092900" cy="3509700"/>
          </a:xfrm>
          <a:prstGeom prst="rect">
            <a:avLst/>
          </a:prstGeom>
          <a:noFill/>
          <a:ln>
            <a:noFill/>
          </a:ln>
        </p:spPr>
        <p:txBody>
          <a:bodyPr anchorCtr="0" anchor="t" bIns="91425" lIns="91425" rIns="91425" tIns="91425">
            <a:noAutofit/>
          </a:bodyPr>
          <a:lstStyle/>
          <a:p>
            <a:pPr indent="-381000" lvl="0" marL="457200" rtl="0">
              <a:spcBef>
                <a:spcPts val="0"/>
              </a:spcBef>
              <a:buSzPct val="100000"/>
              <a:buChar char="●"/>
            </a:pPr>
            <a:r>
              <a:rPr lang="en-US" sz="2400"/>
              <a:t>Ví dụ 1:</a:t>
            </a:r>
          </a:p>
        </p:txBody>
      </p:sp>
      <p:pic>
        <p:nvPicPr>
          <p:cNvPr descr="55.png" id="522" name="Shape 522"/>
          <p:cNvPicPr preferRelativeResize="0"/>
          <p:nvPr/>
        </p:nvPicPr>
        <p:blipFill>
          <a:blip r:embed="rId5">
            <a:alphaModFix/>
          </a:blip>
          <a:stretch>
            <a:fillRect/>
          </a:stretch>
        </p:blipFill>
        <p:spPr>
          <a:xfrm>
            <a:off x="2129375" y="2129350"/>
            <a:ext cx="8931874" cy="4374524"/>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500"/>
                                        <p:tgtEl>
                                          <p:spTgt spid="5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7" name="Shape 527"/>
        <p:cNvGrpSpPr/>
        <p:nvPr/>
      </p:nvGrpSpPr>
      <p:grpSpPr>
        <a:xfrm>
          <a:off x="0" y="0"/>
          <a:ext cx="0" cy="0"/>
          <a:chOff x="0" y="0"/>
          <a:chExt cx="0" cy="0"/>
        </a:xfrm>
      </p:grpSpPr>
      <p:grpSp>
        <p:nvGrpSpPr>
          <p:cNvPr id="528" name="Shape 528"/>
          <p:cNvGrpSpPr/>
          <p:nvPr/>
        </p:nvGrpSpPr>
        <p:grpSpPr>
          <a:xfrm>
            <a:off x="1654129" y="469900"/>
            <a:ext cx="6495853" cy="1219108"/>
            <a:chOff x="1654129" y="469900"/>
            <a:chExt cx="6495853" cy="1219108"/>
          </a:xfrm>
        </p:grpSpPr>
        <p:grpSp>
          <p:nvGrpSpPr>
            <p:cNvPr id="529" name="Shape 529"/>
            <p:cNvGrpSpPr/>
            <p:nvPr/>
          </p:nvGrpSpPr>
          <p:grpSpPr>
            <a:xfrm>
              <a:off x="1654129" y="469900"/>
              <a:ext cx="6495853" cy="1219108"/>
              <a:chOff x="1247729" y="1219200"/>
              <a:chExt cx="6495853" cy="1219108"/>
            </a:xfrm>
          </p:grpSpPr>
          <p:grpSp>
            <p:nvGrpSpPr>
              <p:cNvPr id="530" name="Shape 530"/>
              <p:cNvGrpSpPr/>
              <p:nvPr/>
            </p:nvGrpSpPr>
            <p:grpSpPr>
              <a:xfrm>
                <a:off x="1247729" y="1447859"/>
                <a:ext cx="6495853" cy="558676"/>
                <a:chOff x="1631146" y="1316984"/>
                <a:chExt cx="5761800" cy="558900"/>
              </a:xfrm>
            </p:grpSpPr>
            <p:sp>
              <p:nvSpPr>
                <p:cNvPr id="531" name="Shape 531"/>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532" name="Shape 532"/>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533" name="Shape 533"/>
              <p:cNvGrpSpPr/>
              <p:nvPr/>
            </p:nvGrpSpPr>
            <p:grpSpPr>
              <a:xfrm>
                <a:off x="2168544" y="1219200"/>
                <a:ext cx="4651533" cy="1219108"/>
                <a:chOff x="2530675" y="1066800"/>
                <a:chExt cx="4651998" cy="1220084"/>
              </a:xfrm>
            </p:grpSpPr>
            <p:pic>
              <p:nvPicPr>
                <p:cNvPr descr="C:\Users\dell\Desktop\Icon sale page\Icon tĩnh\200wide.jpg" id="534" name="Shape 534"/>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535" name="Shape 535"/>
                <p:cNvGrpSpPr/>
                <p:nvPr/>
              </p:nvGrpSpPr>
              <p:grpSpPr>
                <a:xfrm>
                  <a:off x="2530675" y="1066800"/>
                  <a:ext cx="4651998" cy="1011299"/>
                  <a:chOff x="2671148" y="1311915"/>
                  <a:chExt cx="3938700" cy="1011299"/>
                </a:xfrm>
              </p:grpSpPr>
              <p:pic>
                <p:nvPicPr>
                  <p:cNvPr id="536" name="Shape 536"/>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537" name="Shape 537"/>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538" name="Shape 538"/>
            <p:cNvSpPr/>
            <p:nvPr/>
          </p:nvSpPr>
          <p:spPr>
            <a:xfrm>
              <a:off x="2682899" y="716300"/>
              <a:ext cx="5013600" cy="523200"/>
            </a:xfrm>
            <a:prstGeom prst="rect">
              <a:avLst/>
            </a:prstGeom>
            <a:noFill/>
            <a:ln>
              <a:noFill/>
            </a:ln>
          </p:spPr>
          <p:txBody>
            <a:bodyPr anchorCtr="0" anchor="t" bIns="45700" lIns="91425" rIns="91425" tIns="45700">
              <a:noAutofit/>
            </a:bodyPr>
            <a:lstStyle/>
            <a:p>
              <a:pPr indent="-69850" lvl="0" marL="0" marR="0" rtl="0" algn="l">
                <a:spcBef>
                  <a:spcPts val="0"/>
                </a:spcBef>
                <a:buSzPct val="45833"/>
                <a:buNone/>
              </a:pPr>
              <a:r>
                <a:rPr lang="en-US" sz="2400">
                  <a:solidFill>
                    <a:schemeClr val="dk1"/>
                  </a:solidFill>
                </a:rPr>
                <a:t>4. Interface Segregation (ISP)</a:t>
              </a:r>
            </a:p>
            <a:p>
              <a:pPr indent="0" lvl="0" marL="0" marR="0" rtl="0" algn="l">
                <a:spcBef>
                  <a:spcPts val="0"/>
                </a:spcBef>
                <a:buNone/>
              </a:pPr>
              <a:r>
                <a:t/>
              </a:r>
              <a:endParaRPr sz="2400">
                <a:solidFill>
                  <a:schemeClr val="dk1"/>
                </a:solidFill>
              </a:endParaRPr>
            </a:p>
          </p:txBody>
        </p:sp>
      </p:grpSp>
      <p:sp>
        <p:nvSpPr>
          <p:cNvPr id="539" name="Shape 539"/>
          <p:cNvSpPr txBox="1"/>
          <p:nvPr/>
        </p:nvSpPr>
        <p:spPr>
          <a:xfrm>
            <a:off x="2408400" y="1556625"/>
            <a:ext cx="7092900" cy="3509700"/>
          </a:xfrm>
          <a:prstGeom prst="rect">
            <a:avLst/>
          </a:prstGeom>
          <a:noFill/>
          <a:ln>
            <a:noFill/>
          </a:ln>
        </p:spPr>
        <p:txBody>
          <a:bodyPr anchorCtr="0" anchor="t" bIns="91425" lIns="91425" rIns="91425" tIns="91425">
            <a:noAutofit/>
          </a:bodyPr>
          <a:lstStyle/>
          <a:p>
            <a:pPr indent="-381000" lvl="0" marL="457200" rtl="0">
              <a:spcBef>
                <a:spcPts val="0"/>
              </a:spcBef>
              <a:buSzPct val="100000"/>
              <a:buChar char="●"/>
            </a:pPr>
            <a:r>
              <a:rPr lang="en-US" sz="2400"/>
              <a:t>Ví dụ 2:</a:t>
            </a:r>
          </a:p>
        </p:txBody>
      </p:sp>
      <p:pic>
        <p:nvPicPr>
          <p:cNvPr descr="55.png" id="540" name="Shape 540"/>
          <p:cNvPicPr preferRelativeResize="0"/>
          <p:nvPr/>
        </p:nvPicPr>
        <p:blipFill>
          <a:blip r:embed="rId5">
            <a:alphaModFix/>
          </a:blip>
          <a:stretch>
            <a:fillRect/>
          </a:stretch>
        </p:blipFill>
        <p:spPr>
          <a:xfrm>
            <a:off x="2041250" y="2116350"/>
            <a:ext cx="9622076" cy="4741649"/>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8"/>
                                        </p:tgtEl>
                                        <p:attrNameLst>
                                          <p:attrName>style.visibility</p:attrName>
                                        </p:attrNameLst>
                                      </p:cBhvr>
                                      <p:to>
                                        <p:strVal val="visible"/>
                                      </p:to>
                                    </p:set>
                                    <p:animEffect filter="fade" transition="in">
                                      <p:cBhvr>
                                        <p:cTn dur="500"/>
                                        <p:tgtEl>
                                          <p:spTgt spid="5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5" name="Shape 545"/>
        <p:cNvGrpSpPr/>
        <p:nvPr/>
      </p:nvGrpSpPr>
      <p:grpSpPr>
        <a:xfrm>
          <a:off x="0" y="0"/>
          <a:ext cx="0" cy="0"/>
          <a:chOff x="0" y="0"/>
          <a:chExt cx="0" cy="0"/>
        </a:xfrm>
      </p:grpSpPr>
      <p:grpSp>
        <p:nvGrpSpPr>
          <p:cNvPr id="546" name="Shape 546"/>
          <p:cNvGrpSpPr/>
          <p:nvPr/>
        </p:nvGrpSpPr>
        <p:grpSpPr>
          <a:xfrm>
            <a:off x="1654129" y="469900"/>
            <a:ext cx="6495853" cy="1219108"/>
            <a:chOff x="1654129" y="469900"/>
            <a:chExt cx="6495853" cy="1219108"/>
          </a:xfrm>
        </p:grpSpPr>
        <p:grpSp>
          <p:nvGrpSpPr>
            <p:cNvPr id="547" name="Shape 547"/>
            <p:cNvGrpSpPr/>
            <p:nvPr/>
          </p:nvGrpSpPr>
          <p:grpSpPr>
            <a:xfrm>
              <a:off x="1654129" y="469900"/>
              <a:ext cx="6495853" cy="1219108"/>
              <a:chOff x="1247729" y="1219200"/>
              <a:chExt cx="6495853" cy="1219108"/>
            </a:xfrm>
          </p:grpSpPr>
          <p:grpSp>
            <p:nvGrpSpPr>
              <p:cNvPr id="548" name="Shape 548"/>
              <p:cNvGrpSpPr/>
              <p:nvPr/>
            </p:nvGrpSpPr>
            <p:grpSpPr>
              <a:xfrm>
                <a:off x="1247729" y="1447859"/>
                <a:ext cx="6495853" cy="558676"/>
                <a:chOff x="1631146" y="1316984"/>
                <a:chExt cx="5761800" cy="558900"/>
              </a:xfrm>
            </p:grpSpPr>
            <p:sp>
              <p:nvSpPr>
                <p:cNvPr id="549" name="Shape 549"/>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550" name="Shape 550"/>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551" name="Shape 551"/>
              <p:cNvGrpSpPr/>
              <p:nvPr/>
            </p:nvGrpSpPr>
            <p:grpSpPr>
              <a:xfrm>
                <a:off x="2168544" y="1219200"/>
                <a:ext cx="4651533" cy="1219108"/>
                <a:chOff x="2530675" y="1066800"/>
                <a:chExt cx="4651998" cy="1220084"/>
              </a:xfrm>
            </p:grpSpPr>
            <p:pic>
              <p:nvPicPr>
                <p:cNvPr descr="C:\Users\dell\Desktop\Icon sale page\Icon tĩnh\200wide.jpg" id="552" name="Shape 552"/>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553" name="Shape 553"/>
                <p:cNvGrpSpPr/>
                <p:nvPr/>
              </p:nvGrpSpPr>
              <p:grpSpPr>
                <a:xfrm>
                  <a:off x="2530675" y="1066800"/>
                  <a:ext cx="4651998" cy="1011299"/>
                  <a:chOff x="2671148" y="1311915"/>
                  <a:chExt cx="3938700" cy="1011299"/>
                </a:xfrm>
              </p:grpSpPr>
              <p:pic>
                <p:nvPicPr>
                  <p:cNvPr id="554" name="Shape 554"/>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555" name="Shape 555"/>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556" name="Shape 556"/>
            <p:cNvSpPr/>
            <p:nvPr/>
          </p:nvSpPr>
          <p:spPr>
            <a:xfrm>
              <a:off x="2682899" y="716300"/>
              <a:ext cx="50136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rPr>
                <a:t>5. Dependency Inversion (DIP)</a:t>
              </a:r>
            </a:p>
          </p:txBody>
        </p:sp>
      </p:grpSp>
      <p:sp>
        <p:nvSpPr>
          <p:cNvPr id="557" name="Shape 557"/>
          <p:cNvSpPr txBox="1"/>
          <p:nvPr/>
        </p:nvSpPr>
        <p:spPr>
          <a:xfrm>
            <a:off x="2481825" y="1806275"/>
            <a:ext cx="7092900" cy="3509700"/>
          </a:xfrm>
          <a:prstGeom prst="rect">
            <a:avLst/>
          </a:prstGeom>
          <a:noFill/>
          <a:ln>
            <a:noFill/>
          </a:ln>
        </p:spPr>
        <p:txBody>
          <a:bodyPr anchorCtr="0" anchor="t" bIns="91425" lIns="91425" rIns="91425" tIns="91425">
            <a:noAutofit/>
          </a:bodyPr>
          <a:lstStyle/>
          <a:p>
            <a:pPr indent="-381000" lvl="0" marL="457200" rtl="0">
              <a:spcBef>
                <a:spcPts val="0"/>
              </a:spcBef>
              <a:buSzPct val="100000"/>
              <a:buChar char="●"/>
            </a:pPr>
            <a:r>
              <a:rPr lang="en-US" sz="2400"/>
              <a:t>Các lớp high-level không được phụ thuộc vào các lớp low-level.</a:t>
            </a:r>
          </a:p>
          <a:p>
            <a:pPr indent="-381000" lvl="0" marL="457200" rtl="0">
              <a:spcBef>
                <a:spcPts val="0"/>
              </a:spcBef>
              <a:buSzPct val="100000"/>
              <a:buChar char="●"/>
            </a:pPr>
            <a:r>
              <a:rPr lang="en-US" sz="2400"/>
              <a:t>Các lớp high-level sẽ định nghĩa ra các interface, sau đó các lớp low-level sẽ thực thi các interface đó.</a:t>
            </a:r>
          </a:p>
          <a:p>
            <a:pPr indent="-381000" lvl="0" marL="457200" rtl="0">
              <a:spcBef>
                <a:spcPts val="0"/>
              </a:spcBef>
              <a:buSzPct val="100000"/>
              <a:buChar char="●"/>
            </a:pPr>
            <a:r>
              <a:rPr lang="en-US" sz="2400"/>
              <a:t>High Level Classes --&gt; Abstraction Layer --&gt; Low Level Classes</a:t>
            </a:r>
          </a:p>
        </p:txBody>
      </p:sp>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6"/>
                                        </p:tgtEl>
                                        <p:attrNameLst>
                                          <p:attrName>style.visibility</p:attrName>
                                        </p:attrNameLst>
                                      </p:cBhvr>
                                      <p:to>
                                        <p:strVal val="visible"/>
                                      </p:to>
                                    </p:set>
                                    <p:animEffect filter="fade" transition="in">
                                      <p:cBhvr>
                                        <p:cTn dur="500"/>
                                        <p:tgtEl>
                                          <p:spTgt spid="5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2" name="Shape 562"/>
        <p:cNvGrpSpPr/>
        <p:nvPr/>
      </p:nvGrpSpPr>
      <p:grpSpPr>
        <a:xfrm>
          <a:off x="0" y="0"/>
          <a:ext cx="0" cy="0"/>
          <a:chOff x="0" y="0"/>
          <a:chExt cx="0" cy="0"/>
        </a:xfrm>
      </p:grpSpPr>
      <p:grpSp>
        <p:nvGrpSpPr>
          <p:cNvPr id="563" name="Shape 563"/>
          <p:cNvGrpSpPr/>
          <p:nvPr/>
        </p:nvGrpSpPr>
        <p:grpSpPr>
          <a:xfrm>
            <a:off x="1654129" y="469900"/>
            <a:ext cx="6495853" cy="1219108"/>
            <a:chOff x="1654129" y="469900"/>
            <a:chExt cx="6495853" cy="1219108"/>
          </a:xfrm>
        </p:grpSpPr>
        <p:grpSp>
          <p:nvGrpSpPr>
            <p:cNvPr id="564" name="Shape 564"/>
            <p:cNvGrpSpPr/>
            <p:nvPr/>
          </p:nvGrpSpPr>
          <p:grpSpPr>
            <a:xfrm>
              <a:off x="1654129" y="469900"/>
              <a:ext cx="6495853" cy="1219108"/>
              <a:chOff x="1247729" y="1219200"/>
              <a:chExt cx="6495853" cy="1219108"/>
            </a:xfrm>
          </p:grpSpPr>
          <p:grpSp>
            <p:nvGrpSpPr>
              <p:cNvPr id="565" name="Shape 565"/>
              <p:cNvGrpSpPr/>
              <p:nvPr/>
            </p:nvGrpSpPr>
            <p:grpSpPr>
              <a:xfrm>
                <a:off x="1247729" y="1447859"/>
                <a:ext cx="6495853" cy="558676"/>
                <a:chOff x="1631146" y="1316984"/>
                <a:chExt cx="5761800" cy="558900"/>
              </a:xfrm>
            </p:grpSpPr>
            <p:sp>
              <p:nvSpPr>
                <p:cNvPr id="566" name="Shape 566"/>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567" name="Shape 567"/>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568" name="Shape 568"/>
              <p:cNvGrpSpPr/>
              <p:nvPr/>
            </p:nvGrpSpPr>
            <p:grpSpPr>
              <a:xfrm>
                <a:off x="2168544" y="1219200"/>
                <a:ext cx="4651533" cy="1219108"/>
                <a:chOff x="2530675" y="1066800"/>
                <a:chExt cx="4651998" cy="1220084"/>
              </a:xfrm>
            </p:grpSpPr>
            <p:pic>
              <p:nvPicPr>
                <p:cNvPr descr="C:\Users\dell\Desktop\Icon sale page\Icon tĩnh\200wide.jpg" id="569" name="Shape 569"/>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570" name="Shape 570"/>
                <p:cNvGrpSpPr/>
                <p:nvPr/>
              </p:nvGrpSpPr>
              <p:grpSpPr>
                <a:xfrm>
                  <a:off x="2530675" y="1066800"/>
                  <a:ext cx="4651998" cy="1011299"/>
                  <a:chOff x="2671148" y="1311915"/>
                  <a:chExt cx="3938700" cy="1011299"/>
                </a:xfrm>
              </p:grpSpPr>
              <p:pic>
                <p:nvPicPr>
                  <p:cNvPr id="571" name="Shape 571"/>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572" name="Shape 572"/>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573" name="Shape 573"/>
            <p:cNvSpPr/>
            <p:nvPr/>
          </p:nvSpPr>
          <p:spPr>
            <a:xfrm>
              <a:off x="2682899" y="716300"/>
              <a:ext cx="5013600" cy="523200"/>
            </a:xfrm>
            <a:prstGeom prst="rect">
              <a:avLst/>
            </a:prstGeom>
            <a:noFill/>
            <a:ln>
              <a:noFill/>
            </a:ln>
          </p:spPr>
          <p:txBody>
            <a:bodyPr anchorCtr="0" anchor="t" bIns="45700" lIns="91425" rIns="91425" tIns="45700">
              <a:noAutofit/>
            </a:bodyPr>
            <a:lstStyle/>
            <a:p>
              <a:pPr lvl="0" rtl="0">
                <a:spcBef>
                  <a:spcPts val="0"/>
                </a:spcBef>
                <a:buSzPct val="25000"/>
                <a:buNone/>
              </a:pPr>
              <a:r>
                <a:rPr lang="en-US" sz="2400">
                  <a:solidFill>
                    <a:schemeClr val="dk1"/>
                  </a:solidFill>
                </a:rPr>
                <a:t>5. Dependency Inversion (DIP)</a:t>
              </a:r>
            </a:p>
            <a:p>
              <a:pPr lvl="0" rtl="0">
                <a:spcBef>
                  <a:spcPts val="0"/>
                </a:spcBef>
                <a:buNone/>
              </a:pPr>
              <a:r>
                <a:t/>
              </a:r>
              <a:endParaRPr sz="2400">
                <a:solidFill>
                  <a:schemeClr val="dk1"/>
                </a:solidFill>
              </a:endParaRPr>
            </a:p>
          </p:txBody>
        </p:sp>
      </p:grpSp>
      <p:sp>
        <p:nvSpPr>
          <p:cNvPr id="574" name="Shape 574"/>
          <p:cNvSpPr txBox="1"/>
          <p:nvPr/>
        </p:nvSpPr>
        <p:spPr>
          <a:xfrm>
            <a:off x="2481825" y="1806275"/>
            <a:ext cx="7092900" cy="3509700"/>
          </a:xfrm>
          <a:prstGeom prst="rect">
            <a:avLst/>
          </a:prstGeom>
          <a:noFill/>
          <a:ln>
            <a:noFill/>
          </a:ln>
        </p:spPr>
        <p:txBody>
          <a:bodyPr anchorCtr="0" anchor="t" bIns="91425" lIns="91425" rIns="91425" tIns="91425">
            <a:noAutofit/>
          </a:bodyPr>
          <a:lstStyle/>
          <a:p>
            <a:pPr lvl="0" rtl="0">
              <a:spcBef>
                <a:spcPts val="0"/>
              </a:spcBef>
              <a:buClr>
                <a:schemeClr val="dk1"/>
              </a:buClr>
              <a:buSzPct val="45833"/>
              <a:buFont typeface="Arial"/>
              <a:buNone/>
            </a:pPr>
            <a:r>
              <a:rPr lang="en-US" sz="2400"/>
              <a:t>Trường hợp 1:</a:t>
            </a:r>
          </a:p>
          <a:p>
            <a:pPr lvl="0" rtl="0">
              <a:spcBef>
                <a:spcPts val="0"/>
              </a:spcBef>
              <a:buNone/>
            </a:pPr>
            <a:r>
              <a:rPr lang="en-US" sz="2400"/>
              <a:t>Design ko áp dụng nguyên lý DIP: các lớp cấp cao phải phụ thuộc vào các interface của lớp cấp thấp</a:t>
            </a:r>
          </a:p>
          <a:p>
            <a:pPr lvl="0" rtl="0">
              <a:spcBef>
                <a:spcPts val="0"/>
              </a:spcBef>
              <a:buClr>
                <a:srgbClr val="000000"/>
              </a:buClr>
              <a:buFont typeface="Arial"/>
              <a:buNone/>
            </a:pPr>
            <a:r>
              <a:t/>
            </a:r>
            <a:endParaRPr sz="2400"/>
          </a:p>
        </p:txBody>
      </p:sp>
      <p:pic>
        <p:nvPicPr>
          <p:cNvPr descr="Click image for larger version.   Name: dip21.jpg  Views: 56  Size: 25.8 KB  ID: 44" id="575" name="Shape 575" title="Click image for larger version.   Name: dip21.jpg  Views: 56  Size: 25.8 KB  ID: 44"/>
          <p:cNvPicPr preferRelativeResize="0"/>
          <p:nvPr/>
        </p:nvPicPr>
        <p:blipFill>
          <a:blip r:embed="rId5">
            <a:alphaModFix/>
          </a:blip>
          <a:stretch>
            <a:fillRect/>
          </a:stretch>
        </p:blipFill>
        <p:spPr>
          <a:xfrm>
            <a:off x="2614275" y="3351075"/>
            <a:ext cx="6678274" cy="3148950"/>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gtEl>
                                        <p:attrNameLst>
                                          <p:attrName>style.visibility</p:attrName>
                                        </p:attrNameLst>
                                      </p:cBhvr>
                                      <p:to>
                                        <p:strVal val="visible"/>
                                      </p:to>
                                    </p:set>
                                    <p:animEffect filter="fade" transition="in">
                                      <p:cBhvr>
                                        <p:cTn dur="500"/>
                                        <p:tgtEl>
                                          <p:spTgt spid="5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0" name="Shape 580"/>
        <p:cNvGrpSpPr/>
        <p:nvPr/>
      </p:nvGrpSpPr>
      <p:grpSpPr>
        <a:xfrm>
          <a:off x="0" y="0"/>
          <a:ext cx="0" cy="0"/>
          <a:chOff x="0" y="0"/>
          <a:chExt cx="0" cy="0"/>
        </a:xfrm>
      </p:grpSpPr>
      <p:grpSp>
        <p:nvGrpSpPr>
          <p:cNvPr id="581" name="Shape 581"/>
          <p:cNvGrpSpPr/>
          <p:nvPr/>
        </p:nvGrpSpPr>
        <p:grpSpPr>
          <a:xfrm>
            <a:off x="1654129" y="469900"/>
            <a:ext cx="6495853" cy="1219108"/>
            <a:chOff x="1654129" y="469900"/>
            <a:chExt cx="6495853" cy="1219108"/>
          </a:xfrm>
        </p:grpSpPr>
        <p:grpSp>
          <p:nvGrpSpPr>
            <p:cNvPr id="582" name="Shape 582"/>
            <p:cNvGrpSpPr/>
            <p:nvPr/>
          </p:nvGrpSpPr>
          <p:grpSpPr>
            <a:xfrm>
              <a:off x="1654129" y="469900"/>
              <a:ext cx="6495853" cy="1219108"/>
              <a:chOff x="1247729" y="1219200"/>
              <a:chExt cx="6495853" cy="1219108"/>
            </a:xfrm>
          </p:grpSpPr>
          <p:grpSp>
            <p:nvGrpSpPr>
              <p:cNvPr id="583" name="Shape 583"/>
              <p:cNvGrpSpPr/>
              <p:nvPr/>
            </p:nvGrpSpPr>
            <p:grpSpPr>
              <a:xfrm>
                <a:off x="1247729" y="1447859"/>
                <a:ext cx="6495853" cy="558676"/>
                <a:chOff x="1631146" y="1316984"/>
                <a:chExt cx="5761800" cy="558900"/>
              </a:xfrm>
            </p:grpSpPr>
            <p:sp>
              <p:nvSpPr>
                <p:cNvPr id="584" name="Shape 584"/>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585" name="Shape 585"/>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586" name="Shape 586"/>
              <p:cNvGrpSpPr/>
              <p:nvPr/>
            </p:nvGrpSpPr>
            <p:grpSpPr>
              <a:xfrm>
                <a:off x="2168544" y="1219200"/>
                <a:ext cx="4651533" cy="1219108"/>
                <a:chOff x="2530675" y="1066800"/>
                <a:chExt cx="4651998" cy="1220084"/>
              </a:xfrm>
            </p:grpSpPr>
            <p:pic>
              <p:nvPicPr>
                <p:cNvPr descr="C:\Users\dell\Desktop\Icon sale page\Icon tĩnh\200wide.jpg" id="587" name="Shape 587"/>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588" name="Shape 588"/>
                <p:cNvGrpSpPr/>
                <p:nvPr/>
              </p:nvGrpSpPr>
              <p:grpSpPr>
                <a:xfrm>
                  <a:off x="2530675" y="1066800"/>
                  <a:ext cx="4651998" cy="1011299"/>
                  <a:chOff x="2671148" y="1311915"/>
                  <a:chExt cx="3938700" cy="1011299"/>
                </a:xfrm>
              </p:grpSpPr>
              <p:pic>
                <p:nvPicPr>
                  <p:cNvPr id="589" name="Shape 589"/>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590" name="Shape 590"/>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591" name="Shape 591"/>
            <p:cNvSpPr/>
            <p:nvPr/>
          </p:nvSpPr>
          <p:spPr>
            <a:xfrm>
              <a:off x="2682899" y="716300"/>
              <a:ext cx="5013600" cy="523200"/>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lang="en-US" sz="2400">
                  <a:solidFill>
                    <a:schemeClr val="dk1"/>
                  </a:solidFill>
                </a:rPr>
                <a:t>5. Dependency Inversion (DIP)</a:t>
              </a:r>
            </a:p>
            <a:p>
              <a:pPr indent="0" lvl="0" marL="0" marR="0" rtl="0" algn="l">
                <a:spcBef>
                  <a:spcPts val="0"/>
                </a:spcBef>
                <a:buNone/>
              </a:pPr>
              <a:r>
                <a:t/>
              </a:r>
              <a:endParaRPr sz="2400">
                <a:solidFill>
                  <a:schemeClr val="dk1"/>
                </a:solidFill>
              </a:endParaRPr>
            </a:p>
          </p:txBody>
        </p:sp>
      </p:grpSp>
      <p:sp>
        <p:nvSpPr>
          <p:cNvPr id="592" name="Shape 592"/>
          <p:cNvSpPr txBox="1"/>
          <p:nvPr/>
        </p:nvSpPr>
        <p:spPr>
          <a:xfrm>
            <a:off x="2481825" y="1806275"/>
            <a:ext cx="7092900" cy="3509700"/>
          </a:xfrm>
          <a:prstGeom prst="rect">
            <a:avLst/>
          </a:prstGeom>
          <a:noFill/>
          <a:ln>
            <a:noFill/>
          </a:ln>
        </p:spPr>
        <p:txBody>
          <a:bodyPr anchorCtr="0" anchor="t" bIns="91425" lIns="91425" rIns="91425" tIns="91425">
            <a:noAutofit/>
          </a:bodyPr>
          <a:lstStyle/>
          <a:p>
            <a:pPr lvl="0">
              <a:spcBef>
                <a:spcPts val="0"/>
              </a:spcBef>
              <a:buNone/>
            </a:pPr>
            <a:r>
              <a:rPr lang="en-US" sz="2400"/>
              <a:t>Ví dụ: dưới đây là mô hình của chương trình Copy program mà không sử dụng DIP:</a:t>
            </a:r>
          </a:p>
          <a:p>
            <a:pPr lvl="0" rtl="0">
              <a:spcBef>
                <a:spcPts val="0"/>
              </a:spcBef>
              <a:buNone/>
            </a:pPr>
            <a:r>
              <a:t/>
            </a:r>
            <a:endParaRPr sz="2400"/>
          </a:p>
        </p:txBody>
      </p:sp>
      <p:pic>
        <p:nvPicPr>
          <p:cNvPr descr="Click image for larger version.   Name: dip41.jpg  Views: 49  Size: 20.7 KB  ID: 45" id="593" name="Shape 593" title="Click image for larger version.   Name: dip41.jpg  Views: 49  Size: 20.7 KB  ID: 45"/>
          <p:cNvPicPr preferRelativeResize="0"/>
          <p:nvPr/>
        </p:nvPicPr>
        <p:blipFill>
          <a:blip r:embed="rId5">
            <a:alphaModFix/>
          </a:blip>
          <a:stretch>
            <a:fillRect/>
          </a:stretch>
        </p:blipFill>
        <p:spPr>
          <a:xfrm>
            <a:off x="2819575" y="2913225"/>
            <a:ext cx="6333974" cy="3206550"/>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1"/>
                                        </p:tgtEl>
                                        <p:attrNameLst>
                                          <p:attrName>style.visibility</p:attrName>
                                        </p:attrNameLst>
                                      </p:cBhvr>
                                      <p:to>
                                        <p:strVal val="visible"/>
                                      </p:to>
                                    </p:set>
                                    <p:animEffect filter="fade" transition="in">
                                      <p:cBhvr>
                                        <p:cTn dur="500"/>
                                        <p:tgtEl>
                                          <p:spTgt spid="5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8" name="Shape 598"/>
        <p:cNvGrpSpPr/>
        <p:nvPr/>
      </p:nvGrpSpPr>
      <p:grpSpPr>
        <a:xfrm>
          <a:off x="0" y="0"/>
          <a:ext cx="0" cy="0"/>
          <a:chOff x="0" y="0"/>
          <a:chExt cx="0" cy="0"/>
        </a:xfrm>
      </p:grpSpPr>
      <p:grpSp>
        <p:nvGrpSpPr>
          <p:cNvPr id="599" name="Shape 599"/>
          <p:cNvGrpSpPr/>
          <p:nvPr/>
        </p:nvGrpSpPr>
        <p:grpSpPr>
          <a:xfrm>
            <a:off x="1654129" y="469900"/>
            <a:ext cx="6495853" cy="1219108"/>
            <a:chOff x="1654129" y="469900"/>
            <a:chExt cx="6495853" cy="1219108"/>
          </a:xfrm>
        </p:grpSpPr>
        <p:grpSp>
          <p:nvGrpSpPr>
            <p:cNvPr id="600" name="Shape 600"/>
            <p:cNvGrpSpPr/>
            <p:nvPr/>
          </p:nvGrpSpPr>
          <p:grpSpPr>
            <a:xfrm>
              <a:off x="1654129" y="469900"/>
              <a:ext cx="6495853" cy="1219108"/>
              <a:chOff x="1247729" y="1219200"/>
              <a:chExt cx="6495853" cy="1219108"/>
            </a:xfrm>
          </p:grpSpPr>
          <p:grpSp>
            <p:nvGrpSpPr>
              <p:cNvPr id="601" name="Shape 601"/>
              <p:cNvGrpSpPr/>
              <p:nvPr/>
            </p:nvGrpSpPr>
            <p:grpSpPr>
              <a:xfrm>
                <a:off x="1247729" y="1447859"/>
                <a:ext cx="6495853" cy="558676"/>
                <a:chOff x="1631146" y="1316984"/>
                <a:chExt cx="5761800" cy="558900"/>
              </a:xfrm>
            </p:grpSpPr>
            <p:sp>
              <p:nvSpPr>
                <p:cNvPr id="602" name="Shape 602"/>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603" name="Shape 603"/>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604" name="Shape 604"/>
              <p:cNvGrpSpPr/>
              <p:nvPr/>
            </p:nvGrpSpPr>
            <p:grpSpPr>
              <a:xfrm>
                <a:off x="2168544" y="1219200"/>
                <a:ext cx="4651533" cy="1219108"/>
                <a:chOff x="2530675" y="1066800"/>
                <a:chExt cx="4651998" cy="1220084"/>
              </a:xfrm>
            </p:grpSpPr>
            <p:pic>
              <p:nvPicPr>
                <p:cNvPr descr="C:\Users\dell\Desktop\Icon sale page\Icon tĩnh\200wide.jpg" id="605" name="Shape 605"/>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606" name="Shape 606"/>
                <p:cNvGrpSpPr/>
                <p:nvPr/>
              </p:nvGrpSpPr>
              <p:grpSpPr>
                <a:xfrm>
                  <a:off x="2530675" y="1066800"/>
                  <a:ext cx="4651998" cy="1011299"/>
                  <a:chOff x="2671148" y="1311915"/>
                  <a:chExt cx="3938700" cy="1011299"/>
                </a:xfrm>
              </p:grpSpPr>
              <p:pic>
                <p:nvPicPr>
                  <p:cNvPr id="607" name="Shape 607"/>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608" name="Shape 608"/>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609" name="Shape 609"/>
            <p:cNvSpPr/>
            <p:nvPr/>
          </p:nvSpPr>
          <p:spPr>
            <a:xfrm>
              <a:off x="2682899" y="716300"/>
              <a:ext cx="5013600" cy="523200"/>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lang="en-US" sz="2400">
                  <a:solidFill>
                    <a:schemeClr val="dk1"/>
                  </a:solidFill>
                </a:rPr>
                <a:t>5. Dependency Inversion (DIP)</a:t>
              </a:r>
            </a:p>
            <a:p>
              <a:pPr indent="0" lvl="0" marL="0" marR="0" rtl="0" algn="l">
                <a:spcBef>
                  <a:spcPts val="0"/>
                </a:spcBef>
                <a:buNone/>
              </a:pPr>
              <a:r>
                <a:t/>
              </a:r>
              <a:endParaRPr sz="2400">
                <a:solidFill>
                  <a:schemeClr val="dk1"/>
                </a:solidFill>
              </a:endParaRPr>
            </a:p>
          </p:txBody>
        </p:sp>
      </p:grpSp>
      <p:sp>
        <p:nvSpPr>
          <p:cNvPr id="610" name="Shape 610"/>
          <p:cNvSpPr txBox="1"/>
          <p:nvPr/>
        </p:nvSpPr>
        <p:spPr>
          <a:xfrm>
            <a:off x="2481825" y="1806275"/>
            <a:ext cx="7092900" cy="3509700"/>
          </a:xfrm>
          <a:prstGeom prst="rect">
            <a:avLst/>
          </a:prstGeom>
          <a:noFill/>
          <a:ln>
            <a:noFill/>
          </a:ln>
        </p:spPr>
        <p:txBody>
          <a:bodyPr anchorCtr="0" anchor="t" bIns="91425" lIns="91425" rIns="91425" tIns="91425">
            <a:noAutofit/>
          </a:bodyPr>
          <a:lstStyle/>
          <a:p>
            <a:pPr lvl="0">
              <a:spcBef>
                <a:spcPts val="0"/>
              </a:spcBef>
              <a:buNone/>
            </a:pPr>
            <a:r>
              <a:rPr lang="en-US" sz="2400"/>
              <a:t>Trường hợp 2:</a:t>
            </a:r>
          </a:p>
          <a:p>
            <a:pPr lvl="0">
              <a:spcBef>
                <a:spcPts val="0"/>
              </a:spcBef>
              <a:buClr>
                <a:schemeClr val="dk1"/>
              </a:buClr>
              <a:buFont typeface="Arial"/>
              <a:buNone/>
            </a:pPr>
            <a:r>
              <a:t/>
            </a:r>
            <a:endParaRPr sz="2400"/>
          </a:p>
          <a:p>
            <a:pPr lvl="0" rtl="0">
              <a:spcBef>
                <a:spcPts val="0"/>
              </a:spcBef>
              <a:buNone/>
            </a:pPr>
            <a:r>
              <a:rPr lang="en-US" sz="2400"/>
              <a:t>Design áp dụng nguyên lý DIP: thay vì để các lớp cấp cao phải phụ thuộc vào các lớp cấp thấp, ta sẽ đặt các interface ở lớp cấp cao, và buộc các lớp con phải định nghĩa lại.</a:t>
            </a:r>
          </a:p>
        </p:txBody>
      </p:sp>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9"/>
                                        </p:tgtEl>
                                        <p:attrNameLst>
                                          <p:attrName>style.visibility</p:attrName>
                                        </p:attrNameLst>
                                      </p:cBhvr>
                                      <p:to>
                                        <p:strVal val="visible"/>
                                      </p:to>
                                    </p:set>
                                    <p:animEffect filter="fade" transition="in">
                                      <p:cBhvr>
                                        <p:cTn dur="500"/>
                                        <p:tgtEl>
                                          <p:spTgt spid="5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5" name="Shape 615"/>
        <p:cNvGrpSpPr/>
        <p:nvPr/>
      </p:nvGrpSpPr>
      <p:grpSpPr>
        <a:xfrm>
          <a:off x="0" y="0"/>
          <a:ext cx="0" cy="0"/>
          <a:chOff x="0" y="0"/>
          <a:chExt cx="0" cy="0"/>
        </a:xfrm>
      </p:grpSpPr>
      <p:grpSp>
        <p:nvGrpSpPr>
          <p:cNvPr id="616" name="Shape 616"/>
          <p:cNvGrpSpPr/>
          <p:nvPr/>
        </p:nvGrpSpPr>
        <p:grpSpPr>
          <a:xfrm>
            <a:off x="1654129" y="469900"/>
            <a:ext cx="6495853" cy="1219108"/>
            <a:chOff x="1654129" y="469900"/>
            <a:chExt cx="6495853" cy="1219108"/>
          </a:xfrm>
        </p:grpSpPr>
        <p:grpSp>
          <p:nvGrpSpPr>
            <p:cNvPr id="617" name="Shape 617"/>
            <p:cNvGrpSpPr/>
            <p:nvPr/>
          </p:nvGrpSpPr>
          <p:grpSpPr>
            <a:xfrm>
              <a:off x="1654129" y="469900"/>
              <a:ext cx="6495853" cy="1219108"/>
              <a:chOff x="1247729" y="1219200"/>
              <a:chExt cx="6495853" cy="1219108"/>
            </a:xfrm>
          </p:grpSpPr>
          <p:grpSp>
            <p:nvGrpSpPr>
              <p:cNvPr id="618" name="Shape 618"/>
              <p:cNvGrpSpPr/>
              <p:nvPr/>
            </p:nvGrpSpPr>
            <p:grpSpPr>
              <a:xfrm>
                <a:off x="1247729" y="1447859"/>
                <a:ext cx="6495853" cy="558676"/>
                <a:chOff x="1631146" y="1316984"/>
                <a:chExt cx="5761800" cy="558900"/>
              </a:xfrm>
            </p:grpSpPr>
            <p:sp>
              <p:nvSpPr>
                <p:cNvPr id="619" name="Shape 619"/>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620" name="Shape 620"/>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621" name="Shape 621"/>
              <p:cNvGrpSpPr/>
              <p:nvPr/>
            </p:nvGrpSpPr>
            <p:grpSpPr>
              <a:xfrm>
                <a:off x="2168544" y="1219200"/>
                <a:ext cx="4651533" cy="1219108"/>
                <a:chOff x="2530675" y="1066800"/>
                <a:chExt cx="4651998" cy="1220084"/>
              </a:xfrm>
            </p:grpSpPr>
            <p:pic>
              <p:nvPicPr>
                <p:cNvPr descr="C:\Users\dell\Desktop\Icon sale page\Icon tĩnh\200wide.jpg" id="622" name="Shape 622"/>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623" name="Shape 623"/>
                <p:cNvGrpSpPr/>
                <p:nvPr/>
              </p:nvGrpSpPr>
              <p:grpSpPr>
                <a:xfrm>
                  <a:off x="2530675" y="1066800"/>
                  <a:ext cx="4651998" cy="1011299"/>
                  <a:chOff x="2671148" y="1311915"/>
                  <a:chExt cx="3938700" cy="1011299"/>
                </a:xfrm>
              </p:grpSpPr>
              <p:pic>
                <p:nvPicPr>
                  <p:cNvPr id="624" name="Shape 624"/>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625" name="Shape 625"/>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626" name="Shape 626"/>
            <p:cNvSpPr/>
            <p:nvPr/>
          </p:nvSpPr>
          <p:spPr>
            <a:xfrm>
              <a:off x="2682899" y="716300"/>
              <a:ext cx="5013600" cy="523200"/>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lang="en-US" sz="2400">
                  <a:solidFill>
                    <a:schemeClr val="dk1"/>
                  </a:solidFill>
                </a:rPr>
                <a:t>5. Dependency Inversion (DIP)</a:t>
              </a:r>
            </a:p>
            <a:p>
              <a:pPr indent="0" lvl="0" marL="0" marR="0" rtl="0" algn="l">
                <a:spcBef>
                  <a:spcPts val="0"/>
                </a:spcBef>
                <a:buNone/>
              </a:pPr>
              <a:r>
                <a:t/>
              </a:r>
              <a:endParaRPr sz="2400">
                <a:solidFill>
                  <a:schemeClr val="dk1"/>
                </a:solidFill>
              </a:endParaRPr>
            </a:p>
          </p:txBody>
        </p:sp>
      </p:grpSp>
      <p:sp>
        <p:nvSpPr>
          <p:cNvPr id="627" name="Shape 627"/>
          <p:cNvSpPr txBox="1"/>
          <p:nvPr/>
        </p:nvSpPr>
        <p:spPr>
          <a:xfrm>
            <a:off x="2481825" y="1806275"/>
            <a:ext cx="7092900" cy="3509700"/>
          </a:xfrm>
          <a:prstGeom prst="rect">
            <a:avLst/>
          </a:prstGeom>
          <a:noFill/>
          <a:ln>
            <a:noFill/>
          </a:ln>
        </p:spPr>
        <p:txBody>
          <a:bodyPr anchorCtr="0" anchor="t" bIns="91425" lIns="91425" rIns="91425" tIns="91425">
            <a:noAutofit/>
          </a:bodyPr>
          <a:lstStyle/>
          <a:p>
            <a:pPr lvl="0" rtl="0">
              <a:spcBef>
                <a:spcPts val="0"/>
              </a:spcBef>
              <a:buNone/>
            </a:pPr>
            <a:r>
              <a:t/>
            </a:r>
            <a:endParaRPr sz="2400"/>
          </a:p>
        </p:txBody>
      </p:sp>
      <p:pic>
        <p:nvPicPr>
          <p:cNvPr descr="Click image for larger version.   Name: dip51.jpg  Views: 49  Size: 35.0 KB  ID: 46" id="628" name="Shape 628" title="Click image for larger version.   Name: dip51.jpg  Views: 49  Size: 35.0 KB  ID: 46"/>
          <p:cNvPicPr preferRelativeResize="0"/>
          <p:nvPr/>
        </p:nvPicPr>
        <p:blipFill>
          <a:blip r:embed="rId5">
            <a:alphaModFix/>
          </a:blip>
          <a:stretch>
            <a:fillRect/>
          </a:stretch>
        </p:blipFill>
        <p:spPr>
          <a:xfrm>
            <a:off x="2702900" y="2055924"/>
            <a:ext cx="6138425" cy="3509700"/>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6"/>
                                        </p:tgtEl>
                                        <p:attrNameLst>
                                          <p:attrName>style.visibility</p:attrName>
                                        </p:attrNameLst>
                                      </p:cBhvr>
                                      <p:to>
                                        <p:strVal val="visible"/>
                                      </p:to>
                                    </p:set>
                                    <p:animEffect filter="fade" transition="in">
                                      <p:cBhvr>
                                        <p:cTn dur="500"/>
                                        <p:tgtEl>
                                          <p:spTgt spid="6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3" name="Shape 633"/>
        <p:cNvGrpSpPr/>
        <p:nvPr/>
      </p:nvGrpSpPr>
      <p:grpSpPr>
        <a:xfrm>
          <a:off x="0" y="0"/>
          <a:ext cx="0" cy="0"/>
          <a:chOff x="0" y="0"/>
          <a:chExt cx="0" cy="0"/>
        </a:xfrm>
      </p:grpSpPr>
      <p:grpSp>
        <p:nvGrpSpPr>
          <p:cNvPr id="634" name="Shape 634"/>
          <p:cNvGrpSpPr/>
          <p:nvPr/>
        </p:nvGrpSpPr>
        <p:grpSpPr>
          <a:xfrm>
            <a:off x="1654129" y="469900"/>
            <a:ext cx="6495853" cy="1219108"/>
            <a:chOff x="1654129" y="469900"/>
            <a:chExt cx="6495853" cy="1219108"/>
          </a:xfrm>
        </p:grpSpPr>
        <p:grpSp>
          <p:nvGrpSpPr>
            <p:cNvPr id="635" name="Shape 635"/>
            <p:cNvGrpSpPr/>
            <p:nvPr/>
          </p:nvGrpSpPr>
          <p:grpSpPr>
            <a:xfrm>
              <a:off x="1654129" y="469900"/>
              <a:ext cx="6495853" cy="1219108"/>
              <a:chOff x="1247729" y="1219200"/>
              <a:chExt cx="6495853" cy="1219108"/>
            </a:xfrm>
          </p:grpSpPr>
          <p:grpSp>
            <p:nvGrpSpPr>
              <p:cNvPr id="636" name="Shape 636"/>
              <p:cNvGrpSpPr/>
              <p:nvPr/>
            </p:nvGrpSpPr>
            <p:grpSpPr>
              <a:xfrm>
                <a:off x="1247729" y="1447859"/>
                <a:ext cx="6495853" cy="558676"/>
                <a:chOff x="1631146" y="1316984"/>
                <a:chExt cx="5761800" cy="558900"/>
              </a:xfrm>
            </p:grpSpPr>
            <p:sp>
              <p:nvSpPr>
                <p:cNvPr id="637" name="Shape 637"/>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638" name="Shape 638"/>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639" name="Shape 639"/>
              <p:cNvGrpSpPr/>
              <p:nvPr/>
            </p:nvGrpSpPr>
            <p:grpSpPr>
              <a:xfrm>
                <a:off x="2168544" y="1219200"/>
                <a:ext cx="4651533" cy="1219108"/>
                <a:chOff x="2530675" y="1066800"/>
                <a:chExt cx="4651998" cy="1220084"/>
              </a:xfrm>
            </p:grpSpPr>
            <p:pic>
              <p:nvPicPr>
                <p:cNvPr descr="C:\Users\dell\Desktop\Icon sale page\Icon tĩnh\200wide.jpg" id="640" name="Shape 640"/>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641" name="Shape 641"/>
                <p:cNvGrpSpPr/>
                <p:nvPr/>
              </p:nvGrpSpPr>
              <p:grpSpPr>
                <a:xfrm>
                  <a:off x="2530675" y="1066800"/>
                  <a:ext cx="4651998" cy="1011299"/>
                  <a:chOff x="2671148" y="1311915"/>
                  <a:chExt cx="3938700" cy="1011299"/>
                </a:xfrm>
              </p:grpSpPr>
              <p:pic>
                <p:nvPicPr>
                  <p:cNvPr id="642" name="Shape 642"/>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643" name="Shape 643"/>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644" name="Shape 644"/>
            <p:cNvSpPr/>
            <p:nvPr/>
          </p:nvSpPr>
          <p:spPr>
            <a:xfrm>
              <a:off x="2682899" y="716300"/>
              <a:ext cx="5013600" cy="523200"/>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lang="en-US" sz="2400">
                  <a:solidFill>
                    <a:schemeClr val="dk1"/>
                  </a:solidFill>
                </a:rPr>
                <a:t>5. Dependency Inversion (DIP)</a:t>
              </a:r>
            </a:p>
            <a:p>
              <a:pPr indent="0" lvl="0" marL="0" marR="0" rtl="0" algn="l">
                <a:spcBef>
                  <a:spcPts val="0"/>
                </a:spcBef>
                <a:buNone/>
              </a:pPr>
              <a:r>
                <a:t/>
              </a:r>
              <a:endParaRPr sz="2400">
                <a:solidFill>
                  <a:schemeClr val="dk1"/>
                </a:solidFill>
              </a:endParaRPr>
            </a:p>
          </p:txBody>
        </p:sp>
      </p:grpSp>
      <p:sp>
        <p:nvSpPr>
          <p:cNvPr id="645" name="Shape 645"/>
          <p:cNvSpPr txBox="1"/>
          <p:nvPr/>
        </p:nvSpPr>
        <p:spPr>
          <a:xfrm>
            <a:off x="2452450" y="1615375"/>
            <a:ext cx="7092900" cy="3509700"/>
          </a:xfrm>
          <a:prstGeom prst="rect">
            <a:avLst/>
          </a:prstGeom>
          <a:noFill/>
          <a:ln>
            <a:noFill/>
          </a:ln>
        </p:spPr>
        <p:txBody>
          <a:bodyPr anchorCtr="0" anchor="t" bIns="91425" lIns="91425" rIns="91425" tIns="91425">
            <a:noAutofit/>
          </a:bodyPr>
          <a:lstStyle/>
          <a:p>
            <a:pPr lvl="0" rtl="0">
              <a:spcBef>
                <a:spcPts val="0"/>
              </a:spcBef>
              <a:buNone/>
            </a:pPr>
            <a:r>
              <a:rPr lang="en-US" sz="2400"/>
              <a:t>Ví dụ: </a:t>
            </a:r>
          </a:p>
        </p:txBody>
      </p:sp>
      <p:pic>
        <p:nvPicPr>
          <p:cNvPr descr="inversion" id="646" name="Shape 646"/>
          <p:cNvPicPr preferRelativeResize="0"/>
          <p:nvPr/>
        </p:nvPicPr>
        <p:blipFill>
          <a:blip r:embed="rId5">
            <a:alphaModFix/>
          </a:blip>
          <a:stretch>
            <a:fillRect/>
          </a:stretch>
        </p:blipFill>
        <p:spPr>
          <a:xfrm>
            <a:off x="1967825" y="2349625"/>
            <a:ext cx="8664274" cy="4126550"/>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4"/>
                                        </p:tgtEl>
                                        <p:attrNameLst>
                                          <p:attrName>style.visibility</p:attrName>
                                        </p:attrNameLst>
                                      </p:cBhvr>
                                      <p:to>
                                        <p:strVal val="visible"/>
                                      </p:to>
                                    </p:set>
                                    <p:animEffect filter="fade" transition="in">
                                      <p:cBhvr>
                                        <p:cTn dur="500"/>
                                        <p:tgtEl>
                                          <p:spTgt spid="6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nvSpPr>
        <p:spPr>
          <a:xfrm>
            <a:off x="1091775" y="2012274"/>
            <a:ext cx="10058400" cy="4301700"/>
          </a:xfrm>
          <a:prstGeom prst="rect">
            <a:avLst/>
          </a:prstGeom>
          <a:noFill/>
          <a:ln>
            <a:noFill/>
          </a:ln>
        </p:spPr>
        <p:txBody>
          <a:bodyPr anchorCtr="0" anchor="t" bIns="45700" lIns="91425" rIns="91425" tIns="45700">
            <a:noAutofit/>
          </a:bodyPr>
          <a:lstStyle/>
          <a:p>
            <a:pPr indent="-91440" lvl="0" marL="91440" marR="0" rtl="0" algn="l">
              <a:spcBef>
                <a:spcPts val="0"/>
              </a:spcBef>
              <a:spcAft>
                <a:spcPts val="0"/>
              </a:spcAft>
              <a:buClr>
                <a:srgbClr val="3F3F3F"/>
              </a:buClr>
              <a:buSzPct val="79999"/>
              <a:buFont typeface="Noto Sans Symbols"/>
              <a:buNone/>
            </a:pPr>
            <a:r>
              <a:rPr lang="en-US" sz="1800">
                <a:solidFill>
                  <a:srgbClr val="434343"/>
                </a:solidFill>
              </a:rPr>
              <a:t>S viết tắt của SRP nguyên tắc đơn nhiệm.</a:t>
            </a:r>
          </a:p>
          <a:p>
            <a:pPr indent="-91440" lvl="0" marL="91440" marR="0" rtl="0" algn="l">
              <a:spcBef>
                <a:spcPts val="0"/>
              </a:spcBef>
              <a:spcAft>
                <a:spcPts val="0"/>
              </a:spcAft>
              <a:buClr>
                <a:srgbClr val="3F3F3F"/>
              </a:buClr>
              <a:buFont typeface="Noto Sans Symbols"/>
              <a:buNone/>
            </a:pPr>
            <a:r>
              <a:t/>
            </a:r>
            <a:endParaRPr sz="1800">
              <a:solidFill>
                <a:srgbClr val="434343"/>
              </a:solidFill>
            </a:endParaRPr>
          </a:p>
          <a:p>
            <a:pPr indent="-69850" lvl="0" marL="0" marR="0" rtl="0" algn="l">
              <a:spcBef>
                <a:spcPts val="0"/>
              </a:spcBef>
              <a:spcAft>
                <a:spcPts val="0"/>
              </a:spcAft>
              <a:buClr>
                <a:schemeClr val="dk1"/>
              </a:buClr>
              <a:buSzPct val="61111"/>
              <a:buFont typeface="Arial"/>
              <a:buNone/>
            </a:pPr>
            <a:r>
              <a:rPr lang="en-US" sz="1800">
                <a:solidFill>
                  <a:srgbClr val="434343"/>
                </a:solidFill>
              </a:rPr>
              <a:t>Một Responsibility  được coi là một lý do để thay đổi.Nguyên tắc này nói rằng nếu chúng ta có 2 lý do để thay đổi cho một lớp, chúng ta phải phân chia các chức năng trong hai lớp. Mỗi lớp sẽ xử lý chỉ có một responsibility  và về tương lai nếu chúng ta cần phải thực  hiện một sự thay đổi, chúng ta sẽ làm cho nó trong lớp mà xử lý nó.Khi chúng ta cần phải  thực hiện một sự thay đổi trong một lớp có nhiều trách nhiệm hơn sự thay đổi có thể ảnh hưởng  đến các chức năng khác của các lớp.</a:t>
            </a:r>
          </a:p>
          <a:p>
            <a:pPr indent="-69850" lvl="0" marL="0" marR="0" rtl="0" algn="l">
              <a:spcBef>
                <a:spcPts val="0"/>
              </a:spcBef>
              <a:spcAft>
                <a:spcPts val="0"/>
              </a:spcAft>
              <a:buClr>
                <a:schemeClr val="dk1"/>
              </a:buClr>
              <a:buFont typeface="Arial"/>
              <a:buNone/>
            </a:pPr>
            <a:r>
              <a:t/>
            </a:r>
            <a:endParaRPr sz="1800">
              <a:solidFill>
                <a:srgbClr val="434343"/>
              </a:solidFill>
            </a:endParaRPr>
          </a:p>
          <a:p>
            <a:pPr indent="-321310" lvl="0" marL="342900" marR="0" rtl="0" algn="l">
              <a:spcBef>
                <a:spcPts val="0"/>
              </a:spcBef>
              <a:spcAft>
                <a:spcPts val="0"/>
              </a:spcAft>
              <a:buClr>
                <a:schemeClr val="dk1"/>
              </a:buClr>
              <a:buSzPct val="61111"/>
              <a:buFont typeface="Arial"/>
              <a:buNone/>
            </a:pPr>
            <a:r>
              <a:rPr lang="en-US" sz="1800">
                <a:solidFill>
                  <a:srgbClr val="434343"/>
                </a:solidFill>
              </a:rPr>
              <a:t>The Single Responsibility Principle là một nguyên tắc đơn giản và trực quan, nhưng trong thực tế nó là đôi khi rất khó để có được nó ngay.</a:t>
            </a:r>
          </a:p>
          <a:p>
            <a:pPr indent="-342900" lvl="0" marL="342900" marR="0" rtl="0" algn="l">
              <a:spcBef>
                <a:spcPts val="0"/>
              </a:spcBef>
              <a:spcAft>
                <a:spcPts val="0"/>
              </a:spcAft>
              <a:buClr>
                <a:srgbClr val="3F3F3F"/>
              </a:buClr>
              <a:buFont typeface="Noto Sans Symbols"/>
              <a:buNone/>
            </a:pPr>
            <a:r>
              <a:t/>
            </a:r>
            <a:endParaRPr sz="1800">
              <a:solidFill>
                <a:srgbClr val="434343"/>
              </a:solidFill>
            </a:endParaRPr>
          </a:p>
        </p:txBody>
      </p:sp>
      <p:grpSp>
        <p:nvGrpSpPr>
          <p:cNvPr id="183" name="Shape 183"/>
          <p:cNvGrpSpPr/>
          <p:nvPr/>
        </p:nvGrpSpPr>
        <p:grpSpPr>
          <a:xfrm>
            <a:off x="1654144" y="469899"/>
            <a:ext cx="8934017" cy="1219199"/>
            <a:chOff x="1654174" y="469900"/>
            <a:chExt cx="6496049" cy="1219199"/>
          </a:xfrm>
        </p:grpSpPr>
        <p:grpSp>
          <p:nvGrpSpPr>
            <p:cNvPr id="184" name="Shape 184"/>
            <p:cNvGrpSpPr/>
            <p:nvPr/>
          </p:nvGrpSpPr>
          <p:grpSpPr>
            <a:xfrm>
              <a:off x="1654174" y="469900"/>
              <a:ext cx="6496049" cy="1219199"/>
              <a:chOff x="1247774" y="1219200"/>
              <a:chExt cx="6496049" cy="1219199"/>
            </a:xfrm>
          </p:grpSpPr>
          <p:grpSp>
            <p:nvGrpSpPr>
              <p:cNvPr id="185" name="Shape 185"/>
              <p:cNvGrpSpPr/>
              <p:nvPr/>
            </p:nvGrpSpPr>
            <p:grpSpPr>
              <a:xfrm>
                <a:off x="1247774" y="1447799"/>
                <a:ext cx="6496049" cy="558799"/>
                <a:chOff x="1631146" y="1316984"/>
                <a:chExt cx="5761831" cy="559048"/>
              </a:xfrm>
            </p:grpSpPr>
            <p:sp>
              <p:nvSpPr>
                <p:cNvPr id="186" name="Shape 186"/>
                <p:cNvSpPr/>
                <p:nvPr/>
              </p:nvSpPr>
              <p:spPr>
                <a:xfrm>
                  <a:off x="1631146" y="1316984"/>
                  <a:ext cx="5761831" cy="559048"/>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187" name="Shape 187"/>
                <p:cNvSpPr/>
                <p:nvPr/>
              </p:nvSpPr>
              <p:spPr>
                <a:xfrm>
                  <a:off x="1732527" y="1374159"/>
                  <a:ext cx="5563294" cy="452639"/>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188" name="Shape 188"/>
              <p:cNvGrpSpPr/>
              <p:nvPr/>
            </p:nvGrpSpPr>
            <p:grpSpPr>
              <a:xfrm>
                <a:off x="2168525" y="1219200"/>
                <a:ext cx="4651374" cy="1219199"/>
                <a:chOff x="2530645" y="1066800"/>
                <a:chExt cx="4651819" cy="1220176"/>
              </a:xfrm>
            </p:grpSpPr>
            <p:pic>
              <p:nvPicPr>
                <p:cNvPr descr="C:\Users\dell\Desktop\Icon sale page\Icon tĩnh\200wide.jpg" id="189" name="Shape 189"/>
                <p:cNvPicPr preferRelativeResize="0"/>
                <p:nvPr/>
              </p:nvPicPr>
              <p:blipFill rotWithShape="1">
                <a:blip r:embed="rId3">
                  <a:alphaModFix/>
                </a:blip>
                <a:srcRect b="0" l="14158" r="0" t="0"/>
                <a:stretch/>
              </p:blipFill>
              <p:spPr>
                <a:xfrm flipH="1">
                  <a:off x="2631271" y="2040884"/>
                  <a:ext cx="3744118" cy="246092"/>
                </a:xfrm>
                <a:prstGeom prst="rect">
                  <a:avLst/>
                </a:prstGeom>
                <a:noFill/>
                <a:ln>
                  <a:noFill/>
                </a:ln>
              </p:spPr>
            </p:pic>
            <p:grpSp>
              <p:nvGrpSpPr>
                <p:cNvPr id="190" name="Shape 190"/>
                <p:cNvGrpSpPr/>
                <p:nvPr/>
              </p:nvGrpSpPr>
              <p:grpSpPr>
                <a:xfrm>
                  <a:off x="2530645" y="1066800"/>
                  <a:ext cx="4651819" cy="1011238"/>
                  <a:chOff x="2671148" y="1311915"/>
                  <a:chExt cx="3938586" cy="1011238"/>
                </a:xfrm>
              </p:grpSpPr>
              <p:pic>
                <p:nvPicPr>
                  <p:cNvPr id="191" name="Shape 191"/>
                  <p:cNvPicPr preferRelativeResize="0"/>
                  <p:nvPr/>
                </p:nvPicPr>
                <p:blipFill rotWithShape="1">
                  <a:blip r:embed="rId4">
                    <a:alphaModFix/>
                  </a:blip>
                  <a:srcRect b="0" l="0" r="0" t="0"/>
                  <a:stretch/>
                </p:blipFill>
                <p:spPr>
                  <a:xfrm>
                    <a:off x="2671148" y="1311915"/>
                    <a:ext cx="3938586" cy="1011238"/>
                  </a:xfrm>
                  <a:prstGeom prst="rect">
                    <a:avLst/>
                  </a:prstGeom>
                  <a:noFill/>
                  <a:ln>
                    <a:noFill/>
                  </a:ln>
                </p:spPr>
              </p:pic>
              <p:sp>
                <p:nvSpPr>
                  <p:cNvPr id="192" name="Shape 192"/>
                  <p:cNvSpPr/>
                  <p:nvPr/>
                </p:nvSpPr>
                <p:spPr>
                  <a:xfrm>
                    <a:off x="2762555" y="1386587"/>
                    <a:ext cx="3777279" cy="861114"/>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193" name="Shape 193"/>
            <p:cNvSpPr/>
            <p:nvPr/>
          </p:nvSpPr>
          <p:spPr>
            <a:xfrm>
              <a:off x="2741598" y="731575"/>
              <a:ext cx="48294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Arial"/>
                  <a:ea typeface="Arial"/>
                  <a:cs typeface="Arial"/>
                  <a:sym typeface="Arial"/>
                </a:rPr>
                <a:t>1. </a:t>
              </a:r>
              <a:r>
                <a:rPr lang="en-US" sz="2800">
                  <a:solidFill>
                    <a:schemeClr val="dk1"/>
                  </a:solidFill>
                </a:rPr>
                <a:t>Single Responsibility Principles</a:t>
              </a:r>
            </a:p>
          </p:txBody>
        </p:sp>
      </p:grpSp>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1" name="Shape 651"/>
        <p:cNvGrpSpPr/>
        <p:nvPr/>
      </p:nvGrpSpPr>
      <p:grpSpPr>
        <a:xfrm>
          <a:off x="0" y="0"/>
          <a:ext cx="0" cy="0"/>
          <a:chOff x="0" y="0"/>
          <a:chExt cx="0" cy="0"/>
        </a:xfrm>
      </p:grpSpPr>
      <p:grpSp>
        <p:nvGrpSpPr>
          <p:cNvPr id="652" name="Shape 652"/>
          <p:cNvGrpSpPr/>
          <p:nvPr/>
        </p:nvGrpSpPr>
        <p:grpSpPr>
          <a:xfrm>
            <a:off x="1654129" y="469900"/>
            <a:ext cx="6495853" cy="1219108"/>
            <a:chOff x="1654129" y="469900"/>
            <a:chExt cx="6495853" cy="1219108"/>
          </a:xfrm>
        </p:grpSpPr>
        <p:grpSp>
          <p:nvGrpSpPr>
            <p:cNvPr id="653" name="Shape 653"/>
            <p:cNvGrpSpPr/>
            <p:nvPr/>
          </p:nvGrpSpPr>
          <p:grpSpPr>
            <a:xfrm>
              <a:off x="1654129" y="469900"/>
              <a:ext cx="6495853" cy="1219108"/>
              <a:chOff x="1247729" y="1219200"/>
              <a:chExt cx="6495853" cy="1219108"/>
            </a:xfrm>
          </p:grpSpPr>
          <p:grpSp>
            <p:nvGrpSpPr>
              <p:cNvPr id="654" name="Shape 654"/>
              <p:cNvGrpSpPr/>
              <p:nvPr/>
            </p:nvGrpSpPr>
            <p:grpSpPr>
              <a:xfrm>
                <a:off x="1247729" y="1447859"/>
                <a:ext cx="6495853" cy="558676"/>
                <a:chOff x="1631146" y="1316984"/>
                <a:chExt cx="5761800" cy="558900"/>
              </a:xfrm>
            </p:grpSpPr>
            <p:sp>
              <p:nvSpPr>
                <p:cNvPr id="655" name="Shape 655"/>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656" name="Shape 656"/>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657" name="Shape 657"/>
              <p:cNvGrpSpPr/>
              <p:nvPr/>
            </p:nvGrpSpPr>
            <p:grpSpPr>
              <a:xfrm>
                <a:off x="2168544" y="1219200"/>
                <a:ext cx="4651533" cy="1219108"/>
                <a:chOff x="2530675" y="1066800"/>
                <a:chExt cx="4651998" cy="1220084"/>
              </a:xfrm>
            </p:grpSpPr>
            <p:pic>
              <p:nvPicPr>
                <p:cNvPr descr="C:\Users\dell\Desktop\Icon sale page\Icon tĩnh\200wide.jpg" id="658" name="Shape 658"/>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659" name="Shape 659"/>
                <p:cNvGrpSpPr/>
                <p:nvPr/>
              </p:nvGrpSpPr>
              <p:grpSpPr>
                <a:xfrm>
                  <a:off x="2530675" y="1066800"/>
                  <a:ext cx="4651998" cy="1011299"/>
                  <a:chOff x="2671148" y="1311915"/>
                  <a:chExt cx="3938700" cy="1011299"/>
                </a:xfrm>
              </p:grpSpPr>
              <p:pic>
                <p:nvPicPr>
                  <p:cNvPr id="660" name="Shape 660"/>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661" name="Shape 661"/>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662" name="Shape 662"/>
            <p:cNvSpPr/>
            <p:nvPr/>
          </p:nvSpPr>
          <p:spPr>
            <a:xfrm>
              <a:off x="2682899" y="716300"/>
              <a:ext cx="5013600" cy="523200"/>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lang="en-US" sz="2400">
                  <a:solidFill>
                    <a:schemeClr val="dk1"/>
                  </a:solidFill>
                </a:rPr>
                <a:t>5. Dependency Inversion (DIP)</a:t>
              </a:r>
            </a:p>
            <a:p>
              <a:pPr indent="0" lvl="0" marL="0" marR="0" rtl="0" algn="l">
                <a:spcBef>
                  <a:spcPts val="0"/>
                </a:spcBef>
                <a:buNone/>
              </a:pPr>
              <a:r>
                <a:t/>
              </a:r>
              <a:endParaRPr sz="2400">
                <a:solidFill>
                  <a:schemeClr val="dk1"/>
                </a:solidFill>
              </a:endParaRPr>
            </a:p>
          </p:txBody>
        </p:sp>
      </p:grpSp>
      <p:sp>
        <p:nvSpPr>
          <p:cNvPr id="663" name="Shape 663"/>
          <p:cNvSpPr txBox="1"/>
          <p:nvPr/>
        </p:nvSpPr>
        <p:spPr>
          <a:xfrm>
            <a:off x="2452450" y="1615375"/>
            <a:ext cx="7092900" cy="3509700"/>
          </a:xfrm>
          <a:prstGeom prst="rect">
            <a:avLst/>
          </a:prstGeom>
          <a:noFill/>
          <a:ln>
            <a:noFill/>
          </a:ln>
        </p:spPr>
        <p:txBody>
          <a:bodyPr anchorCtr="0" anchor="t" bIns="91425" lIns="91425" rIns="91425" tIns="91425">
            <a:noAutofit/>
          </a:bodyPr>
          <a:lstStyle/>
          <a:p>
            <a:pPr lvl="0" rtl="0">
              <a:spcBef>
                <a:spcPts val="0"/>
              </a:spcBef>
              <a:buNone/>
            </a:pPr>
            <a:r>
              <a:rPr lang="en-US" sz="2400"/>
              <a:t>Ví dụ: </a:t>
            </a:r>
          </a:p>
        </p:txBody>
      </p:sp>
      <p:pic>
        <p:nvPicPr>
          <p:cNvPr descr="55.png" id="664" name="Shape 664"/>
          <p:cNvPicPr preferRelativeResize="0"/>
          <p:nvPr/>
        </p:nvPicPr>
        <p:blipFill>
          <a:blip r:embed="rId5">
            <a:alphaModFix/>
          </a:blip>
          <a:stretch>
            <a:fillRect/>
          </a:stretch>
        </p:blipFill>
        <p:spPr>
          <a:xfrm>
            <a:off x="2613999" y="2305549"/>
            <a:ext cx="8359151" cy="4082474"/>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2"/>
                                        </p:tgtEl>
                                        <p:attrNameLst>
                                          <p:attrName>style.visibility</p:attrName>
                                        </p:attrNameLst>
                                      </p:cBhvr>
                                      <p:to>
                                        <p:strVal val="visible"/>
                                      </p:to>
                                    </p:set>
                                    <p:animEffect filter="fade" transition="in">
                                      <p:cBhvr>
                                        <p:cTn dur="500"/>
                                        <p:tgtEl>
                                          <p:spTgt spid="6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9" name="Shape 669"/>
        <p:cNvGrpSpPr/>
        <p:nvPr/>
      </p:nvGrpSpPr>
      <p:grpSpPr>
        <a:xfrm>
          <a:off x="0" y="0"/>
          <a:ext cx="0" cy="0"/>
          <a:chOff x="0" y="0"/>
          <a:chExt cx="0" cy="0"/>
        </a:xfrm>
      </p:grpSpPr>
      <p:grpSp>
        <p:nvGrpSpPr>
          <p:cNvPr id="670" name="Shape 670"/>
          <p:cNvGrpSpPr/>
          <p:nvPr/>
        </p:nvGrpSpPr>
        <p:grpSpPr>
          <a:xfrm>
            <a:off x="1654129" y="469900"/>
            <a:ext cx="6495853" cy="1219108"/>
            <a:chOff x="1654129" y="469900"/>
            <a:chExt cx="6495853" cy="1219108"/>
          </a:xfrm>
        </p:grpSpPr>
        <p:grpSp>
          <p:nvGrpSpPr>
            <p:cNvPr id="671" name="Shape 671"/>
            <p:cNvGrpSpPr/>
            <p:nvPr/>
          </p:nvGrpSpPr>
          <p:grpSpPr>
            <a:xfrm>
              <a:off x="1654129" y="469900"/>
              <a:ext cx="6495853" cy="1219108"/>
              <a:chOff x="1247729" y="1219200"/>
              <a:chExt cx="6495853" cy="1219108"/>
            </a:xfrm>
          </p:grpSpPr>
          <p:grpSp>
            <p:nvGrpSpPr>
              <p:cNvPr id="672" name="Shape 672"/>
              <p:cNvGrpSpPr/>
              <p:nvPr/>
            </p:nvGrpSpPr>
            <p:grpSpPr>
              <a:xfrm>
                <a:off x="1247729" y="1447859"/>
                <a:ext cx="6495853" cy="558676"/>
                <a:chOff x="1631146" y="1316984"/>
                <a:chExt cx="5761800" cy="558900"/>
              </a:xfrm>
            </p:grpSpPr>
            <p:sp>
              <p:nvSpPr>
                <p:cNvPr id="673" name="Shape 673"/>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674" name="Shape 674"/>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675" name="Shape 675"/>
              <p:cNvGrpSpPr/>
              <p:nvPr/>
            </p:nvGrpSpPr>
            <p:grpSpPr>
              <a:xfrm>
                <a:off x="2168544" y="1219200"/>
                <a:ext cx="4651533" cy="1219108"/>
                <a:chOff x="2530675" y="1066800"/>
                <a:chExt cx="4651998" cy="1220084"/>
              </a:xfrm>
            </p:grpSpPr>
            <p:pic>
              <p:nvPicPr>
                <p:cNvPr descr="C:\Users\dell\Desktop\Icon sale page\Icon tĩnh\200wide.jpg" id="676" name="Shape 676"/>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677" name="Shape 677"/>
                <p:cNvGrpSpPr/>
                <p:nvPr/>
              </p:nvGrpSpPr>
              <p:grpSpPr>
                <a:xfrm>
                  <a:off x="2530675" y="1066800"/>
                  <a:ext cx="4651998" cy="1011299"/>
                  <a:chOff x="2671148" y="1311915"/>
                  <a:chExt cx="3938700" cy="1011299"/>
                </a:xfrm>
              </p:grpSpPr>
              <p:pic>
                <p:nvPicPr>
                  <p:cNvPr id="678" name="Shape 678"/>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679" name="Shape 679"/>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680" name="Shape 680"/>
            <p:cNvSpPr/>
            <p:nvPr/>
          </p:nvSpPr>
          <p:spPr>
            <a:xfrm>
              <a:off x="2682899" y="716300"/>
              <a:ext cx="50136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rPr>
                <a:t>6. Nói thêm</a:t>
              </a:r>
            </a:p>
          </p:txBody>
        </p:sp>
      </p:grpSp>
      <p:sp>
        <p:nvSpPr>
          <p:cNvPr id="681" name="Shape 681"/>
          <p:cNvSpPr txBox="1"/>
          <p:nvPr/>
        </p:nvSpPr>
        <p:spPr>
          <a:xfrm>
            <a:off x="2481825" y="1978950"/>
            <a:ext cx="8502600" cy="4479000"/>
          </a:xfrm>
          <a:prstGeom prst="rect">
            <a:avLst/>
          </a:prstGeom>
          <a:noFill/>
          <a:ln>
            <a:noFill/>
          </a:ln>
        </p:spPr>
        <p:txBody>
          <a:bodyPr anchorCtr="0" anchor="t" bIns="91425" lIns="91425" rIns="91425" tIns="91425">
            <a:noAutofit/>
          </a:bodyPr>
          <a:lstStyle/>
          <a:p>
            <a:pPr lvl="0">
              <a:spcBef>
                <a:spcPts val="0"/>
              </a:spcBef>
              <a:buClr>
                <a:schemeClr val="dk1"/>
              </a:buClr>
              <a:buSzPct val="61111"/>
              <a:buFont typeface="Arial"/>
              <a:buNone/>
            </a:pPr>
            <a:r>
              <a:rPr lang="en-US" sz="1800"/>
              <a:t>Ngoài các nguyên tắc trình bày trên, một số hướng dẫn sau giúp xây dựng nên mẫu thiết kế tốt:</a:t>
            </a:r>
          </a:p>
          <a:p>
            <a:pPr lvl="0">
              <a:spcBef>
                <a:spcPts val="0"/>
              </a:spcBef>
              <a:buClr>
                <a:schemeClr val="dk1"/>
              </a:buClr>
              <a:buSzPct val="61111"/>
              <a:buFont typeface="Arial"/>
              <a:buNone/>
            </a:pPr>
            <a:r>
              <a:rPr lang="en-US" sz="1800"/>
              <a:t>– Don’t Repeat Yourself (DRY), không nên viết những đoạn code trùng lặp trong cùng một chương trình (low duplicate) mà nên</a:t>
            </a:r>
          </a:p>
          <a:p>
            <a:pPr lvl="0">
              <a:spcBef>
                <a:spcPts val="0"/>
              </a:spcBef>
              <a:buClr>
                <a:schemeClr val="dk1"/>
              </a:buClr>
              <a:buSzPct val="61111"/>
              <a:buFont typeface="Arial"/>
              <a:buNone/>
            </a:pPr>
            <a:r>
              <a:rPr lang="en-US" sz="1800"/>
              <a:t>dùng lớp trừu tượng hoặc viết thành phương thức để dùng chung.</a:t>
            </a:r>
          </a:p>
          <a:p>
            <a:pPr lvl="0">
              <a:spcBef>
                <a:spcPts val="0"/>
              </a:spcBef>
              <a:buClr>
                <a:schemeClr val="dk1"/>
              </a:buClr>
              <a:buSzPct val="61111"/>
              <a:buFont typeface="Arial"/>
              <a:buNone/>
            </a:pPr>
            <a:r>
              <a:rPr lang="en-US" sz="1800"/>
              <a:t>– Giữ liên kết giữa các đối tượng không quá chặt (loosely coupling).</a:t>
            </a:r>
          </a:p>
          <a:p>
            <a:pPr lvl="0">
              <a:spcBef>
                <a:spcPts val="0"/>
              </a:spcBef>
              <a:buClr>
                <a:schemeClr val="dk1"/>
              </a:buClr>
              <a:buSzPct val="61111"/>
              <a:buFont typeface="Arial"/>
              <a:buNone/>
            </a:pPr>
            <a:r>
              <a:rPr lang="en-US" sz="1800"/>
              <a:t>– Đóng gói những gì dễ thay đổi.</a:t>
            </a:r>
          </a:p>
          <a:p>
            <a:pPr lvl="0">
              <a:spcBef>
                <a:spcPts val="0"/>
              </a:spcBef>
              <a:buClr>
                <a:schemeClr val="dk1"/>
              </a:buClr>
              <a:buSzPct val="61111"/>
              <a:buFont typeface="Arial"/>
              <a:buNone/>
            </a:pPr>
            <a:r>
              <a:rPr lang="en-US" sz="1800"/>
              <a:t>– Nên dùng tổng hợp (composition) hơn dùng thừa kế (inheritance).</a:t>
            </a:r>
          </a:p>
          <a:p>
            <a:pPr lvl="0">
              <a:spcBef>
                <a:spcPts val="0"/>
              </a:spcBef>
              <a:buClr>
                <a:schemeClr val="dk1"/>
              </a:buClr>
              <a:buSzPct val="61111"/>
              <a:buFont typeface="Arial"/>
              <a:buNone/>
            </a:pPr>
            <a:r>
              <a:rPr lang="en-US" sz="1800"/>
              <a:t>– Client luôn làm việc với phần trừu tượng (sử dụng đa hình), không trực tiếp làm việc với cài đặt.</a:t>
            </a:r>
          </a:p>
          <a:p>
            <a:pPr lvl="0" rtl="0">
              <a:spcBef>
                <a:spcPts val="0"/>
              </a:spcBef>
              <a:buNone/>
            </a:pPr>
            <a:r>
              <a:rPr lang="en-US" sz="1800"/>
              <a:t>– Ủy nhiệm cho đối tượng thực hiện hành vi mong muốn, thay vì tự thực hiện hành vi đó lên đối tượng.</a:t>
            </a:r>
          </a:p>
        </p:txBody>
      </p:sp>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0"/>
                                        </p:tgtEl>
                                        <p:attrNameLst>
                                          <p:attrName>style.visibility</p:attrName>
                                        </p:attrNameLst>
                                      </p:cBhvr>
                                      <p:to>
                                        <p:strVal val="visible"/>
                                      </p:to>
                                    </p:set>
                                    <p:animEffect filter="fade" transition="in">
                                      <p:cBhvr>
                                        <p:cTn dur="500"/>
                                        <p:tgtEl>
                                          <p:spTgt spid="6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6" name="Shape 686"/>
        <p:cNvGrpSpPr/>
        <p:nvPr/>
      </p:nvGrpSpPr>
      <p:grpSpPr>
        <a:xfrm>
          <a:off x="0" y="0"/>
          <a:ext cx="0" cy="0"/>
          <a:chOff x="0" y="0"/>
          <a:chExt cx="0" cy="0"/>
        </a:xfrm>
      </p:grpSpPr>
      <p:sp>
        <p:nvSpPr>
          <p:cNvPr id="687" name="Shape 687"/>
          <p:cNvSpPr txBox="1"/>
          <p:nvPr>
            <p:ph idx="1" type="body"/>
          </p:nvPr>
        </p:nvSpPr>
        <p:spPr>
          <a:xfrm>
            <a:off x="2127711" y="1813325"/>
            <a:ext cx="8915400" cy="3777600"/>
          </a:xfrm>
          <a:prstGeom prst="rect">
            <a:avLst/>
          </a:prstGeom>
        </p:spPr>
        <p:txBody>
          <a:bodyPr anchorCtr="0" anchor="t" bIns="91425" lIns="91425" rIns="91425" tIns="91425">
            <a:noAutofit/>
          </a:bodyPr>
          <a:lstStyle/>
          <a:p>
            <a:pPr indent="-355600" lvl="0" marL="457200" rtl="0">
              <a:spcBef>
                <a:spcPts val="0"/>
              </a:spcBef>
              <a:buSzPct val="100000"/>
            </a:pPr>
            <a:r>
              <a:rPr lang="en-US" sz="2000" u="sng">
                <a:solidFill>
                  <a:schemeClr val="hlink"/>
                </a:solidFill>
                <a:hlinkClick r:id="rId3"/>
              </a:rPr>
              <a:t>https://en.wikipedia.org/wiki/SOLID_(object-oriented_design)</a:t>
            </a:r>
          </a:p>
          <a:p>
            <a:pPr indent="-355600" lvl="0" marL="457200" rtl="0">
              <a:spcBef>
                <a:spcPts val="0"/>
              </a:spcBef>
              <a:buSzPct val="100000"/>
            </a:pPr>
            <a:r>
              <a:rPr lang="en-US" sz="2000" u="sng">
                <a:solidFill>
                  <a:schemeClr val="hlink"/>
                </a:solidFill>
                <a:hlinkClick r:id="rId4"/>
              </a:rPr>
              <a:t>https://scotch.io/bar-talk/s-o-l-i-d-the-first-five-principles-of-object-oriented-design</a:t>
            </a:r>
          </a:p>
          <a:p>
            <a:pPr indent="-355600" lvl="0" marL="457200" rtl="0">
              <a:spcBef>
                <a:spcPts val="0"/>
              </a:spcBef>
              <a:buSzPct val="100000"/>
            </a:pPr>
            <a:r>
              <a:rPr lang="en-US" sz="2000" u="sng">
                <a:solidFill>
                  <a:schemeClr val="hlink"/>
                </a:solidFill>
                <a:hlinkClick r:id="rId5"/>
              </a:rPr>
              <a:t>http://www.oodesign.com/design-principles.html</a:t>
            </a:r>
          </a:p>
          <a:p>
            <a:pPr indent="-355600" lvl="0" marL="457200" rtl="0">
              <a:spcBef>
                <a:spcPts val="0"/>
              </a:spcBef>
              <a:buSzPct val="100000"/>
            </a:pPr>
            <a:r>
              <a:rPr lang="en-US" sz="2000" u="sng">
                <a:solidFill>
                  <a:schemeClr val="hlink"/>
                </a:solidFill>
                <a:hlinkClick r:id="rId6"/>
              </a:rPr>
              <a:t>http://rangahc.blogspot.in/2015/10/single-responsibility-solid-principle.html</a:t>
            </a:r>
          </a:p>
          <a:p>
            <a:pPr indent="-355600" lvl="0" marL="457200" rtl="0">
              <a:spcBef>
                <a:spcPts val="0"/>
              </a:spcBef>
              <a:buSzPct val="100000"/>
            </a:pPr>
            <a:r>
              <a:rPr lang="en-US" sz="2000" u="sng">
                <a:solidFill>
                  <a:schemeClr val="hlink"/>
                </a:solidFill>
                <a:hlinkClick r:id="rId7"/>
              </a:rPr>
              <a:t>http://stackoverflow.com/questions/10620022/example-of-single-responsibility-principle</a:t>
            </a:r>
          </a:p>
          <a:p>
            <a:pPr indent="-355600" lvl="0" marL="457200" rtl="0">
              <a:spcBef>
                <a:spcPts val="0"/>
              </a:spcBef>
              <a:buSzPct val="100000"/>
            </a:pPr>
            <a:r>
              <a:rPr lang="en-US" sz="2000" u="sng">
                <a:solidFill>
                  <a:schemeClr val="hlink"/>
                </a:solidFill>
                <a:hlinkClick r:id="rId8"/>
              </a:rPr>
              <a:t>http://www.oodesign.com/open-close-principle.html</a:t>
            </a:r>
          </a:p>
          <a:p>
            <a:pPr indent="0" lvl="0" marL="0">
              <a:spcBef>
                <a:spcPts val="0"/>
              </a:spcBef>
              <a:buNone/>
            </a:pPr>
            <a:r>
              <a:t/>
            </a:r>
            <a:endParaRPr sz="2000"/>
          </a:p>
        </p:txBody>
      </p:sp>
      <p:grpSp>
        <p:nvGrpSpPr>
          <p:cNvPr id="688" name="Shape 688"/>
          <p:cNvGrpSpPr/>
          <p:nvPr/>
        </p:nvGrpSpPr>
        <p:grpSpPr>
          <a:xfrm>
            <a:off x="1654129" y="469900"/>
            <a:ext cx="6495853" cy="1219108"/>
            <a:chOff x="1654129" y="469900"/>
            <a:chExt cx="6495853" cy="1219108"/>
          </a:xfrm>
        </p:grpSpPr>
        <p:grpSp>
          <p:nvGrpSpPr>
            <p:cNvPr id="689" name="Shape 689"/>
            <p:cNvGrpSpPr/>
            <p:nvPr/>
          </p:nvGrpSpPr>
          <p:grpSpPr>
            <a:xfrm>
              <a:off x="1654129" y="469900"/>
              <a:ext cx="6495853" cy="1219108"/>
              <a:chOff x="1247729" y="1219200"/>
              <a:chExt cx="6495853" cy="1219108"/>
            </a:xfrm>
          </p:grpSpPr>
          <p:grpSp>
            <p:nvGrpSpPr>
              <p:cNvPr id="690" name="Shape 690"/>
              <p:cNvGrpSpPr/>
              <p:nvPr/>
            </p:nvGrpSpPr>
            <p:grpSpPr>
              <a:xfrm>
                <a:off x="1247729" y="1447859"/>
                <a:ext cx="6495853" cy="558676"/>
                <a:chOff x="1631146" y="1316984"/>
                <a:chExt cx="5761800" cy="558900"/>
              </a:xfrm>
            </p:grpSpPr>
            <p:sp>
              <p:nvSpPr>
                <p:cNvPr id="691" name="Shape 691"/>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692" name="Shape 692"/>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693" name="Shape 693"/>
              <p:cNvGrpSpPr/>
              <p:nvPr/>
            </p:nvGrpSpPr>
            <p:grpSpPr>
              <a:xfrm>
                <a:off x="2168544" y="1219200"/>
                <a:ext cx="4651533" cy="1219108"/>
                <a:chOff x="2530675" y="1066800"/>
                <a:chExt cx="4651998" cy="1220084"/>
              </a:xfrm>
            </p:grpSpPr>
            <p:pic>
              <p:nvPicPr>
                <p:cNvPr descr="C:\Users\dell\Desktop\Icon sale page\Icon tĩnh\200wide.jpg" id="694" name="Shape 694"/>
                <p:cNvPicPr preferRelativeResize="0"/>
                <p:nvPr/>
              </p:nvPicPr>
              <p:blipFill rotWithShape="1">
                <a:blip r:embed="rId9">
                  <a:alphaModFix/>
                </a:blip>
                <a:srcRect b="0" l="14155" r="0" t="0"/>
                <a:stretch/>
              </p:blipFill>
              <p:spPr>
                <a:xfrm flipH="1">
                  <a:off x="2631389" y="2040884"/>
                  <a:ext cx="3744000" cy="246000"/>
                </a:xfrm>
                <a:prstGeom prst="rect">
                  <a:avLst/>
                </a:prstGeom>
                <a:noFill/>
                <a:ln>
                  <a:noFill/>
                </a:ln>
              </p:spPr>
            </p:pic>
            <p:grpSp>
              <p:nvGrpSpPr>
                <p:cNvPr id="695" name="Shape 695"/>
                <p:cNvGrpSpPr/>
                <p:nvPr/>
              </p:nvGrpSpPr>
              <p:grpSpPr>
                <a:xfrm>
                  <a:off x="2530675" y="1066800"/>
                  <a:ext cx="4651998" cy="1011299"/>
                  <a:chOff x="2671148" y="1311915"/>
                  <a:chExt cx="3938700" cy="1011299"/>
                </a:xfrm>
              </p:grpSpPr>
              <p:pic>
                <p:nvPicPr>
                  <p:cNvPr id="696" name="Shape 696"/>
                  <p:cNvPicPr preferRelativeResize="0"/>
                  <p:nvPr/>
                </p:nvPicPr>
                <p:blipFill rotWithShape="1">
                  <a:blip r:embed="rId10">
                    <a:alphaModFix/>
                  </a:blip>
                  <a:srcRect b="0" l="0" r="0" t="0"/>
                  <a:stretch/>
                </p:blipFill>
                <p:spPr>
                  <a:xfrm>
                    <a:off x="2671148" y="1311915"/>
                    <a:ext cx="3938700" cy="1011299"/>
                  </a:xfrm>
                  <a:prstGeom prst="rect">
                    <a:avLst/>
                  </a:prstGeom>
                  <a:noFill/>
                  <a:ln>
                    <a:noFill/>
                  </a:ln>
                </p:spPr>
              </p:pic>
              <p:sp>
                <p:nvSpPr>
                  <p:cNvPr id="697" name="Shape 697"/>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698" name="Shape 698"/>
            <p:cNvSpPr/>
            <p:nvPr/>
          </p:nvSpPr>
          <p:spPr>
            <a:xfrm>
              <a:off x="2682899" y="716300"/>
              <a:ext cx="5013600" cy="523200"/>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lang="en-US" sz="2400">
                  <a:solidFill>
                    <a:schemeClr val="dk1"/>
                  </a:solidFill>
                </a:rPr>
                <a:t>Tài liệu tham khảo.</a:t>
              </a:r>
            </a:p>
            <a:p>
              <a:pPr indent="0" lvl="0" marL="0" marR="0" rtl="0" algn="l">
                <a:spcBef>
                  <a:spcPts val="0"/>
                </a:spcBef>
                <a:buNone/>
              </a:pPr>
              <a:r>
                <a:t/>
              </a:r>
              <a:endParaRPr sz="2400">
                <a:solidFill>
                  <a:schemeClr val="dk1"/>
                </a:solidFill>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3" name="Shape 703"/>
        <p:cNvGrpSpPr/>
        <p:nvPr/>
      </p:nvGrpSpPr>
      <p:grpSpPr>
        <a:xfrm>
          <a:off x="0" y="0"/>
          <a:ext cx="0" cy="0"/>
          <a:chOff x="0" y="0"/>
          <a:chExt cx="0" cy="0"/>
        </a:xfrm>
      </p:grpSpPr>
      <p:sp>
        <p:nvSpPr>
          <p:cNvPr id="704" name="Shape 704"/>
          <p:cNvSpPr txBox="1"/>
          <p:nvPr>
            <p:ph type="title"/>
          </p:nvPr>
        </p:nvSpPr>
        <p:spPr>
          <a:xfrm>
            <a:off x="2252490" y="2704430"/>
            <a:ext cx="8596800" cy="777300"/>
          </a:xfrm>
          <a:prstGeom prst="rect">
            <a:avLst/>
          </a:prstGeom>
          <a:noFill/>
          <a:ln>
            <a:noFill/>
          </a:ln>
        </p:spPr>
        <p:txBody>
          <a:bodyPr anchorCtr="0" anchor="t" bIns="45700" lIns="91425" rIns="91425" tIns="45700">
            <a:noAutofit/>
          </a:bodyPr>
          <a:lstStyle/>
          <a:p>
            <a:pPr indent="-69850" lvl="0" marL="0" marR="0" rtl="0" algn="ctr">
              <a:spcBef>
                <a:spcPts val="0"/>
              </a:spcBef>
              <a:buClr>
                <a:schemeClr val="dk1"/>
              </a:buClr>
              <a:buSzPct val="25000"/>
              <a:buFont typeface="Arial"/>
              <a:buNone/>
            </a:pPr>
            <a:r>
              <a:rPr i="1" lang="en-US" sz="4800">
                <a:solidFill>
                  <a:srgbClr val="55643E"/>
                </a:solidFill>
                <a:latin typeface="Arial"/>
                <a:ea typeface="Arial"/>
                <a:cs typeface="Arial"/>
                <a:sym typeface="Arial"/>
              </a:rPr>
              <a:t>Thank you for your time and attention!</a:t>
            </a:r>
          </a:p>
          <a:p>
            <a:pPr indent="-69850" lvl="0" marL="0" marR="0" rtl="0">
              <a:spcBef>
                <a:spcPts val="0"/>
              </a:spcBef>
              <a:buClr>
                <a:schemeClr val="dk1"/>
              </a:buClr>
              <a:buSzPct val="61111"/>
              <a:buFont typeface="Arial"/>
              <a:buNone/>
            </a:pPr>
            <a:r>
              <a:t/>
            </a:r>
            <a:endParaRPr i="1" sz="1800">
              <a:solidFill>
                <a:srgbClr val="55643E"/>
              </a:solidFill>
              <a:latin typeface="Arial"/>
              <a:ea typeface="Arial"/>
              <a:cs typeface="Arial"/>
              <a:sym typeface="Arial"/>
            </a:endParaRPr>
          </a:p>
        </p:txBody>
      </p:sp>
      <p:sp>
        <p:nvSpPr>
          <p:cNvPr id="705" name="Shape 705"/>
          <p:cNvSpPr/>
          <p:nvPr/>
        </p:nvSpPr>
        <p:spPr>
          <a:xfrm>
            <a:off x="6003633" y="2967334"/>
            <a:ext cx="184730" cy="923329"/>
          </a:xfrm>
          <a:prstGeom prst="rect">
            <a:avLst/>
          </a:prstGeom>
          <a:noFill/>
          <a:ln>
            <a:noFill/>
          </a:ln>
        </p:spPr>
        <p:txBody>
          <a:bodyPr anchorCtr="0" anchor="t" bIns="45700" lIns="91425" rIns="91425" tIns="45700">
            <a:noAutofit/>
          </a:bodyPr>
          <a:lstStyle/>
          <a:p>
            <a:pPr indent="0" lvl="0" marL="0" marR="0" rtl="0" algn="ctr">
              <a:spcBef>
                <a:spcPts val="0"/>
              </a:spcBef>
              <a:buNone/>
            </a:pPr>
            <a:r>
              <a:t/>
            </a:r>
            <a:endParaRPr b="1" sz="5400" cap="none">
              <a:solidFill>
                <a:schemeClr val="accent5"/>
              </a:solidFill>
              <a:latin typeface="Questrial"/>
              <a:ea typeface="Questrial"/>
              <a:cs typeface="Questrial"/>
              <a:sym typeface="Questrial"/>
            </a:endParaRP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idx="1" type="body"/>
          </p:nvPr>
        </p:nvSpPr>
        <p:spPr>
          <a:xfrm>
            <a:off x="772700" y="1689000"/>
            <a:ext cx="10696500" cy="49773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US">
                <a:latin typeface="Arial"/>
                <a:ea typeface="Arial"/>
                <a:cs typeface="Arial"/>
                <a:sym typeface="Arial"/>
              </a:rPr>
              <a:t> Giả sử chúng ta cần một đối tượng để giữ một tin nhắn email. Chúng ta sẽ sử dụng giao diện </a:t>
            </a:r>
          </a:p>
          <a:p>
            <a:pPr lvl="0">
              <a:spcBef>
                <a:spcPts val="0"/>
              </a:spcBef>
              <a:buClr>
                <a:schemeClr val="dk1"/>
              </a:buClr>
              <a:buSzPct val="61111"/>
              <a:buFont typeface="Arial"/>
              <a:buNone/>
            </a:pPr>
            <a:r>
              <a:rPr lang="en-US">
                <a:latin typeface="Arial"/>
                <a:ea typeface="Arial"/>
                <a:cs typeface="Arial"/>
                <a:sym typeface="Arial"/>
              </a:rPr>
              <a:t> IEmail từ các mẫu dưới đây. nhìn có vẻ ổn. nhìn gần hơn chúng ta có thể thấy giao diện </a:t>
            </a:r>
          </a:p>
          <a:p>
            <a:pPr lvl="0">
              <a:spcBef>
                <a:spcPts val="0"/>
              </a:spcBef>
              <a:buClr>
                <a:schemeClr val="dk1"/>
              </a:buClr>
              <a:buSzPct val="61111"/>
              <a:buFont typeface="Arial"/>
              <a:buNone/>
            </a:pPr>
            <a:r>
              <a:rPr lang="en-US">
                <a:latin typeface="Arial"/>
                <a:ea typeface="Arial"/>
                <a:cs typeface="Arial"/>
                <a:sym typeface="Arial"/>
              </a:rPr>
              <a:t> IEmail của chúng tôi và lớp Email có 2 trách nhiệm (lý do thay đổi). Một sẽ là việc sử dụng các lớp học trong một số giao thức email </a:t>
            </a:r>
          </a:p>
          <a:p>
            <a:pPr lvl="0">
              <a:spcBef>
                <a:spcPts val="0"/>
              </a:spcBef>
              <a:buClr>
                <a:schemeClr val="dk1"/>
              </a:buClr>
              <a:buSzPct val="61111"/>
              <a:buFont typeface="Arial"/>
              <a:buNone/>
            </a:pPr>
            <a:r>
              <a:rPr lang="en-US">
                <a:latin typeface="Arial"/>
                <a:ea typeface="Arial"/>
                <a:cs typeface="Arial"/>
                <a:sym typeface="Arial"/>
              </a:rPr>
              <a:t> như pop3 hay imap. Nếu các giao thức khác phải được hỗ trợ các đối tượng cần được tuần tự </a:t>
            </a:r>
          </a:p>
          <a:p>
            <a:pPr lvl="0">
              <a:spcBef>
                <a:spcPts val="0"/>
              </a:spcBef>
              <a:buClr>
                <a:schemeClr val="dk1"/>
              </a:buClr>
              <a:buSzPct val="61111"/>
              <a:buFont typeface="Arial"/>
              <a:buNone/>
            </a:pPr>
            <a:r>
              <a:rPr lang="en-US">
                <a:latin typeface="Arial"/>
                <a:ea typeface="Arial"/>
                <a:cs typeface="Arial"/>
                <a:sym typeface="Arial"/>
              </a:rPr>
              <a:t> theo cách khác và mã nên được bổ sung để hỗ trợ các giao thức mới. Một số khác sẽ được cho </a:t>
            </a:r>
          </a:p>
          <a:p>
            <a:pPr lvl="0">
              <a:spcBef>
                <a:spcPts val="0"/>
              </a:spcBef>
              <a:buClr>
                <a:schemeClr val="dk1"/>
              </a:buClr>
              <a:buSzPct val="61111"/>
              <a:buFont typeface="Arial"/>
              <a:buNone/>
            </a:pPr>
            <a:r>
              <a:rPr lang="en-US">
                <a:latin typeface="Arial"/>
                <a:ea typeface="Arial"/>
                <a:cs typeface="Arial"/>
                <a:sym typeface="Arial"/>
              </a:rPr>
              <a:t> các lĩnh vực nội dung. Ngay cả khi nội dung là một chuỗi có lẽ chúng ta muốn trong tương </a:t>
            </a:r>
          </a:p>
          <a:p>
            <a:pPr lvl="0">
              <a:spcBef>
                <a:spcPts val="0"/>
              </a:spcBef>
              <a:buClr>
                <a:schemeClr val="dk1"/>
              </a:buClr>
              <a:buSzPct val="61111"/>
              <a:buFont typeface="Arial"/>
              <a:buNone/>
            </a:pPr>
            <a:r>
              <a:rPr lang="en-US">
                <a:latin typeface="Arial"/>
                <a:ea typeface="Arial"/>
                <a:cs typeface="Arial"/>
                <a:sym typeface="Arial"/>
              </a:rPr>
              <a:t> lai để hỗ trợ HTML hoặc các định dạng khác.</a:t>
            </a:r>
          </a:p>
          <a:p>
            <a:pPr lvl="0">
              <a:spcBef>
                <a:spcPts val="0"/>
              </a:spcBef>
              <a:buClr>
                <a:schemeClr val="dk1"/>
              </a:buClr>
              <a:buSzPct val="61111"/>
              <a:buFont typeface="Arial"/>
              <a:buNone/>
            </a:pPr>
            <a:r>
              <a:rPr lang="en-US">
                <a:latin typeface="Arial"/>
                <a:ea typeface="Arial"/>
                <a:cs typeface="Arial"/>
                <a:sym typeface="Arial"/>
              </a:rPr>
              <a:t> Nếu chúng ta giữ chỉ có một lớp, mỗi thay đổi cho một trách nhiệm có thể ảnh hưởng đến một trong những khác:</a:t>
            </a:r>
          </a:p>
          <a:p>
            <a:pPr lvl="0">
              <a:spcBef>
                <a:spcPts val="0"/>
              </a:spcBef>
              <a:buClr>
                <a:schemeClr val="dk1"/>
              </a:buClr>
              <a:buSzPct val="61111"/>
              <a:buFont typeface="Arial"/>
              <a:buNone/>
            </a:pPr>
            <a:r>
              <a:rPr lang="en-US">
                <a:latin typeface="Arial"/>
                <a:ea typeface="Arial"/>
                <a:cs typeface="Arial"/>
                <a:sym typeface="Arial"/>
              </a:rPr>
              <a:t>Thêm giao thức mới sẽ tạo ra sự cần thiết phải thêm mã cho phân tích cú pháp và tuần tự hóa các nội dung cho mỗi loại trường.</a:t>
            </a:r>
          </a:p>
          <a:p>
            <a:pPr lvl="0">
              <a:spcBef>
                <a:spcPts val="0"/>
              </a:spcBef>
              <a:buClr>
                <a:schemeClr val="dk1"/>
              </a:buClr>
              <a:buSzPct val="61111"/>
              <a:buFont typeface="Arial"/>
              <a:buNone/>
            </a:pPr>
            <a:r>
              <a:rPr lang="en-US">
                <a:latin typeface="Arial"/>
                <a:ea typeface="Arial"/>
                <a:cs typeface="Arial"/>
                <a:sym typeface="Arial"/>
              </a:rPr>
              <a:t>Thêm một kiểu nội dung mới (như html) làm cho chúng ta thêm mã cho mỗi giao thức thực hiện.</a:t>
            </a:r>
          </a:p>
          <a:p>
            <a:pPr lvl="0">
              <a:spcBef>
                <a:spcPts val="0"/>
              </a:spcBef>
              <a:buNone/>
            </a:pPr>
            <a:r>
              <a:t/>
            </a:r>
            <a:endParaRPr sz="1400">
              <a:latin typeface="Arial"/>
              <a:ea typeface="Arial"/>
              <a:cs typeface="Arial"/>
              <a:sym typeface="Arial"/>
            </a:endParaRPr>
          </a:p>
        </p:txBody>
      </p:sp>
      <p:grpSp>
        <p:nvGrpSpPr>
          <p:cNvPr id="200" name="Shape 200"/>
          <p:cNvGrpSpPr/>
          <p:nvPr/>
        </p:nvGrpSpPr>
        <p:grpSpPr>
          <a:xfrm>
            <a:off x="1654081" y="469899"/>
            <a:ext cx="8933747" cy="1219108"/>
            <a:chOff x="1654129" y="469900"/>
            <a:chExt cx="6495853" cy="1219108"/>
          </a:xfrm>
        </p:grpSpPr>
        <p:grpSp>
          <p:nvGrpSpPr>
            <p:cNvPr id="201" name="Shape 201"/>
            <p:cNvGrpSpPr/>
            <p:nvPr/>
          </p:nvGrpSpPr>
          <p:grpSpPr>
            <a:xfrm>
              <a:off x="1654129" y="469900"/>
              <a:ext cx="6495853" cy="1219108"/>
              <a:chOff x="1247729" y="1219200"/>
              <a:chExt cx="6495853" cy="1219108"/>
            </a:xfrm>
          </p:grpSpPr>
          <p:grpSp>
            <p:nvGrpSpPr>
              <p:cNvPr id="202" name="Shape 202"/>
              <p:cNvGrpSpPr/>
              <p:nvPr/>
            </p:nvGrpSpPr>
            <p:grpSpPr>
              <a:xfrm>
                <a:off x="1247729" y="1447859"/>
                <a:ext cx="6495853" cy="558676"/>
                <a:chOff x="1631146" y="1316984"/>
                <a:chExt cx="5761800" cy="558900"/>
              </a:xfrm>
            </p:grpSpPr>
            <p:sp>
              <p:nvSpPr>
                <p:cNvPr id="203" name="Shape 203"/>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204" name="Shape 204"/>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205" name="Shape 205"/>
              <p:cNvGrpSpPr/>
              <p:nvPr/>
            </p:nvGrpSpPr>
            <p:grpSpPr>
              <a:xfrm>
                <a:off x="2168544" y="1219200"/>
                <a:ext cx="4651533" cy="1219108"/>
                <a:chOff x="2530675" y="1066800"/>
                <a:chExt cx="4651998" cy="1220084"/>
              </a:xfrm>
            </p:grpSpPr>
            <p:pic>
              <p:nvPicPr>
                <p:cNvPr descr="C:\Users\dell\Desktop\Icon sale page\Icon tĩnh\200wide.jpg" id="206" name="Shape 206"/>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207" name="Shape 207"/>
                <p:cNvGrpSpPr/>
                <p:nvPr/>
              </p:nvGrpSpPr>
              <p:grpSpPr>
                <a:xfrm>
                  <a:off x="2530675" y="1066800"/>
                  <a:ext cx="4651998" cy="1011299"/>
                  <a:chOff x="2671148" y="1311915"/>
                  <a:chExt cx="3938700" cy="1011299"/>
                </a:xfrm>
              </p:grpSpPr>
              <p:pic>
                <p:nvPicPr>
                  <p:cNvPr id="208" name="Shape 208"/>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209" name="Shape 209"/>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210" name="Shape 210"/>
            <p:cNvSpPr/>
            <p:nvPr/>
          </p:nvSpPr>
          <p:spPr>
            <a:xfrm>
              <a:off x="2741598" y="731575"/>
              <a:ext cx="48294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Arial"/>
                  <a:ea typeface="Arial"/>
                  <a:cs typeface="Arial"/>
                  <a:sym typeface="Arial"/>
                </a:rPr>
                <a:t>1. </a:t>
              </a:r>
              <a:r>
                <a:rPr lang="en-US" sz="2800">
                  <a:solidFill>
                    <a:schemeClr val="dk1"/>
                  </a:solidFill>
                </a:rPr>
                <a:t>Single Responsibility Principles</a:t>
              </a: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idx="1" type="body"/>
          </p:nvPr>
        </p:nvSpPr>
        <p:spPr>
          <a:xfrm>
            <a:off x="772700" y="1689000"/>
            <a:ext cx="10696500" cy="4977300"/>
          </a:xfrm>
          <a:prstGeom prst="rect">
            <a:avLst/>
          </a:prstGeom>
        </p:spPr>
        <p:txBody>
          <a:bodyPr anchorCtr="0" anchor="t" bIns="91425" lIns="91425" rIns="91425" tIns="91425">
            <a:noAutofit/>
          </a:bodyPr>
          <a:lstStyle/>
          <a:p>
            <a:pPr lvl="0">
              <a:spcBef>
                <a:spcPts val="0"/>
              </a:spcBef>
              <a:buNone/>
            </a:pPr>
            <a:r>
              <a:rPr lang="en-US">
                <a:latin typeface="Arial"/>
                <a:ea typeface="Arial"/>
                <a:cs typeface="Arial"/>
                <a:sym typeface="Arial"/>
              </a:rPr>
              <a:t> // single responsibility principle - bad example</a:t>
            </a:r>
          </a:p>
          <a:p>
            <a:pPr lvl="0">
              <a:spcBef>
                <a:spcPts val="0"/>
              </a:spcBef>
              <a:buNone/>
            </a:pPr>
            <a:r>
              <a:rPr lang="en-US">
                <a:latin typeface="Arial"/>
                <a:ea typeface="Arial"/>
                <a:cs typeface="Arial"/>
                <a:sym typeface="Arial"/>
              </a:rPr>
              <a:t>interface IEmail {</a:t>
            </a:r>
          </a:p>
          <a:p>
            <a:pPr indent="-228600" lvl="0" marL="800100">
              <a:spcBef>
                <a:spcPts val="0"/>
              </a:spcBef>
              <a:buNone/>
            </a:pPr>
            <a:r>
              <a:rPr lang="en-US">
                <a:latin typeface="Arial"/>
                <a:ea typeface="Arial"/>
                <a:cs typeface="Arial"/>
                <a:sym typeface="Arial"/>
              </a:rPr>
              <a:t>	public void setSender(String sender);</a:t>
            </a:r>
          </a:p>
          <a:p>
            <a:pPr indent="-228600" lvl="0" marL="800100">
              <a:spcBef>
                <a:spcPts val="0"/>
              </a:spcBef>
              <a:buNone/>
            </a:pPr>
            <a:r>
              <a:rPr lang="en-US">
                <a:latin typeface="Arial"/>
                <a:ea typeface="Arial"/>
                <a:cs typeface="Arial"/>
                <a:sym typeface="Arial"/>
              </a:rPr>
              <a:t>	public void setReceiver(String receiver);</a:t>
            </a:r>
          </a:p>
          <a:p>
            <a:pPr indent="-228600" lvl="0" marL="800100">
              <a:spcBef>
                <a:spcPts val="0"/>
              </a:spcBef>
              <a:buNone/>
            </a:pPr>
            <a:r>
              <a:rPr lang="en-US">
                <a:latin typeface="Arial"/>
                <a:ea typeface="Arial"/>
                <a:cs typeface="Arial"/>
                <a:sym typeface="Arial"/>
              </a:rPr>
              <a:t>	public void setContent(String content);</a:t>
            </a:r>
          </a:p>
          <a:p>
            <a:pPr lvl="0">
              <a:spcBef>
                <a:spcPts val="0"/>
              </a:spcBef>
              <a:buNone/>
            </a:pPr>
            <a:r>
              <a:rPr lang="en-US">
                <a:latin typeface="Arial"/>
                <a:ea typeface="Arial"/>
                <a:cs typeface="Arial"/>
                <a:sym typeface="Arial"/>
              </a:rPr>
              <a:t>}</a:t>
            </a:r>
          </a:p>
          <a:p>
            <a:pPr lvl="0">
              <a:spcBef>
                <a:spcPts val="0"/>
              </a:spcBef>
              <a:buNone/>
            </a:pPr>
            <a:r>
              <a:t/>
            </a:r>
            <a:endParaRPr>
              <a:latin typeface="Arial"/>
              <a:ea typeface="Arial"/>
              <a:cs typeface="Arial"/>
              <a:sym typeface="Arial"/>
            </a:endParaRPr>
          </a:p>
          <a:p>
            <a:pPr lvl="0">
              <a:spcBef>
                <a:spcPts val="0"/>
              </a:spcBef>
              <a:buNone/>
            </a:pPr>
            <a:r>
              <a:rPr lang="en-US">
                <a:latin typeface="Arial"/>
                <a:ea typeface="Arial"/>
                <a:cs typeface="Arial"/>
                <a:sym typeface="Arial"/>
              </a:rPr>
              <a:t>class Email implements IEmail {</a:t>
            </a:r>
          </a:p>
          <a:p>
            <a:pPr indent="-228600" lvl="0" marL="800100">
              <a:spcBef>
                <a:spcPts val="0"/>
              </a:spcBef>
              <a:buNone/>
            </a:pPr>
            <a:r>
              <a:rPr lang="en-US">
                <a:latin typeface="Arial"/>
                <a:ea typeface="Arial"/>
                <a:cs typeface="Arial"/>
                <a:sym typeface="Arial"/>
              </a:rPr>
              <a:t>	public void setSender(String sender) {// set sender; }</a:t>
            </a:r>
          </a:p>
          <a:p>
            <a:pPr indent="-228600" lvl="0" marL="800100">
              <a:spcBef>
                <a:spcPts val="0"/>
              </a:spcBef>
              <a:buNone/>
            </a:pPr>
            <a:r>
              <a:rPr lang="en-US">
                <a:latin typeface="Arial"/>
                <a:ea typeface="Arial"/>
                <a:cs typeface="Arial"/>
                <a:sym typeface="Arial"/>
              </a:rPr>
              <a:t>	public void setReceiver(String receiver) {// set receiver; }</a:t>
            </a:r>
          </a:p>
          <a:p>
            <a:pPr indent="-228600" lvl="0" marL="800100">
              <a:spcBef>
                <a:spcPts val="0"/>
              </a:spcBef>
              <a:buNone/>
            </a:pPr>
            <a:r>
              <a:rPr lang="en-US">
                <a:latin typeface="Arial"/>
                <a:ea typeface="Arial"/>
                <a:cs typeface="Arial"/>
                <a:sym typeface="Arial"/>
              </a:rPr>
              <a:t>	public void setContent(String content) {// set content; }</a:t>
            </a:r>
          </a:p>
          <a:p>
            <a:pPr lvl="0">
              <a:spcBef>
                <a:spcPts val="0"/>
              </a:spcBef>
              <a:buNone/>
            </a:pPr>
            <a:r>
              <a:rPr lang="en-US">
                <a:latin typeface="Arial"/>
                <a:ea typeface="Arial"/>
                <a:cs typeface="Arial"/>
                <a:sym typeface="Arial"/>
              </a:rPr>
              <a:t>}</a:t>
            </a:r>
          </a:p>
          <a:p>
            <a:pPr lvl="0" rtl="0">
              <a:spcBef>
                <a:spcPts val="0"/>
              </a:spcBef>
              <a:buNone/>
            </a:pPr>
            <a:r>
              <a:t/>
            </a:r>
            <a:endParaRPr>
              <a:latin typeface="Arial"/>
              <a:ea typeface="Arial"/>
              <a:cs typeface="Arial"/>
              <a:sym typeface="Arial"/>
            </a:endParaRPr>
          </a:p>
          <a:p>
            <a:pPr lvl="0" rtl="0">
              <a:spcBef>
                <a:spcPts val="0"/>
              </a:spcBef>
              <a:buNone/>
            </a:pPr>
            <a:r>
              <a:t/>
            </a:r>
            <a:endParaRPr sz="1400">
              <a:latin typeface="Arial"/>
              <a:ea typeface="Arial"/>
              <a:cs typeface="Arial"/>
              <a:sym typeface="Arial"/>
            </a:endParaRPr>
          </a:p>
        </p:txBody>
      </p:sp>
      <p:grpSp>
        <p:nvGrpSpPr>
          <p:cNvPr id="217" name="Shape 217"/>
          <p:cNvGrpSpPr/>
          <p:nvPr/>
        </p:nvGrpSpPr>
        <p:grpSpPr>
          <a:xfrm>
            <a:off x="1654081" y="469899"/>
            <a:ext cx="8933747" cy="1219108"/>
            <a:chOff x="1654129" y="469900"/>
            <a:chExt cx="6495853" cy="1219108"/>
          </a:xfrm>
        </p:grpSpPr>
        <p:grpSp>
          <p:nvGrpSpPr>
            <p:cNvPr id="218" name="Shape 218"/>
            <p:cNvGrpSpPr/>
            <p:nvPr/>
          </p:nvGrpSpPr>
          <p:grpSpPr>
            <a:xfrm>
              <a:off x="1654129" y="469900"/>
              <a:ext cx="6495853" cy="1219108"/>
              <a:chOff x="1247729" y="1219200"/>
              <a:chExt cx="6495853" cy="1219108"/>
            </a:xfrm>
          </p:grpSpPr>
          <p:grpSp>
            <p:nvGrpSpPr>
              <p:cNvPr id="219" name="Shape 219"/>
              <p:cNvGrpSpPr/>
              <p:nvPr/>
            </p:nvGrpSpPr>
            <p:grpSpPr>
              <a:xfrm>
                <a:off x="1247729" y="1447859"/>
                <a:ext cx="6495853" cy="558676"/>
                <a:chOff x="1631146" y="1316984"/>
                <a:chExt cx="5761800" cy="558900"/>
              </a:xfrm>
            </p:grpSpPr>
            <p:sp>
              <p:nvSpPr>
                <p:cNvPr id="220" name="Shape 220"/>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221" name="Shape 221"/>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222" name="Shape 222"/>
              <p:cNvGrpSpPr/>
              <p:nvPr/>
            </p:nvGrpSpPr>
            <p:grpSpPr>
              <a:xfrm>
                <a:off x="2168544" y="1219200"/>
                <a:ext cx="4651533" cy="1219108"/>
                <a:chOff x="2530675" y="1066800"/>
                <a:chExt cx="4651998" cy="1220084"/>
              </a:xfrm>
            </p:grpSpPr>
            <p:pic>
              <p:nvPicPr>
                <p:cNvPr descr="C:\Users\dell\Desktop\Icon sale page\Icon tĩnh\200wide.jpg" id="223" name="Shape 223"/>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224" name="Shape 224"/>
                <p:cNvGrpSpPr/>
                <p:nvPr/>
              </p:nvGrpSpPr>
              <p:grpSpPr>
                <a:xfrm>
                  <a:off x="2530675" y="1066800"/>
                  <a:ext cx="4651998" cy="1011299"/>
                  <a:chOff x="2671148" y="1311915"/>
                  <a:chExt cx="3938700" cy="1011299"/>
                </a:xfrm>
              </p:grpSpPr>
              <p:pic>
                <p:nvPicPr>
                  <p:cNvPr id="225" name="Shape 225"/>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226" name="Shape 226"/>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227" name="Shape 227"/>
            <p:cNvSpPr/>
            <p:nvPr/>
          </p:nvSpPr>
          <p:spPr>
            <a:xfrm>
              <a:off x="2741598" y="731575"/>
              <a:ext cx="48294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Arial"/>
                  <a:ea typeface="Arial"/>
                  <a:cs typeface="Arial"/>
                  <a:sym typeface="Arial"/>
                </a:rPr>
                <a:t>1. </a:t>
              </a:r>
              <a:r>
                <a:rPr lang="en-US" sz="2800">
                  <a:solidFill>
                    <a:schemeClr val="dk1"/>
                  </a:solidFill>
                </a:rPr>
                <a:t>Single Responsibility Principles</a:t>
              </a: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ph idx="1" type="body"/>
          </p:nvPr>
        </p:nvSpPr>
        <p:spPr>
          <a:xfrm>
            <a:off x="772700" y="1689000"/>
            <a:ext cx="10696500" cy="5169000"/>
          </a:xfrm>
          <a:prstGeom prst="rect">
            <a:avLst/>
          </a:prstGeom>
        </p:spPr>
        <p:txBody>
          <a:bodyPr anchorCtr="0" anchor="t" bIns="91425" lIns="91425" rIns="91425" tIns="91425">
            <a:noAutofit/>
          </a:bodyPr>
          <a:lstStyle/>
          <a:p>
            <a:pPr lvl="0" rtl="0">
              <a:spcBef>
                <a:spcPts val="0"/>
              </a:spcBef>
              <a:buNone/>
            </a:pPr>
            <a:r>
              <a:rPr lang="en-US">
                <a:solidFill>
                  <a:srgbClr val="434343"/>
                </a:solidFill>
                <a:latin typeface="Arial"/>
                <a:ea typeface="Arial"/>
                <a:cs typeface="Arial"/>
                <a:sym typeface="Arial"/>
              </a:rPr>
              <a:t> Chúng ta có thể tạo ra một giao diện mới và lớp được gọi là IContent và nội dung để chia trách nhiệm. Chỉ có một trách nhiệm cho từng lớp học cung cấp cho chúng tôi một thiết kế linh hoạt hơn:</a:t>
            </a:r>
          </a:p>
          <a:p>
            <a:pPr lvl="0" rtl="0">
              <a:spcBef>
                <a:spcPts val="0"/>
              </a:spcBef>
              <a:buNone/>
            </a:pPr>
            <a:r>
              <a:rPr lang="en-US">
                <a:solidFill>
                  <a:srgbClr val="434343"/>
                </a:solidFill>
                <a:latin typeface="Arial"/>
                <a:ea typeface="Arial"/>
                <a:cs typeface="Arial"/>
                <a:sym typeface="Arial"/>
              </a:rPr>
              <a:t>thêm một giao thức mới gây ra sự thay đổi duy nhất trong lớp Email.</a:t>
            </a:r>
          </a:p>
          <a:p>
            <a:pPr lvl="0" rtl="0">
              <a:spcBef>
                <a:spcPts val="0"/>
              </a:spcBef>
              <a:buNone/>
            </a:pPr>
            <a:r>
              <a:rPr lang="en-US">
                <a:solidFill>
                  <a:srgbClr val="434343"/>
                </a:solidFill>
                <a:latin typeface="Arial"/>
                <a:ea typeface="Arial"/>
                <a:cs typeface="Arial"/>
                <a:sym typeface="Arial"/>
              </a:rPr>
              <a:t>thêm một loại mới của nội dung hỗ trợ gây ra những thay đổi duy nhất trong lớp nội dung.</a:t>
            </a:r>
          </a:p>
          <a:p>
            <a:pPr lvl="0">
              <a:spcBef>
                <a:spcPts val="0"/>
              </a:spcBef>
              <a:buClr>
                <a:schemeClr val="dk1"/>
              </a:buClr>
              <a:buSzPct val="61111"/>
              <a:buFont typeface="Arial"/>
              <a:buNone/>
            </a:pPr>
            <a:r>
              <a:rPr lang="en-US">
                <a:solidFill>
                  <a:srgbClr val="434343"/>
                </a:solidFill>
                <a:latin typeface="Arial"/>
                <a:ea typeface="Arial"/>
                <a:cs typeface="Arial"/>
                <a:sym typeface="Arial"/>
              </a:rPr>
              <a:t>// single responsibility principle - good example</a:t>
            </a:r>
          </a:p>
          <a:p>
            <a:pPr lvl="0">
              <a:spcBef>
                <a:spcPts val="0"/>
              </a:spcBef>
              <a:buClr>
                <a:schemeClr val="dk1"/>
              </a:buClr>
              <a:buSzPct val="61111"/>
              <a:buFont typeface="Arial"/>
              <a:buNone/>
            </a:pPr>
            <a:r>
              <a:rPr lang="en-US">
                <a:solidFill>
                  <a:srgbClr val="434343"/>
                </a:solidFill>
                <a:latin typeface="Arial"/>
                <a:ea typeface="Arial"/>
                <a:cs typeface="Arial"/>
                <a:sym typeface="Arial"/>
              </a:rPr>
              <a:t>interface IEmail {</a:t>
            </a:r>
          </a:p>
          <a:p>
            <a:pPr lvl="0">
              <a:spcBef>
                <a:spcPts val="0"/>
              </a:spcBef>
              <a:buClr>
                <a:schemeClr val="dk1"/>
              </a:buClr>
              <a:buSzPct val="61111"/>
              <a:buFont typeface="Arial"/>
              <a:buNone/>
            </a:pPr>
            <a:r>
              <a:rPr lang="en-US">
                <a:solidFill>
                  <a:srgbClr val="434343"/>
                </a:solidFill>
                <a:latin typeface="Arial"/>
                <a:ea typeface="Arial"/>
                <a:cs typeface="Arial"/>
                <a:sym typeface="Arial"/>
              </a:rPr>
              <a:t>	public void setSender(String sender);</a:t>
            </a:r>
          </a:p>
          <a:p>
            <a:pPr lvl="0">
              <a:spcBef>
                <a:spcPts val="0"/>
              </a:spcBef>
              <a:buClr>
                <a:schemeClr val="dk1"/>
              </a:buClr>
              <a:buSzPct val="61111"/>
              <a:buFont typeface="Arial"/>
              <a:buNone/>
            </a:pPr>
            <a:r>
              <a:rPr lang="en-US">
                <a:solidFill>
                  <a:srgbClr val="434343"/>
                </a:solidFill>
                <a:latin typeface="Arial"/>
                <a:ea typeface="Arial"/>
                <a:cs typeface="Arial"/>
                <a:sym typeface="Arial"/>
              </a:rPr>
              <a:t>	public void setReceiver(String receiver);</a:t>
            </a:r>
          </a:p>
          <a:p>
            <a:pPr lvl="0">
              <a:spcBef>
                <a:spcPts val="0"/>
              </a:spcBef>
              <a:buClr>
                <a:schemeClr val="dk1"/>
              </a:buClr>
              <a:buSzPct val="61111"/>
              <a:buFont typeface="Arial"/>
              <a:buNone/>
            </a:pPr>
            <a:r>
              <a:rPr lang="en-US">
                <a:solidFill>
                  <a:srgbClr val="434343"/>
                </a:solidFill>
                <a:latin typeface="Arial"/>
                <a:ea typeface="Arial"/>
                <a:cs typeface="Arial"/>
                <a:sym typeface="Arial"/>
              </a:rPr>
              <a:t>	public void setContent(IContent content);</a:t>
            </a:r>
          </a:p>
          <a:p>
            <a:pPr lvl="0">
              <a:spcBef>
                <a:spcPts val="0"/>
              </a:spcBef>
              <a:buClr>
                <a:schemeClr val="dk1"/>
              </a:buClr>
              <a:buSzPct val="61111"/>
              <a:buFont typeface="Arial"/>
              <a:buNone/>
            </a:pPr>
            <a:r>
              <a:rPr lang="en-US">
                <a:solidFill>
                  <a:srgbClr val="434343"/>
                </a:solidFill>
                <a:latin typeface="Arial"/>
                <a:ea typeface="Arial"/>
                <a:cs typeface="Arial"/>
                <a:sym typeface="Arial"/>
              </a:rPr>
              <a:t>}</a:t>
            </a:r>
          </a:p>
          <a:p>
            <a:pPr lvl="0">
              <a:spcBef>
                <a:spcPts val="0"/>
              </a:spcBef>
              <a:buClr>
                <a:schemeClr val="dk1"/>
              </a:buClr>
              <a:buSzPct val="61111"/>
              <a:buFont typeface="Arial"/>
              <a:buNone/>
            </a:pPr>
            <a:r>
              <a:rPr lang="en-US">
                <a:solidFill>
                  <a:srgbClr val="434343"/>
                </a:solidFill>
                <a:latin typeface="Arial"/>
                <a:ea typeface="Arial"/>
                <a:cs typeface="Arial"/>
                <a:sym typeface="Arial"/>
              </a:rPr>
              <a:t>interface Content {</a:t>
            </a:r>
          </a:p>
          <a:p>
            <a:pPr lvl="0">
              <a:spcBef>
                <a:spcPts val="0"/>
              </a:spcBef>
              <a:buClr>
                <a:schemeClr val="dk1"/>
              </a:buClr>
              <a:buSzPct val="61111"/>
              <a:buFont typeface="Arial"/>
              <a:buNone/>
            </a:pPr>
            <a:r>
              <a:rPr lang="en-US">
                <a:solidFill>
                  <a:srgbClr val="434343"/>
                </a:solidFill>
                <a:latin typeface="Arial"/>
                <a:ea typeface="Arial"/>
                <a:cs typeface="Arial"/>
                <a:sym typeface="Arial"/>
              </a:rPr>
              <a:t>	public String getAsString(); // used for serialization</a:t>
            </a:r>
          </a:p>
          <a:p>
            <a:pPr lvl="0">
              <a:spcBef>
                <a:spcPts val="0"/>
              </a:spcBef>
              <a:buClr>
                <a:schemeClr val="dk1"/>
              </a:buClr>
              <a:buSzPct val="61111"/>
              <a:buFont typeface="Arial"/>
              <a:buNone/>
            </a:pPr>
            <a:r>
              <a:rPr lang="en-US">
                <a:solidFill>
                  <a:srgbClr val="434343"/>
                </a:solidFill>
                <a:latin typeface="Arial"/>
                <a:ea typeface="Arial"/>
                <a:cs typeface="Arial"/>
                <a:sym typeface="Arial"/>
              </a:rPr>
              <a:t>}</a:t>
            </a:r>
          </a:p>
          <a:p>
            <a:pPr lvl="0" rtl="0">
              <a:spcBef>
                <a:spcPts val="0"/>
              </a:spcBef>
              <a:buNone/>
            </a:pPr>
            <a:r>
              <a:t/>
            </a:r>
            <a:endParaRPr>
              <a:solidFill>
                <a:srgbClr val="434343"/>
              </a:solidFill>
              <a:latin typeface="Arial"/>
              <a:ea typeface="Arial"/>
              <a:cs typeface="Arial"/>
              <a:sym typeface="Arial"/>
            </a:endParaRPr>
          </a:p>
        </p:txBody>
      </p:sp>
      <p:grpSp>
        <p:nvGrpSpPr>
          <p:cNvPr id="234" name="Shape 234"/>
          <p:cNvGrpSpPr/>
          <p:nvPr/>
        </p:nvGrpSpPr>
        <p:grpSpPr>
          <a:xfrm>
            <a:off x="1654081" y="469899"/>
            <a:ext cx="8933747" cy="1219108"/>
            <a:chOff x="1654129" y="469900"/>
            <a:chExt cx="6495853" cy="1219108"/>
          </a:xfrm>
        </p:grpSpPr>
        <p:grpSp>
          <p:nvGrpSpPr>
            <p:cNvPr id="235" name="Shape 235"/>
            <p:cNvGrpSpPr/>
            <p:nvPr/>
          </p:nvGrpSpPr>
          <p:grpSpPr>
            <a:xfrm>
              <a:off x="1654129" y="469900"/>
              <a:ext cx="6495853" cy="1219108"/>
              <a:chOff x="1247729" y="1219200"/>
              <a:chExt cx="6495853" cy="1219108"/>
            </a:xfrm>
          </p:grpSpPr>
          <p:grpSp>
            <p:nvGrpSpPr>
              <p:cNvPr id="236" name="Shape 236"/>
              <p:cNvGrpSpPr/>
              <p:nvPr/>
            </p:nvGrpSpPr>
            <p:grpSpPr>
              <a:xfrm>
                <a:off x="1247729" y="1447859"/>
                <a:ext cx="6495853" cy="558676"/>
                <a:chOff x="1631146" y="1316984"/>
                <a:chExt cx="5761800" cy="558900"/>
              </a:xfrm>
            </p:grpSpPr>
            <p:sp>
              <p:nvSpPr>
                <p:cNvPr id="237" name="Shape 237"/>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238" name="Shape 238"/>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239" name="Shape 239"/>
              <p:cNvGrpSpPr/>
              <p:nvPr/>
            </p:nvGrpSpPr>
            <p:grpSpPr>
              <a:xfrm>
                <a:off x="2168544" y="1219200"/>
                <a:ext cx="4651533" cy="1219108"/>
                <a:chOff x="2530675" y="1066800"/>
                <a:chExt cx="4651998" cy="1220084"/>
              </a:xfrm>
            </p:grpSpPr>
            <p:pic>
              <p:nvPicPr>
                <p:cNvPr descr="C:\Users\dell\Desktop\Icon sale page\Icon tĩnh\200wide.jpg" id="240" name="Shape 240"/>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241" name="Shape 241"/>
                <p:cNvGrpSpPr/>
                <p:nvPr/>
              </p:nvGrpSpPr>
              <p:grpSpPr>
                <a:xfrm>
                  <a:off x="2530675" y="1066800"/>
                  <a:ext cx="4651998" cy="1011299"/>
                  <a:chOff x="2671148" y="1311915"/>
                  <a:chExt cx="3938700" cy="1011299"/>
                </a:xfrm>
              </p:grpSpPr>
              <p:pic>
                <p:nvPicPr>
                  <p:cNvPr id="242" name="Shape 242"/>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243" name="Shape 243"/>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244" name="Shape 244"/>
            <p:cNvSpPr/>
            <p:nvPr/>
          </p:nvSpPr>
          <p:spPr>
            <a:xfrm>
              <a:off x="2741598" y="731575"/>
              <a:ext cx="48294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Arial"/>
                  <a:ea typeface="Arial"/>
                  <a:cs typeface="Arial"/>
                  <a:sym typeface="Arial"/>
                </a:rPr>
                <a:t>1. </a:t>
              </a:r>
              <a:r>
                <a:rPr lang="en-US" sz="2800">
                  <a:solidFill>
                    <a:schemeClr val="dk1"/>
                  </a:solidFill>
                </a:rPr>
                <a:t>Single Responsibility Principles</a:t>
              </a: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idx="1" type="body"/>
          </p:nvPr>
        </p:nvSpPr>
        <p:spPr>
          <a:xfrm>
            <a:off x="2687399" y="2133600"/>
            <a:ext cx="8817300" cy="37776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US">
                <a:solidFill>
                  <a:srgbClr val="434343"/>
                </a:solidFill>
                <a:latin typeface="Arial"/>
                <a:ea typeface="Arial"/>
                <a:cs typeface="Arial"/>
                <a:sym typeface="Arial"/>
              </a:rPr>
              <a:t>class Email implements IEmail {</a:t>
            </a:r>
          </a:p>
          <a:p>
            <a:pPr lvl="0">
              <a:spcBef>
                <a:spcPts val="0"/>
              </a:spcBef>
              <a:buClr>
                <a:schemeClr val="dk1"/>
              </a:buClr>
              <a:buSzPct val="61111"/>
              <a:buFont typeface="Arial"/>
              <a:buNone/>
            </a:pPr>
            <a:r>
              <a:rPr lang="en-US">
                <a:solidFill>
                  <a:srgbClr val="434343"/>
                </a:solidFill>
                <a:latin typeface="Arial"/>
                <a:ea typeface="Arial"/>
                <a:cs typeface="Arial"/>
                <a:sym typeface="Arial"/>
              </a:rPr>
              <a:t>	public void setSender(String sender) {// set sender; }</a:t>
            </a:r>
          </a:p>
          <a:p>
            <a:pPr lvl="0">
              <a:spcBef>
                <a:spcPts val="0"/>
              </a:spcBef>
              <a:buClr>
                <a:schemeClr val="dk1"/>
              </a:buClr>
              <a:buSzPct val="61111"/>
              <a:buFont typeface="Arial"/>
              <a:buNone/>
            </a:pPr>
            <a:r>
              <a:rPr lang="en-US">
                <a:solidFill>
                  <a:srgbClr val="434343"/>
                </a:solidFill>
                <a:latin typeface="Arial"/>
                <a:ea typeface="Arial"/>
                <a:cs typeface="Arial"/>
                <a:sym typeface="Arial"/>
              </a:rPr>
              <a:t>	public void setReceiver(String receiver) {// set receiver; }</a:t>
            </a:r>
          </a:p>
          <a:p>
            <a:pPr lvl="0">
              <a:spcBef>
                <a:spcPts val="0"/>
              </a:spcBef>
              <a:buClr>
                <a:schemeClr val="dk1"/>
              </a:buClr>
              <a:buSzPct val="61111"/>
              <a:buFont typeface="Arial"/>
              <a:buNone/>
            </a:pPr>
            <a:r>
              <a:rPr lang="en-US">
                <a:solidFill>
                  <a:srgbClr val="434343"/>
                </a:solidFill>
                <a:latin typeface="Arial"/>
                <a:ea typeface="Arial"/>
                <a:cs typeface="Arial"/>
                <a:sym typeface="Arial"/>
              </a:rPr>
              <a:t>	public void setContent(IContent content) {// set content; }</a:t>
            </a:r>
          </a:p>
          <a:p>
            <a:pPr lvl="0">
              <a:spcBef>
                <a:spcPts val="0"/>
              </a:spcBef>
              <a:buClr>
                <a:schemeClr val="dk1"/>
              </a:buClr>
              <a:buSzPct val="61111"/>
              <a:buFont typeface="Arial"/>
              <a:buNone/>
            </a:pPr>
            <a:r>
              <a:rPr lang="en-US">
                <a:solidFill>
                  <a:srgbClr val="434343"/>
                </a:solidFill>
                <a:latin typeface="Arial"/>
                <a:ea typeface="Arial"/>
                <a:cs typeface="Arial"/>
                <a:sym typeface="Arial"/>
              </a:rPr>
              <a:t>}</a:t>
            </a:r>
          </a:p>
          <a:p>
            <a:pPr lvl="0">
              <a:spcBef>
                <a:spcPts val="0"/>
              </a:spcBef>
              <a:buNone/>
            </a:pPr>
            <a:r>
              <a:t/>
            </a:r>
            <a:endParaRPr/>
          </a:p>
        </p:txBody>
      </p:sp>
      <p:grpSp>
        <p:nvGrpSpPr>
          <p:cNvPr id="251" name="Shape 251"/>
          <p:cNvGrpSpPr/>
          <p:nvPr/>
        </p:nvGrpSpPr>
        <p:grpSpPr>
          <a:xfrm>
            <a:off x="1654081" y="469899"/>
            <a:ext cx="8933747" cy="1219108"/>
            <a:chOff x="1654129" y="469900"/>
            <a:chExt cx="6495853" cy="1219108"/>
          </a:xfrm>
        </p:grpSpPr>
        <p:grpSp>
          <p:nvGrpSpPr>
            <p:cNvPr id="252" name="Shape 252"/>
            <p:cNvGrpSpPr/>
            <p:nvPr/>
          </p:nvGrpSpPr>
          <p:grpSpPr>
            <a:xfrm>
              <a:off x="1654129" y="469900"/>
              <a:ext cx="6495853" cy="1219108"/>
              <a:chOff x="1247729" y="1219200"/>
              <a:chExt cx="6495853" cy="1219108"/>
            </a:xfrm>
          </p:grpSpPr>
          <p:grpSp>
            <p:nvGrpSpPr>
              <p:cNvPr id="253" name="Shape 253"/>
              <p:cNvGrpSpPr/>
              <p:nvPr/>
            </p:nvGrpSpPr>
            <p:grpSpPr>
              <a:xfrm>
                <a:off x="1247729" y="1447859"/>
                <a:ext cx="6495853" cy="558676"/>
                <a:chOff x="1631146" y="1316984"/>
                <a:chExt cx="5761800" cy="558900"/>
              </a:xfrm>
            </p:grpSpPr>
            <p:sp>
              <p:nvSpPr>
                <p:cNvPr id="254" name="Shape 254"/>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255" name="Shape 255"/>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256" name="Shape 256"/>
              <p:cNvGrpSpPr/>
              <p:nvPr/>
            </p:nvGrpSpPr>
            <p:grpSpPr>
              <a:xfrm>
                <a:off x="2168544" y="1219200"/>
                <a:ext cx="4651533" cy="1219108"/>
                <a:chOff x="2530675" y="1066800"/>
                <a:chExt cx="4651998" cy="1220084"/>
              </a:xfrm>
            </p:grpSpPr>
            <p:pic>
              <p:nvPicPr>
                <p:cNvPr descr="C:\Users\dell\Desktop\Icon sale page\Icon tĩnh\200wide.jpg" id="257" name="Shape 257"/>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258" name="Shape 258"/>
                <p:cNvGrpSpPr/>
                <p:nvPr/>
              </p:nvGrpSpPr>
              <p:grpSpPr>
                <a:xfrm>
                  <a:off x="2530675" y="1066800"/>
                  <a:ext cx="4651998" cy="1011299"/>
                  <a:chOff x="2671148" y="1311915"/>
                  <a:chExt cx="3938700" cy="1011299"/>
                </a:xfrm>
              </p:grpSpPr>
              <p:pic>
                <p:nvPicPr>
                  <p:cNvPr id="259" name="Shape 259"/>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260" name="Shape 260"/>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261" name="Shape 261"/>
            <p:cNvSpPr/>
            <p:nvPr/>
          </p:nvSpPr>
          <p:spPr>
            <a:xfrm>
              <a:off x="2741598" y="731575"/>
              <a:ext cx="48294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Arial"/>
                  <a:ea typeface="Arial"/>
                  <a:cs typeface="Arial"/>
                  <a:sym typeface="Arial"/>
                </a:rPr>
                <a:t>1. </a:t>
              </a:r>
              <a:r>
                <a:rPr lang="en-US" sz="2800">
                  <a:solidFill>
                    <a:schemeClr val="dk1"/>
                  </a:solidFill>
                </a:rPr>
                <a:t>Single Responsibility Principles</a:t>
              </a: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nvSpPr>
        <p:spPr>
          <a:xfrm>
            <a:off x="921925" y="1793624"/>
            <a:ext cx="10058400" cy="4847399"/>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3F3F3F"/>
              </a:buClr>
              <a:buSzPct val="79999"/>
              <a:buFont typeface="Noto Sans Symbols"/>
              <a:buNone/>
            </a:pPr>
            <a:r>
              <a:rPr lang="en-US" sz="1800">
                <a:solidFill>
                  <a:srgbClr val="434343"/>
                </a:solidFill>
              </a:rPr>
              <a:t>O viết tắt OCP nguyên tắc đóng và mở.</a:t>
            </a:r>
          </a:p>
          <a:p>
            <a:pPr indent="-321310" lvl="0" marL="342900" marR="0" rtl="0" algn="l">
              <a:spcBef>
                <a:spcPts val="0"/>
              </a:spcBef>
              <a:spcAft>
                <a:spcPts val="0"/>
              </a:spcAft>
              <a:buClr>
                <a:schemeClr val="dk1"/>
              </a:buClr>
              <a:buSzPct val="61111"/>
              <a:buFont typeface="Arial"/>
              <a:buNone/>
            </a:pPr>
            <a:r>
              <a:rPr lang="en-US" sz="1800">
                <a:solidFill>
                  <a:srgbClr val="434343"/>
                </a:solidFill>
              </a:rPr>
              <a:t>thực thể phần mềm (các class, mô-đun, function, vv) nên được mở cho phần mở rộng, </a:t>
            </a:r>
          </a:p>
          <a:p>
            <a:pPr indent="-321310" lvl="0" marL="342900" marR="0" rtl="0" algn="l">
              <a:spcBef>
                <a:spcPts val="0"/>
              </a:spcBef>
              <a:spcAft>
                <a:spcPts val="0"/>
              </a:spcAft>
              <a:buClr>
                <a:schemeClr val="dk1"/>
              </a:buClr>
              <a:buSzPct val="61111"/>
              <a:buFont typeface="Arial"/>
              <a:buNone/>
            </a:pPr>
            <a:r>
              <a:rPr lang="en-US" sz="1800">
                <a:solidFill>
                  <a:srgbClr val="434343"/>
                </a:solidFill>
              </a:rPr>
              <a:t>nhưng đóng cửa để sửa đổi.</a:t>
            </a:r>
          </a:p>
          <a:p>
            <a:pPr indent="-321310" lvl="0" marL="342900" marR="0" rtl="0" algn="l">
              <a:spcBef>
                <a:spcPts val="0"/>
              </a:spcBef>
              <a:spcAft>
                <a:spcPts val="0"/>
              </a:spcAft>
              <a:buClr>
                <a:schemeClr val="dk1"/>
              </a:buClr>
              <a:buFont typeface="Arial"/>
              <a:buNone/>
            </a:pPr>
            <a:r>
              <a:t/>
            </a:r>
            <a:endParaRPr sz="1800">
              <a:solidFill>
                <a:srgbClr val="434343"/>
              </a:solidFill>
            </a:endParaRPr>
          </a:p>
          <a:p>
            <a:pPr indent="-69850" lvl="0" marL="0" marR="0" rtl="0" algn="l">
              <a:spcBef>
                <a:spcPts val="0"/>
              </a:spcBef>
              <a:spcAft>
                <a:spcPts val="0"/>
              </a:spcAft>
              <a:buClr>
                <a:schemeClr val="dk1"/>
              </a:buClr>
              <a:buSzPct val="61111"/>
              <a:buFont typeface="Arial"/>
              <a:buNone/>
            </a:pPr>
            <a:r>
              <a:rPr lang="en-US" sz="1800">
                <a:solidFill>
                  <a:srgbClr val="434343"/>
                </a:solidFill>
              </a:rPr>
              <a:t>Open Close Principle nói rằng việc thiết kế và viết mã nên được thực hiện trong một cách mà chức năng mới cần được thêm vào với những thay đổi nhỏ nhất trong các mã hiện có. Việc thiết kế cần được thực hiện một cách để cho phép thêm các chức năng mới như các lớp học mới, giữ càng nhiều càng tốt mã hiện tại không thay đổi.</a:t>
            </a:r>
          </a:p>
          <a:p>
            <a:pPr indent="-69850" lvl="0" marL="0" marR="0" rtl="0" algn="l">
              <a:spcBef>
                <a:spcPts val="0"/>
              </a:spcBef>
              <a:spcAft>
                <a:spcPts val="0"/>
              </a:spcAft>
              <a:buClr>
                <a:schemeClr val="dk1"/>
              </a:buClr>
              <a:buFont typeface="Arial"/>
              <a:buNone/>
            </a:pPr>
            <a:r>
              <a:t/>
            </a:r>
            <a:endParaRPr sz="1800">
              <a:solidFill>
                <a:srgbClr val="434343"/>
              </a:solidFill>
            </a:endParaRPr>
          </a:p>
          <a:p>
            <a:pPr indent="-69850" lvl="0" marL="0" marR="0" rtl="0" algn="l">
              <a:spcBef>
                <a:spcPts val="0"/>
              </a:spcBef>
              <a:spcAft>
                <a:spcPts val="0"/>
              </a:spcAft>
              <a:buClr>
                <a:schemeClr val="dk1"/>
              </a:buClr>
              <a:buSzPct val="61111"/>
              <a:buFont typeface="Arial"/>
              <a:buNone/>
            </a:pPr>
            <a:r>
              <a:rPr lang="en-US" sz="1800">
                <a:solidFill>
                  <a:srgbClr val="434343"/>
                </a:solidFill>
              </a:rPr>
              <a:t>ý định:</a:t>
            </a:r>
          </a:p>
          <a:p>
            <a:pPr indent="-69850" lvl="0" marL="0" marR="0" rtl="0" algn="l">
              <a:spcBef>
                <a:spcPts val="0"/>
              </a:spcBef>
              <a:spcAft>
                <a:spcPts val="0"/>
              </a:spcAft>
              <a:buClr>
                <a:schemeClr val="dk1"/>
              </a:buClr>
              <a:buSzPct val="61111"/>
              <a:buFont typeface="Arial"/>
              <a:buNone/>
            </a:pPr>
            <a:r>
              <a:rPr lang="en-US" sz="1800">
                <a:solidFill>
                  <a:srgbClr val="434343"/>
                </a:solidFill>
              </a:rPr>
              <a:t>Thực thể phần mềm như các class, modules và functions nên được mở cho phần mở rộng </a:t>
            </a:r>
          </a:p>
          <a:p>
            <a:pPr indent="-69850" lvl="0" marL="0" marR="0" rtl="0" algn="l">
              <a:spcBef>
                <a:spcPts val="0"/>
              </a:spcBef>
              <a:spcAft>
                <a:spcPts val="0"/>
              </a:spcAft>
              <a:buClr>
                <a:schemeClr val="dk1"/>
              </a:buClr>
              <a:buSzPct val="61111"/>
              <a:buFont typeface="Arial"/>
              <a:buNone/>
            </a:pPr>
            <a:r>
              <a:rPr lang="en-US" sz="1800">
                <a:solidFill>
                  <a:srgbClr val="434343"/>
                </a:solidFill>
              </a:rPr>
              <a:t>nhưng đóng để sửa đổi.</a:t>
            </a:r>
          </a:p>
          <a:p>
            <a:pPr indent="-69850" lvl="0" marL="0" marR="0" rtl="0" algn="l">
              <a:spcBef>
                <a:spcPts val="0"/>
              </a:spcBef>
              <a:spcAft>
                <a:spcPts val="0"/>
              </a:spcAft>
              <a:buClr>
                <a:schemeClr val="dk1"/>
              </a:buClr>
              <a:buFont typeface="Arial"/>
              <a:buNone/>
            </a:pPr>
            <a:r>
              <a:t/>
            </a:r>
            <a:endParaRPr sz="1800">
              <a:solidFill>
                <a:srgbClr val="3F3F3F"/>
              </a:solidFill>
            </a:endParaRPr>
          </a:p>
          <a:p>
            <a:pPr indent="-342900" lvl="0" marL="342900" marR="0" rtl="0" algn="l">
              <a:spcBef>
                <a:spcPts val="0"/>
              </a:spcBef>
              <a:spcAft>
                <a:spcPts val="0"/>
              </a:spcAft>
              <a:buClr>
                <a:srgbClr val="3F3F3F"/>
              </a:buClr>
              <a:buFont typeface="Noto Sans Symbols"/>
              <a:buNone/>
            </a:pPr>
            <a:r>
              <a:t/>
            </a:r>
            <a:endParaRPr sz="1800">
              <a:solidFill>
                <a:srgbClr val="3F3F3F"/>
              </a:solidFill>
            </a:endParaRPr>
          </a:p>
        </p:txBody>
      </p:sp>
      <p:grpSp>
        <p:nvGrpSpPr>
          <p:cNvPr id="268" name="Shape 268"/>
          <p:cNvGrpSpPr/>
          <p:nvPr/>
        </p:nvGrpSpPr>
        <p:grpSpPr>
          <a:xfrm>
            <a:off x="1712856" y="453924"/>
            <a:ext cx="8933747" cy="1219108"/>
            <a:chOff x="1654129" y="469900"/>
            <a:chExt cx="6495853" cy="1219108"/>
          </a:xfrm>
        </p:grpSpPr>
        <p:grpSp>
          <p:nvGrpSpPr>
            <p:cNvPr id="269" name="Shape 269"/>
            <p:cNvGrpSpPr/>
            <p:nvPr/>
          </p:nvGrpSpPr>
          <p:grpSpPr>
            <a:xfrm>
              <a:off x="1654129" y="469900"/>
              <a:ext cx="6495853" cy="1219108"/>
              <a:chOff x="1247729" y="1219200"/>
              <a:chExt cx="6495853" cy="1219108"/>
            </a:xfrm>
          </p:grpSpPr>
          <p:grpSp>
            <p:nvGrpSpPr>
              <p:cNvPr id="270" name="Shape 270"/>
              <p:cNvGrpSpPr/>
              <p:nvPr/>
            </p:nvGrpSpPr>
            <p:grpSpPr>
              <a:xfrm>
                <a:off x="1247729" y="1447859"/>
                <a:ext cx="6495853" cy="558676"/>
                <a:chOff x="1631146" y="1316984"/>
                <a:chExt cx="5761800" cy="558900"/>
              </a:xfrm>
            </p:grpSpPr>
            <p:sp>
              <p:nvSpPr>
                <p:cNvPr id="271" name="Shape 271"/>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272" name="Shape 272"/>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273" name="Shape 273"/>
              <p:cNvGrpSpPr/>
              <p:nvPr/>
            </p:nvGrpSpPr>
            <p:grpSpPr>
              <a:xfrm>
                <a:off x="2168544" y="1219200"/>
                <a:ext cx="4651533" cy="1219108"/>
                <a:chOff x="2530675" y="1066800"/>
                <a:chExt cx="4651998" cy="1220084"/>
              </a:xfrm>
            </p:grpSpPr>
            <p:pic>
              <p:nvPicPr>
                <p:cNvPr descr="C:\Users\dell\Desktop\Icon sale page\Icon tĩnh\200wide.jpg" id="274" name="Shape 274"/>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275" name="Shape 275"/>
                <p:cNvGrpSpPr/>
                <p:nvPr/>
              </p:nvGrpSpPr>
              <p:grpSpPr>
                <a:xfrm>
                  <a:off x="2530675" y="1066800"/>
                  <a:ext cx="4651998" cy="1011299"/>
                  <a:chOff x="2671148" y="1311915"/>
                  <a:chExt cx="3938700" cy="1011299"/>
                </a:xfrm>
              </p:grpSpPr>
              <p:pic>
                <p:nvPicPr>
                  <p:cNvPr id="276" name="Shape 276"/>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277" name="Shape 277"/>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278" name="Shape 278"/>
            <p:cNvSpPr/>
            <p:nvPr/>
          </p:nvSpPr>
          <p:spPr>
            <a:xfrm>
              <a:off x="2741598" y="731575"/>
              <a:ext cx="48294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a:t>
              </a:r>
              <a:r>
                <a:rPr lang="en-US" sz="2800">
                  <a:solidFill>
                    <a:schemeClr val="dk1"/>
                  </a:solidFill>
                  <a:latin typeface="Arial"/>
                  <a:ea typeface="Arial"/>
                  <a:cs typeface="Arial"/>
                  <a:sym typeface="Arial"/>
                </a:rPr>
                <a:t>.</a:t>
              </a:r>
              <a:r>
                <a:rPr lang="en-US" sz="2800">
                  <a:solidFill>
                    <a:schemeClr val="dk1"/>
                  </a:solidFill>
                  <a:latin typeface="Arial"/>
                  <a:ea typeface="Arial"/>
                  <a:cs typeface="Arial"/>
                  <a:sym typeface="Arial"/>
                </a:rPr>
                <a:t> </a:t>
              </a:r>
              <a:r>
                <a:rPr lang="en-US" sz="2800">
                  <a:solidFill>
                    <a:schemeClr val="dk1"/>
                  </a:solidFill>
                </a:rPr>
                <a:t>Open Close Principle</a:t>
              </a:r>
            </a:p>
          </p:txBody>
        </p:sp>
      </p:grpSp>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500"/>
                                        <p:tgtEl>
                                          <p:spTgt spid="2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ph idx="1" type="body"/>
          </p:nvPr>
        </p:nvSpPr>
        <p:spPr>
          <a:xfrm>
            <a:off x="1155950" y="1689000"/>
            <a:ext cx="10812300" cy="4977300"/>
          </a:xfrm>
          <a:prstGeom prst="rect">
            <a:avLst/>
          </a:prstGeom>
        </p:spPr>
        <p:txBody>
          <a:bodyPr anchorCtr="0" anchor="t" bIns="91425" lIns="91425" rIns="91425" tIns="91425">
            <a:noAutofit/>
          </a:bodyPr>
          <a:lstStyle/>
          <a:p>
            <a:pPr indent="0" lvl="0" marL="0" rtl="0">
              <a:lnSpc>
                <a:spcPct val="115000"/>
              </a:lnSpc>
              <a:spcBef>
                <a:spcPts val="0"/>
              </a:spcBef>
              <a:buNone/>
            </a:pPr>
            <a:r>
              <a:rPr lang="en-US">
                <a:solidFill>
                  <a:srgbClr val="434343"/>
                </a:solidFill>
                <a:latin typeface="Arial"/>
                <a:ea typeface="Arial"/>
                <a:cs typeface="Arial"/>
                <a:sym typeface="Arial"/>
              </a:rPr>
              <a:t>Dưới đây là một ví dụ mà vi phạm Open Close Principle. Nó thực hiện một trình soạn thảo đồ họa đó xử lý các bản vẽ các hình dạng khác nhau. Đó rõ ràng là nó không làm theo Open Close Principle từ lớp GraphicEditor phải được sửa đổi cho mỗi lớp hình dạng mới mà đã được thêm vào. Có một số nhược điểm:</a:t>
            </a:r>
          </a:p>
          <a:p>
            <a:pPr indent="0" lvl="0" marL="0">
              <a:lnSpc>
                <a:spcPct val="115000"/>
              </a:lnSpc>
              <a:spcBef>
                <a:spcPts val="0"/>
              </a:spcBef>
              <a:buNone/>
            </a:pPr>
            <a:r>
              <a:t/>
            </a:r>
            <a:endParaRPr>
              <a:solidFill>
                <a:srgbClr val="434343"/>
              </a:solidFill>
              <a:latin typeface="Arial"/>
              <a:ea typeface="Arial"/>
              <a:cs typeface="Arial"/>
              <a:sym typeface="Arial"/>
            </a:endParaRPr>
          </a:p>
          <a:p>
            <a:pPr indent="0" lvl="0" marL="0" rtl="0">
              <a:lnSpc>
                <a:spcPct val="115000"/>
              </a:lnSpc>
              <a:spcBef>
                <a:spcPts val="0"/>
              </a:spcBef>
              <a:buNone/>
            </a:pPr>
            <a:r>
              <a:rPr lang="en-US">
                <a:solidFill>
                  <a:srgbClr val="434343"/>
                </a:solidFill>
                <a:latin typeface="Arial"/>
                <a:ea typeface="Arial"/>
                <a:cs typeface="Arial"/>
                <a:sym typeface="Arial"/>
              </a:rPr>
              <a:t>-cho mỗi hình dạng mới được thêm vào các đơn vị kiểm nghiệm của GraphicEditor nên được làm lại.</a:t>
            </a:r>
          </a:p>
          <a:p>
            <a:pPr indent="0" lvl="0" marL="0">
              <a:lnSpc>
                <a:spcPct val="115000"/>
              </a:lnSpc>
              <a:spcBef>
                <a:spcPts val="0"/>
              </a:spcBef>
              <a:buNone/>
            </a:pPr>
            <a:r>
              <a:t/>
            </a:r>
            <a:endParaRPr>
              <a:solidFill>
                <a:srgbClr val="434343"/>
              </a:solidFill>
              <a:latin typeface="Arial"/>
              <a:ea typeface="Arial"/>
              <a:cs typeface="Arial"/>
              <a:sym typeface="Arial"/>
            </a:endParaRPr>
          </a:p>
          <a:p>
            <a:pPr indent="0" lvl="0" marL="0">
              <a:lnSpc>
                <a:spcPct val="115000"/>
              </a:lnSpc>
              <a:spcBef>
                <a:spcPts val="0"/>
              </a:spcBef>
              <a:buNone/>
            </a:pPr>
            <a:r>
              <a:rPr lang="en-US">
                <a:solidFill>
                  <a:srgbClr val="434343"/>
                </a:solidFill>
                <a:latin typeface="Arial"/>
                <a:ea typeface="Arial"/>
                <a:cs typeface="Arial"/>
                <a:sym typeface="Arial"/>
              </a:rPr>
              <a:t>-khi một loại mới của hình dạng được thêm thời gian để thêm nó sẽ cao từ các nhà phát triển </a:t>
            </a:r>
          </a:p>
          <a:p>
            <a:pPr indent="0" lvl="0" marL="0" rtl="0">
              <a:lnSpc>
                <a:spcPct val="115000"/>
              </a:lnSpc>
              <a:spcBef>
                <a:spcPts val="0"/>
              </a:spcBef>
              <a:buNone/>
            </a:pPr>
            <a:r>
              <a:rPr lang="en-US">
                <a:solidFill>
                  <a:srgbClr val="434343"/>
                </a:solidFill>
                <a:latin typeface="Arial"/>
                <a:ea typeface="Arial"/>
                <a:cs typeface="Arial"/>
                <a:sym typeface="Arial"/>
              </a:rPr>
              <a:t>đã thêm nó nên hiểu được logic của GraphicEditor.</a:t>
            </a:r>
          </a:p>
          <a:p>
            <a:pPr indent="0" lvl="0" marL="0">
              <a:lnSpc>
                <a:spcPct val="115000"/>
              </a:lnSpc>
              <a:spcBef>
                <a:spcPts val="0"/>
              </a:spcBef>
              <a:buNone/>
            </a:pPr>
            <a:r>
              <a:t/>
            </a:r>
            <a:endParaRPr>
              <a:solidFill>
                <a:srgbClr val="434343"/>
              </a:solidFill>
              <a:latin typeface="Arial"/>
              <a:ea typeface="Arial"/>
              <a:cs typeface="Arial"/>
              <a:sym typeface="Arial"/>
            </a:endParaRPr>
          </a:p>
          <a:p>
            <a:pPr indent="0" lvl="0" marL="0">
              <a:lnSpc>
                <a:spcPct val="115000"/>
              </a:lnSpc>
              <a:spcBef>
                <a:spcPts val="0"/>
              </a:spcBef>
              <a:buNone/>
            </a:pPr>
            <a:r>
              <a:rPr lang="en-US">
                <a:solidFill>
                  <a:srgbClr val="434343"/>
                </a:solidFill>
                <a:latin typeface="Arial"/>
                <a:ea typeface="Arial"/>
                <a:cs typeface="Arial"/>
                <a:sym typeface="Arial"/>
              </a:rPr>
              <a:t>-thêm một hình dạng mới có thể ảnh hưởng đến các chức năng hiện tại một cách không mong muốn,</a:t>
            </a:r>
          </a:p>
          <a:p>
            <a:pPr indent="0" lvl="0" marL="0" rtl="0">
              <a:lnSpc>
                <a:spcPct val="115000"/>
              </a:lnSpc>
              <a:spcBef>
                <a:spcPts val="0"/>
              </a:spcBef>
              <a:buNone/>
            </a:pPr>
            <a:r>
              <a:rPr lang="en-US">
                <a:solidFill>
                  <a:srgbClr val="434343"/>
                </a:solidFill>
                <a:latin typeface="Arial"/>
                <a:ea typeface="Arial"/>
                <a:cs typeface="Arial"/>
                <a:sym typeface="Arial"/>
              </a:rPr>
              <a:t>thậm chí nếu hình dạng mới hoạt động hoàn hảo.</a:t>
            </a:r>
          </a:p>
          <a:p>
            <a:pPr indent="0" lvl="0" marL="0" rtl="0">
              <a:lnSpc>
                <a:spcPct val="115000"/>
              </a:lnSpc>
              <a:spcBef>
                <a:spcPts val="0"/>
              </a:spcBef>
              <a:buNone/>
            </a:pPr>
            <a:r>
              <a:t/>
            </a:r>
            <a:endParaRPr>
              <a:solidFill>
                <a:srgbClr val="434343"/>
              </a:solidFill>
              <a:latin typeface="Arial"/>
              <a:ea typeface="Arial"/>
              <a:cs typeface="Arial"/>
              <a:sym typeface="Arial"/>
            </a:endParaRPr>
          </a:p>
          <a:p>
            <a:pPr indent="0" lvl="0" marL="0">
              <a:lnSpc>
                <a:spcPct val="115000"/>
              </a:lnSpc>
              <a:spcBef>
                <a:spcPts val="0"/>
              </a:spcBef>
              <a:buNone/>
            </a:pPr>
            <a:r>
              <a:t/>
            </a:r>
            <a:endParaRPr>
              <a:solidFill>
                <a:srgbClr val="434343"/>
              </a:solidFill>
              <a:latin typeface="Arial"/>
              <a:ea typeface="Arial"/>
              <a:cs typeface="Arial"/>
              <a:sym typeface="Arial"/>
            </a:endParaRPr>
          </a:p>
          <a:p>
            <a:pPr lvl="0" rtl="0">
              <a:spcBef>
                <a:spcPts val="0"/>
              </a:spcBef>
              <a:buNone/>
            </a:pPr>
            <a:r>
              <a:t/>
            </a:r>
            <a:endParaRPr>
              <a:latin typeface="Arial"/>
              <a:ea typeface="Arial"/>
              <a:cs typeface="Arial"/>
              <a:sym typeface="Arial"/>
            </a:endParaRPr>
          </a:p>
          <a:p>
            <a:pPr lvl="0" rtl="0">
              <a:spcBef>
                <a:spcPts val="0"/>
              </a:spcBef>
              <a:buNone/>
            </a:pPr>
            <a:r>
              <a:t/>
            </a:r>
            <a:endParaRPr sz="1400">
              <a:latin typeface="Arial"/>
              <a:ea typeface="Arial"/>
              <a:cs typeface="Arial"/>
              <a:sym typeface="Arial"/>
            </a:endParaRPr>
          </a:p>
        </p:txBody>
      </p:sp>
      <p:grpSp>
        <p:nvGrpSpPr>
          <p:cNvPr id="285" name="Shape 285"/>
          <p:cNvGrpSpPr/>
          <p:nvPr/>
        </p:nvGrpSpPr>
        <p:grpSpPr>
          <a:xfrm>
            <a:off x="1629131" y="469899"/>
            <a:ext cx="8933747" cy="1219108"/>
            <a:chOff x="1654129" y="469900"/>
            <a:chExt cx="6495853" cy="1219108"/>
          </a:xfrm>
        </p:grpSpPr>
        <p:grpSp>
          <p:nvGrpSpPr>
            <p:cNvPr id="286" name="Shape 286"/>
            <p:cNvGrpSpPr/>
            <p:nvPr/>
          </p:nvGrpSpPr>
          <p:grpSpPr>
            <a:xfrm>
              <a:off x="1654129" y="469900"/>
              <a:ext cx="6495853" cy="1219108"/>
              <a:chOff x="1247729" y="1219200"/>
              <a:chExt cx="6495853" cy="1219108"/>
            </a:xfrm>
          </p:grpSpPr>
          <p:grpSp>
            <p:nvGrpSpPr>
              <p:cNvPr id="287" name="Shape 287"/>
              <p:cNvGrpSpPr/>
              <p:nvPr/>
            </p:nvGrpSpPr>
            <p:grpSpPr>
              <a:xfrm>
                <a:off x="1247729" y="1447859"/>
                <a:ext cx="6495853" cy="558676"/>
                <a:chOff x="1631146" y="1316984"/>
                <a:chExt cx="5761800" cy="558900"/>
              </a:xfrm>
            </p:grpSpPr>
            <p:sp>
              <p:nvSpPr>
                <p:cNvPr id="288" name="Shape 288"/>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289" name="Shape 289"/>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290" name="Shape 290"/>
              <p:cNvGrpSpPr/>
              <p:nvPr/>
            </p:nvGrpSpPr>
            <p:grpSpPr>
              <a:xfrm>
                <a:off x="2168544" y="1219200"/>
                <a:ext cx="4651533" cy="1219108"/>
                <a:chOff x="2530675" y="1066800"/>
                <a:chExt cx="4651998" cy="1220084"/>
              </a:xfrm>
            </p:grpSpPr>
            <p:pic>
              <p:nvPicPr>
                <p:cNvPr descr="C:\Users\dell\Desktop\Icon sale page\Icon tĩnh\200wide.jpg" id="291" name="Shape 291"/>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292" name="Shape 292"/>
                <p:cNvGrpSpPr/>
                <p:nvPr/>
              </p:nvGrpSpPr>
              <p:grpSpPr>
                <a:xfrm>
                  <a:off x="2530675" y="1066800"/>
                  <a:ext cx="4651998" cy="1011299"/>
                  <a:chOff x="2671148" y="1311915"/>
                  <a:chExt cx="3938700" cy="1011299"/>
                </a:xfrm>
              </p:grpSpPr>
              <p:pic>
                <p:nvPicPr>
                  <p:cNvPr id="293" name="Shape 293"/>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294" name="Shape 294"/>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295" name="Shape 295"/>
            <p:cNvSpPr/>
            <p:nvPr/>
          </p:nvSpPr>
          <p:spPr>
            <a:xfrm>
              <a:off x="2741598" y="731575"/>
              <a:ext cx="48294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a:t>
              </a:r>
              <a:r>
                <a:rPr lang="en-US" sz="2800">
                  <a:solidFill>
                    <a:schemeClr val="dk1"/>
                  </a:solidFill>
                  <a:latin typeface="Arial"/>
                  <a:ea typeface="Arial"/>
                  <a:cs typeface="Arial"/>
                  <a:sym typeface="Arial"/>
                </a:rPr>
                <a:t>. </a:t>
              </a:r>
              <a:r>
                <a:rPr lang="en-US" sz="2800">
                  <a:solidFill>
                    <a:schemeClr val="dk1"/>
                  </a:solidFill>
                </a:rPr>
                <a:t>Open Close Principle</a:t>
              </a:r>
            </a:p>
          </p:txBody>
        </p:sp>
      </p:gr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