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Questrial"/>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Questrial-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 name="Shape 16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7" name="Shape 16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4" name="Shape 30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SzPct val="61111"/>
              <a:buNone/>
            </a:pPr>
            <a:r>
              <a:rPr lang="en-US" sz="1800">
                <a:latin typeface="Arial"/>
                <a:ea typeface="Arial"/>
                <a:cs typeface="Arial"/>
                <a:sym typeface="Arial"/>
              </a:rPr>
              <a:t>Class không có gạch dưới, để phân biệt với object </a:t>
            </a:r>
          </a:p>
        </p:txBody>
      </p:sp>
      <p:sp>
        <p:nvSpPr>
          <p:cNvPr id="305" name="Shape 30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2" name="Shape 32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SzPct val="91666"/>
              <a:buNone/>
            </a:pPr>
            <a:r>
              <a:t/>
            </a:r>
            <a:endParaRPr b="0" i="0" sz="1200" u="none" cap="none" strike="noStrike">
              <a:solidFill>
                <a:schemeClr val="dk1"/>
              </a:solidFill>
              <a:latin typeface="Calibri"/>
              <a:ea typeface="Calibri"/>
              <a:cs typeface="Calibri"/>
              <a:sym typeface="Calibri"/>
            </a:endParaRPr>
          </a:p>
        </p:txBody>
      </p:sp>
      <p:sp>
        <p:nvSpPr>
          <p:cNvPr id="323" name="Shape 32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0" name="Shape 34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SzPct val="91666"/>
              <a:buNone/>
            </a:pPr>
            <a:r>
              <a:t/>
            </a:r>
            <a:endParaRPr b="0" i="0" sz="1200" u="none" cap="none" strike="noStrike">
              <a:solidFill>
                <a:schemeClr val="dk1"/>
              </a:solidFill>
              <a:latin typeface="Calibri"/>
              <a:ea typeface="Calibri"/>
              <a:cs typeface="Calibri"/>
              <a:sym typeface="Calibri"/>
            </a:endParaRPr>
          </a:p>
        </p:txBody>
      </p:sp>
      <p:sp>
        <p:nvSpPr>
          <p:cNvPr id="341" name="Shape 34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8" name="Shape 35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SzPct val="91666"/>
              <a:buNone/>
            </a:pPr>
            <a:r>
              <a:t/>
            </a:r>
            <a:endParaRPr b="0" i="0" sz="1200" u="none" cap="none" strike="noStrike">
              <a:solidFill>
                <a:schemeClr val="dk1"/>
              </a:solidFill>
              <a:latin typeface="Calibri"/>
              <a:ea typeface="Calibri"/>
              <a:cs typeface="Calibri"/>
              <a:sym typeface="Calibri"/>
            </a:endParaRPr>
          </a:p>
        </p:txBody>
      </p:sp>
      <p:sp>
        <p:nvSpPr>
          <p:cNvPr id="359" name="Shape 35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6" name="Shape 37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SzPct val="91666"/>
              <a:buNone/>
            </a:pPr>
            <a:r>
              <a:t/>
            </a:r>
            <a:endParaRPr b="0" i="0" sz="1200" u="none" cap="none" strike="noStrike">
              <a:solidFill>
                <a:schemeClr val="dk1"/>
              </a:solidFill>
              <a:latin typeface="Calibri"/>
              <a:ea typeface="Calibri"/>
              <a:cs typeface="Calibri"/>
              <a:sym typeface="Calibri"/>
            </a:endParaRPr>
          </a:p>
        </p:txBody>
      </p:sp>
      <p:sp>
        <p:nvSpPr>
          <p:cNvPr id="377" name="Shape 37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4" name="Shape 39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SzPct val="91666"/>
              <a:buNone/>
            </a:pPr>
            <a:r>
              <a:t/>
            </a:r>
            <a:endParaRPr b="0" i="0" sz="1200" u="none" cap="none" strike="noStrike">
              <a:solidFill>
                <a:schemeClr val="dk1"/>
              </a:solidFill>
              <a:latin typeface="Calibri"/>
              <a:ea typeface="Calibri"/>
              <a:cs typeface="Calibri"/>
              <a:sym typeface="Calibri"/>
            </a:endParaRPr>
          </a:p>
        </p:txBody>
      </p:sp>
      <p:sp>
        <p:nvSpPr>
          <p:cNvPr id="395" name="Shape 39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2" name="Shape 41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SzPct val="122222"/>
              <a:buNone/>
            </a:pPr>
            <a:r>
              <a:rPr lang="en-US" sz="900">
                <a:highlight>
                  <a:srgbClr val="FFFFFF"/>
                </a:highlight>
                <a:latin typeface="Arial"/>
                <a:ea typeface="Arial"/>
                <a:cs typeface="Arial"/>
                <a:sym typeface="Arial"/>
              </a:rPr>
              <a:t>Message thể hiện cho method, life time thể hiện thời gian thực thi method và trả về kết quả</a:t>
            </a:r>
          </a:p>
        </p:txBody>
      </p:sp>
      <p:sp>
        <p:nvSpPr>
          <p:cNvPr id="413" name="Shape 41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2" name="Shape 43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15000"/>
              </a:lnSpc>
              <a:spcBef>
                <a:spcPts val="2600"/>
              </a:spcBef>
              <a:spcAft>
                <a:spcPts val="900"/>
              </a:spcAft>
              <a:buSzPct val="91666"/>
              <a:buNone/>
            </a:pPr>
            <a:r>
              <a:rPr lang="en-US" sz="1150">
                <a:solidFill>
                  <a:srgbClr val="505050"/>
                </a:solidFill>
                <a:highlight>
                  <a:srgbClr val="FFFFFF"/>
                </a:highlight>
                <a:latin typeface="Arial"/>
                <a:ea typeface="Arial"/>
                <a:cs typeface="Arial"/>
                <a:sym typeface="Arial"/>
              </a:rPr>
              <a:t>Instantaneous : ingay laapj tucws </a:t>
            </a:r>
          </a:p>
          <a:p>
            <a:pPr lvl="0" rtl="0">
              <a:spcBef>
                <a:spcPts val="0"/>
              </a:spcBef>
              <a:buSzPct val="61111"/>
              <a:buNone/>
            </a:pPr>
            <a:r>
              <a:rPr lang="en-US" sz="1800">
                <a:latin typeface="Arial"/>
                <a:ea typeface="Arial"/>
                <a:cs typeface="Arial"/>
                <a:sym typeface="Arial"/>
              </a:rPr>
              <a:t>negligible: ko dang ke</a:t>
            </a:r>
          </a:p>
        </p:txBody>
      </p:sp>
      <p:sp>
        <p:nvSpPr>
          <p:cNvPr id="433" name="Shape 43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2" name="Shape 452"/>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45833"/>
              <a:buNone/>
            </a:pPr>
            <a:r>
              <a:rPr b="1" lang="en-US" sz="2400">
                <a:solidFill>
                  <a:schemeClr val="accent5"/>
                </a:solidFill>
                <a:latin typeface="Arial"/>
                <a:ea typeface="Arial"/>
                <a:cs typeface="Arial"/>
                <a:sym typeface="Arial"/>
              </a:rPr>
              <a:t>Asynchronous : khong dong bo</a:t>
            </a:r>
          </a:p>
        </p:txBody>
      </p:sp>
      <p:sp>
        <p:nvSpPr>
          <p:cNvPr id="453" name="Shape 453"/>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70" name="Shape 47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45833"/>
              <a:buNone/>
            </a:pPr>
            <a:r>
              <a:rPr b="1" lang="en-US" sz="2400">
                <a:solidFill>
                  <a:schemeClr val="accent5"/>
                </a:solidFill>
                <a:latin typeface="Arial"/>
                <a:ea typeface="Arial"/>
                <a:cs typeface="Arial"/>
                <a:sym typeface="Arial"/>
              </a:rPr>
              <a:t>(vd:đệ quy)</a:t>
            </a:r>
          </a:p>
        </p:txBody>
      </p:sp>
      <p:sp>
        <p:nvSpPr>
          <p:cNvPr id="471" name="Shape 47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8" name="Shape 48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rPr lang="en-US" sz="900">
                <a:highlight>
                  <a:srgbClr val="FFFFFF"/>
                </a:highlight>
                <a:latin typeface="Arial"/>
                <a:ea typeface="Arial"/>
                <a:cs typeface="Arial"/>
                <a:sym typeface="Arial"/>
              </a:rPr>
              <a:t>tương tự gọi new object </a:t>
            </a:r>
          </a:p>
          <a:p>
            <a:pPr lvl="0" rtl="0">
              <a:spcBef>
                <a:spcPts val="0"/>
              </a:spcBef>
              <a:buSzPct val="122222"/>
              <a:buNone/>
            </a:pPr>
            <a:r>
              <a:t/>
            </a:r>
            <a:endParaRPr sz="900">
              <a:highlight>
                <a:srgbClr val="FFFFFF"/>
              </a:highlight>
              <a:latin typeface="Arial"/>
              <a:ea typeface="Arial"/>
              <a:cs typeface="Arial"/>
              <a:sym typeface="Arial"/>
            </a:endParaRPr>
          </a:p>
          <a:p>
            <a:pPr lvl="0" rtl="0">
              <a:spcBef>
                <a:spcPts val="0"/>
              </a:spcBef>
              <a:buSzPct val="122222"/>
              <a:buNone/>
            </a:pPr>
            <a:r>
              <a:rPr lang="en-US" sz="900">
                <a:highlight>
                  <a:srgbClr val="FFFFFF"/>
                </a:highlight>
                <a:latin typeface="Arial"/>
                <a:ea typeface="Arial"/>
                <a:cs typeface="Arial"/>
                <a:sym typeface="Arial"/>
              </a:rPr>
              <a:t>String date=new SimpleDateFormat("dd/MM/yyyy").format(new Date());</a:t>
            </a:r>
          </a:p>
          <a:p>
            <a:pPr lvl="0" rtl="0">
              <a:spcBef>
                <a:spcPts val="0"/>
              </a:spcBef>
              <a:buSzPct val="122222"/>
              <a:buNone/>
            </a:pPr>
            <a:r>
              <a:t/>
            </a:r>
            <a:endParaRPr sz="900">
              <a:highlight>
                <a:srgbClr val="FFFFFF"/>
              </a:highlight>
              <a:latin typeface="Arial"/>
              <a:ea typeface="Arial"/>
              <a:cs typeface="Arial"/>
              <a:sym typeface="Arial"/>
            </a:endParaRPr>
          </a:p>
          <a:p>
            <a:pPr lvl="0" rtl="0">
              <a:spcBef>
                <a:spcPts val="0"/>
              </a:spcBef>
              <a:buSzPct val="122222"/>
              <a:buNone/>
            </a:pPr>
            <a:r>
              <a:t/>
            </a:r>
            <a:endParaRPr sz="900">
              <a:highlight>
                <a:srgbClr val="FFFFFF"/>
              </a:highlight>
              <a:latin typeface="Arial"/>
              <a:ea typeface="Arial"/>
              <a:cs typeface="Arial"/>
              <a:sym typeface="Arial"/>
            </a:endParaRPr>
          </a:p>
        </p:txBody>
      </p:sp>
      <p:sp>
        <p:nvSpPr>
          <p:cNvPr id="489" name="Shape 48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06" name="Shape 50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rPr lang="en-US" sz="900">
                <a:highlight>
                  <a:srgbClr val="FFFFFF"/>
                </a:highlight>
                <a:latin typeface="Arial"/>
                <a:ea typeface="Arial"/>
                <a:cs typeface="Arial"/>
                <a:sym typeface="Arial"/>
              </a:rPr>
              <a:t> tóm lại The guard đơn giản là điều kiện giữa các khối lệnh trong method</a:t>
            </a:r>
          </a:p>
        </p:txBody>
      </p:sp>
      <p:sp>
        <p:nvSpPr>
          <p:cNvPr id="507" name="Shape 50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6" name="Shape 52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t/>
            </a:r>
            <a:endParaRPr sz="900">
              <a:highlight>
                <a:srgbClr val="FFFFFF"/>
              </a:highlight>
              <a:latin typeface="Arial"/>
              <a:ea typeface="Arial"/>
              <a:cs typeface="Arial"/>
              <a:sym typeface="Arial"/>
            </a:endParaRPr>
          </a:p>
        </p:txBody>
      </p:sp>
      <p:sp>
        <p:nvSpPr>
          <p:cNvPr id="527" name="Shape 52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3" name="Shape 543"/>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rPr lang="en-US" sz="900">
                <a:highlight>
                  <a:srgbClr val="FFFFFF"/>
                </a:highlight>
                <a:latin typeface="Arial"/>
                <a:ea typeface="Arial"/>
                <a:cs typeface="Arial"/>
                <a:sym typeface="Arial"/>
              </a:rPr>
              <a:t>tương tự if</a:t>
            </a:r>
          </a:p>
        </p:txBody>
      </p:sp>
      <p:sp>
        <p:nvSpPr>
          <p:cNvPr id="544" name="Shape 544"/>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1" name="Shape 561"/>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rPr lang="en-US" sz="900">
                <a:highlight>
                  <a:srgbClr val="FFFFFF"/>
                </a:highlight>
                <a:latin typeface="Arial"/>
                <a:ea typeface="Arial"/>
                <a:cs typeface="Arial"/>
                <a:sym typeface="Arial"/>
              </a:rPr>
              <a:t>tương tự if</a:t>
            </a:r>
          </a:p>
        </p:txBody>
      </p:sp>
      <p:sp>
        <p:nvSpPr>
          <p:cNvPr id="562" name="Shape 562"/>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9" name="Shape 57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rPr lang="en-US" sz="900">
                <a:highlight>
                  <a:srgbClr val="FFFFFF"/>
                </a:highlight>
                <a:latin typeface="Arial"/>
                <a:ea typeface="Arial"/>
                <a:cs typeface="Arial"/>
                <a:sym typeface="Arial"/>
              </a:rPr>
              <a:t>tương tự if...else if … else</a:t>
            </a:r>
          </a:p>
        </p:txBody>
      </p:sp>
      <p:sp>
        <p:nvSpPr>
          <p:cNvPr id="580" name="Shape 58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5" name="Shape 595"/>
        <p:cNvGrpSpPr/>
        <p:nvPr/>
      </p:nvGrpSpPr>
      <p:grpSpPr>
        <a:xfrm>
          <a:off x="0" y="0"/>
          <a:ext cx="0" cy="0"/>
          <a:chOff x="0" y="0"/>
          <a:chExt cx="0" cy="0"/>
        </a:xfrm>
      </p:grpSpPr>
      <p:sp>
        <p:nvSpPr>
          <p:cNvPr id="596" name="Shape 5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97" name="Shape 597"/>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rPr lang="en-US" sz="900">
                <a:highlight>
                  <a:srgbClr val="FFFFFF"/>
                </a:highlight>
                <a:latin typeface="Arial"/>
                <a:ea typeface="Arial"/>
                <a:cs typeface="Arial"/>
                <a:sym typeface="Arial"/>
              </a:rPr>
              <a:t>tương tự if...else if … else</a:t>
            </a:r>
          </a:p>
        </p:txBody>
      </p:sp>
      <p:sp>
        <p:nvSpPr>
          <p:cNvPr id="598" name="Shape 598"/>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5" name="Shape 615"/>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rPr lang="en-US" sz="900">
                <a:highlight>
                  <a:srgbClr val="FFFFFF"/>
                </a:highlight>
                <a:latin typeface="Arial"/>
                <a:ea typeface="Arial"/>
                <a:cs typeface="Arial"/>
                <a:sym typeface="Arial"/>
              </a:rPr>
              <a:t>tương tự while </a:t>
            </a:r>
          </a:p>
        </p:txBody>
      </p:sp>
      <p:sp>
        <p:nvSpPr>
          <p:cNvPr id="616" name="Shape 616"/>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33" name="Shape 633"/>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t/>
            </a:r>
            <a:endParaRPr sz="900">
              <a:highlight>
                <a:srgbClr val="FFFFFF"/>
              </a:highlight>
              <a:latin typeface="Arial"/>
              <a:ea typeface="Arial"/>
              <a:cs typeface="Arial"/>
              <a:sym typeface="Arial"/>
            </a:endParaRPr>
          </a:p>
        </p:txBody>
      </p:sp>
      <p:sp>
        <p:nvSpPr>
          <p:cNvPr id="634" name="Shape 634"/>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0" name="Shape 65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t/>
            </a:r>
            <a:endParaRPr sz="900">
              <a:highlight>
                <a:srgbClr val="FFFFFF"/>
              </a:highlight>
              <a:latin typeface="Arial"/>
              <a:ea typeface="Arial"/>
              <a:cs typeface="Arial"/>
              <a:sym typeface="Arial"/>
            </a:endParaRPr>
          </a:p>
        </p:txBody>
      </p:sp>
      <p:sp>
        <p:nvSpPr>
          <p:cNvPr id="651" name="Shape 65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69" name="Shape 66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spcBef>
                <a:spcPts val="0"/>
              </a:spcBef>
              <a:buSzPct val="122222"/>
              <a:buNone/>
            </a:pPr>
            <a:r>
              <a:t/>
            </a:r>
            <a:endParaRPr sz="900">
              <a:highlight>
                <a:srgbClr val="FFFFFF"/>
              </a:highlight>
              <a:latin typeface="Arial"/>
              <a:ea typeface="Arial"/>
              <a:cs typeface="Arial"/>
              <a:sym typeface="Arial"/>
            </a:endParaRPr>
          </a:p>
        </p:txBody>
      </p:sp>
      <p:sp>
        <p:nvSpPr>
          <p:cNvPr id="670" name="Shape 67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86" name="Shape 68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687" name="Shape 68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6" name="Shape 21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7" name="Shape 21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0" name="Shape 250"/>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Clr>
                <a:schemeClr val="dk1"/>
              </a:buClr>
              <a:buSzPct val="61111"/>
              <a:buFont typeface="Arial"/>
              <a:buNone/>
            </a:pPr>
            <a:r>
              <a:rPr lang="en-US" sz="1800">
                <a:latin typeface="Arial"/>
                <a:ea typeface="Arial"/>
                <a:cs typeface="Arial"/>
                <a:sym typeface="Arial"/>
              </a:rPr>
              <a:t>Note that the object doesn't have to be a </a:t>
            </a:r>
            <a:r>
              <a:rPr i="1" lang="en-US" sz="1800">
                <a:latin typeface="Arial"/>
                <a:ea typeface="Arial"/>
                <a:cs typeface="Arial"/>
                <a:sym typeface="Arial"/>
              </a:rPr>
              <a:t>direct</a:t>
            </a:r>
            <a:r>
              <a:rPr lang="en-US" sz="1800">
                <a:latin typeface="Arial"/>
                <a:ea typeface="Arial"/>
                <a:cs typeface="Arial"/>
                <a:sym typeface="Arial"/>
              </a:rPr>
              <a:t> instance of Type, a type of which it is an </a:t>
            </a:r>
            <a:r>
              <a:rPr i="1" lang="en-US" sz="1800">
                <a:latin typeface="Arial"/>
                <a:ea typeface="Arial"/>
                <a:cs typeface="Arial"/>
                <a:sym typeface="Arial"/>
              </a:rPr>
              <a:t>indirect</a:t>
            </a:r>
            <a:r>
              <a:rPr lang="en-US" sz="1800">
                <a:latin typeface="Arial"/>
                <a:ea typeface="Arial"/>
                <a:cs typeface="Arial"/>
                <a:sym typeface="Arial"/>
              </a:rPr>
              <a:t> instance is possible too.</a:t>
            </a:r>
          </a:p>
        </p:txBody>
      </p:sp>
      <p:sp>
        <p:nvSpPr>
          <p:cNvPr id="251" name="Shape 251"/>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SzPct val="61111"/>
              <a:buNone/>
            </a:pPr>
            <a:r>
              <a:rPr lang="en-US" sz="1800">
                <a:latin typeface="Arial"/>
                <a:ea typeface="Arial"/>
                <a:cs typeface="Arial"/>
                <a:sym typeface="Arial"/>
              </a:rPr>
              <a:t>Note that the object doesn't have to be a </a:t>
            </a:r>
            <a:r>
              <a:rPr i="1" lang="en-US" sz="1800">
                <a:latin typeface="Arial"/>
                <a:ea typeface="Arial"/>
                <a:cs typeface="Arial"/>
                <a:sym typeface="Arial"/>
              </a:rPr>
              <a:t>direct</a:t>
            </a:r>
            <a:r>
              <a:rPr lang="en-US" sz="1800">
                <a:latin typeface="Arial"/>
                <a:ea typeface="Arial"/>
                <a:cs typeface="Arial"/>
                <a:sym typeface="Arial"/>
              </a:rPr>
              <a:t> instance of Type, a type of which it is an </a:t>
            </a:r>
            <a:r>
              <a:rPr i="1" lang="en-US" sz="1800">
                <a:latin typeface="Arial"/>
                <a:ea typeface="Arial"/>
                <a:cs typeface="Arial"/>
                <a:sym typeface="Arial"/>
              </a:rPr>
              <a:t>indirect</a:t>
            </a:r>
            <a:r>
              <a:rPr lang="en-US" sz="1800">
                <a:latin typeface="Arial"/>
                <a:ea typeface="Arial"/>
                <a:cs typeface="Arial"/>
                <a:sym typeface="Arial"/>
              </a:rPr>
              <a:t> instance is possible too.</a:t>
            </a:r>
          </a:p>
        </p:txBody>
      </p:sp>
      <p:sp>
        <p:nvSpPr>
          <p:cNvPr id="269" name="Shape 269"/>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6" name="Shape 286"/>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lvl="0" rtl="0">
              <a:lnSpc>
                <a:spcPct val="150000"/>
              </a:lnSpc>
              <a:spcBef>
                <a:spcPts val="0"/>
              </a:spcBef>
              <a:spcAft>
                <a:spcPts val="1100"/>
              </a:spcAft>
              <a:buSzPct val="61111"/>
              <a:buNone/>
            </a:pPr>
            <a:r>
              <a:rPr lang="en-US" sz="1800">
                <a:latin typeface="Arial"/>
                <a:ea typeface="Arial"/>
                <a:cs typeface="Arial"/>
                <a:sym typeface="Arial"/>
              </a:rPr>
              <a:t>.</a:t>
            </a:r>
          </a:p>
        </p:txBody>
      </p:sp>
      <p:sp>
        <p:nvSpPr>
          <p:cNvPr id="287" name="Shape 287"/>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2" name="Shape 42"/>
        <p:cNvGrpSpPr/>
        <p:nvPr/>
      </p:nvGrpSpPr>
      <p:grpSpPr>
        <a:xfrm>
          <a:off x="0" y="0"/>
          <a:ext cx="0" cy="0"/>
          <a:chOff x="0" y="0"/>
          <a:chExt cx="0" cy="0"/>
        </a:xfrm>
      </p:grpSpPr>
      <p:sp>
        <p:nvSpPr>
          <p:cNvPr id="43" name="Shape 43"/>
          <p:cNvSpPr txBox="1"/>
          <p:nvPr>
            <p:ph type="ctrTitle"/>
          </p:nvPr>
        </p:nvSpPr>
        <p:spPr>
          <a:xfrm>
            <a:off x="2589213" y="2514600"/>
            <a:ext cx="8915398" cy="2262781"/>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5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4" name="Shape 44"/>
          <p:cNvSpPr txBox="1"/>
          <p:nvPr>
            <p:ph idx="1" type="subTitle"/>
          </p:nvPr>
        </p:nvSpPr>
        <p:spPr>
          <a:xfrm>
            <a:off x="2589213" y="4777378"/>
            <a:ext cx="8915398" cy="1126282"/>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Questrial"/>
                <a:ea typeface="Questrial"/>
                <a:cs typeface="Questrial"/>
                <a:sym typeface="Questrial"/>
              </a:defRPr>
            </a:lvl9pPr>
          </a:lstStyle>
          <a:p/>
        </p:txBody>
      </p:sp>
      <p:sp>
        <p:nvSpPr>
          <p:cNvPr id="45" name="Shape 45"/>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6" name="Shape 46"/>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7" name="Shape 47"/>
          <p:cNvSpPr/>
          <p:nvPr/>
        </p:nvSpPr>
        <p:spPr>
          <a:xfrm>
            <a:off x="0" y="4323810"/>
            <a:ext cx="1744651" cy="778589"/>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idx="12" type="sldNum"/>
          </p:nvPr>
        </p:nvSpPr>
        <p:spPr>
          <a:xfrm>
            <a:off x="531812" y="45295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108" name="Shape 108"/>
        <p:cNvGrpSpPr/>
        <p:nvPr/>
      </p:nvGrpSpPr>
      <p:grpSpPr>
        <a:xfrm>
          <a:off x="0" y="0"/>
          <a:ext cx="0" cy="0"/>
          <a:chOff x="0" y="0"/>
          <a:chExt cx="0" cy="0"/>
        </a:xfrm>
      </p:grpSpPr>
      <p:sp>
        <p:nvSpPr>
          <p:cNvPr id="109" name="Shape 109"/>
          <p:cNvSpPr txBox="1"/>
          <p:nvPr>
            <p:ph type="title"/>
          </p:nvPr>
        </p:nvSpPr>
        <p:spPr>
          <a:xfrm>
            <a:off x="2589211" y="609600"/>
            <a:ext cx="8915398" cy="311704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0" name="Shape 110"/>
          <p:cNvSpPr txBox="1"/>
          <p:nvPr>
            <p:ph idx="1"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1" name="Shape 111"/>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2" name="Shape 112"/>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3" name="Shape 113"/>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115" name="Shape 115"/>
        <p:cNvGrpSpPr/>
        <p:nvPr/>
      </p:nvGrpSpPr>
      <p:grpSpPr>
        <a:xfrm>
          <a:off x="0" y="0"/>
          <a:ext cx="0" cy="0"/>
          <a:chOff x="0" y="0"/>
          <a:chExt cx="0" cy="0"/>
        </a:xfrm>
      </p:grpSpPr>
      <p:sp>
        <p:nvSpPr>
          <p:cNvPr id="116" name="Shape 116"/>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7" name="Shape 117"/>
          <p:cNvSpPr txBox="1"/>
          <p:nvPr>
            <p:ph idx="1" type="body"/>
          </p:nvPr>
        </p:nvSpPr>
        <p:spPr>
          <a:xfrm>
            <a:off x="3275011" y="3505200"/>
            <a:ext cx="7536553"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18" name="Shape 118"/>
          <p:cNvSpPr txBox="1"/>
          <p:nvPr>
            <p:ph idx="2" type="body"/>
          </p:nvPr>
        </p:nvSpPr>
        <p:spPr>
          <a:xfrm>
            <a:off x="2589211" y="4354046"/>
            <a:ext cx="8915398" cy="1555863"/>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119" name="Shape 11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0" name="Shape 12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1" name="Shape 121"/>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2" name="Shape 122"/>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23" name="Shape 123"/>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25" name="Shape 125"/>
        <p:cNvGrpSpPr/>
        <p:nvPr/>
      </p:nvGrpSpPr>
      <p:grpSpPr>
        <a:xfrm>
          <a:off x="0" y="0"/>
          <a:ext cx="0" cy="0"/>
          <a:chOff x="0" y="0"/>
          <a:chExt cx="0" cy="0"/>
        </a:xfrm>
      </p:grpSpPr>
      <p:sp>
        <p:nvSpPr>
          <p:cNvPr id="126" name="Shape 126"/>
          <p:cNvSpPr txBox="1"/>
          <p:nvPr>
            <p:ph type="title"/>
          </p:nvPr>
        </p:nvSpPr>
        <p:spPr>
          <a:xfrm>
            <a:off x="2589213" y="2438400"/>
            <a:ext cx="8915400" cy="2724845"/>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7" name="Shape 127"/>
          <p:cNvSpPr txBox="1"/>
          <p:nvPr>
            <p:ph idx="1"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28" name="Shape 12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29" name="Shape 12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0" name="Shape 130"/>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1" name="Shape 131"/>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32" name="Shape 132"/>
        <p:cNvGrpSpPr/>
        <p:nvPr/>
      </p:nvGrpSpPr>
      <p:grpSpPr>
        <a:xfrm>
          <a:off x="0" y="0"/>
          <a:ext cx="0" cy="0"/>
          <a:chOff x="0" y="0"/>
          <a:chExt cx="0" cy="0"/>
        </a:xfrm>
      </p:grpSpPr>
      <p:sp>
        <p:nvSpPr>
          <p:cNvPr id="133" name="Shape 133"/>
          <p:cNvSpPr txBox="1"/>
          <p:nvPr>
            <p:ph type="title"/>
          </p:nvPr>
        </p:nvSpPr>
        <p:spPr>
          <a:xfrm>
            <a:off x="2849949" y="609600"/>
            <a:ext cx="8393925" cy="28956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4" name="Shape 13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5" name="Shape 13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36" name="Shape 13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7" name="Shape 13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38" name="Shape 13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39" name="Shape 13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
        <p:nvSpPr>
          <p:cNvPr id="140" name="Shape 140"/>
          <p:cNvSpPr txBox="1"/>
          <p:nvPr/>
        </p:nvSpPr>
        <p:spPr>
          <a:xfrm>
            <a:off x="2467651" y="648004"/>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42" name="Shape 142"/>
        <p:cNvGrpSpPr/>
        <p:nvPr/>
      </p:nvGrpSpPr>
      <p:grpSpPr>
        <a:xfrm>
          <a:off x="0" y="0"/>
          <a:ext cx="0" cy="0"/>
          <a:chOff x="0" y="0"/>
          <a:chExt cx="0" cy="0"/>
        </a:xfrm>
      </p:grpSpPr>
      <p:sp>
        <p:nvSpPr>
          <p:cNvPr id="143" name="Shape 143"/>
          <p:cNvSpPr txBox="1"/>
          <p:nvPr>
            <p:ph type="title"/>
          </p:nvPr>
        </p:nvSpPr>
        <p:spPr>
          <a:xfrm>
            <a:off x="2589211" y="627406"/>
            <a:ext cx="8915398" cy="2880019"/>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48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4" name="Shape 144"/>
          <p:cNvSpPr txBox="1"/>
          <p:nvPr>
            <p:ph idx="1" type="body"/>
          </p:nvPr>
        </p:nvSpPr>
        <p:spPr>
          <a:xfrm>
            <a:off x="2589211" y="4343400"/>
            <a:ext cx="8915400" cy="838199"/>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5" name="Shape 145"/>
          <p:cNvSpPr txBox="1"/>
          <p:nvPr>
            <p:ph idx="2" type="body"/>
          </p:nvPr>
        </p:nvSpPr>
        <p:spPr>
          <a:xfrm>
            <a:off x="2589213" y="5181600"/>
            <a:ext cx="8915400" cy="729622"/>
          </a:xfrm>
          <a:prstGeom prst="rect">
            <a:avLst/>
          </a:prstGeom>
          <a:noFill/>
          <a:ln>
            <a:noFill/>
          </a:ln>
        </p:spPr>
        <p:txBody>
          <a:bodyPr anchorCtr="0" anchor="t" bIns="91425" lIns="91425" rIns="91425" tIns="91425"/>
          <a:lstStyle>
            <a:lvl1pPr indent="-342900" lvl="0" marL="342900" marR="0" rtl="0" algn="l">
              <a:spcBef>
                <a:spcPts val="1000"/>
              </a:spcBef>
              <a:spcAft>
                <a:spcPts val="0"/>
              </a:spcAft>
              <a:buClr>
                <a:schemeClr val="accent1"/>
              </a:buClr>
              <a:buFont typeface="Noto Sans Symbols"/>
              <a:buNone/>
              <a:defRPr b="0" i="0" sz="1800" u="none" cap="none" strike="noStrike">
                <a:solidFill>
                  <a:srgbClr val="595959"/>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46" name="Shape 14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7" name="Shape 14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48" name="Shape 148"/>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0" name="Shape 150"/>
        <p:cNvGrpSpPr/>
        <p:nvPr/>
      </p:nvGrpSpPr>
      <p:grpSpPr>
        <a:xfrm>
          <a:off x="0" y="0"/>
          <a:ext cx="0" cy="0"/>
          <a:chOff x="0" y="0"/>
          <a:chExt cx="0" cy="0"/>
        </a:xfrm>
      </p:grpSpPr>
      <p:sp>
        <p:nvSpPr>
          <p:cNvPr id="151" name="Shape 151"/>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2" name="Shape 152"/>
          <p:cNvSpPr txBox="1"/>
          <p:nvPr>
            <p:ph idx="1" type="body"/>
          </p:nvPr>
        </p:nvSpPr>
        <p:spPr>
          <a:xfrm rot="5400000">
            <a:off x="5103811" y="-381000"/>
            <a:ext cx="3886200" cy="89154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53" name="Shape 15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4" name="Shape 15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55" name="Shape 15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7756704" y="2165512"/>
            <a:ext cx="5283816" cy="2207601"/>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59" name="Shape 159"/>
          <p:cNvSpPr txBox="1"/>
          <p:nvPr>
            <p:ph idx="1" type="body"/>
          </p:nvPr>
        </p:nvSpPr>
        <p:spPr>
          <a:xfrm rot="5400000">
            <a:off x="3185803" y="30813"/>
            <a:ext cx="5283816" cy="6476999"/>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160" name="Shape 16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1" name="Shape 16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62" name="Shape 162"/>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9" name="Shape 49"/>
        <p:cNvGrpSpPr/>
        <p:nvPr/>
      </p:nvGrpSpPr>
      <p:grpSpPr>
        <a:xfrm>
          <a:off x="0" y="0"/>
          <a:ext cx="0" cy="0"/>
          <a:chOff x="0" y="0"/>
          <a:chExt cx="0" cy="0"/>
        </a:xfrm>
      </p:grpSpPr>
      <p:sp>
        <p:nvSpPr>
          <p:cNvPr id="50" name="Shape 50"/>
          <p:cNvSpPr txBox="1"/>
          <p:nvPr>
            <p:ph type="title"/>
          </p:nvPr>
        </p:nvSpPr>
        <p:spPr>
          <a:xfrm>
            <a:off x="2592925"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1" name="Shape 51"/>
          <p:cNvSpPr txBox="1"/>
          <p:nvPr>
            <p:ph idx="1" type="body"/>
          </p:nvPr>
        </p:nvSpPr>
        <p:spPr>
          <a:xfrm>
            <a:off x="2589211" y="2133600"/>
            <a:ext cx="8915400"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2" name="Shape 52"/>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3" name="Shape 53"/>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4" name="Shape 54"/>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9" name="Shape 59"/>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3" name="Shape 63"/>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4" name="Shape 64"/>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5" name="Shape 65"/>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txBox="1"/>
          <p:nvPr>
            <p:ph type="title"/>
          </p:nvPr>
        </p:nvSpPr>
        <p:spPr>
          <a:xfrm>
            <a:off x="2589211" y="2058750"/>
            <a:ext cx="8915398" cy="1468800"/>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4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 type="body"/>
          </p:nvPr>
        </p:nvSpPr>
        <p:spPr>
          <a:xfrm>
            <a:off x="2589211" y="3530128"/>
            <a:ext cx="891539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595959"/>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Questrial"/>
                <a:ea typeface="Questrial"/>
                <a:cs typeface="Questrial"/>
                <a:sym typeface="Questrial"/>
              </a:defRPr>
            </a:lvl9pPr>
          </a:lstStyle>
          <a:p/>
        </p:txBody>
      </p:sp>
      <p:sp>
        <p:nvSpPr>
          <p:cNvPr id="70" name="Shape 70"/>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1" name="Shape 71"/>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2" name="Shape 72"/>
          <p:cNvSpPr/>
          <p:nvPr/>
        </p:nvSpPr>
        <p:spPr>
          <a:xfrm flipH="1" rot="10800000">
            <a:off x="-4188" y="31781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3" name="Shape 73"/>
          <p:cNvSpPr txBox="1"/>
          <p:nvPr>
            <p:ph idx="12" type="sldNum"/>
          </p:nvPr>
        </p:nvSpPr>
        <p:spPr>
          <a:xfrm>
            <a:off x="531812" y="3244139"/>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6" name="Shape 76"/>
          <p:cNvSpPr txBox="1"/>
          <p:nvPr>
            <p:ph idx="1" type="body"/>
          </p:nvPr>
        </p:nvSpPr>
        <p:spPr>
          <a:xfrm>
            <a:off x="2589211" y="2133600"/>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7" name="Shape 77"/>
          <p:cNvSpPr txBox="1"/>
          <p:nvPr>
            <p:ph idx="2" type="body"/>
          </p:nvPr>
        </p:nvSpPr>
        <p:spPr>
          <a:xfrm>
            <a:off x="7190746" y="2126222"/>
            <a:ext cx="4313863" cy="3777622"/>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78" name="Shape 7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9" name="Shape 7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0" name="Shape 8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2" name="Shape 82"/>
        <p:cNvGrpSpPr/>
        <p:nvPr/>
      </p:nvGrpSpPr>
      <p:grpSpPr>
        <a:xfrm>
          <a:off x="0" y="0"/>
          <a:ext cx="0" cy="0"/>
          <a:chOff x="0" y="0"/>
          <a:chExt cx="0" cy="0"/>
        </a:xfrm>
      </p:grpSpPr>
      <p:sp>
        <p:nvSpPr>
          <p:cNvPr id="83" name="Shape 83"/>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4" name="Shape 84"/>
          <p:cNvSpPr txBox="1"/>
          <p:nvPr>
            <p:ph idx="1" type="body"/>
          </p:nvPr>
        </p:nvSpPr>
        <p:spPr>
          <a:xfrm>
            <a:off x="2939373" y="1972702"/>
            <a:ext cx="399273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5" name="Shape 85"/>
          <p:cNvSpPr txBox="1"/>
          <p:nvPr>
            <p:ph idx="2" type="body"/>
          </p:nvPr>
        </p:nvSpPr>
        <p:spPr>
          <a:xfrm>
            <a:off x="2589211" y="2548966"/>
            <a:ext cx="4342893"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6" name="Shape 86"/>
          <p:cNvSpPr txBox="1"/>
          <p:nvPr>
            <p:ph idx="3" type="body"/>
          </p:nvPr>
        </p:nvSpPr>
        <p:spPr>
          <a:xfrm>
            <a:off x="7506628" y="1969475"/>
            <a:ext cx="3999000"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Questrial"/>
                <a:ea typeface="Questrial"/>
                <a:cs typeface="Questrial"/>
                <a:sym typeface="Questrial"/>
              </a:defRPr>
            </a:lvl9pPr>
          </a:lstStyle>
          <a:p/>
        </p:txBody>
      </p:sp>
      <p:sp>
        <p:nvSpPr>
          <p:cNvPr id="87" name="Shape 87"/>
          <p:cNvSpPr txBox="1"/>
          <p:nvPr>
            <p:ph idx="4" type="body"/>
          </p:nvPr>
        </p:nvSpPr>
        <p:spPr>
          <a:xfrm>
            <a:off x="7166957" y="2545738"/>
            <a:ext cx="4338674" cy="335406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88" name="Shape 88"/>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9" name="Shape 89"/>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0" name="Shape 90"/>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1" name="Shape 9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2" name="Shape 92"/>
        <p:cNvGrpSpPr/>
        <p:nvPr/>
      </p:nvGrpSpPr>
      <p:grpSpPr>
        <a:xfrm>
          <a:off x="0" y="0"/>
          <a:ext cx="0" cy="0"/>
          <a:chOff x="0" y="0"/>
          <a:chExt cx="0" cy="0"/>
        </a:xfrm>
      </p:grpSpPr>
      <p:sp>
        <p:nvSpPr>
          <p:cNvPr id="93" name="Shape 93"/>
          <p:cNvSpPr txBox="1"/>
          <p:nvPr>
            <p:ph type="title"/>
          </p:nvPr>
        </p:nvSpPr>
        <p:spPr>
          <a:xfrm>
            <a:off x="2589211" y="446087"/>
            <a:ext cx="3505199" cy="976312"/>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0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4" name="Shape 94"/>
          <p:cNvSpPr txBox="1"/>
          <p:nvPr>
            <p:ph idx="1" type="body"/>
          </p:nvPr>
        </p:nvSpPr>
        <p:spPr>
          <a:xfrm>
            <a:off x="6323012" y="446087"/>
            <a:ext cx="5181600" cy="5414963"/>
          </a:xfrm>
          <a:prstGeom prst="rect">
            <a:avLst/>
          </a:prstGeom>
          <a:noFill/>
          <a:ln>
            <a:noFill/>
          </a:ln>
        </p:spPr>
        <p:txBody>
          <a:bodyPr anchorCtr="0" anchor="ctr"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95" name="Shape 95"/>
          <p:cNvSpPr txBox="1"/>
          <p:nvPr>
            <p:ph idx="2" type="body"/>
          </p:nvPr>
        </p:nvSpPr>
        <p:spPr>
          <a:xfrm>
            <a:off x="2589211" y="1598612"/>
            <a:ext cx="3505199" cy="4262436"/>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96" name="Shape 96"/>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7" name="Shape 97"/>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8" name="Shape 98"/>
          <p:cNvSpPr/>
          <p:nvPr/>
        </p:nvSpPr>
        <p:spPr>
          <a:xfrm flipH="1" rot="10800000">
            <a:off x="-4188" y="71437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0" name="Shape 100"/>
        <p:cNvGrpSpPr/>
        <p:nvPr/>
      </p:nvGrpSpPr>
      <p:grpSpPr>
        <a:xfrm>
          <a:off x="0" y="0"/>
          <a:ext cx="0" cy="0"/>
          <a:chOff x="0" y="0"/>
          <a:chExt cx="0" cy="0"/>
        </a:xfrm>
      </p:grpSpPr>
      <p:sp>
        <p:nvSpPr>
          <p:cNvPr id="101" name="Shape 101"/>
          <p:cNvSpPr txBox="1"/>
          <p:nvPr>
            <p:ph type="title"/>
          </p:nvPr>
        </p:nvSpPr>
        <p:spPr>
          <a:xfrm>
            <a:off x="2589213" y="4800600"/>
            <a:ext cx="8915400" cy="566737"/>
          </a:xfrm>
          <a:prstGeom prst="rect">
            <a:avLst/>
          </a:prstGeom>
          <a:noFill/>
          <a:ln>
            <a:noFill/>
          </a:ln>
        </p:spPr>
        <p:txBody>
          <a:bodyPr anchorCtr="0" anchor="b" bIns="91425" lIns="91425" rIns="91425" tIns="91425"/>
          <a:lstStyle>
            <a:lvl1pPr indent="0" lvl="0" marL="0" marR="0" rtl="0" algn="l">
              <a:spcBef>
                <a:spcPts val="0"/>
              </a:spcBef>
              <a:buClr>
                <a:srgbClr val="262626"/>
              </a:buClr>
              <a:buFont typeface="Questrial"/>
              <a:buNone/>
              <a:defRPr b="0" i="0" sz="24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2" name="Shape 102"/>
          <p:cNvSpPr/>
          <p:nvPr>
            <p:ph idx="2" type="pic"/>
          </p:nvPr>
        </p:nvSpPr>
        <p:spPr>
          <a:xfrm>
            <a:off x="2589211" y="634964"/>
            <a:ext cx="8915400" cy="3854969"/>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Questrial"/>
                <a:ea typeface="Questrial"/>
                <a:cs typeface="Questrial"/>
                <a:sym typeface="Questrial"/>
              </a:defRPr>
            </a:lvl9pPr>
          </a:lstStyle>
          <a:p/>
        </p:txBody>
      </p:sp>
      <p:sp>
        <p:nvSpPr>
          <p:cNvPr id="103" name="Shape 103"/>
          <p:cNvSpPr txBox="1"/>
          <p:nvPr>
            <p:ph idx="1" type="body"/>
          </p:nvPr>
        </p:nvSpPr>
        <p:spPr>
          <a:xfrm>
            <a:off x="2589213" y="5367337"/>
            <a:ext cx="8915400" cy="493711"/>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Questrial"/>
                <a:ea typeface="Questrial"/>
                <a:cs typeface="Questrial"/>
                <a:sym typeface="Questrial"/>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Questrial"/>
                <a:ea typeface="Questrial"/>
                <a:cs typeface="Questrial"/>
                <a:sym typeface="Questrial"/>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Questrial"/>
                <a:ea typeface="Questrial"/>
                <a:cs typeface="Questrial"/>
                <a:sym typeface="Questrial"/>
              </a:defRPr>
            </a:lvl9pPr>
          </a:lstStyle>
          <a:p/>
        </p:txBody>
      </p:sp>
      <p:sp>
        <p:nvSpPr>
          <p:cNvPr id="104" name="Shape 104"/>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5" name="Shape 105"/>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6" name="Shape 106"/>
          <p:cNvSpPr/>
          <p:nvPr/>
        </p:nvSpPr>
        <p:spPr>
          <a:xfrm flipH="1" rot="10800000">
            <a:off x="-4188" y="4911724"/>
            <a:ext cx="1588527" cy="507297"/>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07" name="Shape 107"/>
          <p:cNvSpPr txBox="1"/>
          <p:nvPr>
            <p:ph idx="12" type="sldNum"/>
          </p:nvPr>
        </p:nvSpPr>
        <p:spPr>
          <a:xfrm>
            <a:off x="531812" y="4983087"/>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2000">
                <a:solidFill>
                  <a:srgbClr val="FEFFFF"/>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2597150" y="2779713"/>
              <a:ext cx="550863" cy="1978025"/>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3175000" y="4730750"/>
              <a:ext cx="519112" cy="1209675"/>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3305176" y="5630862"/>
              <a:ext cx="146050" cy="309562"/>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2573338" y="2817813"/>
              <a:ext cx="700087" cy="2835274"/>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2506663" y="285750"/>
              <a:ext cx="90487" cy="2493963"/>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2554288" y="2598738"/>
              <a:ext cx="66674" cy="420687"/>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8" name="Shape 18"/>
            <p:cNvSpPr/>
            <p:nvPr/>
          </p:nvSpPr>
          <p:spPr>
            <a:xfrm>
              <a:off x="3143250" y="4757737"/>
              <a:ext cx="161925" cy="873125"/>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3148013" y="1282700"/>
              <a:ext cx="1768474" cy="344805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3273425" y="5653087"/>
              <a:ext cx="138112" cy="287338"/>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3143250" y="4656137"/>
              <a:ext cx="31750" cy="188913"/>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3211513" y="5410200"/>
              <a:ext cx="203199" cy="530224"/>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91425" lIns="91425" rIns="91425" tIns="91425">
              <a:noAutofit/>
            </a:bodyPr>
            <a:lstStyle/>
            <a:p>
              <a:pPr lvl="0">
                <a:spcBef>
                  <a:spcPts val="0"/>
                </a:spcBef>
                <a:buNone/>
              </a:pPr>
              <a:r>
                <a:t/>
              </a:r>
              <a:endParaRPr/>
            </a:p>
          </p:txBody>
        </p:sp>
      </p:grpSp>
      <p:grpSp>
        <p:nvGrpSpPr>
          <p:cNvPr id="23" name="Shape 23"/>
          <p:cNvGrpSpPr/>
          <p:nvPr/>
        </p:nvGrpSpPr>
        <p:grpSpPr>
          <a:xfrm>
            <a:off x="27221" y="-785"/>
            <a:ext cx="2356674" cy="6854039"/>
            <a:chOff x="6627813" y="194832"/>
            <a:chExt cx="1952625" cy="5678917"/>
          </a:xfrm>
        </p:grpSpPr>
        <p:sp>
          <p:nvSpPr>
            <p:cNvPr id="24" name="Shape 24"/>
            <p:cNvSpPr/>
            <p:nvPr/>
          </p:nvSpPr>
          <p:spPr>
            <a:xfrm>
              <a:off x="6627813" y="194832"/>
              <a:ext cx="409575" cy="3646487"/>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061200" y="3771900"/>
              <a:ext cx="350837" cy="1309687"/>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7439025" y="5053012"/>
              <a:ext cx="357188" cy="820737"/>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7037388" y="3811587"/>
              <a:ext cx="457200" cy="1852613"/>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8" name="Shape 28"/>
            <p:cNvSpPr/>
            <p:nvPr/>
          </p:nvSpPr>
          <p:spPr>
            <a:xfrm>
              <a:off x="6992938" y="1263650"/>
              <a:ext cx="144462" cy="250825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7526338" y="5640387"/>
              <a:ext cx="111125" cy="233363"/>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7021513" y="3598862"/>
              <a:ext cx="68263" cy="423863"/>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7412038" y="2801938"/>
              <a:ext cx="1168400" cy="2251075"/>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494588" y="5664200"/>
              <a:ext cx="100013" cy="209549"/>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7412038" y="5081587"/>
              <a:ext cx="114300" cy="558799"/>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7412038" y="4978400"/>
              <a:ext cx="31750" cy="188913"/>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7439025" y="5434012"/>
              <a:ext cx="174625" cy="439738"/>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91425" lIns="91425" rIns="91425" tIns="91425">
              <a:noAutofit/>
            </a:bodyPr>
            <a:lstStyle/>
            <a:p>
              <a:pPr lvl="0">
                <a:spcBef>
                  <a:spcPts val="0"/>
                </a:spcBef>
                <a:buNone/>
              </a:pPr>
              <a:r>
                <a:t/>
              </a:r>
              <a:endParaRPr/>
            </a:p>
          </p:txBody>
        </p:sp>
      </p:grpSp>
      <p:sp>
        <p:nvSpPr>
          <p:cNvPr id="36" name="Shape 36"/>
          <p:cNvSpPr/>
          <p:nvPr/>
        </p:nvSpPr>
        <p:spPr>
          <a:xfrm>
            <a:off x="0" y="0"/>
            <a:ext cx="182879"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592924" y="624110"/>
            <a:ext cx="8911686" cy="1280889"/>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8" name="Shape 38"/>
          <p:cNvSpPr txBox="1"/>
          <p:nvPr>
            <p:ph idx="1" type="body"/>
          </p:nvPr>
        </p:nvSpPr>
        <p:spPr>
          <a:xfrm>
            <a:off x="2589211" y="2133600"/>
            <a:ext cx="8915400" cy="38862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39" name="Shape 39"/>
          <p:cNvSpPr txBox="1"/>
          <p:nvPr>
            <p:ph idx="10" type="dt"/>
          </p:nvPr>
        </p:nvSpPr>
        <p:spPr>
          <a:xfrm>
            <a:off x="10361611" y="6130437"/>
            <a:ext cx="1146282" cy="370396"/>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0" name="Shape 40"/>
          <p:cNvSpPr txBox="1"/>
          <p:nvPr>
            <p:ph idx="11" type="ftr"/>
          </p:nvPr>
        </p:nvSpPr>
        <p:spPr>
          <a:xfrm>
            <a:off x="2589211" y="6135807"/>
            <a:ext cx="7619999"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2" type="sldNum"/>
          </p:nvPr>
        </p:nvSpPr>
        <p:spPr>
          <a:xfrm>
            <a:off x="531812" y="787781"/>
            <a:ext cx="779766"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2000" u="none" cap="none" strike="noStrike">
                <a:solidFill>
                  <a:srgbClr val="FEFFFF"/>
                </a:solidFill>
                <a:latin typeface="Questrial"/>
                <a:ea typeface="Questrial"/>
                <a:cs typeface="Questrial"/>
                <a:sym typeface="Quest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uml-diagrams.org/uml-core.html#named-element" TargetMode="External"/><Relationship Id="rId4" Type="http://schemas.openxmlformats.org/officeDocument/2006/relationships/image" Target="../media/image02.jpg"/><Relationship Id="rId5" Type="http://schemas.openxmlformats.org/officeDocument/2006/relationships/image" Target="../media/image00.png"/><Relationship Id="rId6"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4.png"/><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2.jpg"/><Relationship Id="rId4"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26.png"/><Relationship Id="rId6"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jpg"/><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www.ibm.com/developerworks/rational/library/3101.html" TargetMode="External"/><Relationship Id="rId4" Type="http://schemas.openxmlformats.org/officeDocument/2006/relationships/hyperlink" Target="http://www.tracemodeler.com/articles/a_quick_introduction_to_uml_sequence_diagrams/" TargetMode="External"/><Relationship Id="rId5" Type="http://schemas.openxmlformats.org/officeDocument/2006/relationships/hyperlink" Target="http://www.sparxsystems.com/enterprise_architect_user_guide/8.0/modeling_languages/sequencediagra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jp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jp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jpg"/><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 Id="rId4" Type="http://schemas.openxmlformats.org/officeDocument/2006/relationships/image" Target="../media/image02.jpg"/><Relationship Id="rId5"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jpg"/><Relationship Id="rId4" Type="http://schemas.openxmlformats.org/officeDocument/2006/relationships/image" Target="../media/image00.png"/><Relationship Id="rId5"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1407300" y="117474"/>
            <a:ext cx="9537600" cy="65643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sz="800">
              <a:solidFill>
                <a:srgbClr val="A65E11"/>
              </a:solidFill>
              <a:latin typeface="Arial"/>
              <a:ea typeface="Arial"/>
              <a:cs typeface="Arial"/>
              <a:sym typeface="Arial"/>
            </a:endParaRPr>
          </a:p>
          <a:p>
            <a:pPr indent="0" lvl="0" marL="0" marR="0" rtl="0" algn="ctr">
              <a:spcBef>
                <a:spcPts val="0"/>
              </a:spcBef>
              <a:spcAft>
                <a:spcPts val="0"/>
              </a:spcAft>
              <a:buNone/>
            </a:pPr>
            <a:r>
              <a:t/>
            </a:r>
            <a:endParaRPr b="1" sz="2800">
              <a:solidFill>
                <a:schemeClr val="dk1"/>
              </a:solidFill>
              <a:latin typeface="Arial"/>
              <a:ea typeface="Arial"/>
              <a:cs typeface="Arial"/>
              <a:sym typeface="Arial"/>
            </a:endParaRPr>
          </a:p>
          <a:p>
            <a:pPr indent="0" lvl="0" marL="0" marR="0" rtl="0" algn="ctr">
              <a:spcBef>
                <a:spcPts val="0"/>
              </a:spcBef>
              <a:spcAft>
                <a:spcPts val="0"/>
              </a:spcAft>
              <a:buSzPct val="25000"/>
              <a:buNone/>
            </a:pPr>
            <a:r>
              <a:rPr b="1" lang="en-US" sz="3200">
                <a:solidFill>
                  <a:schemeClr val="dk1"/>
                </a:solidFill>
              </a:rPr>
              <a:t>Sequence Diagram </a:t>
            </a:r>
          </a:p>
          <a:p>
            <a:pPr indent="0" lvl="0" marL="0" marR="0" rtl="0" algn="ctr">
              <a:spcBef>
                <a:spcPts val="0"/>
              </a:spcBef>
              <a:spcAft>
                <a:spcPts val="0"/>
              </a:spcAft>
              <a:buNone/>
            </a:pPr>
            <a:r>
              <a:t/>
            </a:r>
            <a:endParaRPr sz="800">
              <a:solidFill>
                <a:schemeClr val="dk1"/>
              </a:solidFill>
              <a:latin typeface="Arial"/>
              <a:ea typeface="Arial"/>
              <a:cs typeface="Arial"/>
              <a:sym typeface="Arial"/>
            </a:endParaRPr>
          </a:p>
          <a:p>
            <a:pPr indent="0" lvl="0" marL="0" marR="0" rtl="0" algn="ctr">
              <a:spcBef>
                <a:spcPts val="0"/>
              </a:spcBef>
              <a:spcAft>
                <a:spcPts val="0"/>
              </a:spcAft>
              <a:buNone/>
            </a:pPr>
            <a:r>
              <a:t/>
            </a:r>
            <a:endParaRPr b="1" sz="2400">
              <a:solidFill>
                <a:srgbClr val="A65E11"/>
              </a:solidFill>
              <a:latin typeface="Arial"/>
              <a:ea typeface="Arial"/>
              <a:cs typeface="Arial"/>
              <a:sym typeface="Arial"/>
            </a:endParaRPr>
          </a:p>
          <a:p>
            <a:pPr indent="0" lvl="0" marL="0" marR="0" rtl="0" algn="l">
              <a:spcBef>
                <a:spcPts val="0"/>
              </a:spcBef>
              <a:spcAft>
                <a:spcPts val="0"/>
              </a:spcAft>
              <a:buNone/>
            </a:pPr>
            <a:r>
              <a:t/>
            </a:r>
            <a:endParaRPr b="1" sz="2400">
              <a:solidFill>
                <a:srgbClr val="3035A0"/>
              </a:solidFill>
              <a:latin typeface="Arial"/>
              <a:ea typeface="Arial"/>
              <a:cs typeface="Arial"/>
              <a:sym typeface="Arial"/>
            </a:endParaRPr>
          </a:p>
          <a:p>
            <a:pPr indent="0" lvl="6" marL="2743200" marR="0" rtl="0" algn="just">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i="0" sz="2000" u="none" cap="none" strike="noStrike">
              <a:solidFill>
                <a:schemeClr val="dk1"/>
              </a:solidFill>
              <a:latin typeface="Arial"/>
              <a:ea typeface="Arial"/>
              <a:cs typeface="Arial"/>
              <a:sym typeface="Aria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None/>
            </a:pPr>
            <a:r>
              <a:t/>
            </a:r>
            <a:endParaRPr b="1" sz="2000">
              <a:solidFill>
                <a:schemeClr val="dk1"/>
              </a:solidFill>
            </a:endParaRPr>
          </a:p>
          <a:p>
            <a:pPr indent="0" lvl="6" marL="2743200" marR="0" rtl="0" algn="r">
              <a:spcBef>
                <a:spcPts val="0"/>
              </a:spcBef>
              <a:buSzPct val="25000"/>
              <a:buNone/>
            </a:pPr>
            <a:r>
              <a:rPr b="1" lang="en-US" sz="2000">
                <a:solidFill>
                  <a:schemeClr val="dk1"/>
                </a:solidFill>
              </a:rPr>
              <a:t> Teacher: KHUAT THUY PHUONG</a:t>
            </a:r>
            <a:r>
              <a:rPr b="1" i="0" lang="en-US" sz="2000" u="none" cap="none" strike="noStrike">
                <a:solidFill>
                  <a:schemeClr val="dk1"/>
                </a:solidFill>
                <a:latin typeface="Arial"/>
                <a:ea typeface="Arial"/>
                <a:cs typeface="Arial"/>
                <a:sym typeface="Arial"/>
              </a:rPr>
              <a:t> </a:t>
            </a:r>
          </a:p>
          <a:p>
            <a:pPr indent="0" lvl="6" marL="2743200" marR="0" rtl="0" algn="just">
              <a:spcBef>
                <a:spcPts val="0"/>
              </a:spcBef>
              <a:spcAft>
                <a:spcPts val="0"/>
              </a:spcAft>
              <a:buSzPct val="25000"/>
              <a:buNone/>
            </a:pPr>
            <a:r>
              <a:rPr b="1" i="0" lang="en-US" sz="2000" u="none" cap="none" strike="noStrike">
                <a:solidFill>
                  <a:schemeClr val="dk1"/>
                </a:solidFill>
                <a:latin typeface="Arial"/>
                <a:ea typeface="Arial"/>
                <a:cs typeface="Arial"/>
                <a:sym typeface="Arial"/>
              </a:rPr>
              <a:t>						</a:t>
            </a:r>
            <a:r>
              <a:rPr b="1" lang="en-US" sz="2000">
                <a:solidFill>
                  <a:schemeClr val="dk1"/>
                </a:solidFill>
              </a:rPr>
              <a:t>Team</a:t>
            </a:r>
            <a:r>
              <a:rPr b="1" i="0" lang="en-US" sz="2000" u="none" cap="none" strike="noStrike">
                <a:solidFill>
                  <a:schemeClr val="dk1"/>
                </a:solidFill>
                <a:latin typeface="Arial"/>
                <a:ea typeface="Arial"/>
                <a:cs typeface="Arial"/>
                <a:sym typeface="Arial"/>
              </a:rPr>
              <a:t>: </a:t>
            </a:r>
          </a:p>
          <a:p>
            <a:pPr indent="0" lvl="6" marL="2743200" marR="0" rtl="0" algn="just">
              <a:spcBef>
                <a:spcPts val="0"/>
              </a:spcBef>
              <a:spcAft>
                <a:spcPts val="0"/>
              </a:spcAft>
              <a:buSzPct val="25000"/>
              <a:buNone/>
            </a:pPr>
            <a:r>
              <a:rPr b="1" lang="en-US" sz="2000">
                <a:solidFill>
                  <a:schemeClr val="dk1"/>
                </a:solidFill>
              </a:rPr>
              <a:t>								VO VAN MINH</a:t>
            </a:r>
          </a:p>
          <a:p>
            <a:pPr indent="0" lvl="6" marL="2743200" marR="0" rtl="0" algn="just">
              <a:spcBef>
                <a:spcPts val="0"/>
              </a:spcBef>
              <a:spcAft>
                <a:spcPts val="0"/>
              </a:spcAft>
              <a:buSzPct val="25000"/>
              <a:buNone/>
            </a:pPr>
            <a:r>
              <a:rPr b="1" lang="en-US" sz="2000">
                <a:solidFill>
                  <a:schemeClr val="dk1"/>
                </a:solidFill>
              </a:rPr>
              <a:t>								NGUYEN QUOC HUY</a:t>
            </a: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pic>
        <p:nvPicPr>
          <p:cNvPr descr="Kết quả hình ảnh cho java advanced" id="170" name="Shape 170"/>
          <p:cNvPicPr preferRelativeResize="0"/>
          <p:nvPr/>
        </p:nvPicPr>
        <p:blipFill>
          <a:blip r:embed="rId3">
            <a:alphaModFix/>
          </a:blip>
          <a:stretch>
            <a:fillRect/>
          </a:stretch>
        </p:blipFill>
        <p:spPr>
          <a:xfrm>
            <a:off x="2971950" y="1709025"/>
            <a:ext cx="6667500" cy="28575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2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Class</a:t>
            </a:r>
          </a:p>
          <a:p>
            <a:pPr indent="-381000" lvl="0" marL="457200" rtl="0">
              <a:spcBef>
                <a:spcPts val="0"/>
              </a:spcBef>
              <a:buSzPct val="133333"/>
              <a:buChar char="●"/>
            </a:pPr>
            <a:r>
              <a:rPr lang="en-US" sz="1800">
                <a:solidFill>
                  <a:schemeClr val="dk1"/>
                </a:solidFill>
              </a:rPr>
              <a:t>Use when you want present a class</a:t>
            </a: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rPr lang="en-US" sz="1800"/>
              <a:t>Only class messages (e.g. shared or static methods) can be sent to a class. Note that the text of a class is not underlined, which is how you can distinguish it from an object</a:t>
            </a:r>
          </a:p>
        </p:txBody>
      </p:sp>
      <p:grpSp>
        <p:nvGrpSpPr>
          <p:cNvPr id="308" name="Shape 308"/>
          <p:cNvGrpSpPr/>
          <p:nvPr/>
        </p:nvGrpSpPr>
        <p:grpSpPr>
          <a:xfrm>
            <a:off x="1654225" y="469906"/>
            <a:ext cx="8429019" cy="1219108"/>
            <a:chOff x="1654129" y="469900"/>
            <a:chExt cx="6495853" cy="1219108"/>
          </a:xfrm>
        </p:grpSpPr>
        <p:grpSp>
          <p:nvGrpSpPr>
            <p:cNvPr id="309" name="Shape 309"/>
            <p:cNvGrpSpPr/>
            <p:nvPr/>
          </p:nvGrpSpPr>
          <p:grpSpPr>
            <a:xfrm>
              <a:off x="1654129" y="469900"/>
              <a:ext cx="6495853" cy="1219108"/>
              <a:chOff x="1247729" y="1219200"/>
              <a:chExt cx="6495853" cy="1219108"/>
            </a:xfrm>
          </p:grpSpPr>
          <p:grpSp>
            <p:nvGrpSpPr>
              <p:cNvPr id="310" name="Shape 310"/>
              <p:cNvGrpSpPr/>
              <p:nvPr/>
            </p:nvGrpSpPr>
            <p:grpSpPr>
              <a:xfrm>
                <a:off x="1247729" y="1447859"/>
                <a:ext cx="6495853" cy="558676"/>
                <a:chOff x="1631146" y="1316984"/>
                <a:chExt cx="5761800" cy="558900"/>
              </a:xfrm>
            </p:grpSpPr>
            <p:sp>
              <p:nvSpPr>
                <p:cNvPr id="311" name="Shape 31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12" name="Shape 31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13" name="Shape 313"/>
              <p:cNvGrpSpPr/>
              <p:nvPr/>
            </p:nvGrpSpPr>
            <p:grpSpPr>
              <a:xfrm>
                <a:off x="2168544" y="1219200"/>
                <a:ext cx="4651533" cy="1219108"/>
                <a:chOff x="2530675" y="1066800"/>
                <a:chExt cx="4651998" cy="1220084"/>
              </a:xfrm>
            </p:grpSpPr>
            <p:pic>
              <p:nvPicPr>
                <p:cNvPr descr="C:\Users\dell\Desktop\Icon sale page\Icon tĩnh\200wide.jpg" id="314" name="Shape 31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15" name="Shape 315"/>
                <p:cNvGrpSpPr/>
                <p:nvPr/>
              </p:nvGrpSpPr>
              <p:grpSpPr>
                <a:xfrm>
                  <a:off x="2530675" y="1066800"/>
                  <a:ext cx="4651998" cy="1011299"/>
                  <a:chOff x="2671148" y="1311915"/>
                  <a:chExt cx="3938700" cy="1011299"/>
                </a:xfrm>
              </p:grpSpPr>
              <p:pic>
                <p:nvPicPr>
                  <p:cNvPr id="316" name="Shape 31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17" name="Shape 31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18" name="Shape 318"/>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Target</a:t>
              </a:r>
            </a:p>
            <a:p>
              <a:pPr indent="0" lvl="0" marL="0" marR="0" rtl="0" algn="l">
                <a:spcBef>
                  <a:spcPts val="0"/>
                </a:spcBef>
                <a:buNone/>
              </a:pPr>
              <a:r>
                <a:t/>
              </a:r>
              <a:endParaRPr sz="2800">
                <a:solidFill>
                  <a:schemeClr val="dk1"/>
                </a:solidFill>
              </a:endParaRPr>
            </a:p>
          </p:txBody>
        </p:sp>
      </p:grpSp>
      <p:pic>
        <p:nvPicPr>
          <p:cNvPr id="319" name="Shape 319"/>
          <p:cNvPicPr preferRelativeResize="0"/>
          <p:nvPr/>
        </p:nvPicPr>
        <p:blipFill>
          <a:blip r:embed="rId5">
            <a:alphaModFix/>
          </a:blip>
          <a:stretch>
            <a:fillRect/>
          </a:stretch>
        </p:blipFill>
        <p:spPr>
          <a:xfrm>
            <a:off x="4349700" y="3461925"/>
            <a:ext cx="2635799" cy="17379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Other target </a:t>
            </a:r>
          </a:p>
          <a:p>
            <a:pPr lvl="0" rtl="0">
              <a:spcBef>
                <a:spcPts val="0"/>
              </a:spcBef>
              <a:buNone/>
            </a:pPr>
            <a:r>
              <a:rPr lang="en-US" sz="1800">
                <a:solidFill>
                  <a:schemeClr val="dk1"/>
                </a:solidFill>
              </a:rPr>
              <a:t>Target not only present object or class, some often used stereotypes for objects are «actor», «boundary», «control», «entity» and «database». They can be displayed with icons as well.</a:t>
            </a: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spcBef>
                <a:spcPts val="0"/>
              </a:spcBef>
              <a:buNone/>
            </a:pPr>
            <a:r>
              <a:t/>
            </a:r>
            <a:endParaRPr sz="1800"/>
          </a:p>
        </p:txBody>
      </p:sp>
      <p:grpSp>
        <p:nvGrpSpPr>
          <p:cNvPr id="326" name="Shape 326"/>
          <p:cNvGrpSpPr/>
          <p:nvPr/>
        </p:nvGrpSpPr>
        <p:grpSpPr>
          <a:xfrm>
            <a:off x="1654225" y="469906"/>
            <a:ext cx="8429019" cy="1219108"/>
            <a:chOff x="1654129" y="469900"/>
            <a:chExt cx="6495853" cy="1219108"/>
          </a:xfrm>
        </p:grpSpPr>
        <p:grpSp>
          <p:nvGrpSpPr>
            <p:cNvPr id="327" name="Shape 327"/>
            <p:cNvGrpSpPr/>
            <p:nvPr/>
          </p:nvGrpSpPr>
          <p:grpSpPr>
            <a:xfrm>
              <a:off x="1654129" y="469900"/>
              <a:ext cx="6495853" cy="1219108"/>
              <a:chOff x="1247729" y="1219200"/>
              <a:chExt cx="6495853" cy="1219108"/>
            </a:xfrm>
          </p:grpSpPr>
          <p:grpSp>
            <p:nvGrpSpPr>
              <p:cNvPr id="328" name="Shape 328"/>
              <p:cNvGrpSpPr/>
              <p:nvPr/>
            </p:nvGrpSpPr>
            <p:grpSpPr>
              <a:xfrm>
                <a:off x="1247729" y="1447859"/>
                <a:ext cx="6495853" cy="558676"/>
                <a:chOff x="1631146" y="1316984"/>
                <a:chExt cx="5761800" cy="558900"/>
              </a:xfrm>
            </p:grpSpPr>
            <p:sp>
              <p:nvSpPr>
                <p:cNvPr id="329" name="Shape 32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30" name="Shape 33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31" name="Shape 331"/>
              <p:cNvGrpSpPr/>
              <p:nvPr/>
            </p:nvGrpSpPr>
            <p:grpSpPr>
              <a:xfrm>
                <a:off x="2168544" y="1219200"/>
                <a:ext cx="4651533" cy="1219108"/>
                <a:chOff x="2530675" y="1066800"/>
                <a:chExt cx="4651998" cy="1220084"/>
              </a:xfrm>
            </p:grpSpPr>
            <p:pic>
              <p:nvPicPr>
                <p:cNvPr descr="C:\Users\dell\Desktop\Icon sale page\Icon tĩnh\200wide.jpg" id="332" name="Shape 33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33" name="Shape 333"/>
                <p:cNvGrpSpPr/>
                <p:nvPr/>
              </p:nvGrpSpPr>
              <p:grpSpPr>
                <a:xfrm>
                  <a:off x="2530675" y="1066800"/>
                  <a:ext cx="4651998" cy="1011299"/>
                  <a:chOff x="2671148" y="1311915"/>
                  <a:chExt cx="3938700" cy="1011299"/>
                </a:xfrm>
              </p:grpSpPr>
              <p:pic>
                <p:nvPicPr>
                  <p:cNvPr id="334" name="Shape 33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35" name="Shape 33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36" name="Shape 336"/>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Target</a:t>
              </a:r>
            </a:p>
            <a:p>
              <a:pPr indent="0" lvl="0" marL="0" marR="0" rtl="0" algn="l">
                <a:spcBef>
                  <a:spcPts val="0"/>
                </a:spcBef>
                <a:buNone/>
              </a:pPr>
              <a:r>
                <a:t/>
              </a:r>
              <a:endParaRPr sz="2800">
                <a:solidFill>
                  <a:schemeClr val="dk1"/>
                </a:solidFill>
              </a:endParaRPr>
            </a:p>
          </p:txBody>
        </p:sp>
      </p:grpSp>
      <p:pic>
        <p:nvPicPr>
          <p:cNvPr id="337" name="Shape 337"/>
          <p:cNvPicPr preferRelativeResize="0"/>
          <p:nvPr/>
        </p:nvPicPr>
        <p:blipFill>
          <a:blip r:embed="rId5">
            <a:alphaModFix/>
          </a:blip>
          <a:stretch>
            <a:fillRect/>
          </a:stretch>
        </p:blipFill>
        <p:spPr>
          <a:xfrm>
            <a:off x="1881487" y="3998450"/>
            <a:ext cx="8429025" cy="2292103"/>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Life line </a:t>
            </a:r>
            <a:r>
              <a:rPr b="1" lang="en-US" sz="1800"/>
              <a:t>is a </a:t>
            </a:r>
            <a:r>
              <a:rPr b="1" lang="en-US" sz="1800">
                <a:latin typeface="Georgia"/>
                <a:ea typeface="Georgia"/>
                <a:cs typeface="Georgia"/>
                <a:sym typeface="Georgia"/>
                <a:hlinkClick r:id="rId3"/>
              </a:rPr>
              <a:t>named element</a:t>
            </a:r>
            <a:r>
              <a:rPr lang="en-US" sz="1800">
                <a:latin typeface="Georgia"/>
                <a:ea typeface="Georgia"/>
                <a:cs typeface="Georgia"/>
                <a:sym typeface="Georgia"/>
              </a:rPr>
              <a:t> which represents an </a:t>
            </a:r>
            <a:r>
              <a:rPr b="1" lang="en-US" sz="1800">
                <a:latin typeface="Georgia"/>
                <a:ea typeface="Georgia"/>
                <a:cs typeface="Georgia"/>
                <a:sym typeface="Georgia"/>
              </a:rPr>
              <a:t>individual participant</a:t>
            </a:r>
            <a:r>
              <a:rPr lang="en-US" sz="1800">
                <a:latin typeface="Georgia"/>
                <a:ea typeface="Georgia"/>
                <a:cs typeface="Georgia"/>
                <a:sym typeface="Georgia"/>
              </a:rPr>
              <a:t> in the interaction. Lifelines represent </a:t>
            </a:r>
            <a:r>
              <a:rPr b="1" lang="en-US" sz="1800">
                <a:latin typeface="Georgia"/>
                <a:ea typeface="Georgia"/>
                <a:cs typeface="Georgia"/>
                <a:sym typeface="Georgia"/>
              </a:rPr>
              <a:t>only one</a:t>
            </a:r>
            <a:r>
              <a:rPr lang="en-US" sz="1800">
                <a:latin typeface="Georgia"/>
                <a:ea typeface="Georgia"/>
                <a:cs typeface="Georgia"/>
                <a:sym typeface="Georgia"/>
              </a:rPr>
              <a:t> interacting entity.</a:t>
            </a:r>
          </a:p>
          <a:p>
            <a:pPr lvl="0" rtl="0">
              <a:spcBef>
                <a:spcPts val="0"/>
              </a:spcBef>
              <a:buNone/>
            </a:pPr>
            <a:r>
              <a:rPr lang="en-US" sz="1800">
                <a:latin typeface="Georgia"/>
                <a:ea typeface="Georgia"/>
                <a:cs typeface="Georgia"/>
                <a:sym typeface="Georgia"/>
              </a:rPr>
              <a:t>Inside life line is target which is object or class, and </a:t>
            </a:r>
            <a:r>
              <a:rPr b="1" lang="en-US" sz="1800">
                <a:solidFill>
                  <a:schemeClr val="accent5"/>
                </a:solidFill>
                <a:latin typeface="Georgia"/>
                <a:ea typeface="Georgia"/>
                <a:cs typeface="Georgia"/>
                <a:sym typeface="Georgia"/>
              </a:rPr>
              <a:t>life time</a:t>
            </a:r>
            <a:r>
              <a:rPr lang="en-US" sz="1800">
                <a:latin typeface="Georgia"/>
                <a:ea typeface="Georgia"/>
                <a:cs typeface="Georgia"/>
                <a:sym typeface="Georgia"/>
              </a:rPr>
              <a:t> present how long that target interactive with each other</a:t>
            </a:r>
          </a:p>
        </p:txBody>
      </p:sp>
      <p:grpSp>
        <p:nvGrpSpPr>
          <p:cNvPr id="344" name="Shape 344"/>
          <p:cNvGrpSpPr/>
          <p:nvPr/>
        </p:nvGrpSpPr>
        <p:grpSpPr>
          <a:xfrm>
            <a:off x="1654225" y="469906"/>
            <a:ext cx="8429019" cy="1219108"/>
            <a:chOff x="1654129" y="469900"/>
            <a:chExt cx="6495853" cy="1219108"/>
          </a:xfrm>
        </p:grpSpPr>
        <p:grpSp>
          <p:nvGrpSpPr>
            <p:cNvPr id="345" name="Shape 345"/>
            <p:cNvGrpSpPr/>
            <p:nvPr/>
          </p:nvGrpSpPr>
          <p:grpSpPr>
            <a:xfrm>
              <a:off x="1654129" y="469900"/>
              <a:ext cx="6495853" cy="1219108"/>
              <a:chOff x="1247729" y="1219200"/>
              <a:chExt cx="6495853" cy="1219108"/>
            </a:xfrm>
          </p:grpSpPr>
          <p:grpSp>
            <p:nvGrpSpPr>
              <p:cNvPr id="346" name="Shape 346"/>
              <p:cNvGrpSpPr/>
              <p:nvPr/>
            </p:nvGrpSpPr>
            <p:grpSpPr>
              <a:xfrm>
                <a:off x="1247729" y="1447859"/>
                <a:ext cx="6495853" cy="558676"/>
                <a:chOff x="1631146" y="1316984"/>
                <a:chExt cx="5761800" cy="558900"/>
              </a:xfrm>
            </p:grpSpPr>
            <p:sp>
              <p:nvSpPr>
                <p:cNvPr id="347" name="Shape 34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48" name="Shape 34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49" name="Shape 349"/>
              <p:cNvGrpSpPr/>
              <p:nvPr/>
            </p:nvGrpSpPr>
            <p:grpSpPr>
              <a:xfrm>
                <a:off x="2168544" y="1219200"/>
                <a:ext cx="4651533" cy="1219108"/>
                <a:chOff x="2530675" y="1066800"/>
                <a:chExt cx="4651998" cy="1220084"/>
              </a:xfrm>
            </p:grpSpPr>
            <p:pic>
              <p:nvPicPr>
                <p:cNvPr descr="C:\Users\dell\Desktop\Icon sale page\Icon tĩnh\200wide.jpg" id="350" name="Shape 350"/>
                <p:cNvPicPr preferRelativeResize="0"/>
                <p:nvPr/>
              </p:nvPicPr>
              <p:blipFill rotWithShape="1">
                <a:blip r:embed="rId4">
                  <a:alphaModFix/>
                </a:blip>
                <a:srcRect b="0" l="14155" r="0" t="0"/>
                <a:stretch/>
              </p:blipFill>
              <p:spPr>
                <a:xfrm flipH="1">
                  <a:off x="2631389" y="2040884"/>
                  <a:ext cx="3744000" cy="246000"/>
                </a:xfrm>
                <a:prstGeom prst="rect">
                  <a:avLst/>
                </a:prstGeom>
                <a:noFill/>
                <a:ln>
                  <a:noFill/>
                </a:ln>
              </p:spPr>
            </p:pic>
            <p:grpSp>
              <p:nvGrpSpPr>
                <p:cNvPr id="351" name="Shape 351"/>
                <p:cNvGrpSpPr/>
                <p:nvPr/>
              </p:nvGrpSpPr>
              <p:grpSpPr>
                <a:xfrm>
                  <a:off x="2530675" y="1066800"/>
                  <a:ext cx="4651998" cy="1011299"/>
                  <a:chOff x="2671148" y="1311915"/>
                  <a:chExt cx="3938700" cy="1011299"/>
                </a:xfrm>
              </p:grpSpPr>
              <p:pic>
                <p:nvPicPr>
                  <p:cNvPr id="352" name="Shape 352"/>
                  <p:cNvPicPr preferRelativeResize="0"/>
                  <p:nvPr/>
                </p:nvPicPr>
                <p:blipFill rotWithShape="1">
                  <a:blip r:embed="rId5">
                    <a:alphaModFix/>
                  </a:blip>
                  <a:srcRect b="0" l="0" r="0" t="0"/>
                  <a:stretch/>
                </p:blipFill>
                <p:spPr>
                  <a:xfrm>
                    <a:off x="2671148" y="1311915"/>
                    <a:ext cx="3938700" cy="1011299"/>
                  </a:xfrm>
                  <a:prstGeom prst="rect">
                    <a:avLst/>
                  </a:prstGeom>
                  <a:noFill/>
                  <a:ln>
                    <a:noFill/>
                  </a:ln>
                </p:spPr>
              </p:pic>
              <p:sp>
                <p:nvSpPr>
                  <p:cNvPr id="353" name="Shape 35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54" name="Shape 354"/>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Life line</a:t>
              </a:r>
            </a:p>
            <a:p>
              <a:pPr indent="0" lvl="0" marL="0" marR="0" rtl="0" algn="l">
                <a:spcBef>
                  <a:spcPts val="0"/>
                </a:spcBef>
                <a:buNone/>
              </a:pPr>
              <a:r>
                <a:t/>
              </a:r>
              <a:endParaRPr sz="2800">
                <a:solidFill>
                  <a:schemeClr val="dk1"/>
                </a:solidFill>
              </a:endParaRPr>
            </a:p>
          </p:txBody>
        </p:sp>
      </p:grpSp>
      <p:pic>
        <p:nvPicPr>
          <p:cNvPr id="355" name="Shape 355"/>
          <p:cNvPicPr preferRelativeResize="0"/>
          <p:nvPr/>
        </p:nvPicPr>
        <p:blipFill>
          <a:blip r:embed="rId6">
            <a:alphaModFix/>
          </a:blip>
          <a:stretch>
            <a:fillRect/>
          </a:stretch>
        </p:blipFill>
        <p:spPr>
          <a:xfrm>
            <a:off x="3357601" y="3530775"/>
            <a:ext cx="6042999" cy="259422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a:spcBef>
                <a:spcPts val="0"/>
              </a:spcBef>
              <a:buNone/>
            </a:pPr>
            <a:r>
              <a:rPr b="1" lang="en-US" sz="2400">
                <a:solidFill>
                  <a:schemeClr val="accent5"/>
                </a:solidFill>
              </a:rPr>
              <a:t>Message</a:t>
            </a:r>
          </a:p>
          <a:p>
            <a:pPr lvl="0">
              <a:spcBef>
                <a:spcPts val="0"/>
              </a:spcBef>
              <a:buNone/>
            </a:pPr>
            <a:r>
              <a:t/>
            </a:r>
            <a:endParaRPr b="1" sz="2400">
              <a:solidFill>
                <a:schemeClr val="accent5"/>
              </a:solidFill>
            </a:endParaRPr>
          </a:p>
          <a:p>
            <a:pPr lvl="0">
              <a:spcBef>
                <a:spcPts val="0"/>
              </a:spcBef>
              <a:buNone/>
            </a:pPr>
            <a:r>
              <a:rPr lang="en-US" sz="1800">
                <a:solidFill>
                  <a:schemeClr val="dk1"/>
                </a:solidFill>
              </a:rPr>
              <a:t>When a target sends a message to another target, it is shown as an arrow between their lifelines. The arrow originates at the sender and ends at the receiver. </a:t>
            </a:r>
          </a:p>
          <a:p>
            <a:pPr lvl="0">
              <a:spcBef>
                <a:spcPts val="0"/>
              </a:spcBef>
              <a:buNone/>
            </a:pPr>
            <a:r>
              <a:t/>
            </a:r>
            <a:endParaRPr sz="1800">
              <a:solidFill>
                <a:schemeClr val="dk1"/>
              </a:solidFill>
            </a:endParaRPr>
          </a:p>
          <a:p>
            <a:pPr lvl="0" rtl="0">
              <a:spcBef>
                <a:spcPts val="0"/>
              </a:spcBef>
              <a:buNone/>
            </a:pPr>
            <a:r>
              <a:rPr lang="en-US" sz="1800">
                <a:solidFill>
                  <a:schemeClr val="dk1"/>
                </a:solidFill>
              </a:rPr>
              <a:t>Near the arrow, the name and parameters of the message are shown.</a:t>
            </a:r>
          </a:p>
        </p:txBody>
      </p:sp>
      <p:grpSp>
        <p:nvGrpSpPr>
          <p:cNvPr id="362" name="Shape 362"/>
          <p:cNvGrpSpPr/>
          <p:nvPr/>
        </p:nvGrpSpPr>
        <p:grpSpPr>
          <a:xfrm>
            <a:off x="1654225" y="469906"/>
            <a:ext cx="8429019" cy="1219108"/>
            <a:chOff x="1654129" y="469900"/>
            <a:chExt cx="6495853" cy="1219108"/>
          </a:xfrm>
        </p:grpSpPr>
        <p:grpSp>
          <p:nvGrpSpPr>
            <p:cNvPr id="363" name="Shape 363"/>
            <p:cNvGrpSpPr/>
            <p:nvPr/>
          </p:nvGrpSpPr>
          <p:grpSpPr>
            <a:xfrm>
              <a:off x="1654129" y="469900"/>
              <a:ext cx="6495853" cy="1219108"/>
              <a:chOff x="1247729" y="1219200"/>
              <a:chExt cx="6495853" cy="1219108"/>
            </a:xfrm>
          </p:grpSpPr>
          <p:grpSp>
            <p:nvGrpSpPr>
              <p:cNvPr id="364" name="Shape 364"/>
              <p:cNvGrpSpPr/>
              <p:nvPr/>
            </p:nvGrpSpPr>
            <p:grpSpPr>
              <a:xfrm>
                <a:off x="1247729" y="1447859"/>
                <a:ext cx="6495853" cy="558676"/>
                <a:chOff x="1631146" y="1316984"/>
                <a:chExt cx="5761800" cy="558900"/>
              </a:xfrm>
            </p:grpSpPr>
            <p:sp>
              <p:nvSpPr>
                <p:cNvPr id="365" name="Shape 36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66" name="Shape 36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67" name="Shape 367"/>
              <p:cNvGrpSpPr/>
              <p:nvPr/>
            </p:nvGrpSpPr>
            <p:grpSpPr>
              <a:xfrm>
                <a:off x="2168544" y="1219200"/>
                <a:ext cx="4651533" cy="1219108"/>
                <a:chOff x="2530675" y="1066800"/>
                <a:chExt cx="4651998" cy="1220084"/>
              </a:xfrm>
            </p:grpSpPr>
            <p:pic>
              <p:nvPicPr>
                <p:cNvPr descr="C:\Users\dell\Desktop\Icon sale page\Icon tĩnh\200wide.jpg" id="368" name="Shape 36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69" name="Shape 369"/>
                <p:cNvGrpSpPr/>
                <p:nvPr/>
              </p:nvGrpSpPr>
              <p:grpSpPr>
                <a:xfrm>
                  <a:off x="2530675" y="1066800"/>
                  <a:ext cx="4651998" cy="1011299"/>
                  <a:chOff x="2671148" y="1311915"/>
                  <a:chExt cx="3938700" cy="1011299"/>
                </a:xfrm>
              </p:grpSpPr>
              <p:pic>
                <p:nvPicPr>
                  <p:cNvPr id="370" name="Shape 37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71" name="Shape 37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72" name="Shape 372"/>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Message</a:t>
              </a:r>
            </a:p>
            <a:p>
              <a:pPr indent="0" lvl="0" marL="0" marR="0" rtl="0" algn="l">
                <a:spcBef>
                  <a:spcPts val="0"/>
                </a:spcBef>
                <a:buNone/>
              </a:pPr>
              <a:r>
                <a:t/>
              </a:r>
              <a:endParaRPr sz="2800">
                <a:solidFill>
                  <a:schemeClr val="dk1"/>
                </a:solidFill>
              </a:endParaRPr>
            </a:p>
          </p:txBody>
        </p:sp>
      </p:grpSp>
      <p:pic>
        <p:nvPicPr>
          <p:cNvPr id="373" name="Shape 373"/>
          <p:cNvPicPr preferRelativeResize="0"/>
          <p:nvPr/>
        </p:nvPicPr>
        <p:blipFill>
          <a:blip r:embed="rId5">
            <a:alphaModFix/>
          </a:blip>
          <a:stretch>
            <a:fillRect/>
          </a:stretch>
        </p:blipFill>
        <p:spPr>
          <a:xfrm>
            <a:off x="3064737" y="4183225"/>
            <a:ext cx="6062524" cy="196092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Anonymous message</a:t>
            </a:r>
          </a:p>
          <a:p>
            <a:pPr lvl="0" rtl="0">
              <a:spcBef>
                <a:spcPts val="0"/>
              </a:spcBef>
              <a:buNone/>
            </a:pPr>
            <a:r>
              <a:t/>
            </a:r>
            <a:endParaRPr b="1" sz="2400">
              <a:solidFill>
                <a:schemeClr val="accent5"/>
              </a:solidFill>
            </a:endParaRPr>
          </a:p>
          <a:p>
            <a:pPr lvl="0" rtl="0">
              <a:spcBef>
                <a:spcPts val="0"/>
              </a:spcBef>
              <a:buNone/>
            </a:pPr>
            <a:r>
              <a:rPr lang="en-US" sz="1800">
                <a:solidFill>
                  <a:schemeClr val="dk1"/>
                </a:solidFill>
              </a:rPr>
              <a:t>Depending on the context, this could mean that either the sender is not known, or that it is not important who the sender was.</a:t>
            </a:r>
          </a:p>
          <a:p>
            <a:pPr lvl="0" rtl="0">
              <a:spcBef>
                <a:spcPts val="0"/>
              </a:spcBef>
              <a:buNone/>
            </a:pPr>
            <a:r>
              <a:t/>
            </a:r>
            <a:endParaRPr sz="1800">
              <a:solidFill>
                <a:schemeClr val="dk1"/>
              </a:solidFill>
            </a:endParaRPr>
          </a:p>
          <a:p>
            <a:pPr lvl="0" rtl="0">
              <a:spcBef>
                <a:spcPts val="0"/>
              </a:spcBef>
              <a:buNone/>
            </a:pPr>
            <a:r>
              <a:rPr lang="en-US" sz="1800">
                <a:solidFill>
                  <a:schemeClr val="dk1"/>
                </a:solidFill>
              </a:rPr>
              <a:t>The arrow of a anonymous message originates from a </a:t>
            </a:r>
            <a:r>
              <a:rPr b="1" lang="en-US" sz="1800">
                <a:solidFill>
                  <a:schemeClr val="dk1"/>
                </a:solidFill>
              </a:rPr>
              <a:t>filled circle</a:t>
            </a:r>
            <a:r>
              <a:rPr lang="en-US" sz="1800">
                <a:solidFill>
                  <a:schemeClr val="dk1"/>
                </a:solidFill>
              </a:rPr>
              <a:t>.</a:t>
            </a:r>
          </a:p>
        </p:txBody>
      </p:sp>
      <p:grpSp>
        <p:nvGrpSpPr>
          <p:cNvPr id="380" name="Shape 380"/>
          <p:cNvGrpSpPr/>
          <p:nvPr/>
        </p:nvGrpSpPr>
        <p:grpSpPr>
          <a:xfrm>
            <a:off x="1654225" y="469906"/>
            <a:ext cx="8429019" cy="1219108"/>
            <a:chOff x="1654129" y="469900"/>
            <a:chExt cx="6495853" cy="1219108"/>
          </a:xfrm>
        </p:grpSpPr>
        <p:grpSp>
          <p:nvGrpSpPr>
            <p:cNvPr id="381" name="Shape 381"/>
            <p:cNvGrpSpPr/>
            <p:nvPr/>
          </p:nvGrpSpPr>
          <p:grpSpPr>
            <a:xfrm>
              <a:off x="1654129" y="469900"/>
              <a:ext cx="6495853" cy="1219108"/>
              <a:chOff x="1247729" y="1219200"/>
              <a:chExt cx="6495853" cy="1219108"/>
            </a:xfrm>
          </p:grpSpPr>
          <p:grpSp>
            <p:nvGrpSpPr>
              <p:cNvPr id="382" name="Shape 382"/>
              <p:cNvGrpSpPr/>
              <p:nvPr/>
            </p:nvGrpSpPr>
            <p:grpSpPr>
              <a:xfrm>
                <a:off x="1247729" y="1447859"/>
                <a:ext cx="6495853" cy="558676"/>
                <a:chOff x="1631146" y="1316984"/>
                <a:chExt cx="5761800" cy="558900"/>
              </a:xfrm>
            </p:grpSpPr>
            <p:sp>
              <p:nvSpPr>
                <p:cNvPr id="383" name="Shape 38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84" name="Shape 38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385" name="Shape 385"/>
              <p:cNvGrpSpPr/>
              <p:nvPr/>
            </p:nvGrpSpPr>
            <p:grpSpPr>
              <a:xfrm>
                <a:off x="2168544" y="1219200"/>
                <a:ext cx="4651533" cy="1219108"/>
                <a:chOff x="2530675" y="1066800"/>
                <a:chExt cx="4651998" cy="1220084"/>
              </a:xfrm>
            </p:grpSpPr>
            <p:pic>
              <p:nvPicPr>
                <p:cNvPr descr="C:\Users\dell\Desktop\Icon sale page\Icon tĩnh\200wide.jpg" id="386" name="Shape 38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387" name="Shape 387"/>
                <p:cNvGrpSpPr/>
                <p:nvPr/>
              </p:nvGrpSpPr>
              <p:grpSpPr>
                <a:xfrm>
                  <a:off x="2530675" y="1066800"/>
                  <a:ext cx="4651998" cy="1011299"/>
                  <a:chOff x="2671148" y="1311915"/>
                  <a:chExt cx="3938700" cy="1011299"/>
                </a:xfrm>
              </p:grpSpPr>
              <p:pic>
                <p:nvPicPr>
                  <p:cNvPr id="388" name="Shape 38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389" name="Shape 38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90" name="Shape 390"/>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Message</a:t>
              </a:r>
            </a:p>
            <a:p>
              <a:pPr indent="0" lvl="0" marL="0" marR="0" rtl="0" algn="l">
                <a:spcBef>
                  <a:spcPts val="0"/>
                </a:spcBef>
                <a:buNone/>
              </a:pPr>
              <a:r>
                <a:t/>
              </a:r>
              <a:endParaRPr sz="2800">
                <a:solidFill>
                  <a:schemeClr val="dk1"/>
                </a:solidFill>
              </a:endParaRPr>
            </a:p>
          </p:txBody>
        </p:sp>
      </p:grpSp>
      <p:pic>
        <p:nvPicPr>
          <p:cNvPr id="391" name="Shape 391"/>
          <p:cNvPicPr preferRelativeResize="0"/>
          <p:nvPr/>
        </p:nvPicPr>
        <p:blipFill>
          <a:blip r:embed="rId5">
            <a:alphaModFix/>
          </a:blip>
          <a:stretch>
            <a:fillRect/>
          </a:stretch>
        </p:blipFill>
        <p:spPr>
          <a:xfrm>
            <a:off x="3352875" y="3952100"/>
            <a:ext cx="5336524" cy="21115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Synchronous message</a:t>
            </a:r>
          </a:p>
          <a:p>
            <a:pPr lvl="0" rtl="0">
              <a:spcBef>
                <a:spcPts val="0"/>
              </a:spcBef>
              <a:buNone/>
            </a:pPr>
            <a:r>
              <a:rPr lang="en-US" sz="1800">
                <a:solidFill>
                  <a:schemeClr val="dk1"/>
                </a:solidFill>
              </a:rPr>
              <a:t>A synchronous message is used when the sender waits until the receiver has finished processing the message, only then does the caller continue (i.e. a blocking call).</a:t>
            </a:r>
          </a:p>
          <a:p>
            <a:pPr lvl="0" rtl="0">
              <a:spcBef>
                <a:spcPts val="0"/>
              </a:spcBef>
              <a:buNone/>
            </a:pPr>
            <a:r>
              <a:rPr lang="en-US" sz="1800">
                <a:solidFill>
                  <a:schemeClr val="dk1"/>
                </a:solidFill>
              </a:rPr>
              <a:t>Most method calls in object-oriented programming languages are synchronous. </a:t>
            </a:r>
          </a:p>
          <a:p>
            <a:pPr lvl="0" rtl="0">
              <a:spcBef>
                <a:spcPts val="0"/>
              </a:spcBef>
              <a:buNone/>
            </a:pPr>
            <a:r>
              <a:t/>
            </a:r>
            <a:endParaRPr sz="1800">
              <a:solidFill>
                <a:schemeClr val="dk1"/>
              </a:solidFill>
            </a:endParaRPr>
          </a:p>
          <a:p>
            <a:pPr lvl="0" rtl="0">
              <a:spcBef>
                <a:spcPts val="0"/>
              </a:spcBef>
              <a:buNone/>
            </a:pPr>
            <a:r>
              <a:rPr lang="en-US" sz="1800">
                <a:solidFill>
                  <a:schemeClr val="dk1"/>
                </a:solidFill>
              </a:rPr>
              <a:t>A </a:t>
            </a:r>
            <a:r>
              <a:rPr b="1" lang="en-US" sz="1800">
                <a:solidFill>
                  <a:schemeClr val="dk1"/>
                </a:solidFill>
              </a:rPr>
              <a:t>closed </a:t>
            </a:r>
            <a:r>
              <a:rPr lang="en-US" sz="1800">
                <a:solidFill>
                  <a:schemeClr val="dk1"/>
                </a:solidFill>
              </a:rPr>
              <a:t>and </a:t>
            </a:r>
            <a:r>
              <a:rPr b="1" lang="en-US" sz="1800">
                <a:solidFill>
                  <a:schemeClr val="dk1"/>
                </a:solidFill>
              </a:rPr>
              <a:t>filled arrowhead </a:t>
            </a:r>
            <a:r>
              <a:rPr lang="en-US" sz="1800">
                <a:solidFill>
                  <a:schemeClr val="dk1"/>
                </a:solidFill>
              </a:rPr>
              <a:t>signifies that the message is sent synchronously.</a:t>
            </a:r>
          </a:p>
        </p:txBody>
      </p:sp>
      <p:grpSp>
        <p:nvGrpSpPr>
          <p:cNvPr id="398" name="Shape 398"/>
          <p:cNvGrpSpPr/>
          <p:nvPr/>
        </p:nvGrpSpPr>
        <p:grpSpPr>
          <a:xfrm>
            <a:off x="1654225" y="469906"/>
            <a:ext cx="8429019" cy="1219108"/>
            <a:chOff x="1654129" y="469900"/>
            <a:chExt cx="6495853" cy="1219108"/>
          </a:xfrm>
        </p:grpSpPr>
        <p:grpSp>
          <p:nvGrpSpPr>
            <p:cNvPr id="399" name="Shape 399"/>
            <p:cNvGrpSpPr/>
            <p:nvPr/>
          </p:nvGrpSpPr>
          <p:grpSpPr>
            <a:xfrm>
              <a:off x="1654129" y="469900"/>
              <a:ext cx="6495853" cy="1219108"/>
              <a:chOff x="1247729" y="1219200"/>
              <a:chExt cx="6495853" cy="1219108"/>
            </a:xfrm>
          </p:grpSpPr>
          <p:grpSp>
            <p:nvGrpSpPr>
              <p:cNvPr id="400" name="Shape 400"/>
              <p:cNvGrpSpPr/>
              <p:nvPr/>
            </p:nvGrpSpPr>
            <p:grpSpPr>
              <a:xfrm>
                <a:off x="1247729" y="1447859"/>
                <a:ext cx="6495853" cy="558676"/>
                <a:chOff x="1631146" y="1316984"/>
                <a:chExt cx="5761800" cy="558900"/>
              </a:xfrm>
            </p:grpSpPr>
            <p:sp>
              <p:nvSpPr>
                <p:cNvPr id="401" name="Shape 401"/>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02" name="Shape 402"/>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03" name="Shape 403"/>
              <p:cNvGrpSpPr/>
              <p:nvPr/>
            </p:nvGrpSpPr>
            <p:grpSpPr>
              <a:xfrm>
                <a:off x="2168544" y="1219200"/>
                <a:ext cx="4651533" cy="1219108"/>
                <a:chOff x="2530675" y="1066800"/>
                <a:chExt cx="4651998" cy="1220084"/>
              </a:xfrm>
            </p:grpSpPr>
            <p:pic>
              <p:nvPicPr>
                <p:cNvPr descr="C:\Users\dell\Desktop\Icon sale page\Icon tĩnh\200wide.jpg" id="404" name="Shape 404"/>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05" name="Shape 405"/>
                <p:cNvGrpSpPr/>
                <p:nvPr/>
              </p:nvGrpSpPr>
              <p:grpSpPr>
                <a:xfrm>
                  <a:off x="2530675" y="1066800"/>
                  <a:ext cx="4651998" cy="1011299"/>
                  <a:chOff x="2671148" y="1311915"/>
                  <a:chExt cx="3938700" cy="1011299"/>
                </a:xfrm>
              </p:grpSpPr>
              <p:pic>
                <p:nvPicPr>
                  <p:cNvPr id="406" name="Shape 406"/>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07" name="Shape 407"/>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08" name="Shape 408"/>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Message</a:t>
              </a:r>
            </a:p>
            <a:p>
              <a:pPr indent="0" lvl="0" marL="0" marR="0" rtl="0" algn="l">
                <a:spcBef>
                  <a:spcPts val="0"/>
                </a:spcBef>
                <a:buNone/>
              </a:pPr>
              <a:r>
                <a:t/>
              </a:r>
              <a:endParaRPr sz="2800">
                <a:solidFill>
                  <a:schemeClr val="dk1"/>
                </a:solidFill>
              </a:endParaRPr>
            </a:p>
          </p:txBody>
        </p:sp>
      </p:grpSp>
      <p:pic>
        <p:nvPicPr>
          <p:cNvPr id="409" name="Shape 409"/>
          <p:cNvPicPr preferRelativeResize="0"/>
          <p:nvPr/>
        </p:nvPicPr>
        <p:blipFill>
          <a:blip r:embed="rId5">
            <a:alphaModFix/>
          </a:blip>
          <a:stretch>
            <a:fillRect/>
          </a:stretch>
        </p:blipFill>
        <p:spPr>
          <a:xfrm>
            <a:off x="2886511" y="4016925"/>
            <a:ext cx="6418975" cy="207622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Synchronous message</a:t>
            </a:r>
          </a:p>
          <a:p>
            <a:pPr lvl="0">
              <a:spcBef>
                <a:spcPts val="0"/>
              </a:spcBef>
              <a:buNone/>
            </a:pPr>
            <a:r>
              <a:rPr lang="en-US" sz="1800">
                <a:solidFill>
                  <a:schemeClr val="dk1"/>
                </a:solidFill>
              </a:rPr>
              <a:t>Life time starts when the message is received and ends when the object is done handling the message.</a:t>
            </a:r>
          </a:p>
          <a:p>
            <a:pPr lvl="0">
              <a:spcBef>
                <a:spcPts val="0"/>
              </a:spcBef>
              <a:buNone/>
            </a:pPr>
            <a:r>
              <a:rPr lang="en-US" sz="1800"/>
              <a:t>A </a:t>
            </a:r>
            <a:r>
              <a:rPr b="1" lang="en-US" sz="1800"/>
              <a:t>dashed arrow </a:t>
            </a:r>
            <a:r>
              <a:rPr lang="en-US" sz="1800"/>
              <a:t>signifies that the message is returned synchronously.</a:t>
            </a:r>
          </a:p>
          <a:p>
            <a:pPr lvl="0" rtl="0">
              <a:spcBef>
                <a:spcPts val="0"/>
              </a:spcBef>
              <a:buNone/>
            </a:pPr>
            <a:r>
              <a:rPr lang="en-US" sz="1800"/>
              <a:t>from receiver to sender.</a:t>
            </a:r>
          </a:p>
        </p:txBody>
      </p:sp>
      <p:grpSp>
        <p:nvGrpSpPr>
          <p:cNvPr id="416" name="Shape 416"/>
          <p:cNvGrpSpPr/>
          <p:nvPr/>
        </p:nvGrpSpPr>
        <p:grpSpPr>
          <a:xfrm>
            <a:off x="1654225" y="469906"/>
            <a:ext cx="8429019" cy="1219108"/>
            <a:chOff x="1654129" y="469900"/>
            <a:chExt cx="6495853" cy="1219108"/>
          </a:xfrm>
        </p:grpSpPr>
        <p:grpSp>
          <p:nvGrpSpPr>
            <p:cNvPr id="417" name="Shape 417"/>
            <p:cNvGrpSpPr/>
            <p:nvPr/>
          </p:nvGrpSpPr>
          <p:grpSpPr>
            <a:xfrm>
              <a:off x="1654129" y="469900"/>
              <a:ext cx="6495853" cy="1219108"/>
              <a:chOff x="1247729" y="1219200"/>
              <a:chExt cx="6495853" cy="1219108"/>
            </a:xfrm>
          </p:grpSpPr>
          <p:grpSp>
            <p:nvGrpSpPr>
              <p:cNvPr id="418" name="Shape 418"/>
              <p:cNvGrpSpPr/>
              <p:nvPr/>
            </p:nvGrpSpPr>
            <p:grpSpPr>
              <a:xfrm>
                <a:off x="1247729" y="1447859"/>
                <a:ext cx="6495853" cy="558676"/>
                <a:chOff x="1631146" y="1316984"/>
                <a:chExt cx="5761800" cy="558900"/>
              </a:xfrm>
            </p:grpSpPr>
            <p:sp>
              <p:nvSpPr>
                <p:cNvPr id="419" name="Shape 41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20" name="Shape 42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21" name="Shape 421"/>
              <p:cNvGrpSpPr/>
              <p:nvPr/>
            </p:nvGrpSpPr>
            <p:grpSpPr>
              <a:xfrm>
                <a:off x="2168544" y="1219200"/>
                <a:ext cx="4651533" cy="1219108"/>
                <a:chOff x="2530675" y="1066800"/>
                <a:chExt cx="4651998" cy="1220084"/>
              </a:xfrm>
            </p:grpSpPr>
            <p:pic>
              <p:nvPicPr>
                <p:cNvPr descr="C:\Users\dell\Desktop\Icon sale page\Icon tĩnh\200wide.jpg" id="422" name="Shape 42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23" name="Shape 423"/>
                <p:cNvGrpSpPr/>
                <p:nvPr/>
              </p:nvGrpSpPr>
              <p:grpSpPr>
                <a:xfrm>
                  <a:off x="2530675" y="1066800"/>
                  <a:ext cx="4651998" cy="1011299"/>
                  <a:chOff x="2671148" y="1311915"/>
                  <a:chExt cx="3938700" cy="1011299"/>
                </a:xfrm>
              </p:grpSpPr>
              <p:pic>
                <p:nvPicPr>
                  <p:cNvPr id="424" name="Shape 42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25" name="Shape 42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26" name="Shape 426"/>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Message</a:t>
              </a:r>
            </a:p>
            <a:p>
              <a:pPr indent="0" lvl="0" marL="0" marR="0" rtl="0" algn="l">
                <a:spcBef>
                  <a:spcPts val="0"/>
                </a:spcBef>
                <a:buNone/>
              </a:pPr>
              <a:r>
                <a:t/>
              </a:r>
              <a:endParaRPr sz="2800">
                <a:solidFill>
                  <a:schemeClr val="dk1"/>
                </a:solidFill>
              </a:endParaRPr>
            </a:p>
          </p:txBody>
        </p:sp>
      </p:grpSp>
      <p:pic>
        <p:nvPicPr>
          <p:cNvPr id="427" name="Shape 427"/>
          <p:cNvPicPr preferRelativeResize="0"/>
          <p:nvPr/>
        </p:nvPicPr>
        <p:blipFill>
          <a:blip r:embed="rId5">
            <a:alphaModFix/>
          </a:blip>
          <a:stretch>
            <a:fillRect/>
          </a:stretch>
        </p:blipFill>
        <p:spPr>
          <a:xfrm>
            <a:off x="3153294" y="3380100"/>
            <a:ext cx="4686275" cy="2883875"/>
          </a:xfrm>
          <a:prstGeom prst="rect">
            <a:avLst/>
          </a:prstGeom>
          <a:noFill/>
          <a:ln>
            <a:noFill/>
          </a:ln>
        </p:spPr>
      </p:pic>
      <p:sp>
        <p:nvSpPr>
          <p:cNvPr id="428" name="Shape 428"/>
          <p:cNvSpPr txBox="1"/>
          <p:nvPr/>
        </p:nvSpPr>
        <p:spPr>
          <a:xfrm>
            <a:off x="7839575" y="5481300"/>
            <a:ext cx="4436100" cy="24348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US" sz="1800">
                <a:solidFill>
                  <a:schemeClr val="dk1"/>
                </a:solidFill>
              </a:rPr>
              <a:t>Optionally, a value that the receiver returns to the sender can be placed near the return arrow.</a:t>
            </a:r>
          </a:p>
        </p:txBody>
      </p:sp>
      <p:cxnSp>
        <p:nvCxnSpPr>
          <p:cNvPr id="429" name="Shape 429"/>
          <p:cNvCxnSpPr/>
          <p:nvPr/>
        </p:nvCxnSpPr>
        <p:spPr>
          <a:xfrm rot="10800000">
            <a:off x="6717975" y="5239225"/>
            <a:ext cx="1159800" cy="815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mc:AlternateContent>
    <mc:Choice Requires="p14">
      <p:transition spd="slow">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Instanatneou</a:t>
            </a:r>
            <a:r>
              <a:rPr b="1" lang="en-US" sz="2400">
                <a:solidFill>
                  <a:schemeClr val="accent5"/>
                </a:solidFill>
              </a:rPr>
              <a:t>s message</a:t>
            </a:r>
          </a:p>
          <a:p>
            <a:pPr lvl="0">
              <a:spcBef>
                <a:spcPts val="0"/>
              </a:spcBef>
              <a:buNone/>
            </a:pPr>
            <a:r>
              <a:rPr lang="en-US" sz="1800">
                <a:solidFill>
                  <a:schemeClr val="dk1"/>
                </a:solidFill>
              </a:rPr>
              <a:t>Messages are often considered to be instantaneous, i.e. the time it takes to arrive at the receiver is negligible. For example, an in-process method call. Such messages are drawn as a horizontal arrow.</a:t>
            </a:r>
          </a:p>
          <a:p>
            <a:pPr lvl="0">
              <a:spcBef>
                <a:spcPts val="0"/>
              </a:spcBef>
              <a:buNone/>
            </a:pPr>
            <a:r>
              <a:t/>
            </a:r>
            <a:endParaRPr sz="1800">
              <a:solidFill>
                <a:schemeClr val="dk1"/>
              </a:solidFill>
            </a:endParaRPr>
          </a:p>
          <a:p>
            <a:pPr lvl="0" rtl="0">
              <a:spcBef>
                <a:spcPts val="0"/>
              </a:spcBef>
              <a:buNone/>
            </a:pPr>
            <a:r>
              <a:rPr lang="en-US" sz="1800">
                <a:solidFill>
                  <a:schemeClr val="dk1"/>
                </a:solidFill>
              </a:rPr>
              <a:t>Sometimes however, it takes a considerable amount of time to reach the receiver (relatively speaking of course) . </a:t>
            </a:r>
            <a:r>
              <a:rPr lang="en-US" sz="1800" u="sng">
                <a:solidFill>
                  <a:schemeClr val="dk1"/>
                </a:solidFill>
              </a:rPr>
              <a:t>For example</a:t>
            </a:r>
            <a:r>
              <a:rPr lang="en-US" sz="1800">
                <a:solidFill>
                  <a:schemeClr val="dk1"/>
                </a:solidFill>
              </a:rPr>
              <a:t>, a message across a network. Such a non-instantaneous message is drawn as a slanted arrow.</a:t>
            </a:r>
          </a:p>
        </p:txBody>
      </p:sp>
      <p:grpSp>
        <p:nvGrpSpPr>
          <p:cNvPr id="436" name="Shape 436"/>
          <p:cNvGrpSpPr/>
          <p:nvPr/>
        </p:nvGrpSpPr>
        <p:grpSpPr>
          <a:xfrm>
            <a:off x="1654225" y="469906"/>
            <a:ext cx="8429019" cy="1219108"/>
            <a:chOff x="1654129" y="469900"/>
            <a:chExt cx="6495853" cy="1219108"/>
          </a:xfrm>
        </p:grpSpPr>
        <p:grpSp>
          <p:nvGrpSpPr>
            <p:cNvPr id="437" name="Shape 437"/>
            <p:cNvGrpSpPr/>
            <p:nvPr/>
          </p:nvGrpSpPr>
          <p:grpSpPr>
            <a:xfrm>
              <a:off x="1654129" y="469900"/>
              <a:ext cx="6495853" cy="1219108"/>
              <a:chOff x="1247729" y="1219200"/>
              <a:chExt cx="6495853" cy="1219108"/>
            </a:xfrm>
          </p:grpSpPr>
          <p:grpSp>
            <p:nvGrpSpPr>
              <p:cNvPr id="438" name="Shape 438"/>
              <p:cNvGrpSpPr/>
              <p:nvPr/>
            </p:nvGrpSpPr>
            <p:grpSpPr>
              <a:xfrm>
                <a:off x="1247729" y="1447859"/>
                <a:ext cx="6495853" cy="558676"/>
                <a:chOff x="1631146" y="1316984"/>
                <a:chExt cx="5761800" cy="558900"/>
              </a:xfrm>
            </p:grpSpPr>
            <p:sp>
              <p:nvSpPr>
                <p:cNvPr id="439" name="Shape 43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40" name="Shape 44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41" name="Shape 441"/>
              <p:cNvGrpSpPr/>
              <p:nvPr/>
            </p:nvGrpSpPr>
            <p:grpSpPr>
              <a:xfrm>
                <a:off x="2168544" y="1219200"/>
                <a:ext cx="4651533" cy="1219108"/>
                <a:chOff x="2530675" y="1066800"/>
                <a:chExt cx="4651998" cy="1220084"/>
              </a:xfrm>
            </p:grpSpPr>
            <p:pic>
              <p:nvPicPr>
                <p:cNvPr descr="C:\Users\dell\Desktop\Icon sale page\Icon tĩnh\200wide.jpg" id="442" name="Shape 44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43" name="Shape 443"/>
                <p:cNvGrpSpPr/>
                <p:nvPr/>
              </p:nvGrpSpPr>
              <p:grpSpPr>
                <a:xfrm>
                  <a:off x="2530675" y="1066800"/>
                  <a:ext cx="4651998" cy="1011299"/>
                  <a:chOff x="2671148" y="1311915"/>
                  <a:chExt cx="3938700" cy="1011299"/>
                </a:xfrm>
              </p:grpSpPr>
              <p:pic>
                <p:nvPicPr>
                  <p:cNvPr id="444" name="Shape 44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45" name="Shape 44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46" name="Shape 446"/>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Message</a:t>
              </a:r>
            </a:p>
            <a:p>
              <a:pPr indent="0" lvl="0" marL="0" marR="0" rtl="0" algn="l">
                <a:spcBef>
                  <a:spcPts val="0"/>
                </a:spcBef>
                <a:buNone/>
              </a:pPr>
              <a:r>
                <a:t/>
              </a:r>
              <a:endParaRPr sz="2800">
                <a:solidFill>
                  <a:schemeClr val="dk1"/>
                </a:solidFill>
              </a:endParaRPr>
            </a:p>
          </p:txBody>
        </p:sp>
      </p:grpSp>
      <p:pic>
        <p:nvPicPr>
          <p:cNvPr id="447" name="Shape 447"/>
          <p:cNvPicPr preferRelativeResize="0"/>
          <p:nvPr/>
        </p:nvPicPr>
        <p:blipFill>
          <a:blip r:embed="rId5">
            <a:alphaModFix/>
          </a:blip>
          <a:stretch>
            <a:fillRect/>
          </a:stretch>
        </p:blipFill>
        <p:spPr>
          <a:xfrm>
            <a:off x="1484459" y="4501900"/>
            <a:ext cx="3371725" cy="1973700"/>
          </a:xfrm>
          <a:prstGeom prst="rect">
            <a:avLst/>
          </a:prstGeom>
          <a:noFill/>
          <a:ln>
            <a:noFill/>
          </a:ln>
        </p:spPr>
      </p:pic>
      <p:pic>
        <p:nvPicPr>
          <p:cNvPr id="448" name="Shape 448"/>
          <p:cNvPicPr preferRelativeResize="0"/>
          <p:nvPr/>
        </p:nvPicPr>
        <p:blipFill>
          <a:blip r:embed="rId6">
            <a:alphaModFix/>
          </a:blip>
          <a:stretch>
            <a:fillRect/>
          </a:stretch>
        </p:blipFill>
        <p:spPr>
          <a:xfrm>
            <a:off x="6661580" y="4529362"/>
            <a:ext cx="2809624" cy="1918774"/>
          </a:xfrm>
          <a:prstGeom prst="rect">
            <a:avLst/>
          </a:prstGeom>
          <a:noFill/>
          <a:ln>
            <a:noFill/>
          </a:ln>
        </p:spPr>
      </p:pic>
      <p:sp>
        <p:nvSpPr>
          <p:cNvPr id="449" name="Shape 449"/>
          <p:cNvSpPr txBox="1"/>
          <p:nvPr/>
        </p:nvSpPr>
        <p:spPr>
          <a:xfrm>
            <a:off x="1873850" y="6448125"/>
            <a:ext cx="7342500" cy="856500"/>
          </a:xfrm>
          <a:prstGeom prst="rect">
            <a:avLst/>
          </a:prstGeom>
          <a:noFill/>
          <a:ln>
            <a:noFill/>
          </a:ln>
        </p:spPr>
        <p:txBody>
          <a:bodyPr anchorCtr="0" anchor="t" bIns="91425" lIns="91425" rIns="91425" tIns="91425">
            <a:noAutofit/>
          </a:bodyPr>
          <a:lstStyle/>
          <a:p>
            <a:pPr lvl="0">
              <a:spcBef>
                <a:spcPts val="0"/>
              </a:spcBef>
              <a:buNone/>
            </a:pPr>
            <a:r>
              <a:rPr lang="en-US"/>
              <a:t>in-process method call                                                                     across network</a:t>
            </a:r>
          </a:p>
        </p:txBody>
      </p:sp>
    </p:spTree>
  </p:cSld>
  <p:clrMapOvr>
    <a:masterClrMapping/>
  </p:clrMapOvr>
  <mc:AlternateContent>
    <mc:Choice Requires="p14">
      <p:transition spd="slow">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Asynchronous </a:t>
            </a:r>
            <a:r>
              <a:rPr b="1" lang="en-US" sz="2400">
                <a:solidFill>
                  <a:schemeClr val="accent5"/>
                </a:solidFill>
              </a:rPr>
              <a:t>message</a:t>
            </a:r>
          </a:p>
          <a:p>
            <a:pPr lvl="0">
              <a:spcBef>
                <a:spcPts val="0"/>
              </a:spcBef>
              <a:buNone/>
            </a:pPr>
            <a:r>
              <a:rPr lang="en-US" sz="1800">
                <a:solidFill>
                  <a:schemeClr val="dk1"/>
                </a:solidFill>
              </a:rPr>
              <a:t>With an asynchronous message, the sender </a:t>
            </a:r>
            <a:r>
              <a:rPr b="1" lang="en-US" sz="1800">
                <a:solidFill>
                  <a:schemeClr val="dk1"/>
                </a:solidFill>
              </a:rPr>
              <a:t>does not wait</a:t>
            </a:r>
            <a:r>
              <a:rPr lang="en-US" sz="1800">
                <a:solidFill>
                  <a:schemeClr val="dk1"/>
                </a:solidFill>
              </a:rPr>
              <a:t> for the receiver to finish processing the message, it continues immediately.</a:t>
            </a:r>
          </a:p>
          <a:p>
            <a:pPr lvl="0">
              <a:spcBef>
                <a:spcPts val="0"/>
              </a:spcBef>
              <a:buNone/>
            </a:pPr>
            <a:r>
              <a:rPr lang="en-US" sz="1800">
                <a:solidFill>
                  <a:schemeClr val="dk1"/>
                </a:solidFill>
              </a:rPr>
              <a:t>Messages sent to a receiver </a:t>
            </a:r>
            <a:r>
              <a:rPr b="1" lang="en-US" sz="1800">
                <a:solidFill>
                  <a:schemeClr val="dk1"/>
                </a:solidFill>
              </a:rPr>
              <a:t>in another process</a:t>
            </a:r>
            <a:r>
              <a:rPr lang="en-US" sz="1800">
                <a:solidFill>
                  <a:schemeClr val="dk1"/>
                </a:solidFill>
              </a:rPr>
              <a:t> or </a:t>
            </a:r>
            <a:r>
              <a:rPr b="1" lang="en-US" sz="1800">
                <a:solidFill>
                  <a:schemeClr val="dk1"/>
                </a:solidFill>
              </a:rPr>
              <a:t>calls that start a new thread</a:t>
            </a:r>
            <a:r>
              <a:rPr lang="en-US" sz="1800">
                <a:solidFill>
                  <a:schemeClr val="dk1"/>
                </a:solidFill>
              </a:rPr>
              <a:t> are examples of asynchronous messages. </a:t>
            </a:r>
          </a:p>
          <a:p>
            <a:pPr lvl="0">
              <a:spcBef>
                <a:spcPts val="0"/>
              </a:spcBef>
              <a:buNone/>
            </a:pPr>
            <a:r>
              <a:t/>
            </a:r>
            <a:endParaRPr sz="1800">
              <a:solidFill>
                <a:schemeClr val="dk1"/>
              </a:solidFill>
            </a:endParaRPr>
          </a:p>
          <a:p>
            <a:pPr lvl="0" rtl="0">
              <a:spcBef>
                <a:spcPts val="0"/>
              </a:spcBef>
              <a:buNone/>
            </a:pPr>
            <a:r>
              <a:rPr lang="en-US" sz="1800">
                <a:solidFill>
                  <a:schemeClr val="dk1"/>
                </a:solidFill>
              </a:rPr>
              <a:t>An </a:t>
            </a:r>
            <a:r>
              <a:rPr b="1" lang="en-US" sz="1800">
                <a:solidFill>
                  <a:schemeClr val="dk1"/>
                </a:solidFill>
              </a:rPr>
              <a:t>open arrowhead </a:t>
            </a:r>
            <a:r>
              <a:rPr lang="en-US" sz="1800">
                <a:solidFill>
                  <a:schemeClr val="dk1"/>
                </a:solidFill>
              </a:rPr>
              <a:t>is used to indicate that a message is sent asynchrously.</a:t>
            </a:r>
          </a:p>
        </p:txBody>
      </p:sp>
      <p:grpSp>
        <p:nvGrpSpPr>
          <p:cNvPr id="456" name="Shape 456"/>
          <p:cNvGrpSpPr/>
          <p:nvPr/>
        </p:nvGrpSpPr>
        <p:grpSpPr>
          <a:xfrm>
            <a:off x="1654225" y="469906"/>
            <a:ext cx="8429019" cy="1219108"/>
            <a:chOff x="1654129" y="469900"/>
            <a:chExt cx="6495853" cy="1219108"/>
          </a:xfrm>
        </p:grpSpPr>
        <p:grpSp>
          <p:nvGrpSpPr>
            <p:cNvPr id="457" name="Shape 457"/>
            <p:cNvGrpSpPr/>
            <p:nvPr/>
          </p:nvGrpSpPr>
          <p:grpSpPr>
            <a:xfrm>
              <a:off x="1654129" y="469900"/>
              <a:ext cx="6495853" cy="1219108"/>
              <a:chOff x="1247729" y="1219200"/>
              <a:chExt cx="6495853" cy="1219108"/>
            </a:xfrm>
          </p:grpSpPr>
          <p:grpSp>
            <p:nvGrpSpPr>
              <p:cNvPr id="458" name="Shape 458"/>
              <p:cNvGrpSpPr/>
              <p:nvPr/>
            </p:nvGrpSpPr>
            <p:grpSpPr>
              <a:xfrm>
                <a:off x="1247729" y="1447859"/>
                <a:ext cx="6495853" cy="558676"/>
                <a:chOff x="1631146" y="1316984"/>
                <a:chExt cx="5761800" cy="558900"/>
              </a:xfrm>
            </p:grpSpPr>
            <p:sp>
              <p:nvSpPr>
                <p:cNvPr id="459" name="Shape 45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60" name="Shape 46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61" name="Shape 461"/>
              <p:cNvGrpSpPr/>
              <p:nvPr/>
            </p:nvGrpSpPr>
            <p:grpSpPr>
              <a:xfrm>
                <a:off x="2168544" y="1219200"/>
                <a:ext cx="4651533" cy="1219108"/>
                <a:chOff x="2530675" y="1066800"/>
                <a:chExt cx="4651998" cy="1220084"/>
              </a:xfrm>
            </p:grpSpPr>
            <p:pic>
              <p:nvPicPr>
                <p:cNvPr descr="C:\Users\dell\Desktop\Icon sale page\Icon tĩnh\200wide.jpg" id="462" name="Shape 46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63" name="Shape 463"/>
                <p:cNvGrpSpPr/>
                <p:nvPr/>
              </p:nvGrpSpPr>
              <p:grpSpPr>
                <a:xfrm>
                  <a:off x="2530675" y="1066800"/>
                  <a:ext cx="4651998" cy="1011299"/>
                  <a:chOff x="2671148" y="1311915"/>
                  <a:chExt cx="3938700" cy="1011299"/>
                </a:xfrm>
              </p:grpSpPr>
              <p:pic>
                <p:nvPicPr>
                  <p:cNvPr id="464" name="Shape 46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65" name="Shape 46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66" name="Shape 466"/>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Message</a:t>
              </a:r>
            </a:p>
            <a:p>
              <a:pPr indent="0" lvl="0" marL="0" marR="0" rtl="0" algn="l">
                <a:spcBef>
                  <a:spcPts val="0"/>
                </a:spcBef>
                <a:buNone/>
              </a:pPr>
              <a:r>
                <a:t/>
              </a:r>
              <a:endParaRPr sz="2800">
                <a:solidFill>
                  <a:schemeClr val="dk1"/>
                </a:solidFill>
              </a:endParaRPr>
            </a:p>
          </p:txBody>
        </p:sp>
      </p:grpSp>
      <p:pic>
        <p:nvPicPr>
          <p:cNvPr id="467" name="Shape 467"/>
          <p:cNvPicPr preferRelativeResize="0"/>
          <p:nvPr/>
        </p:nvPicPr>
        <p:blipFill>
          <a:blip r:embed="rId5">
            <a:alphaModFix/>
          </a:blip>
          <a:stretch>
            <a:fillRect/>
          </a:stretch>
        </p:blipFill>
        <p:spPr>
          <a:xfrm>
            <a:off x="3401925" y="4132225"/>
            <a:ext cx="4526825" cy="18731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a:spcBef>
                <a:spcPts val="0"/>
              </a:spcBef>
              <a:buNone/>
            </a:pPr>
            <a:r>
              <a:rPr b="1" lang="en-US" sz="2400">
                <a:solidFill>
                  <a:schemeClr val="accent5"/>
                </a:solidFill>
              </a:rPr>
              <a:t>Self </a:t>
            </a:r>
            <a:r>
              <a:rPr b="1" lang="en-US" sz="2400">
                <a:solidFill>
                  <a:schemeClr val="accent5"/>
                </a:solidFill>
              </a:rPr>
              <a:t>message</a:t>
            </a:r>
          </a:p>
          <a:p>
            <a:pPr lvl="0" rtl="0">
              <a:spcBef>
                <a:spcPts val="0"/>
              </a:spcBef>
              <a:buNone/>
            </a:pPr>
            <a:r>
              <a:t/>
            </a:r>
            <a:endParaRPr b="1" sz="2400">
              <a:solidFill>
                <a:schemeClr val="accent5"/>
              </a:solidFill>
            </a:endParaRPr>
          </a:p>
          <a:p>
            <a:pPr lvl="0" rtl="0">
              <a:spcBef>
                <a:spcPts val="0"/>
              </a:spcBef>
              <a:buNone/>
            </a:pPr>
            <a:r>
              <a:rPr lang="en-US" sz="1800"/>
              <a:t>A message that an object sends itself can be shown as follows :</a:t>
            </a:r>
          </a:p>
        </p:txBody>
      </p:sp>
      <p:grpSp>
        <p:nvGrpSpPr>
          <p:cNvPr id="474" name="Shape 474"/>
          <p:cNvGrpSpPr/>
          <p:nvPr/>
        </p:nvGrpSpPr>
        <p:grpSpPr>
          <a:xfrm>
            <a:off x="1654225" y="469906"/>
            <a:ext cx="8429019" cy="1219108"/>
            <a:chOff x="1654129" y="469900"/>
            <a:chExt cx="6495853" cy="1219108"/>
          </a:xfrm>
        </p:grpSpPr>
        <p:grpSp>
          <p:nvGrpSpPr>
            <p:cNvPr id="475" name="Shape 475"/>
            <p:cNvGrpSpPr/>
            <p:nvPr/>
          </p:nvGrpSpPr>
          <p:grpSpPr>
            <a:xfrm>
              <a:off x="1654129" y="469900"/>
              <a:ext cx="6495853" cy="1219108"/>
              <a:chOff x="1247729" y="1219200"/>
              <a:chExt cx="6495853" cy="1219108"/>
            </a:xfrm>
          </p:grpSpPr>
          <p:grpSp>
            <p:nvGrpSpPr>
              <p:cNvPr id="476" name="Shape 476"/>
              <p:cNvGrpSpPr/>
              <p:nvPr/>
            </p:nvGrpSpPr>
            <p:grpSpPr>
              <a:xfrm>
                <a:off x="1247729" y="1447859"/>
                <a:ext cx="6495853" cy="558676"/>
                <a:chOff x="1631146" y="1316984"/>
                <a:chExt cx="5761800" cy="558900"/>
              </a:xfrm>
            </p:grpSpPr>
            <p:sp>
              <p:nvSpPr>
                <p:cNvPr id="477" name="Shape 477"/>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78" name="Shape 478"/>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79" name="Shape 479"/>
              <p:cNvGrpSpPr/>
              <p:nvPr/>
            </p:nvGrpSpPr>
            <p:grpSpPr>
              <a:xfrm>
                <a:off x="2168544" y="1219200"/>
                <a:ext cx="4651533" cy="1219108"/>
                <a:chOff x="2530675" y="1066800"/>
                <a:chExt cx="4651998" cy="1220084"/>
              </a:xfrm>
            </p:grpSpPr>
            <p:pic>
              <p:nvPicPr>
                <p:cNvPr descr="C:\Users\dell\Desktop\Icon sale page\Icon tĩnh\200wide.jpg" id="480" name="Shape 480"/>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81" name="Shape 481"/>
                <p:cNvGrpSpPr/>
                <p:nvPr/>
              </p:nvGrpSpPr>
              <p:grpSpPr>
                <a:xfrm>
                  <a:off x="2530675" y="1066800"/>
                  <a:ext cx="4651998" cy="1011299"/>
                  <a:chOff x="2671148" y="1311915"/>
                  <a:chExt cx="3938700" cy="1011299"/>
                </a:xfrm>
              </p:grpSpPr>
              <p:pic>
                <p:nvPicPr>
                  <p:cNvPr id="482" name="Shape 482"/>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483" name="Shape 483"/>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484" name="Shape 484"/>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Message</a:t>
              </a:r>
            </a:p>
            <a:p>
              <a:pPr indent="0" lvl="0" marL="0" marR="0" rtl="0" algn="l">
                <a:spcBef>
                  <a:spcPts val="0"/>
                </a:spcBef>
                <a:buNone/>
              </a:pPr>
              <a:r>
                <a:t/>
              </a:r>
              <a:endParaRPr sz="2800">
                <a:solidFill>
                  <a:schemeClr val="dk1"/>
                </a:solidFill>
              </a:endParaRPr>
            </a:p>
          </p:txBody>
        </p:sp>
      </p:grpSp>
      <p:pic>
        <p:nvPicPr>
          <p:cNvPr id="485" name="Shape 485"/>
          <p:cNvPicPr preferRelativeResize="0"/>
          <p:nvPr/>
        </p:nvPicPr>
        <p:blipFill>
          <a:blip r:embed="rId5">
            <a:alphaModFix/>
          </a:blip>
          <a:stretch>
            <a:fillRect/>
          </a:stretch>
        </p:blipFill>
        <p:spPr>
          <a:xfrm>
            <a:off x="3413219" y="3839025"/>
            <a:ext cx="4911049" cy="17697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2230747" y="2519896"/>
            <a:ext cx="8915400" cy="377762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lang="en-US" sz="3600">
                <a:latin typeface="Arial"/>
                <a:ea typeface="Arial"/>
                <a:cs typeface="Arial"/>
                <a:sym typeface="Arial"/>
              </a:rPr>
              <a:t>Research Sequence Diagram</a:t>
            </a:r>
          </a:p>
        </p:txBody>
      </p:sp>
      <p:grpSp>
        <p:nvGrpSpPr>
          <p:cNvPr id="176" name="Shape 176"/>
          <p:cNvGrpSpPr/>
          <p:nvPr/>
        </p:nvGrpSpPr>
        <p:grpSpPr>
          <a:xfrm>
            <a:off x="2844800" y="635000"/>
            <a:ext cx="7365999" cy="1409700"/>
            <a:chOff x="0" y="0"/>
            <a:chExt cx="7365999" cy="1409700"/>
          </a:xfrm>
        </p:grpSpPr>
        <p:sp>
          <p:nvSpPr>
            <p:cNvPr id="177" name="Shape 177"/>
            <p:cNvSpPr/>
            <p:nvPr/>
          </p:nvSpPr>
          <p:spPr>
            <a:xfrm>
              <a:off x="0" y="0"/>
              <a:ext cx="7365999" cy="1409700"/>
            </a:xfrm>
            <a:prstGeom prst="roundRect">
              <a:avLst>
                <a:gd fmla="val 10000" name="adj"/>
              </a:avLst>
            </a:prstGeom>
            <a:solidFill>
              <a:srgbClr val="A52F0D"/>
            </a:solidFill>
            <a:ln cap="rnd" cmpd="sng" w="158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41289" y="41289"/>
              <a:ext cx="7283421" cy="1327121"/>
            </a:xfrm>
            <a:prstGeom prst="rect">
              <a:avLst/>
            </a:prstGeom>
            <a:noFill/>
            <a:ln>
              <a:noFill/>
            </a:ln>
          </p:spPr>
          <p:txBody>
            <a:bodyPr anchorCtr="0" anchor="ctr" bIns="152400" lIns="152400" rIns="152400" tIns="152400">
              <a:noAutofit/>
            </a:bodyPr>
            <a:lstStyle/>
            <a:p>
              <a:pPr indent="0" lvl="0" marL="0" marR="0" rtl="0" algn="ctr">
                <a:lnSpc>
                  <a:spcPct val="90000"/>
                </a:lnSpc>
                <a:spcBef>
                  <a:spcPts val="0"/>
                </a:spcBef>
                <a:spcAft>
                  <a:spcPts val="0"/>
                </a:spcAft>
                <a:buSzPct val="25000"/>
                <a:buNone/>
              </a:pPr>
              <a:r>
                <a:rPr b="1" lang="en-US" sz="4000">
                  <a:solidFill>
                    <a:schemeClr val="lt1"/>
                  </a:solidFill>
                </a:rPr>
                <a:t>Content</a:t>
              </a:r>
            </a:p>
          </p:txBody>
        </p:sp>
      </p:grpSp>
      <p:pic>
        <p:nvPicPr>
          <p:cNvPr descr="Kết quả hình ảnh cho training" id="179" name="Shape 179"/>
          <p:cNvPicPr preferRelativeResize="0"/>
          <p:nvPr/>
        </p:nvPicPr>
        <p:blipFill>
          <a:blip r:embed="rId3">
            <a:alphaModFix/>
          </a:blip>
          <a:stretch>
            <a:fillRect/>
          </a:stretch>
        </p:blipFill>
        <p:spPr>
          <a:xfrm>
            <a:off x="7409025" y="3186700"/>
            <a:ext cx="4381500" cy="33337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Creation and destruction</a:t>
            </a:r>
          </a:p>
          <a:p>
            <a:pPr lvl="0" rtl="0">
              <a:spcBef>
                <a:spcPts val="0"/>
              </a:spcBef>
              <a:buNone/>
            </a:pPr>
            <a:r>
              <a:t/>
            </a:r>
            <a:endParaRPr sz="1800"/>
          </a:p>
          <a:p>
            <a:pPr lvl="0" rtl="0">
              <a:spcBef>
                <a:spcPts val="0"/>
              </a:spcBef>
              <a:buNone/>
            </a:pPr>
            <a:r>
              <a:rPr lang="en-US" sz="1800"/>
              <a:t>Targets that exist at the start of an interaction are placed at the top of the diagram. Any targets that are created during the interaction are placed further down the diagram, at their time of creation.</a:t>
            </a:r>
          </a:p>
        </p:txBody>
      </p:sp>
      <p:grpSp>
        <p:nvGrpSpPr>
          <p:cNvPr id="492" name="Shape 492"/>
          <p:cNvGrpSpPr/>
          <p:nvPr/>
        </p:nvGrpSpPr>
        <p:grpSpPr>
          <a:xfrm>
            <a:off x="1654225" y="469906"/>
            <a:ext cx="8429019" cy="1219108"/>
            <a:chOff x="1654129" y="469900"/>
            <a:chExt cx="6495853" cy="1219108"/>
          </a:xfrm>
        </p:grpSpPr>
        <p:grpSp>
          <p:nvGrpSpPr>
            <p:cNvPr id="493" name="Shape 493"/>
            <p:cNvGrpSpPr/>
            <p:nvPr/>
          </p:nvGrpSpPr>
          <p:grpSpPr>
            <a:xfrm>
              <a:off x="1654129" y="469900"/>
              <a:ext cx="6495853" cy="1219108"/>
              <a:chOff x="1247729" y="1219200"/>
              <a:chExt cx="6495853" cy="1219108"/>
            </a:xfrm>
          </p:grpSpPr>
          <p:grpSp>
            <p:nvGrpSpPr>
              <p:cNvPr id="494" name="Shape 494"/>
              <p:cNvGrpSpPr/>
              <p:nvPr/>
            </p:nvGrpSpPr>
            <p:grpSpPr>
              <a:xfrm>
                <a:off x="1247729" y="1447859"/>
                <a:ext cx="6495853" cy="558676"/>
                <a:chOff x="1631146" y="1316984"/>
                <a:chExt cx="5761800" cy="558900"/>
              </a:xfrm>
            </p:grpSpPr>
            <p:sp>
              <p:nvSpPr>
                <p:cNvPr id="495" name="Shape 49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96" name="Shape 49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497" name="Shape 497"/>
              <p:cNvGrpSpPr/>
              <p:nvPr/>
            </p:nvGrpSpPr>
            <p:grpSpPr>
              <a:xfrm>
                <a:off x="2168544" y="1219200"/>
                <a:ext cx="4651533" cy="1219108"/>
                <a:chOff x="2530675" y="1066800"/>
                <a:chExt cx="4651998" cy="1220084"/>
              </a:xfrm>
            </p:grpSpPr>
            <p:pic>
              <p:nvPicPr>
                <p:cNvPr descr="C:\Users\dell\Desktop\Icon sale page\Icon tĩnh\200wide.jpg" id="498" name="Shape 49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499" name="Shape 499"/>
                <p:cNvGrpSpPr/>
                <p:nvPr/>
              </p:nvGrpSpPr>
              <p:grpSpPr>
                <a:xfrm>
                  <a:off x="2530675" y="1066800"/>
                  <a:ext cx="4651998" cy="1011299"/>
                  <a:chOff x="2671148" y="1311915"/>
                  <a:chExt cx="3938700" cy="1011299"/>
                </a:xfrm>
              </p:grpSpPr>
              <p:pic>
                <p:nvPicPr>
                  <p:cNvPr id="500" name="Shape 50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01" name="Shape 50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02" name="Shape 502"/>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Message</a:t>
              </a:r>
              <a:r>
                <a:rPr lang="en-US" sz="2800">
                  <a:solidFill>
                    <a:srgbClr val="262626"/>
                  </a:solidFill>
                  <a:latin typeface="Questrial"/>
                  <a:ea typeface="Questrial"/>
                  <a:cs typeface="Questrial"/>
                  <a:sym typeface="Questrial"/>
                </a:rPr>
                <a:t> </a:t>
              </a:r>
            </a:p>
            <a:p>
              <a:pPr indent="0" lvl="0" marL="0" marR="0" rtl="0" algn="l">
                <a:spcBef>
                  <a:spcPts val="0"/>
                </a:spcBef>
                <a:buNone/>
              </a:pPr>
              <a:r>
                <a:t/>
              </a:r>
              <a:endParaRPr sz="2800">
                <a:solidFill>
                  <a:schemeClr val="dk1"/>
                </a:solidFill>
              </a:endParaRPr>
            </a:p>
          </p:txBody>
        </p:sp>
      </p:grpSp>
      <p:pic>
        <p:nvPicPr>
          <p:cNvPr id="503" name="Shape 503"/>
          <p:cNvPicPr preferRelativeResize="0"/>
          <p:nvPr/>
        </p:nvPicPr>
        <p:blipFill>
          <a:blip r:embed="rId5">
            <a:alphaModFix/>
          </a:blip>
          <a:stretch>
            <a:fillRect/>
          </a:stretch>
        </p:blipFill>
        <p:spPr>
          <a:xfrm>
            <a:off x="2939176" y="3415075"/>
            <a:ext cx="5435750" cy="304652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Guard </a:t>
            </a:r>
          </a:p>
          <a:p>
            <a:pPr lvl="0">
              <a:spcBef>
                <a:spcPts val="0"/>
              </a:spcBef>
              <a:buNone/>
            </a:pPr>
            <a:r>
              <a:rPr lang="en-US" sz="1800"/>
              <a:t>When modeling object interactions, there will be times when a condition must be met for a message to be sent to the object</a:t>
            </a:r>
          </a:p>
          <a:p>
            <a:pPr lvl="0" rtl="0">
              <a:spcBef>
                <a:spcPts val="0"/>
              </a:spcBef>
              <a:buNone/>
            </a:pPr>
            <a:r>
              <a:rPr lang="en-US" sz="1800"/>
              <a:t>A guard could only be assigned to a single message and placed above the message line</a:t>
            </a:r>
          </a:p>
        </p:txBody>
      </p:sp>
      <p:grpSp>
        <p:nvGrpSpPr>
          <p:cNvPr id="510" name="Shape 510"/>
          <p:cNvGrpSpPr/>
          <p:nvPr/>
        </p:nvGrpSpPr>
        <p:grpSpPr>
          <a:xfrm>
            <a:off x="1654225" y="469906"/>
            <a:ext cx="8429019" cy="1219108"/>
            <a:chOff x="1654129" y="469900"/>
            <a:chExt cx="6495853" cy="1219108"/>
          </a:xfrm>
        </p:grpSpPr>
        <p:grpSp>
          <p:nvGrpSpPr>
            <p:cNvPr id="511" name="Shape 511"/>
            <p:cNvGrpSpPr/>
            <p:nvPr/>
          </p:nvGrpSpPr>
          <p:grpSpPr>
            <a:xfrm>
              <a:off x="1654129" y="469900"/>
              <a:ext cx="6495853" cy="1219108"/>
              <a:chOff x="1247729" y="1219200"/>
              <a:chExt cx="6495853" cy="1219108"/>
            </a:xfrm>
          </p:grpSpPr>
          <p:grpSp>
            <p:nvGrpSpPr>
              <p:cNvPr id="512" name="Shape 512"/>
              <p:cNvGrpSpPr/>
              <p:nvPr/>
            </p:nvGrpSpPr>
            <p:grpSpPr>
              <a:xfrm>
                <a:off x="1247729" y="1447859"/>
                <a:ext cx="6495853" cy="558676"/>
                <a:chOff x="1631146" y="1316984"/>
                <a:chExt cx="5761800" cy="558900"/>
              </a:xfrm>
            </p:grpSpPr>
            <p:sp>
              <p:nvSpPr>
                <p:cNvPr id="513" name="Shape 51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14" name="Shape 51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15" name="Shape 515"/>
              <p:cNvGrpSpPr/>
              <p:nvPr/>
            </p:nvGrpSpPr>
            <p:grpSpPr>
              <a:xfrm>
                <a:off x="2168544" y="1219200"/>
                <a:ext cx="4651533" cy="1219108"/>
                <a:chOff x="2530675" y="1066800"/>
                <a:chExt cx="4651998" cy="1220084"/>
              </a:xfrm>
            </p:grpSpPr>
            <p:pic>
              <p:nvPicPr>
                <p:cNvPr descr="C:\Users\dell\Desktop\Icon sale page\Icon tĩnh\200wide.jpg" id="516" name="Shape 51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17" name="Shape 517"/>
                <p:cNvGrpSpPr/>
                <p:nvPr/>
              </p:nvGrpSpPr>
              <p:grpSpPr>
                <a:xfrm>
                  <a:off x="2530675" y="1066800"/>
                  <a:ext cx="4651998" cy="1011299"/>
                  <a:chOff x="2671148" y="1311915"/>
                  <a:chExt cx="3938700" cy="1011299"/>
                </a:xfrm>
              </p:grpSpPr>
              <p:pic>
                <p:nvPicPr>
                  <p:cNvPr id="518" name="Shape 51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19" name="Shape 51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20" name="Shape 520"/>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Guard</a:t>
              </a:r>
            </a:p>
            <a:p>
              <a:pPr indent="0" lvl="0" marL="0" marR="0" rtl="0" algn="l">
                <a:spcBef>
                  <a:spcPts val="0"/>
                </a:spcBef>
                <a:buNone/>
              </a:pPr>
              <a:r>
                <a:t/>
              </a:r>
              <a:endParaRPr sz="2800">
                <a:solidFill>
                  <a:schemeClr val="dk1"/>
                </a:solidFill>
              </a:endParaRPr>
            </a:p>
          </p:txBody>
        </p:sp>
      </p:grpSp>
      <p:pic>
        <p:nvPicPr>
          <p:cNvPr id="521" name="Shape 521"/>
          <p:cNvPicPr preferRelativeResize="0"/>
          <p:nvPr/>
        </p:nvPicPr>
        <p:blipFill>
          <a:blip r:embed="rId5">
            <a:alphaModFix/>
          </a:blip>
          <a:stretch>
            <a:fillRect/>
          </a:stretch>
        </p:blipFill>
        <p:spPr>
          <a:xfrm>
            <a:off x="2572700" y="3822225"/>
            <a:ext cx="5848350" cy="2400300"/>
          </a:xfrm>
          <a:prstGeom prst="rect">
            <a:avLst/>
          </a:prstGeom>
          <a:noFill/>
          <a:ln>
            <a:noFill/>
          </a:ln>
        </p:spPr>
      </p:pic>
      <p:cxnSp>
        <p:nvCxnSpPr>
          <p:cNvPr id="522" name="Shape 522"/>
          <p:cNvCxnSpPr/>
          <p:nvPr/>
        </p:nvCxnSpPr>
        <p:spPr>
          <a:xfrm flipH="1">
            <a:off x="6475700" y="4512525"/>
            <a:ext cx="3543600" cy="1019700"/>
          </a:xfrm>
          <a:prstGeom prst="straightConnector1">
            <a:avLst/>
          </a:prstGeom>
          <a:noFill/>
          <a:ln cap="flat" cmpd="sng" w="9525">
            <a:solidFill>
              <a:schemeClr val="dk2"/>
            </a:solidFill>
            <a:prstDash val="solid"/>
            <a:round/>
            <a:headEnd len="lg" w="lg" type="none"/>
            <a:tailEnd len="lg" w="lg" type="triangle"/>
          </a:ln>
        </p:spPr>
      </p:cxnSp>
      <p:sp>
        <p:nvSpPr>
          <p:cNvPr id="523" name="Shape 523"/>
          <p:cNvSpPr txBox="1"/>
          <p:nvPr/>
        </p:nvSpPr>
        <p:spPr>
          <a:xfrm>
            <a:off x="9636900" y="4051175"/>
            <a:ext cx="2498400" cy="2118600"/>
          </a:xfrm>
          <a:prstGeom prst="rect">
            <a:avLst/>
          </a:prstGeom>
          <a:noFill/>
          <a:ln>
            <a:noFill/>
          </a:ln>
        </p:spPr>
        <p:txBody>
          <a:bodyPr anchorCtr="0" anchor="t" bIns="91425" lIns="91425" rIns="91425" tIns="91425">
            <a:noAutofit/>
          </a:bodyPr>
          <a:lstStyle/>
          <a:p>
            <a:pPr lvl="0">
              <a:spcBef>
                <a:spcPts val="0"/>
              </a:spcBef>
              <a:buNone/>
            </a:pPr>
            <a:r>
              <a:rPr lang="en-US" sz="2400"/>
              <a:t>Guard</a:t>
            </a:r>
          </a:p>
          <a:p>
            <a:pPr lvl="0">
              <a:spcBef>
                <a:spcPts val="0"/>
              </a:spcBef>
              <a:buNone/>
            </a:pPr>
            <a:r>
              <a:rPr lang="en-US" sz="1300">
                <a:solidFill>
                  <a:srgbClr val="666666"/>
                </a:solidFill>
                <a:highlight>
                  <a:srgbClr val="FFFFFF"/>
                </a:highlight>
              </a:rPr>
              <a:t>the guard is the text "[pastDueBalance = 0]." By having the guard on this message, the addStudent message will only be sent if the accounts receivable system returns a past due balance of zero</a:t>
            </a:r>
          </a:p>
        </p:txBody>
      </p:sp>
    </p:spTree>
  </p:cSld>
  <p:clrMapOvr>
    <a:masterClrMapping/>
  </p:clrMapOvr>
  <mc:AlternateContent>
    <mc:Choice Requires="p14">
      <p:transition spd="slow">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sp>
        <p:nvSpPr>
          <p:cNvPr id="529" name="Shape 529"/>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Combined fragments</a:t>
            </a:r>
          </a:p>
          <a:p>
            <a:pPr lvl="0">
              <a:spcBef>
                <a:spcPts val="0"/>
              </a:spcBef>
              <a:buNone/>
            </a:pPr>
            <a:r>
              <a:rPr lang="en-US" sz="1800"/>
              <a:t>In most case, the guard is not sufficient to handle the logic required, despite we have combined fragments.</a:t>
            </a:r>
          </a:p>
          <a:p>
            <a:pPr lvl="0">
              <a:spcBef>
                <a:spcPts val="0"/>
              </a:spcBef>
              <a:buNone/>
            </a:pPr>
            <a:r>
              <a:t/>
            </a:r>
            <a:endParaRPr sz="1800"/>
          </a:p>
          <a:p>
            <a:pPr lvl="0">
              <a:spcBef>
                <a:spcPts val="0"/>
              </a:spcBef>
              <a:buNone/>
            </a:pPr>
            <a:r>
              <a:rPr lang="en-US" sz="1800"/>
              <a:t>A combined fragment is used to group sets of messages together to show conditional flow in a sequence diagram</a:t>
            </a:r>
          </a:p>
          <a:p>
            <a:pPr lvl="0">
              <a:spcBef>
                <a:spcPts val="0"/>
              </a:spcBef>
              <a:buNone/>
            </a:pPr>
            <a:r>
              <a:t/>
            </a:r>
            <a:endParaRPr sz="1800"/>
          </a:p>
          <a:p>
            <a:pPr lvl="0">
              <a:spcBef>
                <a:spcPts val="0"/>
              </a:spcBef>
              <a:buNone/>
            </a:pPr>
            <a:r>
              <a:rPr lang="en-US" sz="1800"/>
              <a:t>3 type of combined fragments:</a:t>
            </a:r>
          </a:p>
          <a:p>
            <a:pPr indent="-342900" lvl="0" marL="457200">
              <a:spcBef>
                <a:spcPts val="0"/>
              </a:spcBef>
              <a:buSzPct val="100000"/>
              <a:buChar char="-"/>
            </a:pPr>
            <a:r>
              <a:rPr lang="en-US" sz="1800"/>
              <a:t>Alternative</a:t>
            </a:r>
          </a:p>
          <a:p>
            <a:pPr indent="-342900" lvl="0" marL="457200">
              <a:spcBef>
                <a:spcPts val="0"/>
              </a:spcBef>
              <a:buSzPct val="100000"/>
              <a:buChar char="-"/>
            </a:pPr>
            <a:r>
              <a:rPr lang="en-US" sz="1800"/>
              <a:t>Option</a:t>
            </a:r>
          </a:p>
          <a:p>
            <a:pPr indent="-342900" lvl="0" marL="457200" rtl="0">
              <a:spcBef>
                <a:spcPts val="0"/>
              </a:spcBef>
              <a:buSzPct val="100000"/>
              <a:buChar char="-"/>
            </a:pPr>
            <a:r>
              <a:rPr lang="en-US" sz="1800"/>
              <a:t>Loop</a:t>
            </a:r>
          </a:p>
        </p:txBody>
      </p:sp>
      <p:grpSp>
        <p:nvGrpSpPr>
          <p:cNvPr id="530" name="Shape 530"/>
          <p:cNvGrpSpPr/>
          <p:nvPr/>
        </p:nvGrpSpPr>
        <p:grpSpPr>
          <a:xfrm>
            <a:off x="1654225" y="469906"/>
            <a:ext cx="8429019" cy="1219108"/>
            <a:chOff x="1654129" y="469900"/>
            <a:chExt cx="6495853" cy="1219108"/>
          </a:xfrm>
        </p:grpSpPr>
        <p:grpSp>
          <p:nvGrpSpPr>
            <p:cNvPr id="531" name="Shape 531"/>
            <p:cNvGrpSpPr/>
            <p:nvPr/>
          </p:nvGrpSpPr>
          <p:grpSpPr>
            <a:xfrm>
              <a:off x="1654129" y="469900"/>
              <a:ext cx="6495853" cy="1219108"/>
              <a:chOff x="1247729" y="1219200"/>
              <a:chExt cx="6495853" cy="1219108"/>
            </a:xfrm>
          </p:grpSpPr>
          <p:grpSp>
            <p:nvGrpSpPr>
              <p:cNvPr id="532" name="Shape 532"/>
              <p:cNvGrpSpPr/>
              <p:nvPr/>
            </p:nvGrpSpPr>
            <p:grpSpPr>
              <a:xfrm>
                <a:off x="1247729" y="1447859"/>
                <a:ext cx="6495853" cy="558676"/>
                <a:chOff x="1631146" y="1316984"/>
                <a:chExt cx="5761800" cy="558900"/>
              </a:xfrm>
            </p:grpSpPr>
            <p:sp>
              <p:nvSpPr>
                <p:cNvPr id="533" name="Shape 53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34" name="Shape 53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35" name="Shape 535"/>
              <p:cNvGrpSpPr/>
              <p:nvPr/>
            </p:nvGrpSpPr>
            <p:grpSpPr>
              <a:xfrm>
                <a:off x="2168544" y="1219200"/>
                <a:ext cx="4651533" cy="1219108"/>
                <a:chOff x="2530675" y="1066800"/>
                <a:chExt cx="4651998" cy="1220084"/>
              </a:xfrm>
            </p:grpSpPr>
            <p:pic>
              <p:nvPicPr>
                <p:cNvPr descr="C:\Users\dell\Desktop\Icon sale page\Icon tĩnh\200wide.jpg" id="536" name="Shape 53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37" name="Shape 537"/>
                <p:cNvGrpSpPr/>
                <p:nvPr/>
              </p:nvGrpSpPr>
              <p:grpSpPr>
                <a:xfrm>
                  <a:off x="2530675" y="1066800"/>
                  <a:ext cx="4651998" cy="1011299"/>
                  <a:chOff x="2671148" y="1311915"/>
                  <a:chExt cx="3938700" cy="1011299"/>
                </a:xfrm>
              </p:grpSpPr>
              <p:pic>
                <p:nvPicPr>
                  <p:cNvPr id="538" name="Shape 53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39" name="Shape 53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40" name="Shape 540"/>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a:t>
              </a:r>
              <a:r>
                <a:rPr lang="en-US" sz="2800">
                  <a:solidFill>
                    <a:srgbClr val="262626"/>
                  </a:solidFill>
                  <a:latin typeface="Questrial"/>
                  <a:ea typeface="Questrial"/>
                  <a:cs typeface="Questrial"/>
                  <a:sym typeface="Questrial"/>
                </a:rPr>
                <a:t>Guard</a:t>
              </a:r>
            </a:p>
            <a:p>
              <a:pPr indent="0" lvl="0" marL="0" marR="0" rtl="0" algn="l">
                <a:spcBef>
                  <a:spcPts val="0"/>
                </a:spcBef>
                <a:buNone/>
              </a:pPr>
              <a:r>
                <a:t/>
              </a:r>
              <a:endParaRPr sz="2800">
                <a:solidFill>
                  <a:schemeClr val="dk1"/>
                </a:solidFill>
              </a:endParaRPr>
            </a:p>
          </p:txBody>
        </p:sp>
      </p:grpSp>
    </p:spTree>
  </p:cSld>
  <p:clrMapOvr>
    <a:masterClrMapping/>
  </p:clrMapOvr>
  <mc:AlternateContent>
    <mc:Choice Requires="p14">
      <p:transition spd="slow">
        <p14:prism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Alternative - Condition </a:t>
            </a:r>
            <a:r>
              <a:rPr b="1" lang="en-US" sz="2400">
                <a:solidFill>
                  <a:schemeClr val="accent5"/>
                </a:solidFill>
              </a:rPr>
              <a:t>interaction</a:t>
            </a:r>
          </a:p>
          <a:p>
            <a:pPr lvl="0">
              <a:spcBef>
                <a:spcPts val="0"/>
              </a:spcBef>
              <a:buNone/>
            </a:pPr>
            <a:r>
              <a:t/>
            </a:r>
            <a:endParaRPr sz="1800"/>
          </a:p>
          <a:p>
            <a:pPr lvl="0" rtl="0">
              <a:spcBef>
                <a:spcPts val="0"/>
              </a:spcBef>
              <a:buNone/>
            </a:pPr>
            <a:r>
              <a:rPr lang="en-US" sz="1800"/>
              <a:t>The message is only sent if a certain condition is met. The guard is simply that condition between brackets.</a:t>
            </a:r>
          </a:p>
        </p:txBody>
      </p:sp>
      <p:grpSp>
        <p:nvGrpSpPr>
          <p:cNvPr id="547" name="Shape 547"/>
          <p:cNvGrpSpPr/>
          <p:nvPr/>
        </p:nvGrpSpPr>
        <p:grpSpPr>
          <a:xfrm>
            <a:off x="1654225" y="469906"/>
            <a:ext cx="8429019" cy="1219108"/>
            <a:chOff x="1654129" y="469900"/>
            <a:chExt cx="6495853" cy="1219108"/>
          </a:xfrm>
        </p:grpSpPr>
        <p:grpSp>
          <p:nvGrpSpPr>
            <p:cNvPr id="548" name="Shape 548"/>
            <p:cNvGrpSpPr/>
            <p:nvPr/>
          </p:nvGrpSpPr>
          <p:grpSpPr>
            <a:xfrm>
              <a:off x="1654129" y="469900"/>
              <a:ext cx="6495853" cy="1219108"/>
              <a:chOff x="1247729" y="1219200"/>
              <a:chExt cx="6495853" cy="1219108"/>
            </a:xfrm>
          </p:grpSpPr>
          <p:grpSp>
            <p:nvGrpSpPr>
              <p:cNvPr id="549" name="Shape 549"/>
              <p:cNvGrpSpPr/>
              <p:nvPr/>
            </p:nvGrpSpPr>
            <p:grpSpPr>
              <a:xfrm>
                <a:off x="1247729" y="1447859"/>
                <a:ext cx="6495853" cy="558676"/>
                <a:chOff x="1631146" y="1316984"/>
                <a:chExt cx="5761800" cy="558900"/>
              </a:xfrm>
            </p:grpSpPr>
            <p:sp>
              <p:nvSpPr>
                <p:cNvPr id="550" name="Shape 55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51" name="Shape 55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52" name="Shape 552"/>
              <p:cNvGrpSpPr/>
              <p:nvPr/>
            </p:nvGrpSpPr>
            <p:grpSpPr>
              <a:xfrm>
                <a:off x="2168544" y="1219200"/>
                <a:ext cx="4651533" cy="1219108"/>
                <a:chOff x="2530675" y="1066800"/>
                <a:chExt cx="4651998" cy="1220084"/>
              </a:xfrm>
            </p:grpSpPr>
            <p:pic>
              <p:nvPicPr>
                <p:cNvPr descr="C:\Users\dell\Desktop\Icon sale page\Icon tĩnh\200wide.jpg" id="553" name="Shape 55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54" name="Shape 554"/>
                <p:cNvGrpSpPr/>
                <p:nvPr/>
              </p:nvGrpSpPr>
              <p:grpSpPr>
                <a:xfrm>
                  <a:off x="2530675" y="1066800"/>
                  <a:ext cx="4651998" cy="1011299"/>
                  <a:chOff x="2671148" y="1311915"/>
                  <a:chExt cx="3938700" cy="1011299"/>
                </a:xfrm>
              </p:grpSpPr>
              <p:pic>
                <p:nvPicPr>
                  <p:cNvPr id="555" name="Shape 55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56" name="Shape 55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57" name="Shape 557"/>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Guard</a:t>
              </a:r>
            </a:p>
            <a:p>
              <a:pPr indent="0" lvl="0" marL="0" marR="0" rtl="0" algn="l">
                <a:spcBef>
                  <a:spcPts val="0"/>
                </a:spcBef>
                <a:buNone/>
              </a:pPr>
              <a:r>
                <a:t/>
              </a:r>
              <a:endParaRPr sz="2800">
                <a:solidFill>
                  <a:schemeClr val="dk1"/>
                </a:solidFill>
              </a:endParaRPr>
            </a:p>
          </p:txBody>
        </p:sp>
      </p:grpSp>
      <p:pic>
        <p:nvPicPr>
          <p:cNvPr id="558" name="Shape 558"/>
          <p:cNvPicPr preferRelativeResize="0"/>
          <p:nvPr/>
        </p:nvPicPr>
        <p:blipFill>
          <a:blip r:embed="rId5">
            <a:alphaModFix/>
          </a:blip>
          <a:stretch>
            <a:fillRect/>
          </a:stretch>
        </p:blipFill>
        <p:spPr>
          <a:xfrm>
            <a:off x="2198262" y="3737050"/>
            <a:ext cx="7795500" cy="225412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a:spcBef>
                <a:spcPts val="0"/>
              </a:spcBef>
              <a:buNone/>
            </a:pPr>
            <a:r>
              <a:rPr b="1" lang="en-US" sz="2400">
                <a:solidFill>
                  <a:schemeClr val="accent5"/>
                </a:solidFill>
              </a:rPr>
              <a:t>Option </a:t>
            </a:r>
            <a:r>
              <a:rPr b="1" lang="en-US" sz="2400">
                <a:solidFill>
                  <a:schemeClr val="accent5"/>
                </a:solidFill>
              </a:rPr>
              <a:t>- </a:t>
            </a:r>
            <a:r>
              <a:rPr b="1" lang="en-US" sz="2400">
                <a:solidFill>
                  <a:schemeClr val="accent5"/>
                </a:solidFill>
              </a:rPr>
              <a:t>Condition </a:t>
            </a:r>
            <a:r>
              <a:rPr b="1" lang="en-US" sz="2400">
                <a:solidFill>
                  <a:schemeClr val="accent5"/>
                </a:solidFill>
              </a:rPr>
              <a:t>interaction</a:t>
            </a:r>
          </a:p>
          <a:p>
            <a:pPr lvl="0" rtl="0">
              <a:spcBef>
                <a:spcPts val="0"/>
              </a:spcBef>
              <a:buNone/>
            </a:pPr>
            <a:r>
              <a:t/>
            </a:r>
            <a:endParaRPr b="1" sz="2400">
              <a:solidFill>
                <a:schemeClr val="accent5"/>
              </a:solidFill>
            </a:endParaRPr>
          </a:p>
          <a:p>
            <a:pPr lvl="0" rtl="0">
              <a:spcBef>
                <a:spcPts val="0"/>
              </a:spcBef>
              <a:buNone/>
            </a:pPr>
            <a:r>
              <a:rPr lang="en-US" sz="1800"/>
              <a:t>The combined fragment is shown as a large rectangle with an option operator plus a guard, and contains all the conditional messages under that guard.</a:t>
            </a:r>
          </a:p>
        </p:txBody>
      </p:sp>
      <p:grpSp>
        <p:nvGrpSpPr>
          <p:cNvPr id="565" name="Shape 565"/>
          <p:cNvGrpSpPr/>
          <p:nvPr/>
        </p:nvGrpSpPr>
        <p:grpSpPr>
          <a:xfrm>
            <a:off x="1654225" y="469906"/>
            <a:ext cx="8429019" cy="1219108"/>
            <a:chOff x="1654129" y="469900"/>
            <a:chExt cx="6495853" cy="1219108"/>
          </a:xfrm>
        </p:grpSpPr>
        <p:grpSp>
          <p:nvGrpSpPr>
            <p:cNvPr id="566" name="Shape 566"/>
            <p:cNvGrpSpPr/>
            <p:nvPr/>
          </p:nvGrpSpPr>
          <p:grpSpPr>
            <a:xfrm>
              <a:off x="1654129" y="469900"/>
              <a:ext cx="6495853" cy="1219108"/>
              <a:chOff x="1247729" y="1219200"/>
              <a:chExt cx="6495853" cy="1219108"/>
            </a:xfrm>
          </p:grpSpPr>
          <p:grpSp>
            <p:nvGrpSpPr>
              <p:cNvPr id="567" name="Shape 567"/>
              <p:cNvGrpSpPr/>
              <p:nvPr/>
            </p:nvGrpSpPr>
            <p:grpSpPr>
              <a:xfrm>
                <a:off x="1247729" y="1447859"/>
                <a:ext cx="6495853" cy="558676"/>
                <a:chOff x="1631146" y="1316984"/>
                <a:chExt cx="5761800" cy="558900"/>
              </a:xfrm>
            </p:grpSpPr>
            <p:sp>
              <p:nvSpPr>
                <p:cNvPr id="568" name="Shape 56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69" name="Shape 56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70" name="Shape 570"/>
              <p:cNvGrpSpPr/>
              <p:nvPr/>
            </p:nvGrpSpPr>
            <p:grpSpPr>
              <a:xfrm>
                <a:off x="2168544" y="1219200"/>
                <a:ext cx="4651533" cy="1219108"/>
                <a:chOff x="2530675" y="1066800"/>
                <a:chExt cx="4651998" cy="1220084"/>
              </a:xfrm>
            </p:grpSpPr>
            <p:pic>
              <p:nvPicPr>
                <p:cNvPr descr="C:\Users\dell\Desktop\Icon sale page\Icon tĩnh\200wide.jpg" id="571" name="Shape 571"/>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72" name="Shape 572"/>
                <p:cNvGrpSpPr/>
                <p:nvPr/>
              </p:nvGrpSpPr>
              <p:grpSpPr>
                <a:xfrm>
                  <a:off x="2530675" y="1066800"/>
                  <a:ext cx="4651998" cy="1011299"/>
                  <a:chOff x="2671148" y="1311915"/>
                  <a:chExt cx="3938700" cy="1011299"/>
                </a:xfrm>
              </p:grpSpPr>
              <p:pic>
                <p:nvPicPr>
                  <p:cNvPr id="573" name="Shape 573"/>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74" name="Shape 57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75" name="Shape 575"/>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Guard</a:t>
              </a:r>
            </a:p>
            <a:p>
              <a:pPr indent="0" lvl="0" marL="0" marR="0" rtl="0" algn="l">
                <a:spcBef>
                  <a:spcPts val="0"/>
                </a:spcBef>
                <a:buNone/>
              </a:pPr>
              <a:r>
                <a:t/>
              </a:r>
              <a:endParaRPr sz="2800">
                <a:solidFill>
                  <a:schemeClr val="dk1"/>
                </a:solidFill>
              </a:endParaRPr>
            </a:p>
          </p:txBody>
        </p:sp>
      </p:grpSp>
      <p:pic>
        <p:nvPicPr>
          <p:cNvPr id="576" name="Shape 576"/>
          <p:cNvPicPr preferRelativeResize="0"/>
          <p:nvPr/>
        </p:nvPicPr>
        <p:blipFill>
          <a:blip r:embed="rId5">
            <a:alphaModFix/>
          </a:blip>
          <a:stretch>
            <a:fillRect/>
          </a:stretch>
        </p:blipFill>
        <p:spPr>
          <a:xfrm>
            <a:off x="2015754" y="3751200"/>
            <a:ext cx="7408274" cy="26224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Option </a:t>
            </a:r>
            <a:r>
              <a:rPr b="1" lang="en-US" sz="2400">
                <a:solidFill>
                  <a:schemeClr val="accent5"/>
                </a:solidFill>
              </a:rPr>
              <a:t>- Condition interaction</a:t>
            </a:r>
          </a:p>
          <a:p>
            <a:pPr lvl="0" rtl="0">
              <a:spcBef>
                <a:spcPts val="0"/>
              </a:spcBef>
              <a:buNone/>
            </a:pPr>
            <a:r>
              <a:t/>
            </a:r>
            <a:endParaRPr sz="1800"/>
          </a:p>
        </p:txBody>
      </p:sp>
      <p:grpSp>
        <p:nvGrpSpPr>
          <p:cNvPr id="583" name="Shape 583"/>
          <p:cNvGrpSpPr/>
          <p:nvPr/>
        </p:nvGrpSpPr>
        <p:grpSpPr>
          <a:xfrm>
            <a:off x="1654225" y="469906"/>
            <a:ext cx="8429019" cy="1219108"/>
            <a:chOff x="1654129" y="469900"/>
            <a:chExt cx="6495853" cy="1219108"/>
          </a:xfrm>
        </p:grpSpPr>
        <p:grpSp>
          <p:nvGrpSpPr>
            <p:cNvPr id="584" name="Shape 584"/>
            <p:cNvGrpSpPr/>
            <p:nvPr/>
          </p:nvGrpSpPr>
          <p:grpSpPr>
            <a:xfrm>
              <a:off x="1654129" y="469900"/>
              <a:ext cx="6495853" cy="1219108"/>
              <a:chOff x="1247729" y="1219200"/>
              <a:chExt cx="6495853" cy="1219108"/>
            </a:xfrm>
          </p:grpSpPr>
          <p:grpSp>
            <p:nvGrpSpPr>
              <p:cNvPr id="585" name="Shape 585"/>
              <p:cNvGrpSpPr/>
              <p:nvPr/>
            </p:nvGrpSpPr>
            <p:grpSpPr>
              <a:xfrm>
                <a:off x="1247729" y="1447859"/>
                <a:ext cx="6495853" cy="558676"/>
                <a:chOff x="1631146" y="1316984"/>
                <a:chExt cx="5761800" cy="558900"/>
              </a:xfrm>
            </p:grpSpPr>
            <p:sp>
              <p:nvSpPr>
                <p:cNvPr id="586" name="Shape 58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87" name="Shape 58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588" name="Shape 588"/>
              <p:cNvGrpSpPr/>
              <p:nvPr/>
            </p:nvGrpSpPr>
            <p:grpSpPr>
              <a:xfrm>
                <a:off x="2168544" y="1219200"/>
                <a:ext cx="4651533" cy="1219108"/>
                <a:chOff x="2530675" y="1066800"/>
                <a:chExt cx="4651998" cy="1220084"/>
              </a:xfrm>
            </p:grpSpPr>
            <p:pic>
              <p:nvPicPr>
                <p:cNvPr descr="C:\Users\dell\Desktop\Icon sale page\Icon tĩnh\200wide.jpg" id="589" name="Shape 58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590" name="Shape 590"/>
                <p:cNvGrpSpPr/>
                <p:nvPr/>
              </p:nvGrpSpPr>
              <p:grpSpPr>
                <a:xfrm>
                  <a:off x="2530675" y="1066800"/>
                  <a:ext cx="4651998" cy="1011299"/>
                  <a:chOff x="2671148" y="1311915"/>
                  <a:chExt cx="3938700" cy="1011299"/>
                </a:xfrm>
              </p:grpSpPr>
              <p:pic>
                <p:nvPicPr>
                  <p:cNvPr id="591" name="Shape 59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592" name="Shape 59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593" name="Shape 593"/>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Guard</a:t>
              </a:r>
            </a:p>
            <a:p>
              <a:pPr indent="0" lvl="0" marL="0" marR="0" rtl="0" algn="l">
                <a:spcBef>
                  <a:spcPts val="0"/>
                </a:spcBef>
                <a:buNone/>
              </a:pPr>
              <a:r>
                <a:t/>
              </a:r>
              <a:endParaRPr sz="2800">
                <a:solidFill>
                  <a:schemeClr val="dk1"/>
                </a:solidFill>
              </a:endParaRPr>
            </a:p>
          </p:txBody>
        </p:sp>
      </p:grpSp>
      <p:pic>
        <p:nvPicPr>
          <p:cNvPr id="594" name="Shape 594"/>
          <p:cNvPicPr preferRelativeResize="0"/>
          <p:nvPr/>
        </p:nvPicPr>
        <p:blipFill>
          <a:blip r:embed="rId5">
            <a:alphaModFix/>
          </a:blip>
          <a:stretch>
            <a:fillRect/>
          </a:stretch>
        </p:blipFill>
        <p:spPr>
          <a:xfrm>
            <a:off x="1502425" y="2447474"/>
            <a:ext cx="7890025" cy="43085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9" name="Shape 599"/>
        <p:cNvGrpSpPr/>
        <p:nvPr/>
      </p:nvGrpSpPr>
      <p:grpSpPr>
        <a:xfrm>
          <a:off x="0" y="0"/>
          <a:ext cx="0" cy="0"/>
          <a:chOff x="0" y="0"/>
          <a:chExt cx="0" cy="0"/>
        </a:xfrm>
      </p:grpSpPr>
      <p:sp>
        <p:nvSpPr>
          <p:cNvPr id="600" name="Shape 600"/>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Loop </a:t>
            </a:r>
            <a:r>
              <a:rPr b="1" lang="en-US" sz="2400">
                <a:solidFill>
                  <a:schemeClr val="accent5"/>
                </a:solidFill>
              </a:rPr>
              <a:t>- Repeated interaction</a:t>
            </a:r>
          </a:p>
          <a:p>
            <a:pPr lvl="0">
              <a:spcBef>
                <a:spcPts val="0"/>
              </a:spcBef>
              <a:buNone/>
            </a:pPr>
            <a:r>
              <a:rPr lang="en-US" sz="1800"/>
              <a:t>When a message is prefixed with an asterisk (the '*'-symbol), it means that the message is sent repeatedly. </a:t>
            </a:r>
          </a:p>
          <a:p>
            <a:pPr lvl="0">
              <a:spcBef>
                <a:spcPts val="0"/>
              </a:spcBef>
              <a:buNone/>
            </a:pPr>
            <a:r>
              <a:rPr lang="en-US" sz="1800"/>
              <a:t>A guard indicates the condition that determines whether or not the message should be sent (again). As long as the condition holds, the message is repeated.</a:t>
            </a:r>
          </a:p>
          <a:p>
            <a:pPr lvl="0">
              <a:spcBef>
                <a:spcPts val="0"/>
              </a:spcBef>
              <a:buNone/>
            </a:pPr>
            <a:r>
              <a:t/>
            </a:r>
            <a:endParaRPr sz="1800"/>
          </a:p>
          <a:p>
            <a:pPr lvl="0" rtl="0">
              <a:spcBef>
                <a:spcPts val="0"/>
              </a:spcBef>
              <a:buNone/>
            </a:pPr>
            <a:r>
              <a:t/>
            </a:r>
            <a:endParaRPr sz="1800"/>
          </a:p>
        </p:txBody>
      </p:sp>
      <p:grpSp>
        <p:nvGrpSpPr>
          <p:cNvPr id="601" name="Shape 601"/>
          <p:cNvGrpSpPr/>
          <p:nvPr/>
        </p:nvGrpSpPr>
        <p:grpSpPr>
          <a:xfrm>
            <a:off x="1654225" y="469906"/>
            <a:ext cx="8429019" cy="1219108"/>
            <a:chOff x="1654129" y="469900"/>
            <a:chExt cx="6495853" cy="1219108"/>
          </a:xfrm>
        </p:grpSpPr>
        <p:grpSp>
          <p:nvGrpSpPr>
            <p:cNvPr id="602" name="Shape 602"/>
            <p:cNvGrpSpPr/>
            <p:nvPr/>
          </p:nvGrpSpPr>
          <p:grpSpPr>
            <a:xfrm>
              <a:off x="1654129" y="469900"/>
              <a:ext cx="6495853" cy="1219108"/>
              <a:chOff x="1247729" y="1219200"/>
              <a:chExt cx="6495853" cy="1219108"/>
            </a:xfrm>
          </p:grpSpPr>
          <p:grpSp>
            <p:nvGrpSpPr>
              <p:cNvPr id="603" name="Shape 603"/>
              <p:cNvGrpSpPr/>
              <p:nvPr/>
            </p:nvGrpSpPr>
            <p:grpSpPr>
              <a:xfrm>
                <a:off x="1247729" y="1447859"/>
                <a:ext cx="6495853" cy="558676"/>
                <a:chOff x="1631146" y="1316984"/>
                <a:chExt cx="5761800" cy="558900"/>
              </a:xfrm>
            </p:grpSpPr>
            <p:sp>
              <p:nvSpPr>
                <p:cNvPr id="604" name="Shape 604"/>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05" name="Shape 605"/>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06" name="Shape 606"/>
              <p:cNvGrpSpPr/>
              <p:nvPr/>
            </p:nvGrpSpPr>
            <p:grpSpPr>
              <a:xfrm>
                <a:off x="2168544" y="1219200"/>
                <a:ext cx="4651533" cy="1219108"/>
                <a:chOff x="2530675" y="1066800"/>
                <a:chExt cx="4651998" cy="1220084"/>
              </a:xfrm>
            </p:grpSpPr>
            <p:pic>
              <p:nvPicPr>
                <p:cNvPr descr="C:\Users\dell\Desktop\Icon sale page\Icon tĩnh\200wide.jpg" id="607" name="Shape 607"/>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08" name="Shape 608"/>
                <p:cNvGrpSpPr/>
                <p:nvPr/>
              </p:nvGrpSpPr>
              <p:grpSpPr>
                <a:xfrm>
                  <a:off x="2530675" y="1066800"/>
                  <a:ext cx="4651998" cy="1011299"/>
                  <a:chOff x="2671148" y="1311915"/>
                  <a:chExt cx="3938700" cy="1011299"/>
                </a:xfrm>
              </p:grpSpPr>
              <p:pic>
                <p:nvPicPr>
                  <p:cNvPr id="609" name="Shape 609"/>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10" name="Shape 610"/>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11" name="Shape 611"/>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Guard</a:t>
              </a:r>
            </a:p>
            <a:p>
              <a:pPr indent="0" lvl="0" marL="0" marR="0" rtl="0" algn="l">
                <a:spcBef>
                  <a:spcPts val="0"/>
                </a:spcBef>
                <a:buNone/>
              </a:pPr>
              <a:r>
                <a:t/>
              </a:r>
              <a:endParaRPr sz="2800">
                <a:solidFill>
                  <a:schemeClr val="dk1"/>
                </a:solidFill>
              </a:endParaRPr>
            </a:p>
          </p:txBody>
        </p:sp>
      </p:grpSp>
      <p:pic>
        <p:nvPicPr>
          <p:cNvPr id="612" name="Shape 612"/>
          <p:cNvPicPr preferRelativeResize="0"/>
          <p:nvPr/>
        </p:nvPicPr>
        <p:blipFill>
          <a:blip r:embed="rId5">
            <a:alphaModFix/>
          </a:blip>
          <a:stretch>
            <a:fillRect/>
          </a:stretch>
        </p:blipFill>
        <p:spPr>
          <a:xfrm>
            <a:off x="1739412" y="4157725"/>
            <a:ext cx="8015975" cy="23178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x="0" y="0"/>
          <a:ext cx="0" cy="0"/>
          <a:chOff x="0" y="0"/>
          <a:chExt cx="0" cy="0"/>
        </a:xfrm>
      </p:grpSpPr>
      <p:sp>
        <p:nvSpPr>
          <p:cNvPr id="618" name="Shape 618"/>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a:spcBef>
                <a:spcPts val="0"/>
              </a:spcBef>
              <a:buNone/>
            </a:pPr>
            <a:r>
              <a:rPr b="1" lang="en-US" sz="2400">
                <a:solidFill>
                  <a:schemeClr val="accent5"/>
                </a:solidFill>
              </a:rPr>
              <a:t>Loop - Repeated interaction</a:t>
            </a:r>
          </a:p>
          <a:p>
            <a:pPr lvl="0" rtl="0">
              <a:spcBef>
                <a:spcPts val="0"/>
              </a:spcBef>
              <a:buNone/>
            </a:pPr>
            <a:r>
              <a:t/>
            </a:r>
            <a:endParaRPr b="1" sz="2400">
              <a:solidFill>
                <a:schemeClr val="accent5"/>
              </a:solidFill>
            </a:endParaRPr>
          </a:p>
          <a:p>
            <a:pPr lvl="0" rtl="0">
              <a:spcBef>
                <a:spcPts val="0"/>
              </a:spcBef>
              <a:buNone/>
            </a:pPr>
            <a:r>
              <a:rPr lang="en-US" sz="1800"/>
              <a:t>If you want to show that multiple messages are sent in the same iteration, a 'loop' combined fragment can be used. The operator of the combined fragment is 'loop' and the guard represents the condition to control the repetition.</a:t>
            </a:r>
          </a:p>
          <a:p>
            <a:pPr lvl="0" rtl="0">
              <a:spcBef>
                <a:spcPts val="0"/>
              </a:spcBef>
              <a:buNone/>
            </a:pPr>
            <a:r>
              <a:t/>
            </a:r>
            <a:endParaRPr sz="1800"/>
          </a:p>
        </p:txBody>
      </p:sp>
      <p:grpSp>
        <p:nvGrpSpPr>
          <p:cNvPr id="619" name="Shape 619"/>
          <p:cNvGrpSpPr/>
          <p:nvPr/>
        </p:nvGrpSpPr>
        <p:grpSpPr>
          <a:xfrm>
            <a:off x="1654225" y="469906"/>
            <a:ext cx="8429019" cy="1219108"/>
            <a:chOff x="1654129" y="469900"/>
            <a:chExt cx="6495853" cy="1219108"/>
          </a:xfrm>
        </p:grpSpPr>
        <p:grpSp>
          <p:nvGrpSpPr>
            <p:cNvPr id="620" name="Shape 620"/>
            <p:cNvGrpSpPr/>
            <p:nvPr/>
          </p:nvGrpSpPr>
          <p:grpSpPr>
            <a:xfrm>
              <a:off x="1654129" y="469900"/>
              <a:ext cx="6495853" cy="1219108"/>
              <a:chOff x="1247729" y="1219200"/>
              <a:chExt cx="6495853" cy="1219108"/>
            </a:xfrm>
          </p:grpSpPr>
          <p:grpSp>
            <p:nvGrpSpPr>
              <p:cNvPr id="621" name="Shape 621"/>
              <p:cNvGrpSpPr/>
              <p:nvPr/>
            </p:nvGrpSpPr>
            <p:grpSpPr>
              <a:xfrm>
                <a:off x="1247729" y="1447859"/>
                <a:ext cx="6495853" cy="558676"/>
                <a:chOff x="1631146" y="1316984"/>
                <a:chExt cx="5761800" cy="558900"/>
              </a:xfrm>
            </p:grpSpPr>
            <p:sp>
              <p:nvSpPr>
                <p:cNvPr id="622" name="Shape 622"/>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23" name="Shape 623"/>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24" name="Shape 624"/>
              <p:cNvGrpSpPr/>
              <p:nvPr/>
            </p:nvGrpSpPr>
            <p:grpSpPr>
              <a:xfrm>
                <a:off x="2168544" y="1219200"/>
                <a:ext cx="4651533" cy="1219108"/>
                <a:chOff x="2530675" y="1066800"/>
                <a:chExt cx="4651998" cy="1220084"/>
              </a:xfrm>
            </p:grpSpPr>
            <p:pic>
              <p:nvPicPr>
                <p:cNvPr descr="C:\Users\dell\Desktop\Icon sale page\Icon tĩnh\200wide.jpg" id="625" name="Shape 625"/>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26" name="Shape 626"/>
                <p:cNvGrpSpPr/>
                <p:nvPr/>
              </p:nvGrpSpPr>
              <p:grpSpPr>
                <a:xfrm>
                  <a:off x="2530675" y="1066800"/>
                  <a:ext cx="4651998" cy="1011299"/>
                  <a:chOff x="2671148" y="1311915"/>
                  <a:chExt cx="3938700" cy="1011299"/>
                </a:xfrm>
              </p:grpSpPr>
              <p:pic>
                <p:nvPicPr>
                  <p:cNvPr id="627" name="Shape 627"/>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28" name="Shape 628"/>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29" name="Shape 629"/>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Guard</a:t>
              </a:r>
            </a:p>
            <a:p>
              <a:pPr indent="0" lvl="0" marL="0" marR="0" rtl="0" algn="l">
                <a:spcBef>
                  <a:spcPts val="0"/>
                </a:spcBef>
                <a:buNone/>
              </a:pPr>
              <a:r>
                <a:t/>
              </a:r>
              <a:endParaRPr sz="2800">
                <a:solidFill>
                  <a:schemeClr val="dk1"/>
                </a:solidFill>
              </a:endParaRPr>
            </a:p>
          </p:txBody>
        </p:sp>
      </p:grpSp>
      <p:pic>
        <p:nvPicPr>
          <p:cNvPr id="630" name="Shape 630"/>
          <p:cNvPicPr preferRelativeResize="0"/>
          <p:nvPr/>
        </p:nvPicPr>
        <p:blipFill>
          <a:blip r:embed="rId5">
            <a:alphaModFix/>
          </a:blip>
          <a:stretch>
            <a:fillRect/>
          </a:stretch>
        </p:blipFill>
        <p:spPr>
          <a:xfrm>
            <a:off x="2975587" y="3646175"/>
            <a:ext cx="5786300" cy="28931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grpSp>
        <p:nvGrpSpPr>
          <p:cNvPr id="636" name="Shape 636"/>
          <p:cNvGrpSpPr/>
          <p:nvPr/>
        </p:nvGrpSpPr>
        <p:grpSpPr>
          <a:xfrm>
            <a:off x="1654225" y="469906"/>
            <a:ext cx="8429019" cy="1219108"/>
            <a:chOff x="1654129" y="469900"/>
            <a:chExt cx="6495853" cy="1219108"/>
          </a:xfrm>
        </p:grpSpPr>
        <p:grpSp>
          <p:nvGrpSpPr>
            <p:cNvPr id="637" name="Shape 637"/>
            <p:cNvGrpSpPr/>
            <p:nvPr/>
          </p:nvGrpSpPr>
          <p:grpSpPr>
            <a:xfrm>
              <a:off x="1654129" y="469900"/>
              <a:ext cx="6495853" cy="1219108"/>
              <a:chOff x="1247729" y="1219200"/>
              <a:chExt cx="6495853" cy="1219108"/>
            </a:xfrm>
          </p:grpSpPr>
          <p:grpSp>
            <p:nvGrpSpPr>
              <p:cNvPr id="638" name="Shape 638"/>
              <p:cNvGrpSpPr/>
              <p:nvPr/>
            </p:nvGrpSpPr>
            <p:grpSpPr>
              <a:xfrm>
                <a:off x="1247729" y="1447859"/>
                <a:ext cx="6495853" cy="558676"/>
                <a:chOff x="1631146" y="1316984"/>
                <a:chExt cx="5761800" cy="558900"/>
              </a:xfrm>
            </p:grpSpPr>
            <p:sp>
              <p:nvSpPr>
                <p:cNvPr id="639" name="Shape 639"/>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40" name="Shape 640"/>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41" name="Shape 641"/>
              <p:cNvGrpSpPr/>
              <p:nvPr/>
            </p:nvGrpSpPr>
            <p:grpSpPr>
              <a:xfrm>
                <a:off x="2168544" y="1219200"/>
                <a:ext cx="4651533" cy="1219108"/>
                <a:chOff x="2530675" y="1066800"/>
                <a:chExt cx="4651998" cy="1220084"/>
              </a:xfrm>
            </p:grpSpPr>
            <p:pic>
              <p:nvPicPr>
                <p:cNvPr descr="C:\Users\dell\Desktop\Icon sale page\Icon tĩnh\200wide.jpg" id="642" name="Shape 642"/>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43" name="Shape 643"/>
                <p:cNvGrpSpPr/>
                <p:nvPr/>
              </p:nvGrpSpPr>
              <p:grpSpPr>
                <a:xfrm>
                  <a:off x="2530675" y="1066800"/>
                  <a:ext cx="4651998" cy="1011299"/>
                  <a:chOff x="2671148" y="1311915"/>
                  <a:chExt cx="3938700" cy="1011299"/>
                </a:xfrm>
              </p:grpSpPr>
              <p:pic>
                <p:nvPicPr>
                  <p:cNvPr id="644" name="Shape 644"/>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45" name="Shape 645"/>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46" name="Shape 646"/>
            <p:cNvSpPr/>
            <p:nvPr/>
          </p:nvSpPr>
          <p:spPr>
            <a:xfrm>
              <a:off x="2616158" y="7203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Conlcusion</a:t>
              </a:r>
            </a:p>
            <a:p>
              <a:pPr indent="0" lvl="0" marL="0" marR="0" rtl="0" algn="l">
                <a:spcBef>
                  <a:spcPts val="0"/>
                </a:spcBef>
                <a:buNone/>
              </a:pPr>
              <a:r>
                <a:t/>
              </a:r>
              <a:endParaRPr sz="2800">
                <a:solidFill>
                  <a:schemeClr val="dk1"/>
                </a:solidFill>
              </a:endParaRPr>
            </a:p>
          </p:txBody>
        </p:sp>
      </p:grpSp>
      <p:pic>
        <p:nvPicPr>
          <p:cNvPr id="647" name="Shape 647"/>
          <p:cNvPicPr preferRelativeResize="0"/>
          <p:nvPr/>
        </p:nvPicPr>
        <p:blipFill>
          <a:blip r:embed="rId5">
            <a:alphaModFix/>
          </a:blip>
          <a:stretch>
            <a:fillRect/>
          </a:stretch>
        </p:blipFill>
        <p:spPr>
          <a:xfrm>
            <a:off x="2125300" y="1689026"/>
            <a:ext cx="7497564" cy="5084674"/>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2" name="Shape 652"/>
        <p:cNvGrpSpPr/>
        <p:nvPr/>
      </p:nvGrpSpPr>
      <p:grpSpPr>
        <a:xfrm>
          <a:off x="0" y="0"/>
          <a:ext cx="0" cy="0"/>
          <a:chOff x="0" y="0"/>
          <a:chExt cx="0" cy="0"/>
        </a:xfrm>
      </p:grpSpPr>
      <p:grpSp>
        <p:nvGrpSpPr>
          <p:cNvPr id="653" name="Shape 653"/>
          <p:cNvGrpSpPr/>
          <p:nvPr/>
        </p:nvGrpSpPr>
        <p:grpSpPr>
          <a:xfrm>
            <a:off x="1654225" y="469906"/>
            <a:ext cx="8429019" cy="1219108"/>
            <a:chOff x="1654129" y="469900"/>
            <a:chExt cx="6495853" cy="1219108"/>
          </a:xfrm>
        </p:grpSpPr>
        <p:grpSp>
          <p:nvGrpSpPr>
            <p:cNvPr id="654" name="Shape 654"/>
            <p:cNvGrpSpPr/>
            <p:nvPr/>
          </p:nvGrpSpPr>
          <p:grpSpPr>
            <a:xfrm>
              <a:off x="1654129" y="469900"/>
              <a:ext cx="6495853" cy="1219108"/>
              <a:chOff x="1247729" y="1219200"/>
              <a:chExt cx="6495853" cy="1219108"/>
            </a:xfrm>
          </p:grpSpPr>
          <p:grpSp>
            <p:nvGrpSpPr>
              <p:cNvPr id="655" name="Shape 655"/>
              <p:cNvGrpSpPr/>
              <p:nvPr/>
            </p:nvGrpSpPr>
            <p:grpSpPr>
              <a:xfrm>
                <a:off x="1247729" y="1447859"/>
                <a:ext cx="6495853" cy="558676"/>
                <a:chOff x="1631146" y="1316984"/>
                <a:chExt cx="5761800" cy="558900"/>
              </a:xfrm>
            </p:grpSpPr>
            <p:sp>
              <p:nvSpPr>
                <p:cNvPr id="656" name="Shape 65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57" name="Shape 65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58" name="Shape 658"/>
              <p:cNvGrpSpPr/>
              <p:nvPr/>
            </p:nvGrpSpPr>
            <p:grpSpPr>
              <a:xfrm>
                <a:off x="2168544" y="1219200"/>
                <a:ext cx="4651533" cy="1219108"/>
                <a:chOff x="2530675" y="1066800"/>
                <a:chExt cx="4651998" cy="1220084"/>
              </a:xfrm>
            </p:grpSpPr>
            <p:pic>
              <p:nvPicPr>
                <p:cNvPr descr="C:\Users\dell\Desktop\Icon sale page\Icon tĩnh\200wide.jpg" id="659" name="Shape 65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60" name="Shape 660"/>
                <p:cNvGrpSpPr/>
                <p:nvPr/>
              </p:nvGrpSpPr>
              <p:grpSpPr>
                <a:xfrm>
                  <a:off x="2530675" y="1066800"/>
                  <a:ext cx="4651998" cy="1011299"/>
                  <a:chOff x="2671148" y="1311915"/>
                  <a:chExt cx="3938700" cy="1011299"/>
                </a:xfrm>
              </p:grpSpPr>
              <p:pic>
                <p:nvPicPr>
                  <p:cNvPr id="661" name="Shape 66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62" name="Shape 66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63" name="Shape 663"/>
            <p:cNvSpPr/>
            <p:nvPr/>
          </p:nvSpPr>
          <p:spPr>
            <a:xfrm>
              <a:off x="2616158" y="7203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Big example with enterprise architect</a:t>
              </a:r>
            </a:p>
            <a:p>
              <a:pPr indent="0" lvl="0" marL="0" marR="0" rtl="0" algn="l">
                <a:spcBef>
                  <a:spcPts val="0"/>
                </a:spcBef>
                <a:buNone/>
              </a:pPr>
              <a:r>
                <a:t/>
              </a:r>
              <a:endParaRPr sz="2800">
                <a:solidFill>
                  <a:schemeClr val="dk1"/>
                </a:solidFill>
              </a:endParaRPr>
            </a:p>
          </p:txBody>
        </p:sp>
      </p:grpSp>
      <p:sp>
        <p:nvSpPr>
          <p:cNvPr id="664" name="Shape 664"/>
          <p:cNvSpPr txBox="1"/>
          <p:nvPr/>
        </p:nvSpPr>
        <p:spPr>
          <a:xfrm>
            <a:off x="2878300" y="1630050"/>
            <a:ext cx="5550900" cy="3363000"/>
          </a:xfrm>
          <a:prstGeom prst="rect">
            <a:avLst/>
          </a:prstGeom>
          <a:noFill/>
          <a:ln>
            <a:noFill/>
          </a:ln>
        </p:spPr>
        <p:txBody>
          <a:bodyPr anchorCtr="0" anchor="t" bIns="91425" lIns="91425" rIns="91425" tIns="91425">
            <a:noAutofit/>
          </a:bodyPr>
          <a:lstStyle/>
          <a:p>
            <a:pPr indent="-381000" lvl="0" marL="457200">
              <a:spcBef>
                <a:spcPts val="0"/>
              </a:spcBef>
              <a:buSzPct val="100000"/>
              <a:buChar char="●"/>
            </a:pPr>
            <a:r>
              <a:rPr lang="en-US" sz="2400"/>
              <a:t>How to create a sequence diagram in enterprise architect:</a:t>
            </a:r>
          </a:p>
        </p:txBody>
      </p:sp>
      <p:pic>
        <p:nvPicPr>
          <p:cNvPr id="665" name="Shape 665"/>
          <p:cNvPicPr preferRelativeResize="0"/>
          <p:nvPr/>
        </p:nvPicPr>
        <p:blipFill>
          <a:blip r:embed="rId5">
            <a:alphaModFix/>
          </a:blip>
          <a:stretch>
            <a:fillRect/>
          </a:stretch>
        </p:blipFill>
        <p:spPr>
          <a:xfrm>
            <a:off x="2178974" y="2937050"/>
            <a:ext cx="3166449" cy="3230749"/>
          </a:xfrm>
          <a:prstGeom prst="rect">
            <a:avLst/>
          </a:prstGeom>
          <a:noFill/>
          <a:ln>
            <a:noFill/>
          </a:ln>
        </p:spPr>
      </p:pic>
      <p:pic>
        <p:nvPicPr>
          <p:cNvPr id="666" name="Shape 666"/>
          <p:cNvPicPr preferRelativeResize="0"/>
          <p:nvPr/>
        </p:nvPicPr>
        <p:blipFill>
          <a:blip r:embed="rId6">
            <a:alphaModFix/>
          </a:blip>
          <a:stretch>
            <a:fillRect/>
          </a:stretch>
        </p:blipFill>
        <p:spPr>
          <a:xfrm>
            <a:off x="5404175" y="2746124"/>
            <a:ext cx="6314625" cy="356387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nvSpPr>
        <p:spPr>
          <a:xfrm>
            <a:off x="2304374" y="1999400"/>
            <a:ext cx="8885700" cy="4023300"/>
          </a:xfrm>
          <a:prstGeom prst="rect">
            <a:avLst/>
          </a:prstGeom>
          <a:noFill/>
          <a:ln>
            <a:noFill/>
          </a:ln>
        </p:spPr>
        <p:txBody>
          <a:bodyPr anchorCtr="0" anchor="t" bIns="45700" lIns="91425" rIns="91425" tIns="45700">
            <a:noAutofit/>
          </a:bodyPr>
          <a:lstStyle/>
          <a:p>
            <a:pPr indent="-381000" lvl="0" marL="457200" marR="0" rtl="0">
              <a:spcBef>
                <a:spcPts val="0"/>
              </a:spcBef>
              <a:spcAft>
                <a:spcPts val="0"/>
              </a:spcAft>
              <a:buClr>
                <a:schemeClr val="dk1"/>
              </a:buClr>
              <a:buSzPct val="100000"/>
              <a:buChar char="●"/>
            </a:pPr>
            <a:r>
              <a:rPr lang="en-US" sz="2400">
                <a:solidFill>
                  <a:schemeClr val="dk1"/>
                </a:solidFill>
              </a:rPr>
              <a:t>The Sequence Diagram models the collaboration of objects based on a time sequence. It shows how the objects interact with others in a particular scenario of a use case.</a:t>
            </a:r>
          </a:p>
        </p:txBody>
      </p:sp>
      <p:grpSp>
        <p:nvGrpSpPr>
          <p:cNvPr id="186" name="Shape 186"/>
          <p:cNvGrpSpPr/>
          <p:nvPr/>
        </p:nvGrpSpPr>
        <p:grpSpPr>
          <a:xfrm>
            <a:off x="1654174" y="469900"/>
            <a:ext cx="6496049" cy="1219199"/>
            <a:chOff x="1654174" y="469900"/>
            <a:chExt cx="6496049" cy="1219199"/>
          </a:xfrm>
        </p:grpSpPr>
        <p:grpSp>
          <p:nvGrpSpPr>
            <p:cNvPr id="187" name="Shape 187"/>
            <p:cNvGrpSpPr/>
            <p:nvPr/>
          </p:nvGrpSpPr>
          <p:grpSpPr>
            <a:xfrm>
              <a:off x="1654174" y="469900"/>
              <a:ext cx="6496049" cy="1219199"/>
              <a:chOff x="1247774" y="1219200"/>
              <a:chExt cx="6496049" cy="1219199"/>
            </a:xfrm>
          </p:grpSpPr>
          <p:grpSp>
            <p:nvGrpSpPr>
              <p:cNvPr id="188" name="Shape 188"/>
              <p:cNvGrpSpPr/>
              <p:nvPr/>
            </p:nvGrpSpPr>
            <p:grpSpPr>
              <a:xfrm>
                <a:off x="1247774" y="1447799"/>
                <a:ext cx="6496049" cy="558799"/>
                <a:chOff x="1631146" y="1316984"/>
                <a:chExt cx="5761831" cy="559048"/>
              </a:xfrm>
            </p:grpSpPr>
            <p:sp>
              <p:nvSpPr>
                <p:cNvPr id="189" name="Shape 189"/>
                <p:cNvSpPr/>
                <p:nvPr/>
              </p:nvSpPr>
              <p:spPr>
                <a:xfrm>
                  <a:off x="1631146" y="1316984"/>
                  <a:ext cx="5761831" cy="559048"/>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90" name="Shape 190"/>
                <p:cNvSpPr/>
                <p:nvPr/>
              </p:nvSpPr>
              <p:spPr>
                <a:xfrm>
                  <a:off x="1732527" y="1374159"/>
                  <a:ext cx="5563294" cy="452639"/>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191" name="Shape 191"/>
              <p:cNvGrpSpPr/>
              <p:nvPr/>
            </p:nvGrpSpPr>
            <p:grpSpPr>
              <a:xfrm>
                <a:off x="2168525" y="1219200"/>
                <a:ext cx="4651374" cy="1219199"/>
                <a:chOff x="2530645" y="1066800"/>
                <a:chExt cx="4651819" cy="1220176"/>
              </a:xfrm>
            </p:grpSpPr>
            <p:pic>
              <p:nvPicPr>
                <p:cNvPr descr="C:\Users\dell\Desktop\Icon sale page\Icon tĩnh\200wide.jpg" id="192" name="Shape 192"/>
                <p:cNvPicPr preferRelativeResize="0"/>
                <p:nvPr/>
              </p:nvPicPr>
              <p:blipFill rotWithShape="1">
                <a:blip r:embed="rId3">
                  <a:alphaModFix/>
                </a:blip>
                <a:srcRect b="0" l="14158" r="0" t="0"/>
                <a:stretch/>
              </p:blipFill>
              <p:spPr>
                <a:xfrm flipH="1">
                  <a:off x="2631271" y="2040884"/>
                  <a:ext cx="3744118" cy="246092"/>
                </a:xfrm>
                <a:prstGeom prst="rect">
                  <a:avLst/>
                </a:prstGeom>
                <a:noFill/>
                <a:ln>
                  <a:noFill/>
                </a:ln>
              </p:spPr>
            </p:pic>
            <p:grpSp>
              <p:nvGrpSpPr>
                <p:cNvPr id="193" name="Shape 193"/>
                <p:cNvGrpSpPr/>
                <p:nvPr/>
              </p:nvGrpSpPr>
              <p:grpSpPr>
                <a:xfrm>
                  <a:off x="2530645" y="1066800"/>
                  <a:ext cx="4651819" cy="1011238"/>
                  <a:chOff x="2671148" y="1311915"/>
                  <a:chExt cx="3938586" cy="1011238"/>
                </a:xfrm>
              </p:grpSpPr>
              <p:pic>
                <p:nvPicPr>
                  <p:cNvPr id="194" name="Shape 194"/>
                  <p:cNvPicPr preferRelativeResize="0"/>
                  <p:nvPr/>
                </p:nvPicPr>
                <p:blipFill rotWithShape="1">
                  <a:blip r:embed="rId4">
                    <a:alphaModFix/>
                  </a:blip>
                  <a:srcRect b="0" l="0" r="0" t="0"/>
                  <a:stretch/>
                </p:blipFill>
                <p:spPr>
                  <a:xfrm>
                    <a:off x="2671148" y="1311915"/>
                    <a:ext cx="3938586" cy="1011238"/>
                  </a:xfrm>
                  <a:prstGeom prst="rect">
                    <a:avLst/>
                  </a:prstGeom>
                  <a:noFill/>
                  <a:ln>
                    <a:noFill/>
                  </a:ln>
                </p:spPr>
              </p:pic>
              <p:sp>
                <p:nvSpPr>
                  <p:cNvPr id="195" name="Shape 195"/>
                  <p:cNvSpPr/>
                  <p:nvPr/>
                </p:nvSpPr>
                <p:spPr>
                  <a:xfrm>
                    <a:off x="2762555" y="1386587"/>
                    <a:ext cx="3777279" cy="861114"/>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196" name="Shape 196"/>
            <p:cNvSpPr/>
            <p:nvPr/>
          </p:nvSpPr>
          <p:spPr>
            <a:xfrm>
              <a:off x="2741595" y="731575"/>
              <a:ext cx="2970900" cy="523200"/>
            </a:xfrm>
            <a:prstGeom prst="rect">
              <a:avLst/>
            </a:prstGeom>
            <a:noFill/>
            <a:ln>
              <a:noFill/>
            </a:ln>
          </p:spPr>
          <p:txBody>
            <a:bodyPr anchorCtr="0" anchor="t" bIns="45700" lIns="91425" rIns="91425" tIns="45700">
              <a:noAutofit/>
            </a:bodyPr>
            <a:lstStyle/>
            <a:p>
              <a:pPr lvl="0" marR="0" rtl="0" algn="l">
                <a:spcBef>
                  <a:spcPts val="0"/>
                </a:spcBef>
                <a:buNone/>
              </a:pPr>
              <a:r>
                <a:rPr lang="en-US" sz="2800">
                  <a:solidFill>
                    <a:schemeClr val="dk1"/>
                  </a:solidFill>
                </a:rPr>
                <a:t>Conception</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x="0" y="0"/>
          <a:ext cx="0" cy="0"/>
          <a:chOff x="0" y="0"/>
          <a:chExt cx="0" cy="0"/>
        </a:xfrm>
      </p:grpSpPr>
      <p:grpSp>
        <p:nvGrpSpPr>
          <p:cNvPr id="672" name="Shape 672"/>
          <p:cNvGrpSpPr/>
          <p:nvPr/>
        </p:nvGrpSpPr>
        <p:grpSpPr>
          <a:xfrm>
            <a:off x="1654225" y="469906"/>
            <a:ext cx="8429019" cy="1219108"/>
            <a:chOff x="1654129" y="469900"/>
            <a:chExt cx="6495853" cy="1219108"/>
          </a:xfrm>
        </p:grpSpPr>
        <p:grpSp>
          <p:nvGrpSpPr>
            <p:cNvPr id="673" name="Shape 673"/>
            <p:cNvGrpSpPr/>
            <p:nvPr/>
          </p:nvGrpSpPr>
          <p:grpSpPr>
            <a:xfrm>
              <a:off x="1654129" y="469900"/>
              <a:ext cx="6495853" cy="1219108"/>
              <a:chOff x="1247729" y="1219200"/>
              <a:chExt cx="6495853" cy="1219108"/>
            </a:xfrm>
          </p:grpSpPr>
          <p:grpSp>
            <p:nvGrpSpPr>
              <p:cNvPr id="674" name="Shape 674"/>
              <p:cNvGrpSpPr/>
              <p:nvPr/>
            </p:nvGrpSpPr>
            <p:grpSpPr>
              <a:xfrm>
                <a:off x="1247729" y="1447859"/>
                <a:ext cx="6495853" cy="558676"/>
                <a:chOff x="1631146" y="1316984"/>
                <a:chExt cx="5761800" cy="558900"/>
              </a:xfrm>
            </p:grpSpPr>
            <p:sp>
              <p:nvSpPr>
                <p:cNvPr id="675" name="Shape 67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676" name="Shape 67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677" name="Shape 677"/>
              <p:cNvGrpSpPr/>
              <p:nvPr/>
            </p:nvGrpSpPr>
            <p:grpSpPr>
              <a:xfrm>
                <a:off x="2168544" y="1219200"/>
                <a:ext cx="4651533" cy="1219108"/>
                <a:chOff x="2530675" y="1066800"/>
                <a:chExt cx="4651998" cy="1220084"/>
              </a:xfrm>
            </p:grpSpPr>
            <p:pic>
              <p:nvPicPr>
                <p:cNvPr descr="C:\Users\dell\Desktop\Icon sale page\Icon tĩnh\200wide.jpg" id="678" name="Shape 67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679" name="Shape 679"/>
                <p:cNvGrpSpPr/>
                <p:nvPr/>
              </p:nvGrpSpPr>
              <p:grpSpPr>
                <a:xfrm>
                  <a:off x="2530675" y="1066800"/>
                  <a:ext cx="4651998" cy="1011299"/>
                  <a:chOff x="2671148" y="1311915"/>
                  <a:chExt cx="3938700" cy="1011299"/>
                </a:xfrm>
              </p:grpSpPr>
              <p:pic>
                <p:nvPicPr>
                  <p:cNvPr id="680" name="Shape 68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681" name="Shape 68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682" name="Shape 682"/>
            <p:cNvSpPr/>
            <p:nvPr/>
          </p:nvSpPr>
          <p:spPr>
            <a:xfrm>
              <a:off x="2616158" y="7203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Big example with enterprise architect</a:t>
              </a:r>
            </a:p>
            <a:p>
              <a:pPr indent="0" lvl="0" marL="0" marR="0" rtl="0" algn="l">
                <a:spcBef>
                  <a:spcPts val="0"/>
                </a:spcBef>
                <a:buNone/>
              </a:pPr>
              <a:r>
                <a:t/>
              </a:r>
              <a:endParaRPr sz="2800">
                <a:solidFill>
                  <a:schemeClr val="dk1"/>
                </a:solidFill>
              </a:endParaRPr>
            </a:p>
          </p:txBody>
        </p:sp>
      </p:grpSp>
      <p:pic>
        <p:nvPicPr>
          <p:cNvPr id="683" name="Shape 683"/>
          <p:cNvPicPr preferRelativeResize="0"/>
          <p:nvPr/>
        </p:nvPicPr>
        <p:blipFill>
          <a:blip r:embed="rId5">
            <a:alphaModFix/>
          </a:blip>
          <a:stretch>
            <a:fillRect/>
          </a:stretch>
        </p:blipFill>
        <p:spPr>
          <a:xfrm>
            <a:off x="2261525" y="1689025"/>
            <a:ext cx="8517425" cy="517500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8" name="Shape 688"/>
        <p:cNvGrpSpPr/>
        <p:nvPr/>
      </p:nvGrpSpPr>
      <p:grpSpPr>
        <a:xfrm>
          <a:off x="0" y="0"/>
          <a:ext cx="0" cy="0"/>
          <a:chOff x="0" y="0"/>
          <a:chExt cx="0" cy="0"/>
        </a:xfrm>
      </p:grpSpPr>
      <p:sp>
        <p:nvSpPr>
          <p:cNvPr id="689" name="Shape 689"/>
          <p:cNvSpPr txBox="1"/>
          <p:nvPr>
            <p:ph type="title"/>
          </p:nvPr>
        </p:nvSpPr>
        <p:spPr>
          <a:xfrm>
            <a:off x="1988165" y="1147805"/>
            <a:ext cx="8596800" cy="777300"/>
          </a:xfrm>
          <a:prstGeom prst="rect">
            <a:avLst/>
          </a:prstGeom>
          <a:noFill/>
          <a:ln>
            <a:noFill/>
          </a:ln>
        </p:spPr>
        <p:txBody>
          <a:bodyPr anchorCtr="0" anchor="t" bIns="45700" lIns="91425" rIns="91425" tIns="45700">
            <a:noAutofit/>
          </a:bodyPr>
          <a:lstStyle/>
          <a:p>
            <a:pPr indent="0" lvl="0" marL="0" marR="0" rtl="0" algn="ctr">
              <a:spcBef>
                <a:spcPts val="0"/>
              </a:spcBef>
              <a:buClr>
                <a:srgbClr val="55643E"/>
              </a:buClr>
              <a:buSzPct val="25000"/>
              <a:buFont typeface="Arial"/>
              <a:buNone/>
            </a:pPr>
            <a:r>
              <a:rPr i="1" lang="en-US" sz="4800">
                <a:solidFill>
                  <a:srgbClr val="55643E"/>
                </a:solidFill>
                <a:latin typeface="Arial"/>
                <a:ea typeface="Arial"/>
                <a:cs typeface="Arial"/>
                <a:sym typeface="Arial"/>
              </a:rPr>
              <a:t>Thank you for your time and attention!</a:t>
            </a:r>
          </a:p>
        </p:txBody>
      </p:sp>
      <p:sp>
        <p:nvSpPr>
          <p:cNvPr id="690" name="Shape 690"/>
          <p:cNvSpPr/>
          <p:nvPr/>
        </p:nvSpPr>
        <p:spPr>
          <a:xfrm>
            <a:off x="6003633" y="2967334"/>
            <a:ext cx="184800" cy="923400"/>
          </a:xfrm>
          <a:prstGeom prst="rect">
            <a:avLst/>
          </a:prstGeom>
          <a:noFill/>
          <a:ln>
            <a:noFill/>
          </a:ln>
        </p:spPr>
        <p:txBody>
          <a:bodyPr anchorCtr="0" anchor="t" bIns="45700" lIns="91425" rIns="91425" tIns="45700">
            <a:noAutofit/>
          </a:bodyPr>
          <a:lstStyle/>
          <a:p>
            <a:pPr indent="0" lvl="0" marL="0" marR="0" rtl="0" algn="ctr">
              <a:spcBef>
                <a:spcPts val="0"/>
              </a:spcBef>
              <a:buNone/>
            </a:pPr>
            <a:r>
              <a:t/>
            </a:r>
            <a:endParaRPr b="1" sz="5400" cap="none">
              <a:solidFill>
                <a:schemeClr val="accent5"/>
              </a:solidFill>
              <a:latin typeface="Questrial"/>
              <a:ea typeface="Questrial"/>
              <a:cs typeface="Questrial"/>
              <a:sym typeface="Questrial"/>
            </a:endParaRPr>
          </a:p>
        </p:txBody>
      </p:sp>
      <p:sp>
        <p:nvSpPr>
          <p:cNvPr id="691" name="Shape 691"/>
          <p:cNvSpPr txBox="1"/>
          <p:nvPr/>
        </p:nvSpPr>
        <p:spPr>
          <a:xfrm>
            <a:off x="2804875" y="2922350"/>
            <a:ext cx="4684500" cy="2041200"/>
          </a:xfrm>
          <a:prstGeom prst="rect">
            <a:avLst/>
          </a:prstGeom>
          <a:noFill/>
          <a:ln>
            <a:noFill/>
          </a:ln>
        </p:spPr>
        <p:txBody>
          <a:bodyPr anchorCtr="0" anchor="t" bIns="91425" lIns="91425" rIns="91425" tIns="91425">
            <a:noAutofit/>
          </a:bodyPr>
          <a:lstStyle/>
          <a:p>
            <a:pPr lvl="0">
              <a:spcBef>
                <a:spcPts val="0"/>
              </a:spcBef>
              <a:buNone/>
            </a:pPr>
            <a:r>
              <a:rPr lang="en-US"/>
              <a:t>S</a:t>
            </a:r>
            <a:r>
              <a:rPr lang="en-US"/>
              <a:t>ources:</a:t>
            </a:r>
          </a:p>
          <a:p>
            <a:pPr indent="-228600" lvl="0" marL="457200" rtl="0">
              <a:spcBef>
                <a:spcPts val="0"/>
              </a:spcBef>
              <a:buChar char="●"/>
            </a:pPr>
            <a:r>
              <a:rPr lang="en-US" u="sng">
                <a:solidFill>
                  <a:schemeClr val="hlink"/>
                </a:solidFill>
                <a:hlinkClick r:id="rId3"/>
              </a:rPr>
              <a:t>http://www.ibm.com/developerworks/rational/library/3101.html</a:t>
            </a:r>
          </a:p>
          <a:p>
            <a:pPr indent="-228600" lvl="0" marL="457200" rtl="0">
              <a:spcBef>
                <a:spcPts val="0"/>
              </a:spcBef>
              <a:buChar char="●"/>
            </a:pPr>
            <a:r>
              <a:rPr lang="en-US" u="sng">
                <a:solidFill>
                  <a:schemeClr val="hlink"/>
                </a:solidFill>
                <a:hlinkClick r:id="rId4"/>
              </a:rPr>
              <a:t>http://www.tracemodeler.com/articles/a_quick_introduction_to_uml_sequence_diagrams/</a:t>
            </a:r>
          </a:p>
          <a:p>
            <a:pPr indent="-228600" lvl="0" marL="457200" rtl="0">
              <a:spcBef>
                <a:spcPts val="0"/>
              </a:spcBef>
              <a:buChar char="●"/>
            </a:pPr>
            <a:r>
              <a:rPr lang="en-US" u="sng">
                <a:solidFill>
                  <a:schemeClr val="hlink"/>
                </a:solidFill>
                <a:hlinkClick r:id="rId5"/>
              </a:rPr>
              <a:t>http://www.sparxsystems.com/enterprise_architect_user_guide/8.0/modeling_languages/sequencediagram.html</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nvSpPr>
        <p:spPr>
          <a:xfrm>
            <a:off x="2133595" y="2014068"/>
            <a:ext cx="10058400" cy="4023300"/>
          </a:xfrm>
          <a:prstGeom prst="rect">
            <a:avLst/>
          </a:prstGeom>
          <a:noFill/>
          <a:ln>
            <a:noFill/>
          </a:ln>
        </p:spPr>
        <p:txBody>
          <a:bodyPr anchorCtr="0" anchor="t" bIns="45700" lIns="91425" rIns="91425" tIns="45700">
            <a:noAutofit/>
          </a:bodyPr>
          <a:lstStyle/>
          <a:p>
            <a:pPr indent="-381000" lvl="0" marL="457200" marR="0" rtl="0">
              <a:spcBef>
                <a:spcPts val="0"/>
              </a:spcBef>
              <a:spcAft>
                <a:spcPts val="0"/>
              </a:spcAft>
              <a:buClr>
                <a:schemeClr val="dk1"/>
              </a:buClr>
              <a:buSzPct val="100000"/>
              <a:buChar char="●"/>
            </a:pPr>
            <a:r>
              <a:rPr lang="en-US" sz="2400">
                <a:solidFill>
                  <a:schemeClr val="dk1"/>
                </a:solidFill>
              </a:rPr>
              <a:t>The sequence diagram is used primarily to show the interactions between objects in the sequential order that those interactions occur.</a:t>
            </a:r>
          </a:p>
          <a:p>
            <a:pPr indent="-381000" lvl="0" marL="457200" marR="0" rtl="0">
              <a:spcBef>
                <a:spcPts val="0"/>
              </a:spcBef>
              <a:spcAft>
                <a:spcPts val="0"/>
              </a:spcAft>
              <a:buClr>
                <a:schemeClr val="dk1"/>
              </a:buClr>
              <a:buSzPct val="100000"/>
              <a:buChar char="●"/>
            </a:pPr>
            <a:r>
              <a:rPr lang="en-US" sz="2400">
                <a:solidFill>
                  <a:schemeClr val="dk1"/>
                </a:solidFill>
              </a:rPr>
              <a:t>One of the primary uses of sequence diagrams is in the transition from requirements expressed as use cases to the next and more formal level of refinement. Use cases are often refined into one or more sequence diagrams.</a:t>
            </a:r>
          </a:p>
          <a:p>
            <a:pPr indent="-381000" lvl="0" marL="457200" marR="0" rtl="0">
              <a:spcBef>
                <a:spcPts val="0"/>
              </a:spcBef>
              <a:spcAft>
                <a:spcPts val="0"/>
              </a:spcAft>
              <a:buClr>
                <a:schemeClr val="dk1"/>
              </a:buClr>
              <a:buSzPct val="100000"/>
              <a:buChar char="●"/>
            </a:pPr>
            <a:r>
              <a:rPr lang="en-US" sz="2400">
                <a:solidFill>
                  <a:schemeClr val="dk1"/>
                </a:solidFill>
              </a:rPr>
              <a:t>This documentation is very useful when transitioning a system to another person or organization. </a:t>
            </a:r>
          </a:p>
          <a:p>
            <a:pPr lvl="0" marR="0" rtl="0">
              <a:spcBef>
                <a:spcPts val="0"/>
              </a:spcBef>
              <a:spcAft>
                <a:spcPts val="0"/>
              </a:spcAft>
              <a:buNone/>
            </a:pPr>
            <a:r>
              <a:t/>
            </a:r>
            <a:endParaRPr sz="2400">
              <a:solidFill>
                <a:schemeClr val="dk1"/>
              </a:solidFill>
            </a:endParaRPr>
          </a:p>
        </p:txBody>
      </p:sp>
      <p:grpSp>
        <p:nvGrpSpPr>
          <p:cNvPr id="203" name="Shape 203"/>
          <p:cNvGrpSpPr/>
          <p:nvPr/>
        </p:nvGrpSpPr>
        <p:grpSpPr>
          <a:xfrm>
            <a:off x="1654129" y="469900"/>
            <a:ext cx="6495853" cy="1219108"/>
            <a:chOff x="1654129" y="469900"/>
            <a:chExt cx="6495853" cy="1219108"/>
          </a:xfrm>
        </p:grpSpPr>
        <p:grpSp>
          <p:nvGrpSpPr>
            <p:cNvPr id="204" name="Shape 204"/>
            <p:cNvGrpSpPr/>
            <p:nvPr/>
          </p:nvGrpSpPr>
          <p:grpSpPr>
            <a:xfrm>
              <a:off x="1654129" y="469900"/>
              <a:ext cx="6495853" cy="1219108"/>
              <a:chOff x="1247729" y="1219200"/>
              <a:chExt cx="6495853" cy="1219108"/>
            </a:xfrm>
          </p:grpSpPr>
          <p:grpSp>
            <p:nvGrpSpPr>
              <p:cNvPr id="205" name="Shape 205"/>
              <p:cNvGrpSpPr/>
              <p:nvPr/>
            </p:nvGrpSpPr>
            <p:grpSpPr>
              <a:xfrm>
                <a:off x="1247729" y="1447859"/>
                <a:ext cx="6495853" cy="558676"/>
                <a:chOff x="1631146" y="1316984"/>
                <a:chExt cx="5761800" cy="558900"/>
              </a:xfrm>
            </p:grpSpPr>
            <p:sp>
              <p:nvSpPr>
                <p:cNvPr id="206" name="Shape 206"/>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07" name="Shape 207"/>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08" name="Shape 208"/>
              <p:cNvGrpSpPr/>
              <p:nvPr/>
            </p:nvGrpSpPr>
            <p:grpSpPr>
              <a:xfrm>
                <a:off x="2168544" y="1219200"/>
                <a:ext cx="4651533" cy="1219108"/>
                <a:chOff x="2530675" y="1066800"/>
                <a:chExt cx="4651998" cy="1220084"/>
              </a:xfrm>
            </p:grpSpPr>
            <p:pic>
              <p:nvPicPr>
                <p:cNvPr descr="C:\Users\dell\Desktop\Icon sale page\Icon tĩnh\200wide.jpg" id="209" name="Shape 209"/>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10" name="Shape 210"/>
                <p:cNvGrpSpPr/>
                <p:nvPr/>
              </p:nvGrpSpPr>
              <p:grpSpPr>
                <a:xfrm>
                  <a:off x="2530675" y="1066800"/>
                  <a:ext cx="4651998" cy="1011299"/>
                  <a:chOff x="2671148" y="1311915"/>
                  <a:chExt cx="3938700" cy="1011299"/>
                </a:xfrm>
              </p:grpSpPr>
              <p:pic>
                <p:nvPicPr>
                  <p:cNvPr id="211" name="Shape 211"/>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12" name="Shape 212"/>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13" name="Shape 213"/>
            <p:cNvSpPr/>
            <p:nvPr/>
          </p:nvSpPr>
          <p:spPr>
            <a:xfrm>
              <a:off x="2829700" y="544525"/>
              <a:ext cx="4160400" cy="452400"/>
            </a:xfrm>
            <a:prstGeom prst="rect">
              <a:avLst/>
            </a:prstGeom>
            <a:noFill/>
            <a:ln>
              <a:noFill/>
            </a:ln>
          </p:spPr>
          <p:txBody>
            <a:bodyPr anchorCtr="0" anchor="t" bIns="45700" lIns="91425" rIns="91425" tIns="45700">
              <a:noAutofit/>
            </a:bodyPr>
            <a:lstStyle/>
            <a:p>
              <a:pPr lvl="0" rtl="0">
                <a:lnSpc>
                  <a:spcPct val="115000"/>
                </a:lnSpc>
                <a:spcBef>
                  <a:spcPts val="1800"/>
                </a:spcBef>
                <a:spcAft>
                  <a:spcPts val="400"/>
                </a:spcAft>
                <a:buSzPct val="39285"/>
                <a:buNone/>
              </a:pPr>
              <a:r>
                <a:rPr lang="en-US" sz="2800">
                  <a:solidFill>
                    <a:schemeClr val="dk1"/>
                  </a:solidFill>
                </a:rPr>
                <a:t>The diagram's purpose</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nvSpPr>
        <p:spPr>
          <a:xfrm>
            <a:off x="2133595" y="2014068"/>
            <a:ext cx="10058400" cy="4023300"/>
          </a:xfrm>
          <a:prstGeom prst="rect">
            <a:avLst/>
          </a:prstGeom>
          <a:noFill/>
          <a:ln>
            <a:noFill/>
          </a:ln>
        </p:spPr>
        <p:txBody>
          <a:bodyPr anchorCtr="0" anchor="t" bIns="45700" lIns="91425" rIns="91425" tIns="45700">
            <a:noAutofit/>
          </a:bodyPr>
          <a:lstStyle/>
          <a:p>
            <a:pPr indent="-381000" lvl="0" marL="457200" rtl="0">
              <a:spcBef>
                <a:spcPts val="0"/>
              </a:spcBef>
              <a:buClr>
                <a:schemeClr val="dk1"/>
              </a:buClr>
              <a:buSzPct val="100000"/>
              <a:buChar char="❏"/>
            </a:pPr>
            <a:r>
              <a:rPr lang="en-US" sz="2400">
                <a:solidFill>
                  <a:schemeClr val="dk1"/>
                </a:solidFill>
              </a:rPr>
              <a:t>An organization's business staff: sequence diagrams useful to communicate how the business currently works by showing how various business objects interact.</a:t>
            </a:r>
          </a:p>
          <a:p>
            <a:pPr indent="-69850" lvl="0" marL="457200" rtl="0">
              <a:spcBef>
                <a:spcPts val="0"/>
              </a:spcBef>
              <a:buSzPct val="45833"/>
              <a:buNone/>
            </a:pPr>
            <a:r>
              <a:rPr lang="en-US" sz="2400">
                <a:solidFill>
                  <a:schemeClr val="dk1"/>
                </a:solidFill>
              </a:rPr>
              <a:t>A business-level sequence diagram can be used as a requirements document to communicate requirements for a future system implementation.</a:t>
            </a:r>
          </a:p>
          <a:p>
            <a:pPr indent="-381000" lvl="0" marL="457200" marR="0" rtl="0">
              <a:spcBef>
                <a:spcPts val="0"/>
              </a:spcBef>
              <a:spcAft>
                <a:spcPts val="0"/>
              </a:spcAft>
              <a:buClr>
                <a:schemeClr val="dk1"/>
              </a:buClr>
              <a:buSzPct val="100000"/>
              <a:buChar char="❏"/>
            </a:pPr>
            <a:r>
              <a:rPr lang="en-US" sz="2400">
                <a:solidFill>
                  <a:schemeClr val="dk1"/>
                </a:solidFill>
              </a:rPr>
              <a:t>An organization's technical staff: sequence diagrams useful in documenting how a future system should behave. </a:t>
            </a:r>
          </a:p>
          <a:p>
            <a:pPr indent="-381000" lvl="0" marL="457200" marR="0" rtl="0">
              <a:spcBef>
                <a:spcPts val="0"/>
              </a:spcBef>
              <a:spcAft>
                <a:spcPts val="0"/>
              </a:spcAft>
              <a:buClr>
                <a:schemeClr val="dk1"/>
              </a:buClr>
              <a:buSzPct val="100000"/>
              <a:buChar char="❏"/>
            </a:pPr>
            <a:r>
              <a:rPr lang="en-US" sz="2400">
                <a:solidFill>
                  <a:schemeClr val="dk1"/>
                </a:solidFill>
              </a:rPr>
              <a:t>During the design phase, architects and developers can use the diagram to force out the system's object interactions, thus fleshing out overall system design.</a:t>
            </a:r>
          </a:p>
          <a:p>
            <a:pPr lvl="0" marR="0" rtl="0">
              <a:spcBef>
                <a:spcPts val="0"/>
              </a:spcBef>
              <a:spcAft>
                <a:spcPts val="0"/>
              </a:spcAft>
              <a:buNone/>
            </a:pPr>
            <a:r>
              <a:t/>
            </a:r>
            <a:endParaRPr sz="2400">
              <a:solidFill>
                <a:schemeClr val="dk1"/>
              </a:solidFill>
            </a:endParaRPr>
          </a:p>
        </p:txBody>
      </p:sp>
      <p:grpSp>
        <p:nvGrpSpPr>
          <p:cNvPr id="220" name="Shape 220"/>
          <p:cNvGrpSpPr/>
          <p:nvPr/>
        </p:nvGrpSpPr>
        <p:grpSpPr>
          <a:xfrm>
            <a:off x="1654129" y="469900"/>
            <a:ext cx="6495853" cy="1219108"/>
            <a:chOff x="1654129" y="469900"/>
            <a:chExt cx="6495853" cy="1219108"/>
          </a:xfrm>
        </p:grpSpPr>
        <p:grpSp>
          <p:nvGrpSpPr>
            <p:cNvPr id="221" name="Shape 221"/>
            <p:cNvGrpSpPr/>
            <p:nvPr/>
          </p:nvGrpSpPr>
          <p:grpSpPr>
            <a:xfrm>
              <a:off x="1654129" y="469900"/>
              <a:ext cx="6495853" cy="1219108"/>
              <a:chOff x="1247729" y="1219200"/>
              <a:chExt cx="6495853" cy="1219108"/>
            </a:xfrm>
          </p:grpSpPr>
          <p:grpSp>
            <p:nvGrpSpPr>
              <p:cNvPr id="222" name="Shape 222"/>
              <p:cNvGrpSpPr/>
              <p:nvPr/>
            </p:nvGrpSpPr>
            <p:grpSpPr>
              <a:xfrm>
                <a:off x="1247729" y="1447859"/>
                <a:ext cx="6495853" cy="558676"/>
                <a:chOff x="1631146" y="1316984"/>
                <a:chExt cx="5761800" cy="558900"/>
              </a:xfrm>
            </p:grpSpPr>
            <p:sp>
              <p:nvSpPr>
                <p:cNvPr id="223" name="Shape 22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24" name="Shape 22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25" name="Shape 225"/>
              <p:cNvGrpSpPr/>
              <p:nvPr/>
            </p:nvGrpSpPr>
            <p:grpSpPr>
              <a:xfrm>
                <a:off x="2168544" y="1219200"/>
                <a:ext cx="4651533" cy="1219108"/>
                <a:chOff x="2530675" y="1066800"/>
                <a:chExt cx="4651998" cy="1220084"/>
              </a:xfrm>
            </p:grpSpPr>
            <p:pic>
              <p:nvPicPr>
                <p:cNvPr descr="C:\Users\dell\Desktop\Icon sale page\Icon tĩnh\200wide.jpg" id="226" name="Shape 22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27" name="Shape 227"/>
                <p:cNvGrpSpPr/>
                <p:nvPr/>
              </p:nvGrpSpPr>
              <p:grpSpPr>
                <a:xfrm>
                  <a:off x="2530675" y="1066800"/>
                  <a:ext cx="4651998" cy="1011299"/>
                  <a:chOff x="2671148" y="1311915"/>
                  <a:chExt cx="3938700" cy="1011299"/>
                </a:xfrm>
              </p:grpSpPr>
              <p:pic>
                <p:nvPicPr>
                  <p:cNvPr id="228" name="Shape 22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29" name="Shape 22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30" name="Shape 230"/>
            <p:cNvSpPr/>
            <p:nvPr/>
          </p:nvSpPr>
          <p:spPr>
            <a:xfrm>
              <a:off x="2829700" y="544525"/>
              <a:ext cx="4160400" cy="452400"/>
            </a:xfrm>
            <a:prstGeom prst="rect">
              <a:avLst/>
            </a:prstGeom>
            <a:noFill/>
            <a:ln>
              <a:noFill/>
            </a:ln>
          </p:spPr>
          <p:txBody>
            <a:bodyPr anchorCtr="0" anchor="t" bIns="45700" lIns="91425" rIns="91425" tIns="45700">
              <a:noAutofit/>
            </a:bodyPr>
            <a:lstStyle/>
            <a:p>
              <a:pPr lvl="0" rtl="0">
                <a:lnSpc>
                  <a:spcPct val="115000"/>
                </a:lnSpc>
                <a:spcBef>
                  <a:spcPts val="1800"/>
                </a:spcBef>
                <a:spcAft>
                  <a:spcPts val="400"/>
                </a:spcAft>
                <a:buSzPct val="39285"/>
                <a:buNone/>
              </a:pPr>
              <a:r>
                <a:rPr lang="en-US" sz="2800">
                  <a:solidFill>
                    <a:schemeClr val="dk1"/>
                  </a:solidFill>
                </a:rPr>
                <a:t>The diagram's purpose</a:t>
              </a: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a:off x="1790395" y="1808493"/>
            <a:ext cx="10058400" cy="4023300"/>
          </a:xfrm>
          <a:prstGeom prst="rect">
            <a:avLst/>
          </a:prstGeom>
          <a:noFill/>
          <a:ln>
            <a:noFill/>
          </a:ln>
        </p:spPr>
        <p:txBody>
          <a:bodyPr anchorCtr="0" anchor="t" bIns="45700" lIns="91425" rIns="91425" tIns="45700">
            <a:noAutofit/>
          </a:bodyPr>
          <a:lstStyle/>
          <a:p>
            <a:pPr indent="-381000" lvl="0" marL="457200" marR="0" rtl="0">
              <a:spcBef>
                <a:spcPts val="0"/>
              </a:spcBef>
              <a:spcAft>
                <a:spcPts val="0"/>
              </a:spcAft>
              <a:buSzPct val="100000"/>
              <a:buChar char="●"/>
            </a:pPr>
            <a:r>
              <a:rPr lang="en-US" sz="2400"/>
              <a:t>Target</a:t>
            </a:r>
          </a:p>
          <a:p>
            <a:pPr indent="-381000" lvl="1" marL="914400" marR="0" rtl="0">
              <a:spcBef>
                <a:spcPts val="0"/>
              </a:spcBef>
              <a:spcAft>
                <a:spcPts val="0"/>
              </a:spcAft>
              <a:buSzPct val="100000"/>
              <a:buChar char="○"/>
            </a:pPr>
            <a:r>
              <a:rPr lang="en-US" sz="2400"/>
              <a:t>Lifeline</a:t>
            </a:r>
          </a:p>
          <a:p>
            <a:pPr indent="-381000" lvl="0" marL="457200" marR="0" rtl="0">
              <a:spcBef>
                <a:spcPts val="0"/>
              </a:spcBef>
              <a:spcAft>
                <a:spcPts val="0"/>
              </a:spcAft>
              <a:buSzPct val="100000"/>
              <a:buChar char="●"/>
            </a:pPr>
            <a:r>
              <a:rPr lang="en-US" sz="2400"/>
              <a:t>Message</a:t>
            </a:r>
          </a:p>
          <a:p>
            <a:pPr indent="-381000" lvl="1" marL="914400" marR="0" rtl="0">
              <a:spcBef>
                <a:spcPts val="0"/>
              </a:spcBef>
              <a:spcAft>
                <a:spcPts val="0"/>
              </a:spcAft>
              <a:buSzPct val="100000"/>
              <a:buChar char="○"/>
            </a:pPr>
            <a:r>
              <a:rPr lang="en-US" sz="2400"/>
              <a:t>Synchronous </a:t>
            </a:r>
            <a:r>
              <a:rPr lang="en-US" sz="2400">
                <a:solidFill>
                  <a:schemeClr val="dk1"/>
                </a:solidFill>
              </a:rPr>
              <a:t>message</a:t>
            </a:r>
          </a:p>
          <a:p>
            <a:pPr indent="-381000" lvl="1" marL="914400" marR="0" rtl="0">
              <a:spcBef>
                <a:spcPts val="0"/>
              </a:spcBef>
              <a:spcAft>
                <a:spcPts val="0"/>
              </a:spcAft>
              <a:buSzPct val="100000"/>
              <a:buChar char="○"/>
            </a:pPr>
            <a:r>
              <a:rPr lang="en-US" sz="2400"/>
              <a:t>Asynchronous </a:t>
            </a:r>
            <a:r>
              <a:rPr lang="en-US" sz="2400">
                <a:solidFill>
                  <a:schemeClr val="dk1"/>
                </a:solidFill>
              </a:rPr>
              <a:t>message</a:t>
            </a:r>
          </a:p>
          <a:p>
            <a:pPr indent="-381000" lvl="1" marL="914400" marR="0" rtl="0">
              <a:spcBef>
                <a:spcPts val="0"/>
              </a:spcBef>
              <a:spcAft>
                <a:spcPts val="0"/>
              </a:spcAft>
              <a:buSzPct val="100000"/>
              <a:buChar char="○"/>
            </a:pPr>
            <a:r>
              <a:rPr lang="en-US" sz="2400"/>
              <a:t>Instantaneos </a:t>
            </a:r>
            <a:r>
              <a:rPr lang="en-US" sz="2400">
                <a:solidFill>
                  <a:schemeClr val="dk1"/>
                </a:solidFill>
              </a:rPr>
              <a:t>message</a:t>
            </a:r>
          </a:p>
          <a:p>
            <a:pPr indent="-381000" lvl="1" marL="914400" marR="0" rtl="0">
              <a:spcBef>
                <a:spcPts val="0"/>
              </a:spcBef>
              <a:spcAft>
                <a:spcPts val="0"/>
              </a:spcAft>
              <a:buSzPct val="100000"/>
              <a:buChar char="○"/>
            </a:pPr>
            <a:r>
              <a:rPr lang="en-US" sz="2400"/>
              <a:t>Self message</a:t>
            </a:r>
          </a:p>
          <a:p>
            <a:pPr indent="-381000" lvl="0" marL="457200" marR="0" rtl="0">
              <a:spcBef>
                <a:spcPts val="0"/>
              </a:spcBef>
              <a:spcAft>
                <a:spcPts val="0"/>
              </a:spcAft>
              <a:buSzPct val="100000"/>
              <a:buChar char="●"/>
            </a:pPr>
            <a:r>
              <a:rPr lang="en-US" sz="2400"/>
              <a:t>Guard</a:t>
            </a:r>
          </a:p>
          <a:p>
            <a:pPr indent="-381000" lvl="1" marL="914400" marR="0" rtl="0">
              <a:spcBef>
                <a:spcPts val="0"/>
              </a:spcBef>
              <a:spcAft>
                <a:spcPts val="0"/>
              </a:spcAft>
              <a:buSzPct val="100000"/>
              <a:buChar char="○"/>
            </a:pPr>
            <a:r>
              <a:rPr lang="en-US" sz="2400"/>
              <a:t>Alternative </a:t>
            </a:r>
          </a:p>
          <a:p>
            <a:pPr indent="-381000" lvl="1" marL="914400" marR="0" rtl="0">
              <a:spcBef>
                <a:spcPts val="0"/>
              </a:spcBef>
              <a:spcAft>
                <a:spcPts val="0"/>
              </a:spcAft>
              <a:buSzPct val="100000"/>
              <a:buChar char="○"/>
            </a:pPr>
            <a:r>
              <a:rPr lang="en-US" sz="2400"/>
              <a:t>Option</a:t>
            </a:r>
          </a:p>
          <a:p>
            <a:pPr indent="-381000" lvl="1" marL="914400" marR="0" rtl="0">
              <a:spcBef>
                <a:spcPts val="0"/>
              </a:spcBef>
              <a:spcAft>
                <a:spcPts val="0"/>
              </a:spcAft>
              <a:buSzPct val="100000"/>
              <a:buChar char="○"/>
            </a:pPr>
            <a:r>
              <a:rPr lang="en-US" sz="2400"/>
              <a:t>Loop</a:t>
            </a:r>
          </a:p>
          <a:p>
            <a:pPr indent="0" lvl="0" marL="457200" marR="0" rtl="0">
              <a:spcBef>
                <a:spcPts val="0"/>
              </a:spcBef>
              <a:spcAft>
                <a:spcPts val="0"/>
              </a:spcAft>
              <a:buNone/>
            </a:pPr>
            <a:r>
              <a:t/>
            </a:r>
            <a:endParaRPr sz="2400"/>
          </a:p>
          <a:p>
            <a:pPr lvl="0" marR="0" rtl="0">
              <a:spcBef>
                <a:spcPts val="0"/>
              </a:spcBef>
              <a:spcAft>
                <a:spcPts val="0"/>
              </a:spcAft>
              <a:buNone/>
            </a:pPr>
            <a:r>
              <a:t/>
            </a:r>
            <a:endParaRPr sz="2400"/>
          </a:p>
        </p:txBody>
      </p:sp>
      <p:grpSp>
        <p:nvGrpSpPr>
          <p:cNvPr id="237" name="Shape 237"/>
          <p:cNvGrpSpPr/>
          <p:nvPr/>
        </p:nvGrpSpPr>
        <p:grpSpPr>
          <a:xfrm>
            <a:off x="1654129" y="469900"/>
            <a:ext cx="6495853" cy="1219108"/>
            <a:chOff x="1654129" y="469900"/>
            <a:chExt cx="6495853" cy="1219108"/>
          </a:xfrm>
        </p:grpSpPr>
        <p:grpSp>
          <p:nvGrpSpPr>
            <p:cNvPr id="238" name="Shape 238"/>
            <p:cNvGrpSpPr/>
            <p:nvPr/>
          </p:nvGrpSpPr>
          <p:grpSpPr>
            <a:xfrm>
              <a:off x="1654129" y="469900"/>
              <a:ext cx="6495853" cy="1219108"/>
              <a:chOff x="1247729" y="1219200"/>
              <a:chExt cx="6495853" cy="1219108"/>
            </a:xfrm>
          </p:grpSpPr>
          <p:grpSp>
            <p:nvGrpSpPr>
              <p:cNvPr id="239" name="Shape 239"/>
              <p:cNvGrpSpPr/>
              <p:nvPr/>
            </p:nvGrpSpPr>
            <p:grpSpPr>
              <a:xfrm>
                <a:off x="1247729" y="1447859"/>
                <a:ext cx="6495853" cy="558676"/>
                <a:chOff x="1631146" y="1316984"/>
                <a:chExt cx="5761800" cy="558900"/>
              </a:xfrm>
            </p:grpSpPr>
            <p:sp>
              <p:nvSpPr>
                <p:cNvPr id="240" name="Shape 240"/>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41" name="Shape 241"/>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42" name="Shape 242"/>
              <p:cNvGrpSpPr/>
              <p:nvPr/>
            </p:nvGrpSpPr>
            <p:grpSpPr>
              <a:xfrm>
                <a:off x="2168544" y="1219200"/>
                <a:ext cx="4651533" cy="1219108"/>
                <a:chOff x="2530675" y="1066800"/>
                <a:chExt cx="4651998" cy="1220084"/>
              </a:xfrm>
            </p:grpSpPr>
            <p:pic>
              <p:nvPicPr>
                <p:cNvPr descr="C:\Users\dell\Desktop\Icon sale page\Icon tĩnh\200wide.jpg" id="243" name="Shape 243"/>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44" name="Shape 244"/>
                <p:cNvGrpSpPr/>
                <p:nvPr/>
              </p:nvGrpSpPr>
              <p:grpSpPr>
                <a:xfrm>
                  <a:off x="2530675" y="1066800"/>
                  <a:ext cx="4651998" cy="1011299"/>
                  <a:chOff x="2671148" y="1311915"/>
                  <a:chExt cx="3938700" cy="1011299"/>
                </a:xfrm>
              </p:grpSpPr>
              <p:pic>
                <p:nvPicPr>
                  <p:cNvPr id="245" name="Shape 245"/>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46" name="Shape 246"/>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47" name="Shape 247"/>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a:t>
              </a:r>
            </a:p>
            <a:p>
              <a:pPr indent="0" lvl="0" marL="0" marR="0" rtl="0" algn="l">
                <a:spcBef>
                  <a:spcPts val="0"/>
                </a:spcBef>
                <a:buNone/>
              </a:pPr>
              <a:r>
                <a:t/>
              </a:r>
              <a:endParaRPr sz="2800">
                <a:solidFill>
                  <a:schemeClr val="dk1"/>
                </a:solidFill>
              </a:endParaRPr>
            </a:p>
          </p:txBody>
        </p:sp>
      </p:gr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a:spcBef>
                <a:spcPts val="0"/>
              </a:spcBef>
              <a:buNone/>
            </a:pPr>
            <a:r>
              <a:rPr lang="en-US" sz="1800">
                <a:solidFill>
                  <a:schemeClr val="dk1"/>
                </a:solidFill>
              </a:rPr>
              <a:t>Objects as well as classes can be targets on a sequence diagram</a:t>
            </a:r>
          </a:p>
          <a:p>
            <a:pPr lvl="0">
              <a:spcBef>
                <a:spcPts val="0"/>
              </a:spcBef>
              <a:buNone/>
            </a:pPr>
            <a:r>
              <a:t/>
            </a:r>
            <a:endParaRPr sz="1800">
              <a:solidFill>
                <a:schemeClr val="dk1"/>
              </a:solidFill>
            </a:endParaRPr>
          </a:p>
          <a:p>
            <a:pPr lvl="0" rtl="0">
              <a:spcBef>
                <a:spcPts val="0"/>
              </a:spcBef>
              <a:buNone/>
            </a:pPr>
            <a:r>
              <a:rPr b="1" lang="en-US" sz="2400">
                <a:solidFill>
                  <a:schemeClr val="accent5"/>
                </a:solidFill>
              </a:rPr>
              <a:t>Object</a:t>
            </a:r>
          </a:p>
          <a:p>
            <a:pPr lvl="0" rt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a:spcBef>
                <a:spcPts val="0"/>
              </a:spcBef>
              <a:buNone/>
            </a:pPr>
            <a:r>
              <a:t/>
            </a:r>
            <a:endParaRPr sz="1800">
              <a:solidFill>
                <a:schemeClr val="dk1"/>
              </a:solidFill>
            </a:endParaRPr>
          </a:p>
          <a:p>
            <a:pPr lvl="0" rtl="0">
              <a:spcBef>
                <a:spcPts val="0"/>
              </a:spcBef>
              <a:buNone/>
            </a:pPr>
            <a:r>
              <a:t/>
            </a:r>
            <a:endParaRPr sz="1800">
              <a:solidFill>
                <a:schemeClr val="dk1"/>
              </a:solidFill>
            </a:endParaRPr>
          </a:p>
          <a:p>
            <a:pPr lvl="0" rtl="0">
              <a:lnSpc>
                <a:spcPct val="150000"/>
              </a:lnSpc>
              <a:spcBef>
                <a:spcPts val="0"/>
              </a:spcBef>
              <a:spcAft>
                <a:spcPts val="1100"/>
              </a:spcAft>
              <a:buClr>
                <a:schemeClr val="dk1"/>
              </a:buClr>
              <a:buSzPct val="61111"/>
              <a:buFont typeface="Arial"/>
              <a:buNone/>
            </a:pPr>
            <a:r>
              <a:rPr lang="en-US" sz="1800">
                <a:solidFill>
                  <a:schemeClr val="dk1"/>
                </a:solidFill>
              </a:rPr>
              <a:t>Where 'name' is the name of the object in the context of the diagram and 'Type' indicates the type of which the object is an instance.  'Type' can be an abstract type as well.</a:t>
            </a:r>
          </a:p>
          <a:p>
            <a:pPr lvl="0" rtl="0">
              <a:lnSpc>
                <a:spcPct val="150000"/>
              </a:lnSpc>
              <a:spcBef>
                <a:spcPts val="0"/>
              </a:spcBef>
              <a:spcAft>
                <a:spcPts val="1100"/>
              </a:spcAft>
              <a:buClr>
                <a:schemeClr val="dk1"/>
              </a:buClr>
              <a:buSzPct val="61111"/>
              <a:buFont typeface="Arial"/>
              <a:buNone/>
            </a:pPr>
            <a:r>
              <a:rPr lang="en-US" sz="1800">
                <a:solidFill>
                  <a:schemeClr val="dk1"/>
                </a:solidFill>
              </a:rPr>
              <a:t>Both name and type are optional, but at least one of them should be present.</a:t>
            </a:r>
          </a:p>
          <a:p>
            <a:pPr lvl="0" rtl="0">
              <a:spcBef>
                <a:spcPts val="0"/>
              </a:spcBef>
              <a:buNone/>
            </a:pPr>
            <a:r>
              <a:t/>
            </a:r>
            <a:endParaRPr sz="1800">
              <a:solidFill>
                <a:schemeClr val="dk1"/>
              </a:solidFill>
            </a:endParaRPr>
          </a:p>
          <a:p>
            <a:pPr lvl="0" marR="0" rtl="0">
              <a:spcBef>
                <a:spcPts val="0"/>
              </a:spcBef>
              <a:spcAft>
                <a:spcPts val="0"/>
              </a:spcAft>
              <a:buNone/>
            </a:pPr>
            <a:r>
              <a:t/>
            </a:r>
            <a:endParaRPr sz="2400"/>
          </a:p>
        </p:txBody>
      </p:sp>
      <p:pic>
        <p:nvPicPr>
          <p:cNvPr id="254" name="Shape 254"/>
          <p:cNvPicPr preferRelativeResize="0"/>
          <p:nvPr/>
        </p:nvPicPr>
        <p:blipFill>
          <a:blip r:embed="rId3">
            <a:alphaModFix/>
          </a:blip>
          <a:stretch>
            <a:fillRect/>
          </a:stretch>
        </p:blipFill>
        <p:spPr>
          <a:xfrm>
            <a:off x="4488302" y="2640587"/>
            <a:ext cx="3215375" cy="1389874"/>
          </a:xfrm>
          <a:prstGeom prst="rect">
            <a:avLst/>
          </a:prstGeom>
          <a:noFill/>
          <a:ln>
            <a:noFill/>
          </a:ln>
        </p:spPr>
      </p:pic>
      <p:grpSp>
        <p:nvGrpSpPr>
          <p:cNvPr id="255" name="Shape 255"/>
          <p:cNvGrpSpPr/>
          <p:nvPr/>
        </p:nvGrpSpPr>
        <p:grpSpPr>
          <a:xfrm>
            <a:off x="1654225" y="469906"/>
            <a:ext cx="8429019" cy="1219108"/>
            <a:chOff x="1654129" y="469900"/>
            <a:chExt cx="6495853" cy="1219108"/>
          </a:xfrm>
        </p:grpSpPr>
        <p:grpSp>
          <p:nvGrpSpPr>
            <p:cNvPr id="256" name="Shape 256"/>
            <p:cNvGrpSpPr/>
            <p:nvPr/>
          </p:nvGrpSpPr>
          <p:grpSpPr>
            <a:xfrm>
              <a:off x="1654129" y="469900"/>
              <a:ext cx="6495853" cy="1219108"/>
              <a:chOff x="1247729" y="1219200"/>
              <a:chExt cx="6495853" cy="1219108"/>
            </a:xfrm>
          </p:grpSpPr>
          <p:grpSp>
            <p:nvGrpSpPr>
              <p:cNvPr id="257" name="Shape 257"/>
              <p:cNvGrpSpPr/>
              <p:nvPr/>
            </p:nvGrpSpPr>
            <p:grpSpPr>
              <a:xfrm>
                <a:off x="1247729" y="1447859"/>
                <a:ext cx="6495853" cy="558676"/>
                <a:chOff x="1631146" y="1316984"/>
                <a:chExt cx="5761800" cy="558900"/>
              </a:xfrm>
            </p:grpSpPr>
            <p:sp>
              <p:nvSpPr>
                <p:cNvPr id="258" name="Shape 258"/>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59" name="Shape 259"/>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60" name="Shape 260"/>
              <p:cNvGrpSpPr/>
              <p:nvPr/>
            </p:nvGrpSpPr>
            <p:grpSpPr>
              <a:xfrm>
                <a:off x="2168544" y="1219200"/>
                <a:ext cx="4651533" cy="1219108"/>
                <a:chOff x="2530675" y="1066800"/>
                <a:chExt cx="4651998" cy="1220084"/>
              </a:xfrm>
            </p:grpSpPr>
            <p:pic>
              <p:nvPicPr>
                <p:cNvPr descr="C:\Users\dell\Desktop\Icon sale page\Icon tĩnh\200wide.jpg" id="261" name="Shape 261"/>
                <p:cNvPicPr preferRelativeResize="0"/>
                <p:nvPr/>
              </p:nvPicPr>
              <p:blipFill rotWithShape="1">
                <a:blip r:embed="rId4">
                  <a:alphaModFix/>
                </a:blip>
                <a:srcRect b="0" l="14155" r="0" t="0"/>
                <a:stretch/>
              </p:blipFill>
              <p:spPr>
                <a:xfrm flipH="1">
                  <a:off x="2631389" y="2040884"/>
                  <a:ext cx="3744000" cy="246000"/>
                </a:xfrm>
                <a:prstGeom prst="rect">
                  <a:avLst/>
                </a:prstGeom>
                <a:noFill/>
                <a:ln>
                  <a:noFill/>
                </a:ln>
              </p:spPr>
            </p:pic>
            <p:grpSp>
              <p:nvGrpSpPr>
                <p:cNvPr id="262" name="Shape 262"/>
                <p:cNvGrpSpPr/>
                <p:nvPr/>
              </p:nvGrpSpPr>
              <p:grpSpPr>
                <a:xfrm>
                  <a:off x="2530675" y="1066800"/>
                  <a:ext cx="4651998" cy="1011299"/>
                  <a:chOff x="2671148" y="1311915"/>
                  <a:chExt cx="3938700" cy="1011299"/>
                </a:xfrm>
              </p:grpSpPr>
              <p:pic>
                <p:nvPicPr>
                  <p:cNvPr id="263" name="Shape 263"/>
                  <p:cNvPicPr preferRelativeResize="0"/>
                  <p:nvPr/>
                </p:nvPicPr>
                <p:blipFill rotWithShape="1">
                  <a:blip r:embed="rId5">
                    <a:alphaModFix/>
                  </a:blip>
                  <a:srcRect b="0" l="0" r="0" t="0"/>
                  <a:stretch/>
                </p:blipFill>
                <p:spPr>
                  <a:xfrm>
                    <a:off x="2671148" y="1311915"/>
                    <a:ext cx="3938700" cy="1011299"/>
                  </a:xfrm>
                  <a:prstGeom prst="rect">
                    <a:avLst/>
                  </a:prstGeom>
                  <a:noFill/>
                  <a:ln>
                    <a:noFill/>
                  </a:ln>
                </p:spPr>
              </p:pic>
              <p:sp>
                <p:nvSpPr>
                  <p:cNvPr id="264" name="Shape 264"/>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65" name="Shape 265"/>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Target</a:t>
              </a:r>
            </a:p>
            <a:p>
              <a:pPr indent="0" lvl="0" marL="0" marR="0" rtl="0" algn="l">
                <a:spcBef>
                  <a:spcPts val="0"/>
                </a:spcBef>
                <a:buNone/>
              </a:pPr>
              <a:r>
                <a:t/>
              </a:r>
              <a:endParaRPr sz="2800">
                <a:solidFill>
                  <a:schemeClr val="dk1"/>
                </a:solidFill>
              </a:endParaRPr>
            </a:p>
          </p:txBody>
        </p:sp>
      </p:grpSp>
    </p:spTree>
  </p:cSld>
  <p:clrMapOvr>
    <a:masterClrMapping/>
  </p:clrMapOvr>
  <mc:AlternateContent>
    <mc:Choice Requires="p14">
      <p:transition spd="slow">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None/>
            </a:pPr>
            <a:r>
              <a:rPr b="1" lang="en-US" sz="2400">
                <a:solidFill>
                  <a:schemeClr val="accent5"/>
                </a:solidFill>
              </a:rPr>
              <a:t>Object</a:t>
            </a:r>
          </a:p>
          <a:p>
            <a:pPr indent="-381000" lvl="0" marL="457200" rtl="0">
              <a:spcBef>
                <a:spcPts val="0"/>
              </a:spcBef>
              <a:buSzPct val="133333"/>
              <a:buChar char="●"/>
            </a:pPr>
            <a:r>
              <a:rPr lang="en-US" sz="1800">
                <a:solidFill>
                  <a:schemeClr val="dk1"/>
                </a:solidFill>
              </a:rPr>
              <a:t>Example:</a:t>
            </a:r>
          </a:p>
        </p:txBody>
      </p:sp>
      <p:grpSp>
        <p:nvGrpSpPr>
          <p:cNvPr id="272" name="Shape 272"/>
          <p:cNvGrpSpPr/>
          <p:nvPr/>
        </p:nvGrpSpPr>
        <p:grpSpPr>
          <a:xfrm>
            <a:off x="1654225" y="469906"/>
            <a:ext cx="8429019" cy="1219108"/>
            <a:chOff x="1654129" y="469900"/>
            <a:chExt cx="6495853" cy="1219108"/>
          </a:xfrm>
        </p:grpSpPr>
        <p:grpSp>
          <p:nvGrpSpPr>
            <p:cNvPr id="273" name="Shape 273"/>
            <p:cNvGrpSpPr/>
            <p:nvPr/>
          </p:nvGrpSpPr>
          <p:grpSpPr>
            <a:xfrm>
              <a:off x="1654129" y="469900"/>
              <a:ext cx="6495853" cy="1219108"/>
              <a:chOff x="1247729" y="1219200"/>
              <a:chExt cx="6495853" cy="1219108"/>
            </a:xfrm>
          </p:grpSpPr>
          <p:grpSp>
            <p:nvGrpSpPr>
              <p:cNvPr id="274" name="Shape 274"/>
              <p:cNvGrpSpPr/>
              <p:nvPr/>
            </p:nvGrpSpPr>
            <p:grpSpPr>
              <a:xfrm>
                <a:off x="1247729" y="1447859"/>
                <a:ext cx="6495853" cy="558676"/>
                <a:chOff x="1631146" y="1316984"/>
                <a:chExt cx="5761800" cy="558900"/>
              </a:xfrm>
            </p:grpSpPr>
            <p:sp>
              <p:nvSpPr>
                <p:cNvPr id="275" name="Shape 275"/>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76" name="Shape 276"/>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77" name="Shape 277"/>
              <p:cNvGrpSpPr/>
              <p:nvPr/>
            </p:nvGrpSpPr>
            <p:grpSpPr>
              <a:xfrm>
                <a:off x="2168544" y="1219200"/>
                <a:ext cx="4651533" cy="1219108"/>
                <a:chOff x="2530675" y="1066800"/>
                <a:chExt cx="4651998" cy="1220084"/>
              </a:xfrm>
            </p:grpSpPr>
            <p:pic>
              <p:nvPicPr>
                <p:cNvPr descr="C:\Users\dell\Desktop\Icon sale page\Icon tĩnh\200wide.jpg" id="278" name="Shape 278"/>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79" name="Shape 279"/>
                <p:cNvGrpSpPr/>
                <p:nvPr/>
              </p:nvGrpSpPr>
              <p:grpSpPr>
                <a:xfrm>
                  <a:off x="2530675" y="1066800"/>
                  <a:ext cx="4651998" cy="1011299"/>
                  <a:chOff x="2671148" y="1311915"/>
                  <a:chExt cx="3938700" cy="1011299"/>
                </a:xfrm>
              </p:grpSpPr>
              <p:pic>
                <p:nvPicPr>
                  <p:cNvPr id="280" name="Shape 280"/>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81" name="Shape 281"/>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282" name="Shape 282"/>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Target</a:t>
              </a:r>
            </a:p>
            <a:p>
              <a:pPr indent="0" lvl="0" marL="0" marR="0" rtl="0" algn="l">
                <a:spcBef>
                  <a:spcPts val="0"/>
                </a:spcBef>
                <a:buNone/>
              </a:pPr>
              <a:r>
                <a:t/>
              </a:r>
              <a:endParaRPr sz="2800">
                <a:solidFill>
                  <a:schemeClr val="dk1"/>
                </a:solidFill>
              </a:endParaRPr>
            </a:p>
          </p:txBody>
        </p:sp>
      </p:grpSp>
      <p:pic>
        <p:nvPicPr>
          <p:cNvPr id="283" name="Shape 283"/>
          <p:cNvPicPr preferRelativeResize="0"/>
          <p:nvPr/>
        </p:nvPicPr>
        <p:blipFill>
          <a:blip r:embed="rId5">
            <a:alphaModFix/>
          </a:blip>
          <a:stretch>
            <a:fillRect/>
          </a:stretch>
        </p:blipFill>
        <p:spPr>
          <a:xfrm>
            <a:off x="2365075" y="3295537"/>
            <a:ext cx="7854950" cy="2147525"/>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nvSpPr>
        <p:spPr>
          <a:xfrm>
            <a:off x="1739420" y="1808493"/>
            <a:ext cx="10058400" cy="4023300"/>
          </a:xfrm>
          <a:prstGeom prst="rect">
            <a:avLst/>
          </a:prstGeom>
          <a:noFill/>
          <a:ln>
            <a:noFill/>
          </a:ln>
        </p:spPr>
        <p:txBody>
          <a:bodyPr anchorCtr="0" anchor="t" bIns="45700" lIns="91425" rIns="91425" tIns="45700">
            <a:noAutofit/>
          </a:bodyPr>
          <a:lstStyle/>
          <a:p>
            <a:pPr lvl="0" rtl="0">
              <a:spcBef>
                <a:spcPts val="0"/>
              </a:spcBef>
              <a:buClr>
                <a:schemeClr val="dk1"/>
              </a:buClr>
              <a:buSzPct val="45833"/>
              <a:buFont typeface="Arial"/>
              <a:buNone/>
            </a:pPr>
            <a:r>
              <a:rPr b="1" lang="en-US" sz="2400">
                <a:solidFill>
                  <a:schemeClr val="accent5"/>
                </a:solidFill>
              </a:rPr>
              <a:t>Multi Object</a:t>
            </a:r>
          </a:p>
          <a:p>
            <a:pPr indent="-381000" lvl="0" marL="457200" rtl="0">
              <a:spcBef>
                <a:spcPts val="0"/>
              </a:spcBef>
              <a:buSzPct val="133333"/>
              <a:buChar char="●"/>
            </a:pPr>
            <a:r>
              <a:rPr lang="en-US" sz="1800">
                <a:solidFill>
                  <a:schemeClr val="dk1"/>
                </a:solidFill>
              </a:rPr>
              <a:t>Use when you want present a collection</a:t>
            </a:r>
          </a:p>
        </p:txBody>
      </p:sp>
      <p:grpSp>
        <p:nvGrpSpPr>
          <p:cNvPr id="290" name="Shape 290"/>
          <p:cNvGrpSpPr/>
          <p:nvPr/>
        </p:nvGrpSpPr>
        <p:grpSpPr>
          <a:xfrm>
            <a:off x="1654225" y="469906"/>
            <a:ext cx="8429019" cy="1219108"/>
            <a:chOff x="1654129" y="469900"/>
            <a:chExt cx="6495853" cy="1219108"/>
          </a:xfrm>
        </p:grpSpPr>
        <p:grpSp>
          <p:nvGrpSpPr>
            <p:cNvPr id="291" name="Shape 291"/>
            <p:cNvGrpSpPr/>
            <p:nvPr/>
          </p:nvGrpSpPr>
          <p:grpSpPr>
            <a:xfrm>
              <a:off x="1654129" y="469900"/>
              <a:ext cx="6495853" cy="1219108"/>
              <a:chOff x="1247729" y="1219200"/>
              <a:chExt cx="6495853" cy="1219108"/>
            </a:xfrm>
          </p:grpSpPr>
          <p:grpSp>
            <p:nvGrpSpPr>
              <p:cNvPr id="292" name="Shape 292"/>
              <p:cNvGrpSpPr/>
              <p:nvPr/>
            </p:nvGrpSpPr>
            <p:grpSpPr>
              <a:xfrm>
                <a:off x="1247729" y="1447859"/>
                <a:ext cx="6495853" cy="558676"/>
                <a:chOff x="1631146" y="1316984"/>
                <a:chExt cx="5761800" cy="558900"/>
              </a:xfrm>
            </p:grpSpPr>
            <p:sp>
              <p:nvSpPr>
                <p:cNvPr id="293" name="Shape 293"/>
                <p:cNvSpPr/>
                <p:nvPr/>
              </p:nvSpPr>
              <p:spPr>
                <a:xfrm>
                  <a:off x="1631146" y="1316984"/>
                  <a:ext cx="5761800" cy="5589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gradFill>
                  <a:gsLst>
                    <a:gs pos="0">
                      <a:srgbClr val="9DCA0D"/>
                    </a:gs>
                    <a:gs pos="1000">
                      <a:srgbClr val="9DCA0D"/>
                    </a:gs>
                    <a:gs pos="14000">
                      <a:srgbClr val="84AA0B"/>
                    </a:gs>
                    <a:gs pos="50000">
                      <a:srgbClr val="9DCA0D"/>
                    </a:gs>
                    <a:gs pos="86000">
                      <a:srgbClr val="83A90A"/>
                    </a:gs>
                    <a:gs pos="99000">
                      <a:srgbClr val="9DCA0D"/>
                    </a:gs>
                    <a:gs pos="100000">
                      <a:srgbClr val="9DCA0D"/>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294" name="Shape 294"/>
                <p:cNvSpPr/>
                <p:nvPr/>
              </p:nvSpPr>
              <p:spPr>
                <a:xfrm>
                  <a:off x="1732527" y="1374159"/>
                  <a:ext cx="5563200" cy="452700"/>
                </a:xfrm>
                <a:custGeom>
                  <a:pathLst>
                    <a:path extrusionOk="0" h="120000" w="120000">
                      <a:moveTo>
                        <a:pt x="16" y="1703"/>
                      </a:moveTo>
                      <a:cubicBezTo>
                        <a:pt x="2562" y="6985"/>
                        <a:pt x="5207" y="5111"/>
                        <a:pt x="7802" y="6815"/>
                      </a:cubicBezTo>
                      <a:cubicBezTo>
                        <a:pt x="11566" y="5906"/>
                        <a:pt x="15627" y="7042"/>
                        <a:pt x="19093" y="4089"/>
                      </a:cubicBezTo>
                      <a:lnTo>
                        <a:pt x="101270" y="4089"/>
                      </a:lnTo>
                      <a:lnTo>
                        <a:pt x="105717" y="5792"/>
                      </a:lnTo>
                      <a:cubicBezTo>
                        <a:pt x="110461" y="8462"/>
                        <a:pt x="117536" y="6020"/>
                        <a:pt x="119950" y="0"/>
                      </a:cubicBezTo>
                      <a:cubicBezTo>
                        <a:pt x="119002" y="27203"/>
                        <a:pt x="117360" y="41629"/>
                        <a:pt x="116164" y="58610"/>
                      </a:cubicBezTo>
                      <a:lnTo>
                        <a:pt x="120000" y="112109"/>
                      </a:lnTo>
                      <a:cubicBezTo>
                        <a:pt x="117713" y="118639"/>
                        <a:pt x="115106" y="119605"/>
                        <a:pt x="109370" y="119946"/>
                      </a:cubicBezTo>
                      <a:lnTo>
                        <a:pt x="19143" y="118072"/>
                      </a:lnTo>
                      <a:lnTo>
                        <a:pt x="13770" y="118753"/>
                      </a:lnTo>
                      <a:cubicBezTo>
                        <a:pt x="10965" y="119435"/>
                        <a:pt x="4292" y="123183"/>
                        <a:pt x="0" y="113131"/>
                      </a:cubicBezTo>
                      <a:lnTo>
                        <a:pt x="4165" y="58269"/>
                      </a:lnTo>
                      <a:cubicBezTo>
                        <a:pt x="2584" y="41458"/>
                        <a:pt x="1647" y="29248"/>
                        <a:pt x="16" y="1703"/>
                      </a:cubicBezTo>
                      <a:close/>
                    </a:path>
                  </a:pathLst>
                </a:custGeom>
                <a:noFill/>
                <a:ln cap="flat" cmpd="sng" w="19050">
                  <a:solidFill>
                    <a:srgbClr val="CBF34B"/>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nvGrpSpPr>
              <p:cNvPr id="295" name="Shape 295"/>
              <p:cNvGrpSpPr/>
              <p:nvPr/>
            </p:nvGrpSpPr>
            <p:grpSpPr>
              <a:xfrm>
                <a:off x="2168544" y="1219200"/>
                <a:ext cx="4651533" cy="1219108"/>
                <a:chOff x="2530675" y="1066800"/>
                <a:chExt cx="4651998" cy="1220084"/>
              </a:xfrm>
            </p:grpSpPr>
            <p:pic>
              <p:nvPicPr>
                <p:cNvPr descr="C:\Users\dell\Desktop\Icon sale page\Icon tĩnh\200wide.jpg" id="296" name="Shape 296"/>
                <p:cNvPicPr preferRelativeResize="0"/>
                <p:nvPr/>
              </p:nvPicPr>
              <p:blipFill rotWithShape="1">
                <a:blip r:embed="rId3">
                  <a:alphaModFix/>
                </a:blip>
                <a:srcRect b="0" l="14155" r="0" t="0"/>
                <a:stretch/>
              </p:blipFill>
              <p:spPr>
                <a:xfrm flipH="1">
                  <a:off x="2631389" y="2040884"/>
                  <a:ext cx="3744000" cy="246000"/>
                </a:xfrm>
                <a:prstGeom prst="rect">
                  <a:avLst/>
                </a:prstGeom>
                <a:noFill/>
                <a:ln>
                  <a:noFill/>
                </a:ln>
              </p:spPr>
            </p:pic>
            <p:grpSp>
              <p:nvGrpSpPr>
                <p:cNvPr id="297" name="Shape 297"/>
                <p:cNvGrpSpPr/>
                <p:nvPr/>
              </p:nvGrpSpPr>
              <p:grpSpPr>
                <a:xfrm>
                  <a:off x="2530675" y="1066800"/>
                  <a:ext cx="4651998" cy="1011299"/>
                  <a:chOff x="2671148" y="1311915"/>
                  <a:chExt cx="3938700" cy="1011299"/>
                </a:xfrm>
              </p:grpSpPr>
              <p:pic>
                <p:nvPicPr>
                  <p:cNvPr id="298" name="Shape 298"/>
                  <p:cNvPicPr preferRelativeResize="0"/>
                  <p:nvPr/>
                </p:nvPicPr>
                <p:blipFill rotWithShape="1">
                  <a:blip r:embed="rId4">
                    <a:alphaModFix/>
                  </a:blip>
                  <a:srcRect b="0" l="0" r="0" t="0"/>
                  <a:stretch/>
                </p:blipFill>
                <p:spPr>
                  <a:xfrm>
                    <a:off x="2671148" y="1311915"/>
                    <a:ext cx="3938700" cy="1011299"/>
                  </a:xfrm>
                  <a:prstGeom prst="rect">
                    <a:avLst/>
                  </a:prstGeom>
                  <a:noFill/>
                  <a:ln>
                    <a:noFill/>
                  </a:ln>
                </p:spPr>
              </p:pic>
              <p:sp>
                <p:nvSpPr>
                  <p:cNvPr id="299" name="Shape 299"/>
                  <p:cNvSpPr/>
                  <p:nvPr/>
                </p:nvSpPr>
                <p:spPr>
                  <a:xfrm>
                    <a:off x="2762555" y="1386587"/>
                    <a:ext cx="3777300" cy="860999"/>
                  </a:xfrm>
                  <a:prstGeom prst="roundRect">
                    <a:avLst>
                      <a:gd fmla="val 12108" name="adj"/>
                    </a:avLst>
                  </a:prstGeom>
                  <a:noFill/>
                  <a:ln cap="flat" cmpd="sng" w="19050">
                    <a:solidFill>
                      <a:srgbClr val="996633"/>
                    </a:solidFill>
                    <a:prstDash val="dash"/>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grpSp>
          </p:grpSp>
        </p:grpSp>
        <p:sp>
          <p:nvSpPr>
            <p:cNvPr id="300" name="Shape 300"/>
            <p:cNvSpPr/>
            <p:nvPr/>
          </p:nvSpPr>
          <p:spPr>
            <a:xfrm>
              <a:off x="2741602" y="731575"/>
              <a:ext cx="5298900" cy="523200"/>
            </a:xfrm>
            <a:prstGeom prst="rect">
              <a:avLst/>
            </a:prstGeom>
            <a:noFill/>
            <a:ln>
              <a:noFill/>
            </a:ln>
          </p:spPr>
          <p:txBody>
            <a:bodyPr anchorCtr="0" anchor="t" bIns="45700" lIns="91425" rIns="91425" tIns="45700">
              <a:noAutofit/>
            </a:bodyPr>
            <a:lstStyle/>
            <a:p>
              <a:pPr lvl="0" rtl="0">
                <a:spcBef>
                  <a:spcPts val="0"/>
                </a:spcBef>
                <a:buSzPct val="39285"/>
                <a:buNone/>
              </a:pPr>
              <a:r>
                <a:rPr lang="en-US" sz="2800">
                  <a:solidFill>
                    <a:srgbClr val="262626"/>
                  </a:solidFill>
                  <a:latin typeface="Questrial"/>
                  <a:ea typeface="Questrial"/>
                  <a:cs typeface="Questrial"/>
                  <a:sym typeface="Questrial"/>
                </a:rPr>
                <a:t>Diagram’s elements - Target</a:t>
              </a:r>
            </a:p>
            <a:p>
              <a:pPr indent="0" lvl="0" marL="0" marR="0" rtl="0" algn="l">
                <a:spcBef>
                  <a:spcPts val="0"/>
                </a:spcBef>
                <a:buNone/>
              </a:pPr>
              <a:r>
                <a:t/>
              </a:r>
              <a:endParaRPr sz="2800">
                <a:solidFill>
                  <a:schemeClr val="dk1"/>
                </a:solidFill>
              </a:endParaRPr>
            </a:p>
          </p:txBody>
        </p:sp>
      </p:grpSp>
      <p:pic>
        <p:nvPicPr>
          <p:cNvPr id="301" name="Shape 301"/>
          <p:cNvPicPr preferRelativeResize="0"/>
          <p:nvPr/>
        </p:nvPicPr>
        <p:blipFill>
          <a:blip r:embed="rId5">
            <a:alphaModFix/>
          </a:blip>
          <a:stretch>
            <a:fillRect/>
          </a:stretch>
        </p:blipFill>
        <p:spPr>
          <a:xfrm>
            <a:off x="3026375" y="3720250"/>
            <a:ext cx="6378850" cy="1404149"/>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