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Big data</a:t>
            </a:r>
          </a:p>
          <a:p>
            <a:pPr lvl="0">
              <a:spcBef>
                <a:spcPts val="0"/>
              </a:spcBef>
              <a:buNone/>
            </a:pPr>
            <a:r>
              <a:rPr lang="en-US"/>
              <a:t>Who: developer, nhà phân tích dữ liệu</a:t>
            </a:r>
          </a:p>
          <a:p>
            <a:pPr lvl="0">
              <a:spcBef>
                <a:spcPts val="0"/>
              </a:spcBef>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US"/>
              <a:t>Ý tưởng của Yarn là chia các chức năng resource management and job scheduling/monitoring thành nhiều phần nhỏ.</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rPr lang="en-US"/>
              <a:t>The ResourceManager and the NodeManager hình thành khung dữ liệu tính toán.</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rPr lang="en-US"/>
              <a:t>- Yarn có 1 ResourceManager (RM): nơi quản lý, xử lý tất cả dữ liệu.</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rPr lang="en-US"/>
              <a:t>+ ResourceManager Gồm 2 phần chính:</a:t>
            </a:r>
          </a:p>
          <a:p>
            <a:pPr lvl="0">
              <a:spcBef>
                <a:spcPts val="0"/>
              </a:spcBef>
              <a:buClr>
                <a:schemeClr val="dk1"/>
              </a:buClr>
              <a:buSzPct val="91666"/>
              <a:buFont typeface="Arial"/>
              <a:buNone/>
            </a:pPr>
            <a:r>
              <a:rPr lang="en-US"/>
              <a:t>    The Scheduler: lập trình trình công việc và phân bổ nguồn lực.</a:t>
            </a:r>
          </a:p>
          <a:p>
            <a:pPr lvl="0">
              <a:spcBef>
                <a:spcPts val="0"/>
              </a:spcBef>
              <a:buClr>
                <a:schemeClr val="dk1"/>
              </a:buClr>
              <a:buSzPct val="91666"/>
              <a:buFont typeface="Arial"/>
              <a:buNone/>
            </a:pPr>
            <a:r>
              <a:rPr lang="en-US"/>
              <a:t>    ApplicationManager: thực hiện các công việc từ Scheduler, theo dõi tình trạng và giám sát tiến độ.</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rPr lang="en-US"/>
              <a:t>- Mỗi NodeManager (một machine) nó chịu trách nhiệm cho containers; dùng để giám sát tài nguyên sử dụng và report đến ResourceManager.</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rPr lang="en-US"/>
              <a:t>- có nhiều ApplicationMaster (AM). Mỗi application là một framework, nhiệm vụ từ ResourceManager -&gt; làm việc với  NodeManager -&gt; nó sẽ thực hiện và giám sát công việc.</a:t>
            </a:r>
          </a:p>
          <a:p>
            <a:pPr lvl="0">
              <a:spcBef>
                <a:spcPts val="0"/>
              </a:spcBef>
              <a:buClr>
                <a:schemeClr val="dk1"/>
              </a:buClr>
              <a:buSzPct val="91666"/>
              <a:buFont typeface="Arial"/>
              <a:buNone/>
            </a:pPr>
            <a:r>
              <a:t/>
            </a:r>
            <a:endParaRPr/>
          </a:p>
          <a:p>
            <a:pPr lvl="0" rtl="0">
              <a:spcBef>
                <a:spcPts val="0"/>
              </a:spcBef>
              <a:buNone/>
            </a:pPr>
            <a:r>
              <a:rPr lang="en-US"/>
              <a:t>- Container: quản lý memory, cpu, disk, network, kết nối với ApplicationMaster.</a:t>
            </a: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sz="700">
                <a:latin typeface="Arial"/>
                <a:ea typeface="Arial"/>
                <a:cs typeface="Arial"/>
                <a:sym typeface="Arial"/>
              </a:rPr>
              <a:t>-	</a:t>
            </a:r>
            <a:r>
              <a:rPr lang="en-US" sz="1100">
                <a:latin typeface="Arial"/>
                <a:ea typeface="Arial"/>
                <a:cs typeface="Arial"/>
                <a:sym typeface="Arial"/>
              </a:rPr>
              <a:t>Khả năng chịu lỗi: Dữ liệu và các tiến trình của ứng dụng vẫn đảm bảo hoạt động bình thường nếu như phần cứng bị gặp sự cố. </a:t>
            </a:r>
          </a:p>
          <a:p>
            <a:pPr lvl="0" rtl="0">
              <a:spcBef>
                <a:spcPts val="0"/>
              </a:spcBef>
              <a:buNone/>
            </a:pPr>
            <a:r>
              <a:rPr lang="en-US" sz="1100">
                <a:latin typeface="Arial"/>
                <a:ea typeface="Arial"/>
                <a:cs typeface="Arial"/>
                <a:sym typeface="Arial"/>
              </a:rPr>
              <a:t>Khi một node gặp sự cố thì tiến trình đang thực hiện ở node này sẽ được chuyển đến node khác để tiếp tục thực hiện. </a:t>
            </a:r>
          </a:p>
          <a:p>
            <a:pPr lvl="0" rtl="0">
              <a:spcBef>
                <a:spcPts val="0"/>
              </a:spcBef>
              <a:buNone/>
            </a:pPr>
            <a:r>
              <a:rPr lang="en-US" sz="1100">
                <a:latin typeface="Arial"/>
                <a:ea typeface="Arial"/>
                <a:cs typeface="Arial"/>
                <a:sym typeface="Arial"/>
              </a:rPr>
              <a:t>Các dữ liệu sẽ được tự động sao lưu.</a:t>
            </a:r>
          </a:p>
          <a:p>
            <a:pPr lvl="0" rtl="0">
              <a:spcBef>
                <a:spcPts val="0"/>
              </a:spcBef>
              <a:buNone/>
            </a:pPr>
            <a:r>
              <a:rPr lang="en-US" sz="1100">
                <a:latin typeface="Arial"/>
                <a:ea typeface="Arial"/>
                <a:cs typeface="Arial"/>
                <a:sym typeface="Arial"/>
              </a:rPr>
              <a:t>-</a:t>
            </a:r>
            <a:r>
              <a:rPr lang="en-US" sz="700">
                <a:latin typeface="Arial"/>
                <a:ea typeface="Arial"/>
                <a:cs typeface="Arial"/>
                <a:sym typeface="Arial"/>
              </a:rPr>
              <a:t>          </a:t>
            </a:r>
            <a:r>
              <a:rPr lang="en-US" sz="1100">
                <a:latin typeface="Arial"/>
                <a:ea typeface="Arial"/>
                <a:cs typeface="Arial"/>
                <a:sym typeface="Arial"/>
              </a:rPr>
              <a:t>Tính linh hoạt: khác với  cơ sở dữ liệu quan hệ truyền thống, ta không cần phải xử lý dữ liệu trước khi lưu xuống CSDL. Ta chỉ việc lưu dữ liệu xuống, còn sử dụng nó ra sao là việc sau này. Có thể lưu trữ các dạng dữ liệu phi cấu trúc </a:t>
            </a:r>
            <a:r>
              <a:rPr lang="en-US">
                <a:solidFill>
                  <a:srgbClr val="333333"/>
                </a:solidFill>
                <a:latin typeface="Arial"/>
                <a:ea typeface="Arial"/>
                <a:cs typeface="Arial"/>
                <a:sym typeface="Arial"/>
              </a:rPr>
              <a:t> text, images and videos.</a:t>
            </a:r>
          </a:p>
          <a:p>
            <a:pPr lvl="0" rtl="0">
              <a:spcBef>
                <a:spcPts val="0"/>
              </a:spcBef>
              <a:buNone/>
            </a:pPr>
            <a:r>
              <a:t/>
            </a:r>
            <a:endParaRPr sz="1100">
              <a:latin typeface="Arial"/>
              <a:ea typeface="Arial"/>
              <a:cs typeface="Arial"/>
              <a:sym typeface="Arial"/>
            </a:endParaRPr>
          </a:p>
          <a:p>
            <a:pPr lvl="0" rtl="0">
              <a:spcBef>
                <a:spcPts val="0"/>
              </a:spcBef>
              <a:buNone/>
            </a:pPr>
            <a:r>
              <a:t/>
            </a:r>
            <a:endParaRPr sz="1100">
              <a:latin typeface="Arial"/>
              <a:ea typeface="Arial"/>
              <a:cs typeface="Arial"/>
              <a:sym typeface="Arial"/>
            </a:endParaRPr>
          </a:p>
          <a:p>
            <a:pPr lvl="0" rtl="0">
              <a:spcBef>
                <a:spcPts val="0"/>
              </a:spcBef>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100">
              <a:latin typeface="Arial"/>
              <a:ea typeface="Arial"/>
              <a:cs typeface="Arial"/>
              <a:sym typeface="Arial"/>
            </a:endParaRPr>
          </a:p>
          <a:p>
            <a:pPr lvl="0" rtl="0">
              <a:spcBef>
                <a:spcPts val="0"/>
              </a:spcBef>
              <a:buNone/>
            </a:pPr>
            <a:r>
              <a:t/>
            </a:r>
            <a:endParaRPr sz="1100">
              <a:latin typeface="Arial"/>
              <a:ea typeface="Arial"/>
              <a:cs typeface="Arial"/>
              <a:sym typeface="Arial"/>
            </a:endParaRPr>
          </a:p>
          <a:p>
            <a:pPr lvl="0" rtl="0">
              <a:spcBef>
                <a:spcPts val="0"/>
              </a:spcBef>
              <a:buNone/>
            </a:pPr>
            <a:r>
              <a:t/>
            </a:r>
            <a:endParaRPr sz="1100">
              <a:latin typeface="Arial"/>
              <a:ea typeface="Arial"/>
              <a:cs typeface="Arial"/>
              <a:sym typeface="Arial"/>
            </a:endParaRPr>
          </a:p>
          <a:p>
            <a:pPr lvl="0" rtl="0">
              <a:spcBef>
                <a:spcPts val="0"/>
              </a:spcBef>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9.png"/><Relationship Id="rId5"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p:nvPr/>
        </p:nvSpPr>
        <p:spPr>
          <a:xfrm>
            <a:off x="0" y="381000"/>
            <a:ext cx="9144000" cy="838199"/>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89" name="Shape 89"/>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pic>
        <p:nvPicPr>
          <p:cNvPr descr="Image result for research" id="90" name="Shape 90"/>
          <p:cNvPicPr preferRelativeResize="0"/>
          <p:nvPr/>
        </p:nvPicPr>
        <p:blipFill rotWithShape="1">
          <a:blip r:embed="rId3">
            <a:alphaModFix/>
          </a:blip>
          <a:srcRect b="0" l="0" r="0" t="0"/>
          <a:stretch/>
        </p:blipFill>
        <p:spPr>
          <a:xfrm>
            <a:off x="1143000" y="1371600"/>
            <a:ext cx="6762900" cy="2381100"/>
          </a:xfrm>
          <a:prstGeom prst="rect">
            <a:avLst/>
          </a:prstGeom>
          <a:noFill/>
          <a:ln>
            <a:noFill/>
          </a:ln>
        </p:spPr>
      </p:pic>
      <p:sp>
        <p:nvSpPr>
          <p:cNvPr id="91" name="Shape 91"/>
          <p:cNvSpPr txBox="1"/>
          <p:nvPr/>
        </p:nvSpPr>
        <p:spPr>
          <a:xfrm>
            <a:off x="5486400" y="4867564"/>
            <a:ext cx="3352799"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rgbClr val="FF0000"/>
                </a:solidFill>
                <a:latin typeface="Arial"/>
                <a:ea typeface="Arial"/>
                <a:cs typeface="Arial"/>
                <a:sym typeface="Arial"/>
              </a:rPr>
              <a:t>Thực hiện: </a:t>
            </a:r>
          </a:p>
          <a:p>
            <a:pPr indent="-342900" lvl="0" marL="342900" marR="0" rtl="0" algn="l">
              <a:spcBef>
                <a:spcPts val="0"/>
              </a:spcBef>
              <a:buClr>
                <a:schemeClr val="dk1"/>
              </a:buClr>
              <a:buSzPct val="100000"/>
              <a:buFont typeface="Arial"/>
              <a:buAutoNum type="arabicPeriod"/>
            </a:pPr>
            <a:r>
              <a:rPr b="1" lang="en-US" sz="1800">
                <a:solidFill>
                  <a:schemeClr val="dk1"/>
                </a:solidFill>
                <a:latin typeface="Arial"/>
                <a:ea typeface="Arial"/>
                <a:cs typeface="Arial"/>
                <a:sym typeface="Arial"/>
              </a:rPr>
              <a:t>Võ Văn Minh</a:t>
            </a:r>
          </a:p>
          <a:p>
            <a:pPr indent="-342900" lvl="0" marL="342900" marR="0" rtl="0" algn="l">
              <a:spcBef>
                <a:spcPts val="0"/>
              </a:spcBef>
              <a:buClr>
                <a:schemeClr val="dk1"/>
              </a:buClr>
              <a:buSzPct val="100000"/>
              <a:buFont typeface="Arial"/>
              <a:buAutoNum type="arabicPeriod"/>
            </a:pPr>
            <a:r>
              <a:rPr b="1" lang="en-US" sz="1800">
                <a:solidFill>
                  <a:schemeClr val="dk1"/>
                </a:solidFill>
                <a:latin typeface="Arial"/>
                <a:ea typeface="Arial"/>
                <a:cs typeface="Arial"/>
                <a:sym typeface="Arial"/>
              </a:rPr>
              <a:t>Nguyễn Trọng Thuận</a:t>
            </a:r>
          </a:p>
          <a:p>
            <a:pPr indent="-342900" lvl="0" marL="342900" marR="0" rtl="0" algn="l">
              <a:spcBef>
                <a:spcPts val="0"/>
              </a:spcBef>
              <a:buClr>
                <a:schemeClr val="dk1"/>
              </a:buClr>
              <a:buSzPct val="100000"/>
              <a:buFont typeface="Arial"/>
              <a:buAutoNum type="arabicPeriod"/>
            </a:pPr>
            <a:r>
              <a:rPr b="1" lang="en-US" sz="1800">
                <a:solidFill>
                  <a:schemeClr val="dk1"/>
                </a:solidFill>
                <a:latin typeface="Arial"/>
                <a:ea typeface="Arial"/>
                <a:cs typeface="Arial"/>
                <a:sym typeface="Arial"/>
              </a:rPr>
              <a:t>Lê Trọng Nghĩa</a:t>
            </a:r>
          </a:p>
          <a:p>
            <a:pPr indent="-342900" lvl="0" marL="342900" marR="0" rtl="0" algn="l">
              <a:spcBef>
                <a:spcPts val="0"/>
              </a:spcBef>
              <a:buClr>
                <a:schemeClr val="dk1"/>
              </a:buClr>
              <a:buSzPct val="100000"/>
              <a:buFont typeface="Arial"/>
              <a:buAutoNum type="arabicPeriod"/>
            </a:pPr>
            <a:r>
              <a:rPr b="1" lang="en-US" sz="1800">
                <a:solidFill>
                  <a:schemeClr val="dk1"/>
                </a:solidFill>
                <a:latin typeface="Arial"/>
                <a:ea typeface="Arial"/>
                <a:cs typeface="Arial"/>
                <a:sym typeface="Arial"/>
              </a:rPr>
              <a:t>Phạm Thị Kim Hiền</a:t>
            </a:r>
          </a:p>
          <a:p>
            <a:pPr indent="-342900" lvl="0" marL="342900" marR="0" rtl="0" algn="l">
              <a:spcBef>
                <a:spcPts val="0"/>
              </a:spcBef>
              <a:buClr>
                <a:schemeClr val="dk1"/>
              </a:buClr>
              <a:buSzPct val="100000"/>
              <a:buFont typeface="Arial"/>
              <a:buAutoNum type="arabicPeriod"/>
            </a:pPr>
            <a:r>
              <a:rPr b="1" lang="en-US" sz="1800">
                <a:solidFill>
                  <a:schemeClr val="dk1"/>
                </a:solidFill>
                <a:latin typeface="Arial"/>
                <a:ea typeface="Arial"/>
                <a:cs typeface="Arial"/>
                <a:sym typeface="Arial"/>
              </a:rPr>
              <a:t>Trương Ngọc Tinh Anh</a:t>
            </a:r>
          </a:p>
        </p:txBody>
      </p:sp>
      <p:pic>
        <p:nvPicPr>
          <p:cNvPr id="92" name="Shape 92"/>
          <p:cNvPicPr preferRelativeResize="0"/>
          <p:nvPr/>
        </p:nvPicPr>
        <p:blipFill>
          <a:blip r:embed="rId4">
            <a:alphaModFix/>
          </a:blip>
          <a:stretch>
            <a:fillRect/>
          </a:stretch>
        </p:blipFill>
        <p:spPr>
          <a:xfrm>
            <a:off x="1657350" y="2796837"/>
            <a:ext cx="5829300" cy="162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0066FF"/>
              </a:buClr>
              <a:buSzPct val="25000"/>
              <a:buFont typeface="Calibri"/>
              <a:buNone/>
            </a:pPr>
            <a:r>
              <a:rPr b="1" lang="en-US">
                <a:solidFill>
                  <a:srgbClr val="0066FF"/>
                </a:solidFill>
              </a:rPr>
              <a:t>NỘI DUNG</a:t>
            </a:r>
          </a:p>
        </p:txBody>
      </p:sp>
      <p:sp>
        <p:nvSpPr>
          <p:cNvPr id="98" name="Shape 98"/>
          <p:cNvSpPr txBox="1"/>
          <p:nvPr/>
        </p:nvSpPr>
        <p:spPr>
          <a:xfrm>
            <a:off x="1660525" y="722312"/>
            <a:ext cx="184200" cy="36659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sz="1800">
              <a:solidFill>
                <a:schemeClr val="dk1"/>
              </a:solidFill>
              <a:latin typeface="Calibri"/>
              <a:ea typeface="Calibri"/>
              <a:cs typeface="Calibri"/>
              <a:sym typeface="Calibri"/>
            </a:endParaRPr>
          </a:p>
        </p:txBody>
      </p:sp>
      <p:sp>
        <p:nvSpPr>
          <p:cNvPr id="99" name="Shape 99"/>
          <p:cNvSpPr/>
          <p:nvPr/>
        </p:nvSpPr>
        <p:spPr>
          <a:xfrm rot="5400000">
            <a:off x="-2427161" y="1603387"/>
            <a:ext cx="4824300" cy="4770300"/>
          </a:xfrm>
          <a:custGeom>
            <a:pathLst>
              <a:path extrusionOk="0" h="120000" w="120000">
                <a:moveTo>
                  <a:pt x="1794" y="59116"/>
                </a:moveTo>
                <a:cubicBezTo>
                  <a:pt x="2277" y="27311"/>
                  <a:pt x="28194" y="1783"/>
                  <a:pt x="60000" y="1788"/>
                </a:cubicBezTo>
                <a:cubicBezTo>
                  <a:pt x="91800" y="1788"/>
                  <a:pt x="117716" y="27311"/>
                  <a:pt x="118200" y="59116"/>
                </a:cubicBezTo>
                <a:lnTo>
                  <a:pt x="119988" y="59088"/>
                </a:lnTo>
                <a:cubicBezTo>
                  <a:pt x="119494" y="26311"/>
                  <a:pt x="92777" y="-5"/>
                  <a:pt x="59994" y="0"/>
                </a:cubicBezTo>
                <a:cubicBezTo>
                  <a:pt x="27216" y="0"/>
                  <a:pt x="500" y="26311"/>
                  <a:pt x="5" y="59088"/>
                </a:cubicBezTo>
                <a:close/>
              </a:path>
            </a:pathLst>
          </a:custGeom>
          <a:gradFill>
            <a:gsLst>
              <a:gs pos="0">
                <a:schemeClr val="accent1"/>
              </a:gs>
              <a:gs pos="50000">
                <a:schemeClr val="lt1"/>
              </a:gs>
              <a:gs pos="100000">
                <a:schemeClr val="accent1"/>
              </a:gs>
            </a:gsLst>
            <a:lin ang="5400012" scaled="0"/>
          </a:gra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nvGrpSpPr>
          <p:cNvPr id="100" name="Shape 100"/>
          <p:cNvGrpSpPr/>
          <p:nvPr/>
        </p:nvGrpSpPr>
        <p:grpSpPr>
          <a:xfrm>
            <a:off x="2009775" y="3665538"/>
            <a:ext cx="5132387" cy="555625"/>
            <a:chOff x="891" y="1175"/>
            <a:chExt cx="3233" cy="350"/>
          </a:xfrm>
        </p:grpSpPr>
        <p:grpSp>
          <p:nvGrpSpPr>
            <p:cNvPr id="101" name="Shape 101"/>
            <p:cNvGrpSpPr/>
            <p:nvPr/>
          </p:nvGrpSpPr>
          <p:grpSpPr>
            <a:xfrm>
              <a:off x="890" y="1175"/>
              <a:ext cx="3233" cy="309"/>
              <a:chOff x="1258" y="1081"/>
              <a:chExt cx="3233" cy="309"/>
            </a:xfrm>
          </p:grpSpPr>
          <p:sp>
            <p:nvSpPr>
              <p:cNvPr id="102" name="Shape 102"/>
              <p:cNvSpPr/>
              <p:nvPr/>
            </p:nvSpPr>
            <p:spPr>
              <a:xfrm>
                <a:off x="1258" y="1091"/>
                <a:ext cx="300" cy="300"/>
              </a:xfrm>
              <a:prstGeom prst="ellipse">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03" name="Shape 103"/>
              <p:cNvSpPr/>
              <p:nvPr/>
            </p:nvSpPr>
            <p:spPr>
              <a:xfrm>
                <a:off x="1491" y="1081"/>
                <a:ext cx="2999" cy="300"/>
              </a:xfrm>
              <a:prstGeom prst="roundRect">
                <a:avLst>
                  <a:gd fmla="val 50000" name="adj"/>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sp>
          <p:nvSpPr>
            <p:cNvPr id="104" name="Shape 104"/>
            <p:cNvSpPr/>
            <p:nvPr/>
          </p:nvSpPr>
          <p:spPr>
            <a:xfrm>
              <a:off x="941" y="1225"/>
              <a:ext cx="300" cy="300"/>
            </a:xfrm>
            <a:prstGeom prst="ellipse">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05" name="Shape 105"/>
            <p:cNvSpPr/>
            <p:nvPr/>
          </p:nvSpPr>
          <p:spPr>
            <a:xfrm>
              <a:off x="945" y="1217"/>
              <a:ext cx="300" cy="300"/>
            </a:xfrm>
            <a:prstGeom prst="ellipse">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grpSp>
        <p:nvGrpSpPr>
          <p:cNvPr id="106" name="Shape 106"/>
          <p:cNvGrpSpPr/>
          <p:nvPr/>
        </p:nvGrpSpPr>
        <p:grpSpPr>
          <a:xfrm>
            <a:off x="1936749" y="4502150"/>
            <a:ext cx="5132387" cy="492125"/>
            <a:chOff x="1258" y="1081"/>
            <a:chExt cx="3233" cy="309"/>
          </a:xfrm>
        </p:grpSpPr>
        <p:sp>
          <p:nvSpPr>
            <p:cNvPr id="107" name="Shape 107"/>
            <p:cNvSpPr/>
            <p:nvPr/>
          </p:nvSpPr>
          <p:spPr>
            <a:xfrm>
              <a:off x="1258" y="1091"/>
              <a:ext cx="300" cy="300"/>
            </a:xfrm>
            <a:prstGeom prst="ellipse">
              <a:avLst/>
            </a:prstGeom>
            <a:solidFill>
              <a:schemeClr val="accent6"/>
            </a:solidFill>
            <a:ln cap="flat" cmpd="sng" w="38100">
              <a:solidFill>
                <a:schemeClr val="lt1"/>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08" name="Shape 108"/>
            <p:cNvSpPr/>
            <p:nvPr/>
          </p:nvSpPr>
          <p:spPr>
            <a:xfrm>
              <a:off x="1491" y="1081"/>
              <a:ext cx="2999" cy="300"/>
            </a:xfrm>
            <a:prstGeom prst="roundRect">
              <a:avLst>
                <a:gd fmla="val 50000" name="adj"/>
              </a:avLst>
            </a:prstGeom>
            <a:solidFill>
              <a:schemeClr val="accent6"/>
            </a:solidFill>
            <a:ln cap="flat" cmpd="sng" w="38100">
              <a:solidFill>
                <a:schemeClr val="lt1"/>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sp>
        <p:nvSpPr>
          <p:cNvPr id="109" name="Shape 109"/>
          <p:cNvSpPr/>
          <p:nvPr/>
        </p:nvSpPr>
        <p:spPr>
          <a:xfrm>
            <a:off x="2017713" y="4587875"/>
            <a:ext cx="335100" cy="335100"/>
          </a:xfrm>
          <a:prstGeom prst="ellipse">
            <a:avLst/>
          </a:prstGeom>
          <a:gradFill>
            <a:gsLst>
              <a:gs pos="0">
                <a:schemeClr val="accent2"/>
              </a:gs>
              <a:gs pos="100000">
                <a:srgbClr val="953E3B"/>
              </a:gs>
            </a:gsLst>
            <a:lin ang="5400012" scaled="0"/>
          </a:gradFill>
          <a:ln>
            <a:noFill/>
          </a:ln>
          <a:effectLst>
            <a:outerShdw rotWithShape="0" algn="ctr" dir="2700000" dist="35921">
              <a:schemeClr val="dk2">
                <a:alpha val="49800"/>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0" name="Shape 110"/>
          <p:cNvSpPr/>
          <p:nvPr/>
        </p:nvSpPr>
        <p:spPr>
          <a:xfrm>
            <a:off x="2024063" y="4575175"/>
            <a:ext cx="241200" cy="243000"/>
          </a:xfrm>
          <a:prstGeom prst="ellipse">
            <a:avLst/>
          </a:prstGeom>
          <a:gradFill>
            <a:gsLst>
              <a:gs pos="0">
                <a:srgbClr val="FFFFFF"/>
              </a:gs>
              <a:gs pos="100000">
                <a:srgbClr val="E9940B">
                  <a:alpha val="0"/>
                </a:srgbClr>
              </a:gs>
            </a:gsLst>
            <a:path path="circle">
              <a:fillToRect b="50%" l="50%" r="50%" t="50%"/>
            </a:path>
            <a:tileRect/>
          </a:gra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nvGrpSpPr>
          <p:cNvPr id="111" name="Shape 111"/>
          <p:cNvGrpSpPr/>
          <p:nvPr/>
        </p:nvGrpSpPr>
        <p:grpSpPr>
          <a:xfrm>
            <a:off x="1835149" y="2801937"/>
            <a:ext cx="5132387" cy="492125"/>
            <a:chOff x="1258" y="1081"/>
            <a:chExt cx="3233" cy="309"/>
          </a:xfrm>
        </p:grpSpPr>
        <p:sp>
          <p:nvSpPr>
            <p:cNvPr id="112" name="Shape 112"/>
            <p:cNvSpPr/>
            <p:nvPr/>
          </p:nvSpPr>
          <p:spPr>
            <a:xfrm>
              <a:off x="1258" y="1091"/>
              <a:ext cx="300" cy="300"/>
            </a:xfrm>
            <a:prstGeom prst="ellipse">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3" name="Shape 113"/>
            <p:cNvSpPr/>
            <p:nvPr/>
          </p:nvSpPr>
          <p:spPr>
            <a:xfrm>
              <a:off x="1491" y="1081"/>
              <a:ext cx="2999" cy="300"/>
            </a:xfrm>
            <a:prstGeom prst="roundRect">
              <a:avLst>
                <a:gd fmla="val 50000"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sp>
        <p:nvSpPr>
          <p:cNvPr id="114" name="Shape 114"/>
          <p:cNvSpPr/>
          <p:nvPr/>
        </p:nvSpPr>
        <p:spPr>
          <a:xfrm>
            <a:off x="1916113" y="2887663"/>
            <a:ext cx="335100" cy="335100"/>
          </a:xfrm>
          <a:prstGeom prst="ellipse">
            <a:avLst/>
          </a:prstGeom>
          <a:gradFill>
            <a:gsLst>
              <a:gs pos="0">
                <a:schemeClr val="accent2"/>
              </a:gs>
              <a:gs pos="100000">
                <a:srgbClr val="953E3B"/>
              </a:gs>
            </a:gsLst>
            <a:lin ang="5400012" scaled="0"/>
          </a:gradFill>
          <a:ln>
            <a:noFill/>
          </a:ln>
          <a:effectLst>
            <a:outerShdw rotWithShape="0" algn="ctr" dir="2700000" dist="35921">
              <a:schemeClr val="dk2">
                <a:alpha val="49800"/>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5" name="Shape 115"/>
          <p:cNvSpPr/>
          <p:nvPr/>
        </p:nvSpPr>
        <p:spPr>
          <a:xfrm>
            <a:off x="1922463" y="2874963"/>
            <a:ext cx="241200" cy="243000"/>
          </a:xfrm>
          <a:prstGeom prst="ellipse">
            <a:avLst/>
          </a:prstGeom>
          <a:gradFill>
            <a:gsLst>
              <a:gs pos="0">
                <a:srgbClr val="FFFFFF"/>
              </a:gs>
              <a:gs pos="100000">
                <a:srgbClr val="E9940B">
                  <a:alpha val="0"/>
                </a:srgbClr>
              </a:gs>
            </a:gsLst>
            <a:path path="circle">
              <a:fillToRect b="50%" l="50%" r="50%" t="50%"/>
            </a:path>
            <a:tileRect/>
          </a:gra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nvGrpSpPr>
          <p:cNvPr id="116" name="Shape 116"/>
          <p:cNvGrpSpPr/>
          <p:nvPr/>
        </p:nvGrpSpPr>
        <p:grpSpPr>
          <a:xfrm>
            <a:off x="1414463" y="2030413"/>
            <a:ext cx="5132387" cy="555625"/>
            <a:chOff x="891" y="1175"/>
            <a:chExt cx="3233" cy="350"/>
          </a:xfrm>
        </p:grpSpPr>
        <p:grpSp>
          <p:nvGrpSpPr>
            <p:cNvPr id="117" name="Shape 117"/>
            <p:cNvGrpSpPr/>
            <p:nvPr/>
          </p:nvGrpSpPr>
          <p:grpSpPr>
            <a:xfrm>
              <a:off x="890" y="1175"/>
              <a:ext cx="3233" cy="309"/>
              <a:chOff x="1258" y="1081"/>
              <a:chExt cx="3233" cy="309"/>
            </a:xfrm>
          </p:grpSpPr>
          <p:sp>
            <p:nvSpPr>
              <p:cNvPr id="118" name="Shape 118"/>
              <p:cNvSpPr/>
              <p:nvPr/>
            </p:nvSpPr>
            <p:spPr>
              <a:xfrm>
                <a:off x="1258" y="1091"/>
                <a:ext cx="300" cy="300"/>
              </a:xfrm>
              <a:prstGeom prst="ellipse">
                <a:avLst/>
              </a:prstGeom>
              <a:gradFill>
                <a:gsLst>
                  <a:gs pos="0">
                    <a:srgbClr val="DAFEA4"/>
                  </a:gs>
                  <a:gs pos="35000">
                    <a:srgbClr val="E3FEBF"/>
                  </a:gs>
                  <a:gs pos="100000">
                    <a:srgbClr val="F4FEE6"/>
                  </a:gs>
                </a:gsLst>
                <a:lin ang="16200038" scaled="0"/>
              </a:gradFill>
              <a:ln cap="flat" cmpd="sng" w="9525">
                <a:solidFill>
                  <a:srgbClr val="97B853"/>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9" name="Shape 119"/>
              <p:cNvSpPr/>
              <p:nvPr/>
            </p:nvSpPr>
            <p:spPr>
              <a:xfrm>
                <a:off x="1491" y="1081"/>
                <a:ext cx="2999" cy="300"/>
              </a:xfrm>
              <a:prstGeom prst="roundRect">
                <a:avLst>
                  <a:gd fmla="val 50000" name="adj"/>
                </a:avLst>
              </a:prstGeom>
              <a:gradFill>
                <a:gsLst>
                  <a:gs pos="0">
                    <a:srgbClr val="DAFEA4"/>
                  </a:gs>
                  <a:gs pos="35000">
                    <a:srgbClr val="E3FEBF"/>
                  </a:gs>
                  <a:gs pos="100000">
                    <a:srgbClr val="F4FEE6"/>
                  </a:gs>
                </a:gsLst>
                <a:lin ang="16200038" scaled="0"/>
              </a:gradFill>
              <a:ln cap="flat" cmpd="sng" w="9525">
                <a:solidFill>
                  <a:srgbClr val="97B853"/>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sp>
          <p:nvSpPr>
            <p:cNvPr id="120" name="Shape 120"/>
            <p:cNvSpPr/>
            <p:nvPr/>
          </p:nvSpPr>
          <p:spPr>
            <a:xfrm>
              <a:off x="941" y="1225"/>
              <a:ext cx="300" cy="300"/>
            </a:xfrm>
            <a:prstGeom prst="ellipse">
              <a:avLst/>
            </a:prstGeom>
            <a:gradFill>
              <a:gsLst>
                <a:gs pos="0">
                  <a:srgbClr val="DAFEA4"/>
                </a:gs>
                <a:gs pos="35000">
                  <a:srgbClr val="E3FEBF"/>
                </a:gs>
                <a:gs pos="100000">
                  <a:srgbClr val="F4FEE6"/>
                </a:gs>
              </a:gsLst>
              <a:lin ang="16200038" scaled="0"/>
            </a:gradFill>
            <a:ln cap="flat" cmpd="sng" w="9525">
              <a:solidFill>
                <a:srgbClr val="97B853"/>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1" name="Shape 121"/>
            <p:cNvSpPr/>
            <p:nvPr/>
          </p:nvSpPr>
          <p:spPr>
            <a:xfrm>
              <a:off x="945" y="1217"/>
              <a:ext cx="300" cy="300"/>
            </a:xfrm>
            <a:prstGeom prst="ellipse">
              <a:avLst/>
            </a:prstGeom>
            <a:gradFill>
              <a:gsLst>
                <a:gs pos="0">
                  <a:srgbClr val="DAFEA4"/>
                </a:gs>
                <a:gs pos="35000">
                  <a:srgbClr val="E3FEBF"/>
                </a:gs>
                <a:gs pos="100000">
                  <a:srgbClr val="F4FEE6"/>
                </a:gs>
              </a:gsLst>
              <a:lin ang="16200038" scaled="0"/>
            </a:gradFill>
            <a:ln cap="flat" cmpd="sng" w="9525">
              <a:solidFill>
                <a:srgbClr val="97B853"/>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sp>
        <p:nvSpPr>
          <p:cNvPr id="122" name="Shape 122"/>
          <p:cNvSpPr txBox="1"/>
          <p:nvPr/>
        </p:nvSpPr>
        <p:spPr>
          <a:xfrm>
            <a:off x="2438400" y="2057400"/>
            <a:ext cx="2438400"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t>Vấn đề?</a:t>
            </a:r>
          </a:p>
        </p:txBody>
      </p:sp>
      <p:sp>
        <p:nvSpPr>
          <p:cNvPr id="123" name="Shape 123"/>
          <p:cNvSpPr txBox="1"/>
          <p:nvPr/>
        </p:nvSpPr>
        <p:spPr>
          <a:xfrm>
            <a:off x="2819400" y="2819400"/>
            <a:ext cx="2438400"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Hadoop là gì?</a:t>
            </a: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4" name="Shape 124"/>
          <p:cNvSpPr txBox="1"/>
          <p:nvPr/>
        </p:nvSpPr>
        <p:spPr>
          <a:xfrm>
            <a:off x="3048000" y="3657600"/>
            <a:ext cx="2438400"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Kiến trúc </a:t>
            </a:r>
          </a:p>
        </p:txBody>
      </p:sp>
      <p:sp>
        <p:nvSpPr>
          <p:cNvPr id="125" name="Shape 125"/>
          <p:cNvSpPr txBox="1"/>
          <p:nvPr/>
        </p:nvSpPr>
        <p:spPr>
          <a:xfrm>
            <a:off x="2905125" y="4543425"/>
            <a:ext cx="2438400"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Ưu, nhược điểm</a:t>
            </a:r>
          </a:p>
        </p:txBody>
      </p:sp>
      <p:sp>
        <p:nvSpPr>
          <p:cNvPr id="126" name="Shape 126"/>
          <p:cNvSpPr txBox="1"/>
          <p:nvPr/>
        </p:nvSpPr>
        <p:spPr>
          <a:xfrm>
            <a:off x="381000" y="3581400"/>
            <a:ext cx="1143000" cy="4572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0" type="dt"/>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200">
                <a:solidFill>
                  <a:srgbClr val="888888"/>
                </a:solidFill>
                <a:latin typeface="Calibri"/>
                <a:ea typeface="Calibri"/>
                <a:cs typeface="Calibri"/>
                <a:sym typeface="Calibri"/>
              </a:rPr>
              <a:t>21/09/2016</a:t>
            </a:r>
          </a:p>
        </p:txBody>
      </p:sp>
      <p:sp>
        <p:nvSpPr>
          <p:cNvPr id="132" name="Shape 132"/>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1200">
                <a:solidFill>
                  <a:srgbClr val="888888"/>
                </a:solidFill>
                <a:latin typeface="Calibri"/>
                <a:ea typeface="Calibri"/>
                <a:cs typeface="Calibri"/>
                <a:sym typeface="Calibri"/>
              </a:rPr>
              <a:t>Minh - Thuận - Nghĩa - Hiền - Anh</a:t>
            </a:r>
          </a:p>
        </p:txBody>
      </p:sp>
      <p:sp>
        <p:nvSpPr>
          <p:cNvPr id="133" name="Shape 13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
        <p:nvSpPr>
          <p:cNvPr id="134" name="Shape 134"/>
          <p:cNvSpPr/>
          <p:nvPr/>
        </p:nvSpPr>
        <p:spPr>
          <a:xfrm>
            <a:off x="0" y="381000"/>
            <a:ext cx="9144000" cy="838199"/>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35" name="Shape 135"/>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sp>
        <p:nvSpPr>
          <p:cNvPr id="136" name="Shape 136"/>
          <p:cNvSpPr txBox="1"/>
          <p:nvPr/>
        </p:nvSpPr>
        <p:spPr>
          <a:xfrm>
            <a:off x="685800" y="533400"/>
            <a:ext cx="7772400" cy="523219"/>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US" sz="2800">
                <a:solidFill>
                  <a:srgbClr val="0066FF"/>
                </a:solidFill>
                <a:latin typeface="Calibri"/>
                <a:ea typeface="Calibri"/>
                <a:cs typeface="Calibri"/>
                <a:sym typeface="Calibri"/>
              </a:rPr>
              <a:t>1. Vấn đề?</a:t>
            </a:r>
          </a:p>
        </p:txBody>
      </p:sp>
      <p:pic>
        <p:nvPicPr>
          <p:cNvPr descr="images.jpg" id="137" name="Shape 137"/>
          <p:cNvPicPr preferRelativeResize="0"/>
          <p:nvPr/>
        </p:nvPicPr>
        <p:blipFill>
          <a:blip r:embed="rId3">
            <a:alphaModFix/>
          </a:blip>
          <a:stretch>
            <a:fillRect/>
          </a:stretch>
        </p:blipFill>
        <p:spPr>
          <a:xfrm>
            <a:off x="457200" y="1689762"/>
            <a:ext cx="2221325" cy="2221325"/>
          </a:xfrm>
          <a:prstGeom prst="rect">
            <a:avLst/>
          </a:prstGeom>
          <a:noFill/>
          <a:ln>
            <a:noFill/>
          </a:ln>
        </p:spPr>
      </p:pic>
      <p:pic>
        <p:nvPicPr>
          <p:cNvPr descr="tải xuống.png" id="138" name="Shape 138"/>
          <p:cNvPicPr preferRelativeResize="0"/>
          <p:nvPr/>
        </p:nvPicPr>
        <p:blipFill>
          <a:blip r:embed="rId4">
            <a:alphaModFix/>
          </a:blip>
          <a:stretch>
            <a:fillRect/>
          </a:stretch>
        </p:blipFill>
        <p:spPr>
          <a:xfrm>
            <a:off x="5394474" y="1311414"/>
            <a:ext cx="3292324" cy="2804549"/>
          </a:xfrm>
          <a:prstGeom prst="rect">
            <a:avLst/>
          </a:prstGeom>
          <a:noFill/>
          <a:ln>
            <a:noFill/>
          </a:ln>
        </p:spPr>
      </p:pic>
      <p:pic>
        <p:nvPicPr>
          <p:cNvPr descr="images.png" id="139" name="Shape 139"/>
          <p:cNvPicPr preferRelativeResize="0"/>
          <p:nvPr/>
        </p:nvPicPr>
        <p:blipFill>
          <a:blip r:embed="rId5">
            <a:alphaModFix/>
          </a:blip>
          <a:stretch>
            <a:fillRect/>
          </a:stretch>
        </p:blipFill>
        <p:spPr>
          <a:xfrm>
            <a:off x="1970806" y="3587000"/>
            <a:ext cx="4114575" cy="2703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0" type="dt"/>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200">
                <a:solidFill>
                  <a:srgbClr val="888888"/>
                </a:solidFill>
                <a:latin typeface="Calibri"/>
                <a:ea typeface="Calibri"/>
                <a:cs typeface="Calibri"/>
                <a:sym typeface="Calibri"/>
              </a:rPr>
              <a:t>21/09/2016</a:t>
            </a:r>
          </a:p>
        </p:txBody>
      </p:sp>
      <p:sp>
        <p:nvSpPr>
          <p:cNvPr id="145" name="Shape 145"/>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1200">
                <a:solidFill>
                  <a:srgbClr val="888888"/>
                </a:solidFill>
                <a:latin typeface="Calibri"/>
                <a:ea typeface="Calibri"/>
                <a:cs typeface="Calibri"/>
                <a:sym typeface="Calibri"/>
              </a:rPr>
              <a:t>Minh - Thuận - Nghĩa - Hiền - Anh</a:t>
            </a:r>
          </a:p>
        </p:txBody>
      </p:sp>
      <p:sp>
        <p:nvSpPr>
          <p:cNvPr id="146" name="Shape 14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
        <p:nvSpPr>
          <p:cNvPr id="147" name="Shape 147"/>
          <p:cNvSpPr/>
          <p:nvPr/>
        </p:nvSpPr>
        <p:spPr>
          <a:xfrm>
            <a:off x="0" y="381000"/>
            <a:ext cx="9144000" cy="838199"/>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48" name="Shape 148"/>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sp>
        <p:nvSpPr>
          <p:cNvPr id="149" name="Shape 149"/>
          <p:cNvSpPr txBox="1"/>
          <p:nvPr/>
        </p:nvSpPr>
        <p:spPr>
          <a:xfrm>
            <a:off x="685800" y="533400"/>
            <a:ext cx="7772400" cy="523219"/>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US" sz="2800">
                <a:solidFill>
                  <a:srgbClr val="0066FF"/>
                </a:solidFill>
                <a:latin typeface="Calibri"/>
                <a:ea typeface="Calibri"/>
                <a:cs typeface="Calibri"/>
                <a:sym typeface="Calibri"/>
              </a:rPr>
              <a:t>2. Hadoop là gì ?</a:t>
            </a:r>
          </a:p>
        </p:txBody>
      </p:sp>
      <p:pic>
        <p:nvPicPr>
          <p:cNvPr id="150" name="Shape 150"/>
          <p:cNvPicPr preferRelativeResize="0"/>
          <p:nvPr/>
        </p:nvPicPr>
        <p:blipFill>
          <a:blip r:embed="rId3">
            <a:alphaModFix/>
          </a:blip>
          <a:stretch>
            <a:fillRect/>
          </a:stretch>
        </p:blipFill>
        <p:spPr>
          <a:xfrm>
            <a:off x="1247775" y="1524000"/>
            <a:ext cx="664845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0" type="dt"/>
          </p:nvPr>
        </p:nvSpPr>
        <p:spPr>
          <a:xfrm>
            <a:off x="457200" y="6356350"/>
            <a:ext cx="21336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200">
                <a:solidFill>
                  <a:srgbClr val="888888"/>
                </a:solidFill>
                <a:latin typeface="Calibri"/>
                <a:ea typeface="Calibri"/>
                <a:cs typeface="Calibri"/>
                <a:sym typeface="Calibri"/>
              </a:rPr>
              <a:t>21/09/2016</a:t>
            </a:r>
          </a:p>
        </p:txBody>
      </p:sp>
      <p:sp>
        <p:nvSpPr>
          <p:cNvPr id="156" name="Shape 156"/>
          <p:cNvSpPr txBox="1"/>
          <p:nvPr>
            <p:ph idx="11" type="ftr"/>
          </p:nvPr>
        </p:nvSpPr>
        <p:spPr>
          <a:xfrm>
            <a:off x="3124200" y="6356350"/>
            <a:ext cx="28956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1200">
                <a:solidFill>
                  <a:srgbClr val="888888"/>
                </a:solidFill>
                <a:latin typeface="Calibri"/>
                <a:ea typeface="Calibri"/>
                <a:cs typeface="Calibri"/>
                <a:sym typeface="Calibri"/>
              </a:rPr>
              <a:t>Minh - Thuận - Nghĩa - Hiền - Anh</a:t>
            </a:r>
          </a:p>
        </p:txBody>
      </p:sp>
      <p:sp>
        <p:nvSpPr>
          <p:cNvPr id="157" name="Shape 15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
        <p:nvSpPr>
          <p:cNvPr id="158" name="Shape 158"/>
          <p:cNvSpPr/>
          <p:nvPr/>
        </p:nvSpPr>
        <p:spPr>
          <a:xfrm>
            <a:off x="0" y="381000"/>
            <a:ext cx="9144000" cy="838200"/>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59" name="Shape 159"/>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sp>
        <p:nvSpPr>
          <p:cNvPr id="160" name="Shape 160"/>
          <p:cNvSpPr txBox="1"/>
          <p:nvPr/>
        </p:nvSpPr>
        <p:spPr>
          <a:xfrm>
            <a:off x="685800" y="533400"/>
            <a:ext cx="7772400" cy="523200"/>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US" sz="2800">
                <a:solidFill>
                  <a:srgbClr val="0066FF"/>
                </a:solidFill>
              </a:rPr>
              <a:t>Kiến trúc của HDFS</a:t>
            </a:r>
          </a:p>
        </p:txBody>
      </p:sp>
      <p:pic>
        <p:nvPicPr>
          <p:cNvPr id="161" name="Shape 161"/>
          <p:cNvPicPr preferRelativeResize="0"/>
          <p:nvPr/>
        </p:nvPicPr>
        <p:blipFill>
          <a:blip r:embed="rId3">
            <a:alphaModFix/>
          </a:blip>
          <a:stretch>
            <a:fillRect/>
          </a:stretch>
        </p:blipFill>
        <p:spPr>
          <a:xfrm>
            <a:off x="1291300" y="1715925"/>
            <a:ext cx="5727250" cy="3863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0" type="dt"/>
          </p:nvPr>
        </p:nvSpPr>
        <p:spPr>
          <a:xfrm>
            <a:off x="457200" y="6356350"/>
            <a:ext cx="21336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200">
                <a:solidFill>
                  <a:srgbClr val="888888"/>
                </a:solidFill>
                <a:latin typeface="Calibri"/>
                <a:ea typeface="Calibri"/>
                <a:cs typeface="Calibri"/>
                <a:sym typeface="Calibri"/>
              </a:rPr>
              <a:t>21/09/2016</a:t>
            </a:r>
          </a:p>
        </p:txBody>
      </p:sp>
      <p:sp>
        <p:nvSpPr>
          <p:cNvPr id="167" name="Shape 167"/>
          <p:cNvSpPr txBox="1"/>
          <p:nvPr>
            <p:ph idx="11" type="ftr"/>
          </p:nvPr>
        </p:nvSpPr>
        <p:spPr>
          <a:xfrm>
            <a:off x="3124200" y="6356350"/>
            <a:ext cx="28956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1200">
                <a:solidFill>
                  <a:srgbClr val="888888"/>
                </a:solidFill>
                <a:latin typeface="Calibri"/>
                <a:ea typeface="Calibri"/>
                <a:cs typeface="Calibri"/>
                <a:sym typeface="Calibri"/>
              </a:rPr>
              <a:t>Minh - Thuận - Nghĩa - Hiền - Anh</a:t>
            </a:r>
          </a:p>
        </p:txBody>
      </p:sp>
      <p:sp>
        <p:nvSpPr>
          <p:cNvPr id="168" name="Shape 16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
        <p:nvSpPr>
          <p:cNvPr id="169" name="Shape 169"/>
          <p:cNvSpPr/>
          <p:nvPr/>
        </p:nvSpPr>
        <p:spPr>
          <a:xfrm>
            <a:off x="0" y="381000"/>
            <a:ext cx="9144000" cy="838200"/>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70" name="Shape 170"/>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sp>
        <p:nvSpPr>
          <p:cNvPr id="171" name="Shape 171"/>
          <p:cNvSpPr txBox="1"/>
          <p:nvPr/>
        </p:nvSpPr>
        <p:spPr>
          <a:xfrm>
            <a:off x="685800" y="533400"/>
            <a:ext cx="7772400" cy="523200"/>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US" sz="2800">
                <a:solidFill>
                  <a:srgbClr val="0066FF"/>
                </a:solidFill>
              </a:rPr>
              <a:t>Kiến trúc của HDFS</a:t>
            </a:r>
          </a:p>
        </p:txBody>
      </p:sp>
      <p:pic>
        <p:nvPicPr>
          <p:cNvPr id="172" name="Shape 172"/>
          <p:cNvPicPr preferRelativeResize="0"/>
          <p:nvPr/>
        </p:nvPicPr>
        <p:blipFill>
          <a:blip r:embed="rId3">
            <a:alphaModFix/>
          </a:blip>
          <a:stretch>
            <a:fillRect/>
          </a:stretch>
        </p:blipFill>
        <p:spPr>
          <a:xfrm>
            <a:off x="894525" y="1303323"/>
            <a:ext cx="7518949" cy="513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idx="1" type="body"/>
          </p:nvPr>
        </p:nvSpPr>
        <p:spPr>
          <a:xfrm>
            <a:off x="532050" y="1675050"/>
            <a:ext cx="8229600" cy="4526100"/>
          </a:xfrm>
          <a:prstGeom prst="rect">
            <a:avLst/>
          </a:prstGeom>
          <a:noFill/>
          <a:ln>
            <a:noFill/>
          </a:ln>
        </p:spPr>
        <p:txBody>
          <a:bodyPr anchorCtr="0" anchor="t" bIns="45700" lIns="91425" rIns="91425" tIns="45700">
            <a:noAutofit/>
          </a:bodyPr>
          <a:lstStyle/>
          <a:p>
            <a:pPr indent="-69850" lvl="0" marL="203200" marR="0" rtl="0" algn="l">
              <a:spcBef>
                <a:spcPts val="0"/>
              </a:spcBef>
              <a:buClr>
                <a:schemeClr val="dk1"/>
              </a:buClr>
              <a:buSzPct val="100000"/>
              <a:buFont typeface="Arial"/>
              <a:buNone/>
            </a:pPr>
            <a:r>
              <a:rPr lang="en-US" sz="1100">
                <a:latin typeface="Arial"/>
                <a:ea typeface="Arial"/>
                <a:cs typeface="Arial"/>
                <a:sym typeface="Arial"/>
              </a:rPr>
              <a:t>.</a:t>
            </a:r>
          </a:p>
          <a:p>
            <a:pPr indent="-203200" lvl="0" marL="203200" marR="0" rtl="0" algn="l">
              <a:spcBef>
                <a:spcPts val="0"/>
              </a:spcBef>
              <a:buClr>
                <a:schemeClr val="dk1"/>
              </a:buClr>
              <a:buSzPct val="100000"/>
              <a:buFont typeface="Arial"/>
              <a:buNone/>
            </a:pPr>
            <a:r>
              <a:t/>
            </a:r>
            <a:endParaRPr/>
          </a:p>
        </p:txBody>
      </p:sp>
      <p:sp>
        <p:nvSpPr>
          <p:cNvPr id="178" name="Shape 178"/>
          <p:cNvSpPr txBox="1"/>
          <p:nvPr>
            <p:ph idx="10" type="dt"/>
          </p:nvPr>
        </p:nvSpPr>
        <p:spPr>
          <a:xfrm>
            <a:off x="457200" y="6356350"/>
            <a:ext cx="21336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200">
                <a:solidFill>
                  <a:srgbClr val="888888"/>
                </a:solidFill>
                <a:latin typeface="Calibri"/>
                <a:ea typeface="Calibri"/>
                <a:cs typeface="Calibri"/>
                <a:sym typeface="Calibri"/>
              </a:rPr>
              <a:t>21/09/2016</a:t>
            </a:r>
          </a:p>
        </p:txBody>
      </p:sp>
      <p:sp>
        <p:nvSpPr>
          <p:cNvPr id="179" name="Shape 179"/>
          <p:cNvSpPr txBox="1"/>
          <p:nvPr>
            <p:ph idx="11" type="ftr"/>
          </p:nvPr>
        </p:nvSpPr>
        <p:spPr>
          <a:xfrm>
            <a:off x="3124200" y="6356350"/>
            <a:ext cx="28956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1200">
                <a:solidFill>
                  <a:srgbClr val="888888"/>
                </a:solidFill>
                <a:latin typeface="Calibri"/>
                <a:ea typeface="Calibri"/>
                <a:cs typeface="Calibri"/>
                <a:sym typeface="Calibri"/>
              </a:rPr>
              <a:t>Minh - Thuận - Nghĩa - Hiền - Anh</a:t>
            </a:r>
          </a:p>
        </p:txBody>
      </p:sp>
      <p:sp>
        <p:nvSpPr>
          <p:cNvPr id="180" name="Shape 180"/>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
        <p:nvSpPr>
          <p:cNvPr id="181" name="Shape 181"/>
          <p:cNvSpPr/>
          <p:nvPr/>
        </p:nvSpPr>
        <p:spPr>
          <a:xfrm>
            <a:off x="0" y="381000"/>
            <a:ext cx="9144000" cy="838200"/>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82" name="Shape 182"/>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sp>
        <p:nvSpPr>
          <p:cNvPr id="183" name="Shape 183"/>
          <p:cNvSpPr txBox="1"/>
          <p:nvPr/>
        </p:nvSpPr>
        <p:spPr>
          <a:xfrm>
            <a:off x="685800" y="533400"/>
            <a:ext cx="7772400" cy="523200"/>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US" sz="2800">
                <a:solidFill>
                  <a:srgbClr val="0066FF"/>
                </a:solidFill>
                <a:latin typeface="Calibri"/>
                <a:ea typeface="Calibri"/>
                <a:cs typeface="Calibri"/>
                <a:sym typeface="Calibri"/>
              </a:rPr>
              <a:t>Ưu điểm của Hadoop</a:t>
            </a:r>
          </a:p>
        </p:txBody>
      </p:sp>
      <p:sp>
        <p:nvSpPr>
          <p:cNvPr id="184" name="Shape 184"/>
          <p:cNvSpPr txBox="1"/>
          <p:nvPr/>
        </p:nvSpPr>
        <p:spPr>
          <a:xfrm>
            <a:off x="5276825" y="2114475"/>
            <a:ext cx="5389200" cy="6288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85" name="Shape 185"/>
          <p:cNvPicPr preferRelativeResize="0"/>
          <p:nvPr/>
        </p:nvPicPr>
        <p:blipFill>
          <a:blip r:embed="rId3">
            <a:alphaModFix/>
          </a:blip>
          <a:stretch>
            <a:fillRect/>
          </a:stretch>
        </p:blipFill>
        <p:spPr>
          <a:xfrm>
            <a:off x="2040950" y="1675050"/>
            <a:ext cx="4957149" cy="4316800"/>
          </a:xfrm>
          <a:prstGeom prst="rect">
            <a:avLst/>
          </a:prstGeom>
          <a:noFill/>
          <a:ln>
            <a:noFill/>
          </a:ln>
        </p:spPr>
      </p:pic>
      <p:sp>
        <p:nvSpPr>
          <p:cNvPr id="186" name="Shape 186"/>
          <p:cNvSpPr/>
          <p:nvPr/>
        </p:nvSpPr>
        <p:spPr>
          <a:xfrm>
            <a:off x="607725" y="1600200"/>
            <a:ext cx="2264700" cy="775500"/>
          </a:xfrm>
          <a:prstGeom prst="rect">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indent="0" lvl="0" marL="203200" rtl="0">
              <a:spcBef>
                <a:spcPts val="0"/>
              </a:spcBef>
              <a:buNone/>
            </a:pPr>
            <a:r>
              <a:rPr b="1" lang="en-US">
                <a:solidFill>
                  <a:schemeClr val="dk1"/>
                </a:solidFill>
              </a:rPr>
              <a:t>Có khả năng </a:t>
            </a:r>
            <a:r>
              <a:rPr b="1" lang="en-US">
                <a:solidFill>
                  <a:srgbClr val="FF0000"/>
                </a:solidFill>
              </a:rPr>
              <a:t>lưu trữ</a:t>
            </a:r>
            <a:r>
              <a:rPr b="1" lang="en-US">
                <a:solidFill>
                  <a:schemeClr val="dk1"/>
                </a:solidFill>
              </a:rPr>
              <a:t> và </a:t>
            </a:r>
            <a:r>
              <a:rPr b="1" lang="en-US">
                <a:solidFill>
                  <a:srgbClr val="FF0000"/>
                </a:solidFill>
              </a:rPr>
              <a:t>xử lý</a:t>
            </a:r>
            <a:r>
              <a:rPr b="1" lang="en-US">
                <a:solidFill>
                  <a:schemeClr val="dk1"/>
                </a:solidFill>
              </a:rPr>
              <a:t> dữ liệu </a:t>
            </a:r>
            <a:r>
              <a:rPr b="1" lang="en-US">
                <a:solidFill>
                  <a:srgbClr val="FF0000"/>
                </a:solidFill>
              </a:rPr>
              <a:t>khối lượng lớn</a:t>
            </a:r>
            <a:r>
              <a:rPr b="1" lang="en-US">
                <a:solidFill>
                  <a:schemeClr val="dk1"/>
                </a:solidFill>
              </a:rPr>
              <a:t>.</a:t>
            </a:r>
          </a:p>
        </p:txBody>
      </p:sp>
      <p:cxnSp>
        <p:nvCxnSpPr>
          <p:cNvPr id="187" name="Shape 187"/>
          <p:cNvCxnSpPr>
            <a:stCxn id="186" idx="3"/>
          </p:cNvCxnSpPr>
          <p:nvPr/>
        </p:nvCxnSpPr>
        <p:spPr>
          <a:xfrm>
            <a:off x="2872425" y="1987950"/>
            <a:ext cx="671700" cy="678600"/>
          </a:xfrm>
          <a:prstGeom prst="straightConnector1">
            <a:avLst/>
          </a:prstGeom>
          <a:noFill/>
          <a:ln cap="flat" cmpd="sng" w="9525">
            <a:solidFill>
              <a:schemeClr val="dk2"/>
            </a:solidFill>
            <a:prstDash val="solid"/>
            <a:round/>
            <a:headEnd len="lg" w="lg" type="none"/>
            <a:tailEnd len="lg" w="lg" type="none"/>
          </a:ln>
        </p:spPr>
      </p:cxnSp>
      <p:sp>
        <p:nvSpPr>
          <p:cNvPr id="188" name="Shape 188"/>
          <p:cNvSpPr/>
          <p:nvPr/>
        </p:nvSpPr>
        <p:spPr>
          <a:xfrm>
            <a:off x="882925" y="5235225"/>
            <a:ext cx="2395500" cy="775500"/>
          </a:xfrm>
          <a:prstGeom prst="rect">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indent="0" lvl="0" marL="203200" rtl="0">
              <a:spcBef>
                <a:spcPts val="0"/>
              </a:spcBef>
              <a:buNone/>
            </a:pPr>
            <a:r>
              <a:rPr b="1" lang="en-US">
                <a:solidFill>
                  <a:schemeClr val="dk1"/>
                </a:solidFill>
              </a:rPr>
              <a:t>Sử dụng mô hình tính toán </a:t>
            </a:r>
            <a:r>
              <a:rPr b="1" lang="en-US">
                <a:solidFill>
                  <a:srgbClr val="FF0000"/>
                </a:solidFill>
              </a:rPr>
              <a:t>phân tán</a:t>
            </a:r>
            <a:r>
              <a:rPr b="1" lang="en-US">
                <a:solidFill>
                  <a:schemeClr val="dk1"/>
                </a:solidFill>
              </a:rPr>
              <a:t>, giúp tăng hiệu suất tính toán</a:t>
            </a:r>
          </a:p>
        </p:txBody>
      </p:sp>
      <p:cxnSp>
        <p:nvCxnSpPr>
          <p:cNvPr id="189" name="Shape 189"/>
          <p:cNvCxnSpPr>
            <a:stCxn id="188" idx="0"/>
          </p:cNvCxnSpPr>
          <p:nvPr/>
        </p:nvCxnSpPr>
        <p:spPr>
          <a:xfrm flipH="1" rot="10800000">
            <a:off x="2080675" y="4904925"/>
            <a:ext cx="1683000" cy="330300"/>
          </a:xfrm>
          <a:prstGeom prst="straightConnector1">
            <a:avLst/>
          </a:prstGeom>
          <a:noFill/>
          <a:ln cap="flat" cmpd="sng" w="9525">
            <a:solidFill>
              <a:schemeClr val="dk2"/>
            </a:solidFill>
            <a:prstDash val="solid"/>
            <a:round/>
            <a:headEnd len="lg" w="lg" type="none"/>
            <a:tailEnd len="lg" w="lg" type="none"/>
          </a:ln>
        </p:spPr>
      </p:cxnSp>
      <p:sp>
        <p:nvSpPr>
          <p:cNvPr id="190" name="Shape 190"/>
          <p:cNvSpPr/>
          <p:nvPr/>
        </p:nvSpPr>
        <p:spPr>
          <a:xfrm>
            <a:off x="457200" y="3320275"/>
            <a:ext cx="1938000" cy="523200"/>
          </a:xfrm>
          <a:prstGeom prst="rect">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indent="0" lvl="0" marL="203200" rtl="0">
              <a:spcBef>
                <a:spcPts val="0"/>
              </a:spcBef>
              <a:buNone/>
            </a:pPr>
            <a:r>
              <a:rPr b="1" lang="en-US">
                <a:solidFill>
                  <a:schemeClr val="dk1"/>
                </a:solidFill>
              </a:rPr>
              <a:t>Khả năng </a:t>
            </a:r>
            <a:r>
              <a:rPr b="1" lang="en-US">
                <a:solidFill>
                  <a:srgbClr val="FF0000"/>
                </a:solidFill>
              </a:rPr>
              <a:t>chịu lỗi</a:t>
            </a:r>
          </a:p>
        </p:txBody>
      </p:sp>
      <p:cxnSp>
        <p:nvCxnSpPr>
          <p:cNvPr id="191" name="Shape 191"/>
          <p:cNvCxnSpPr>
            <a:stCxn id="190" idx="3"/>
          </p:cNvCxnSpPr>
          <p:nvPr/>
        </p:nvCxnSpPr>
        <p:spPr>
          <a:xfrm>
            <a:off x="2395200" y="3581875"/>
            <a:ext cx="732000" cy="214800"/>
          </a:xfrm>
          <a:prstGeom prst="straightConnector1">
            <a:avLst/>
          </a:prstGeom>
          <a:noFill/>
          <a:ln cap="flat" cmpd="sng" w="9525">
            <a:solidFill>
              <a:schemeClr val="dk2"/>
            </a:solidFill>
            <a:prstDash val="solid"/>
            <a:round/>
            <a:headEnd len="lg" w="lg" type="none"/>
            <a:tailEnd len="lg" w="lg" type="none"/>
          </a:ln>
        </p:spPr>
      </p:cxnSp>
      <p:sp>
        <p:nvSpPr>
          <p:cNvPr id="192" name="Shape 192"/>
          <p:cNvSpPr/>
          <p:nvPr/>
        </p:nvSpPr>
        <p:spPr>
          <a:xfrm>
            <a:off x="5834400" y="5069550"/>
            <a:ext cx="1938000" cy="365100"/>
          </a:xfrm>
          <a:prstGeom prst="rect">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indent="0" lvl="0" marL="203200" rtl="0">
              <a:spcBef>
                <a:spcPts val="0"/>
              </a:spcBef>
              <a:buNone/>
            </a:pPr>
            <a:r>
              <a:rPr b="1" lang="en-US">
                <a:solidFill>
                  <a:schemeClr val="dk1"/>
                </a:solidFill>
              </a:rPr>
              <a:t>Tính </a:t>
            </a:r>
            <a:r>
              <a:rPr b="1" lang="en-US">
                <a:solidFill>
                  <a:srgbClr val="FF0000"/>
                </a:solidFill>
              </a:rPr>
              <a:t>linh hoạt</a:t>
            </a:r>
          </a:p>
        </p:txBody>
      </p:sp>
      <p:cxnSp>
        <p:nvCxnSpPr>
          <p:cNvPr id="193" name="Shape 193"/>
          <p:cNvCxnSpPr>
            <a:stCxn id="192" idx="0"/>
          </p:cNvCxnSpPr>
          <p:nvPr/>
        </p:nvCxnSpPr>
        <p:spPr>
          <a:xfrm rot="10800000">
            <a:off x="5123700" y="4572150"/>
            <a:ext cx="1679700" cy="497400"/>
          </a:xfrm>
          <a:prstGeom prst="straightConnector1">
            <a:avLst/>
          </a:prstGeom>
          <a:noFill/>
          <a:ln cap="flat" cmpd="sng" w="9525">
            <a:solidFill>
              <a:schemeClr val="dk2"/>
            </a:solidFill>
            <a:prstDash val="solid"/>
            <a:round/>
            <a:headEnd len="lg" w="lg" type="none"/>
            <a:tailEnd len="lg" w="lg" type="none"/>
          </a:ln>
        </p:spPr>
      </p:cxnSp>
      <p:sp>
        <p:nvSpPr>
          <p:cNvPr id="194" name="Shape 194"/>
          <p:cNvSpPr/>
          <p:nvPr/>
        </p:nvSpPr>
        <p:spPr>
          <a:xfrm>
            <a:off x="5024700" y="1726350"/>
            <a:ext cx="1528500" cy="523200"/>
          </a:xfrm>
          <a:prstGeom prst="rect">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indent="0" lvl="0" marL="203200" rtl="0">
              <a:spcBef>
                <a:spcPts val="0"/>
              </a:spcBef>
              <a:buNone/>
            </a:pPr>
            <a:r>
              <a:rPr b="1" lang="en-US">
                <a:solidFill>
                  <a:schemeClr val="dk1"/>
                </a:solidFill>
              </a:rPr>
              <a:t>Chi phí </a:t>
            </a:r>
            <a:r>
              <a:rPr b="1" lang="en-US">
                <a:solidFill>
                  <a:srgbClr val="FF0000"/>
                </a:solidFill>
              </a:rPr>
              <a:t>thấp</a:t>
            </a:r>
          </a:p>
        </p:txBody>
      </p:sp>
      <p:cxnSp>
        <p:nvCxnSpPr>
          <p:cNvPr id="195" name="Shape 195"/>
          <p:cNvCxnSpPr>
            <a:stCxn id="194" idx="1"/>
          </p:cNvCxnSpPr>
          <p:nvPr/>
        </p:nvCxnSpPr>
        <p:spPr>
          <a:xfrm flipH="1">
            <a:off x="4422000" y="1987950"/>
            <a:ext cx="602700" cy="744300"/>
          </a:xfrm>
          <a:prstGeom prst="straightConnector1">
            <a:avLst/>
          </a:prstGeom>
          <a:noFill/>
          <a:ln cap="flat" cmpd="sng" w="9525">
            <a:solidFill>
              <a:schemeClr val="dk2"/>
            </a:solidFill>
            <a:prstDash val="solid"/>
            <a:round/>
            <a:headEnd len="lg" w="lg" type="none"/>
            <a:tailEnd len="lg" w="lg" type="none"/>
          </a:ln>
        </p:spPr>
      </p:cxnSp>
      <p:sp>
        <p:nvSpPr>
          <p:cNvPr id="196" name="Shape 196"/>
          <p:cNvSpPr/>
          <p:nvPr/>
        </p:nvSpPr>
        <p:spPr>
          <a:xfrm>
            <a:off x="6442500" y="2961825"/>
            <a:ext cx="2110800" cy="365100"/>
          </a:xfrm>
          <a:prstGeom prst="rect">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indent="0" lvl="0" marL="203200" rtl="0">
              <a:spcBef>
                <a:spcPts val="0"/>
              </a:spcBef>
              <a:buNone/>
            </a:pPr>
            <a:r>
              <a:rPr b="1" lang="en-US">
                <a:solidFill>
                  <a:schemeClr val="dk1"/>
                </a:solidFill>
              </a:rPr>
              <a:t>Khả năng </a:t>
            </a:r>
            <a:r>
              <a:rPr b="1" lang="en-US">
                <a:solidFill>
                  <a:srgbClr val="FF0000"/>
                </a:solidFill>
              </a:rPr>
              <a:t>mở rộng</a:t>
            </a:r>
          </a:p>
        </p:txBody>
      </p:sp>
      <p:cxnSp>
        <p:nvCxnSpPr>
          <p:cNvPr id="197" name="Shape 197"/>
          <p:cNvCxnSpPr>
            <a:stCxn id="196" idx="1"/>
          </p:cNvCxnSpPr>
          <p:nvPr/>
        </p:nvCxnSpPr>
        <p:spPr>
          <a:xfrm flipH="1">
            <a:off x="5817600" y="3144375"/>
            <a:ext cx="624900" cy="4344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0" type="dt"/>
          </p:nvPr>
        </p:nvSpPr>
        <p:spPr>
          <a:xfrm>
            <a:off x="457200" y="6356350"/>
            <a:ext cx="21336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200">
                <a:solidFill>
                  <a:srgbClr val="888888"/>
                </a:solidFill>
                <a:latin typeface="Calibri"/>
                <a:ea typeface="Calibri"/>
                <a:cs typeface="Calibri"/>
                <a:sym typeface="Calibri"/>
              </a:rPr>
              <a:t>21/09/2016</a:t>
            </a:r>
          </a:p>
        </p:txBody>
      </p:sp>
      <p:sp>
        <p:nvSpPr>
          <p:cNvPr id="203" name="Shape 203"/>
          <p:cNvSpPr txBox="1"/>
          <p:nvPr>
            <p:ph idx="11" type="ftr"/>
          </p:nvPr>
        </p:nvSpPr>
        <p:spPr>
          <a:xfrm>
            <a:off x="3124200" y="6356350"/>
            <a:ext cx="28956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1200">
                <a:solidFill>
                  <a:srgbClr val="888888"/>
                </a:solidFill>
                <a:latin typeface="Calibri"/>
                <a:ea typeface="Calibri"/>
                <a:cs typeface="Calibri"/>
                <a:sym typeface="Calibri"/>
              </a:rPr>
              <a:t>Minh - Thuận - Nghĩa - Hiền - Anh</a:t>
            </a:r>
          </a:p>
        </p:txBody>
      </p:sp>
      <p:sp>
        <p:nvSpPr>
          <p:cNvPr id="204" name="Shape 20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
        <p:nvSpPr>
          <p:cNvPr id="205" name="Shape 205"/>
          <p:cNvSpPr/>
          <p:nvPr/>
        </p:nvSpPr>
        <p:spPr>
          <a:xfrm>
            <a:off x="0" y="381000"/>
            <a:ext cx="9144000" cy="838200"/>
          </a:xfrm>
          <a:prstGeom prst="rect">
            <a:avLst/>
          </a:prstGeom>
          <a:solidFill>
            <a:srgbClr val="26E6AB"/>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206" name="Shape 206"/>
          <p:cNvCxnSpPr/>
          <p:nvPr/>
        </p:nvCxnSpPr>
        <p:spPr>
          <a:xfrm>
            <a:off x="0" y="1219200"/>
            <a:ext cx="7772400" cy="0"/>
          </a:xfrm>
          <a:prstGeom prst="straightConnector1">
            <a:avLst/>
          </a:prstGeom>
          <a:noFill/>
          <a:ln cap="flat" cmpd="sng" w="76200">
            <a:solidFill>
              <a:srgbClr val="4A7DBA"/>
            </a:solidFill>
            <a:prstDash val="solid"/>
            <a:round/>
            <a:headEnd len="med" w="med" type="none"/>
            <a:tailEnd len="med" w="med" type="none"/>
          </a:ln>
        </p:spPr>
      </p:cxnSp>
      <p:sp>
        <p:nvSpPr>
          <p:cNvPr id="207" name="Shape 207"/>
          <p:cNvSpPr txBox="1"/>
          <p:nvPr/>
        </p:nvSpPr>
        <p:spPr>
          <a:xfrm>
            <a:off x="685800" y="533400"/>
            <a:ext cx="7772400" cy="523200"/>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US" sz="2800">
                <a:solidFill>
                  <a:srgbClr val="0066FF"/>
                </a:solidFill>
                <a:latin typeface="Calibri"/>
                <a:ea typeface="Calibri"/>
                <a:cs typeface="Calibri"/>
                <a:sym typeface="Calibri"/>
              </a:rPr>
              <a:t>Nhược điểm</a:t>
            </a:r>
            <a:r>
              <a:rPr b="1" lang="en-US" sz="2800">
                <a:solidFill>
                  <a:srgbClr val="0066FF"/>
                </a:solidFill>
                <a:latin typeface="Calibri"/>
                <a:ea typeface="Calibri"/>
                <a:cs typeface="Calibri"/>
                <a:sym typeface="Calibri"/>
              </a:rPr>
              <a:t> của Hadoop</a:t>
            </a:r>
          </a:p>
        </p:txBody>
      </p:sp>
      <p:sp>
        <p:nvSpPr>
          <p:cNvPr id="208" name="Shape 208"/>
          <p:cNvSpPr txBox="1"/>
          <p:nvPr/>
        </p:nvSpPr>
        <p:spPr>
          <a:xfrm>
            <a:off x="5276825" y="2114475"/>
            <a:ext cx="5389200" cy="6288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209" name="Shape 209"/>
          <p:cNvPicPr preferRelativeResize="0"/>
          <p:nvPr/>
        </p:nvPicPr>
        <p:blipFill>
          <a:blip r:embed="rId3">
            <a:alphaModFix/>
          </a:blip>
          <a:stretch>
            <a:fillRect/>
          </a:stretch>
        </p:blipFill>
        <p:spPr>
          <a:xfrm>
            <a:off x="1186200" y="1891499"/>
            <a:ext cx="6771599" cy="3629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