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Questrial"/>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estrial-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4" name="Shape 32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5" name="Shape 32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1" name="Shape 341"/>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2" name="Shape 342"/>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9" name="Shape 35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0" name="Shape 36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7" name="Shape 37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8" name="Shape 37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1" name="Shape 20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2" name="Shape 25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3" name="Shape 25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8" name="Shape 28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9" name="Shape 28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10.png"/><Relationship Id="rId6"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07.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jpg"/><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image" Target="../media/image01.png"/><Relationship Id="rId5"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407300" y="117474"/>
            <a:ext cx="9537600" cy="6564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800">
              <a:solidFill>
                <a:srgbClr val="A65E11"/>
              </a:solidFill>
              <a:latin typeface="Arial"/>
              <a:ea typeface="Arial"/>
              <a:cs typeface="Arial"/>
              <a:sym typeface="Arial"/>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3200">
                <a:solidFill>
                  <a:schemeClr val="dk1"/>
                </a:solidFill>
              </a:rPr>
              <a:t>Builder Pattern</a:t>
            </a:r>
          </a:p>
          <a:p>
            <a:pPr indent="0" lvl="0" marL="0" marR="0" rtl="0" algn="ctr">
              <a:spcBef>
                <a:spcPts val="0"/>
              </a:spcBef>
              <a:spcAft>
                <a:spcPts val="0"/>
              </a:spcAft>
              <a:buNone/>
            </a:pPr>
            <a:r>
              <a:t/>
            </a:r>
            <a:endParaRPr sz="800">
              <a:solidFill>
                <a:schemeClr val="dk1"/>
              </a:solidFill>
              <a:latin typeface="Arial"/>
              <a:ea typeface="Arial"/>
              <a:cs typeface="Arial"/>
              <a:sym typeface="Arial"/>
            </a:endParaRPr>
          </a:p>
          <a:p>
            <a:pPr indent="0" lvl="0" marL="0" marR="0" rtl="0" algn="ctr">
              <a:spcBef>
                <a:spcPts val="0"/>
              </a:spcBef>
              <a:spcAft>
                <a:spcPts val="0"/>
              </a:spcAft>
              <a:buNone/>
            </a:pPr>
            <a:r>
              <a:t/>
            </a:r>
            <a:endParaRPr b="1" sz="2400">
              <a:solidFill>
                <a:srgbClr val="A65E11"/>
              </a:solidFill>
              <a:latin typeface="Arial"/>
              <a:ea typeface="Arial"/>
              <a:cs typeface="Arial"/>
              <a:sym typeface="Arial"/>
            </a:endParaRPr>
          </a:p>
          <a:p>
            <a:pPr indent="0" lvl="0" marL="0" marR="0" rtl="0" algn="l">
              <a:spcBef>
                <a:spcPts val="0"/>
              </a:spcBef>
              <a:spcAft>
                <a:spcPts val="0"/>
              </a:spcAft>
              <a:buNone/>
            </a:pPr>
            <a:r>
              <a:t/>
            </a:r>
            <a:endParaRPr b="1" sz="2400">
              <a:solidFill>
                <a:srgbClr val="3035A0"/>
              </a:solidFill>
              <a:latin typeface="Arial"/>
              <a:ea typeface="Arial"/>
              <a:cs typeface="Arial"/>
              <a:sym typeface="Arial"/>
            </a:endParaRPr>
          </a:p>
          <a:p>
            <a:pPr indent="0" lvl="6" marL="2743200" marR="0" rtl="0" algn="just">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SzPct val="25000"/>
              <a:buNone/>
            </a:pPr>
            <a:r>
              <a:rPr b="1" i="0" lang="en-US" sz="2000" u="none" cap="none" strike="noStrike">
                <a:solidFill>
                  <a:schemeClr val="dk1"/>
                </a:solidFill>
                <a:latin typeface="Arial"/>
                <a:ea typeface="Arial"/>
                <a:cs typeface="Arial"/>
                <a:sym typeface="Arial"/>
              </a:rPr>
              <a:t>GV</a:t>
            </a:r>
            <a:r>
              <a:rPr b="1" lang="en-US" sz="2000">
                <a:solidFill>
                  <a:schemeClr val="dk1"/>
                </a:solidFill>
              </a:rPr>
              <a:t>: KHUẤT THÙY PHƯƠNG</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i="0" lang="en-US" sz="2000" u="none" cap="none" strike="noStrike">
                <a:solidFill>
                  <a:schemeClr val="dk1"/>
                </a:solidFill>
                <a:latin typeface="Arial"/>
                <a:ea typeface="Arial"/>
                <a:cs typeface="Arial"/>
                <a:sym typeface="Arial"/>
              </a:rPr>
              <a:t>							Nhóm thực hiện : </a:t>
            </a:r>
          </a:p>
          <a:p>
            <a:pPr indent="0" lvl="6" marL="2743200" marR="0" rtl="0" algn="just">
              <a:spcBef>
                <a:spcPts val="0"/>
              </a:spcBef>
              <a:spcAft>
                <a:spcPts val="0"/>
              </a:spcAft>
              <a:buSzPct val="25000"/>
              <a:buNone/>
            </a:pPr>
            <a:r>
              <a:rPr b="1" lang="en-US" sz="2000">
                <a:solidFill>
                  <a:schemeClr val="dk1"/>
                </a:solidFill>
              </a:rPr>
              <a:t>								VÕ VĂN MINH</a:t>
            </a:r>
          </a:p>
          <a:p>
            <a:pPr indent="0" lvl="6" marL="2743200" marR="0" rtl="0" algn="just">
              <a:spcBef>
                <a:spcPts val="0"/>
              </a:spcBef>
              <a:spcAft>
                <a:spcPts val="0"/>
              </a:spcAft>
              <a:buSzPct val="25000"/>
              <a:buNone/>
            </a:pPr>
            <a:r>
              <a:rPr b="1" lang="en-US" sz="2000">
                <a:solidFill>
                  <a:schemeClr val="dk1"/>
                </a:solidFill>
              </a:rPr>
              <a:t>								ĐOÀN MINH QUÂN</a:t>
            </a: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Kết quả hình ảnh cho java advanced" id="170" name="Shape 170"/>
          <p:cNvPicPr preferRelativeResize="0"/>
          <p:nvPr/>
        </p:nvPicPr>
        <p:blipFill>
          <a:blip r:embed="rId3">
            <a:alphaModFix/>
          </a:blip>
          <a:stretch>
            <a:fillRect/>
          </a:stretch>
        </p:blipFill>
        <p:spPr>
          <a:xfrm>
            <a:off x="2971950" y="1709025"/>
            <a:ext cx="6667500" cy="28575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400">
                <a:solidFill>
                  <a:srgbClr val="3F3F3F"/>
                </a:solidFill>
                <a:latin typeface="Times New Roman"/>
                <a:ea typeface="Times New Roman"/>
                <a:cs typeface="Times New Roman"/>
                <a:sym typeface="Times New Roman"/>
              </a:rPr>
              <a:t>Xét đối tượng Address, có các thành phần sau: Street, City và Region. Ta phân tách việc khởi tạo 1 đối tượng Address thành các phần : buildStreet, buildCity và buildRegion.</a:t>
            </a:r>
          </a:p>
        </p:txBody>
      </p:sp>
      <p:grpSp>
        <p:nvGrpSpPr>
          <p:cNvPr id="310" name="Shape 310"/>
          <p:cNvGrpSpPr/>
          <p:nvPr/>
        </p:nvGrpSpPr>
        <p:grpSpPr>
          <a:xfrm>
            <a:off x="1654129" y="469900"/>
            <a:ext cx="6495853" cy="1219108"/>
            <a:chOff x="1654129" y="469900"/>
            <a:chExt cx="6495853" cy="1219108"/>
          </a:xfrm>
        </p:grpSpPr>
        <p:grpSp>
          <p:nvGrpSpPr>
            <p:cNvPr id="311" name="Shape 311"/>
            <p:cNvGrpSpPr/>
            <p:nvPr/>
          </p:nvGrpSpPr>
          <p:grpSpPr>
            <a:xfrm>
              <a:off x="1654129" y="469900"/>
              <a:ext cx="6495853" cy="1219108"/>
              <a:chOff x="1247729" y="1219200"/>
              <a:chExt cx="6495853" cy="1219108"/>
            </a:xfrm>
          </p:grpSpPr>
          <p:grpSp>
            <p:nvGrpSpPr>
              <p:cNvPr id="312" name="Shape 312"/>
              <p:cNvGrpSpPr/>
              <p:nvPr/>
            </p:nvGrpSpPr>
            <p:grpSpPr>
              <a:xfrm>
                <a:off x="1247729" y="1447859"/>
                <a:ext cx="6495853" cy="558676"/>
                <a:chOff x="1631146" y="1316984"/>
                <a:chExt cx="5761800" cy="558900"/>
              </a:xfrm>
            </p:grpSpPr>
            <p:sp>
              <p:nvSpPr>
                <p:cNvPr id="313" name="Shape 31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14" name="Shape 31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15" name="Shape 315"/>
              <p:cNvGrpSpPr/>
              <p:nvPr/>
            </p:nvGrpSpPr>
            <p:grpSpPr>
              <a:xfrm>
                <a:off x="2168544" y="1219200"/>
                <a:ext cx="4651533" cy="1219108"/>
                <a:chOff x="2530675" y="1066800"/>
                <a:chExt cx="4651998" cy="1220084"/>
              </a:xfrm>
            </p:grpSpPr>
            <p:pic>
              <p:nvPicPr>
                <p:cNvPr descr="C:\Users\dell\Desktop\Icon sale page\Icon tĩnh\200wide.jpg" id="316" name="Shape 31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17" name="Shape 317"/>
                <p:cNvGrpSpPr/>
                <p:nvPr/>
              </p:nvGrpSpPr>
              <p:grpSpPr>
                <a:xfrm>
                  <a:off x="2530675" y="1066800"/>
                  <a:ext cx="4651998" cy="1011299"/>
                  <a:chOff x="2671148" y="1311915"/>
                  <a:chExt cx="3938700" cy="1011299"/>
                </a:xfrm>
              </p:grpSpPr>
              <p:pic>
                <p:nvPicPr>
                  <p:cNvPr id="318" name="Shape 31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9" name="Shape 31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20" name="Shape 320"/>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21" name="Shape 321"/>
          <p:cNvPicPr preferRelativeResize="0"/>
          <p:nvPr/>
        </p:nvPicPr>
        <p:blipFill>
          <a:blip r:embed="rId5">
            <a:alphaModFix/>
          </a:blip>
          <a:stretch>
            <a:fillRect/>
          </a:stretch>
        </p:blipFill>
        <p:spPr>
          <a:xfrm>
            <a:off x="2452425" y="3157325"/>
            <a:ext cx="8106250" cy="30985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grpSp>
        <p:nvGrpSpPr>
          <p:cNvPr id="327" name="Shape 327"/>
          <p:cNvGrpSpPr/>
          <p:nvPr/>
        </p:nvGrpSpPr>
        <p:grpSpPr>
          <a:xfrm>
            <a:off x="1654129" y="469900"/>
            <a:ext cx="6495853" cy="1219108"/>
            <a:chOff x="1654129" y="469900"/>
            <a:chExt cx="6495853" cy="1219108"/>
          </a:xfrm>
        </p:grpSpPr>
        <p:grpSp>
          <p:nvGrpSpPr>
            <p:cNvPr id="328" name="Shape 328"/>
            <p:cNvGrpSpPr/>
            <p:nvPr/>
          </p:nvGrpSpPr>
          <p:grpSpPr>
            <a:xfrm>
              <a:off x="1654129" y="469900"/>
              <a:ext cx="6495853" cy="1219108"/>
              <a:chOff x="1247729" y="1219200"/>
              <a:chExt cx="6495853" cy="1219108"/>
            </a:xfrm>
          </p:grpSpPr>
          <p:grpSp>
            <p:nvGrpSpPr>
              <p:cNvPr id="329" name="Shape 329"/>
              <p:cNvGrpSpPr/>
              <p:nvPr/>
            </p:nvGrpSpPr>
            <p:grpSpPr>
              <a:xfrm>
                <a:off x="1247729" y="1447859"/>
                <a:ext cx="6495853" cy="558676"/>
                <a:chOff x="1631146" y="1316984"/>
                <a:chExt cx="5761800" cy="558900"/>
              </a:xfrm>
            </p:grpSpPr>
            <p:sp>
              <p:nvSpPr>
                <p:cNvPr id="330" name="Shape 33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31" name="Shape 33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32" name="Shape 332"/>
              <p:cNvGrpSpPr/>
              <p:nvPr/>
            </p:nvGrpSpPr>
            <p:grpSpPr>
              <a:xfrm>
                <a:off x="2168544" y="1219200"/>
                <a:ext cx="4651533" cy="1219108"/>
                <a:chOff x="2530675" y="1066800"/>
                <a:chExt cx="4651998" cy="1220084"/>
              </a:xfrm>
            </p:grpSpPr>
            <p:pic>
              <p:nvPicPr>
                <p:cNvPr descr="C:\Users\dell\Desktop\Icon sale page\Icon tĩnh\200wide.jpg" id="333" name="Shape 33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34" name="Shape 334"/>
                <p:cNvGrpSpPr/>
                <p:nvPr/>
              </p:nvGrpSpPr>
              <p:grpSpPr>
                <a:xfrm>
                  <a:off x="2530675" y="1066800"/>
                  <a:ext cx="4651998" cy="1011299"/>
                  <a:chOff x="2671148" y="1311915"/>
                  <a:chExt cx="3938700" cy="1011299"/>
                </a:xfrm>
              </p:grpSpPr>
              <p:pic>
                <p:nvPicPr>
                  <p:cNvPr id="335" name="Shape 33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36" name="Shape 33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37" name="Shape 337"/>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38" name="Shape 338"/>
          <p:cNvPicPr preferRelativeResize="0"/>
          <p:nvPr/>
        </p:nvPicPr>
        <p:blipFill>
          <a:blip r:embed="rId5">
            <a:alphaModFix/>
          </a:blip>
          <a:stretch>
            <a:fillRect/>
          </a:stretch>
        </p:blipFill>
        <p:spPr>
          <a:xfrm>
            <a:off x="3368475" y="1899925"/>
            <a:ext cx="6353150" cy="45909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grpSp>
        <p:nvGrpSpPr>
          <p:cNvPr id="344" name="Shape 344"/>
          <p:cNvGrpSpPr/>
          <p:nvPr/>
        </p:nvGrpSpPr>
        <p:grpSpPr>
          <a:xfrm>
            <a:off x="1654129" y="469900"/>
            <a:ext cx="6495853" cy="1219108"/>
            <a:chOff x="1654129" y="469900"/>
            <a:chExt cx="6495853" cy="1219108"/>
          </a:xfrm>
        </p:grpSpPr>
        <p:grpSp>
          <p:nvGrpSpPr>
            <p:cNvPr id="345" name="Shape 345"/>
            <p:cNvGrpSpPr/>
            <p:nvPr/>
          </p:nvGrpSpPr>
          <p:grpSpPr>
            <a:xfrm>
              <a:off x="1654129" y="469900"/>
              <a:ext cx="6495853" cy="1219108"/>
              <a:chOff x="1247729" y="1219200"/>
              <a:chExt cx="6495853" cy="1219108"/>
            </a:xfrm>
          </p:grpSpPr>
          <p:grpSp>
            <p:nvGrpSpPr>
              <p:cNvPr id="346" name="Shape 346"/>
              <p:cNvGrpSpPr/>
              <p:nvPr/>
            </p:nvGrpSpPr>
            <p:grpSpPr>
              <a:xfrm>
                <a:off x="1247729" y="1447859"/>
                <a:ext cx="6495853" cy="558676"/>
                <a:chOff x="1631146" y="1316984"/>
                <a:chExt cx="5761800" cy="558900"/>
              </a:xfrm>
            </p:grpSpPr>
            <p:sp>
              <p:nvSpPr>
                <p:cNvPr id="347" name="Shape 34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8" name="Shape 34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9" name="Shape 349"/>
              <p:cNvGrpSpPr/>
              <p:nvPr/>
            </p:nvGrpSpPr>
            <p:grpSpPr>
              <a:xfrm>
                <a:off x="2168544" y="1219200"/>
                <a:ext cx="4651533" cy="1219108"/>
                <a:chOff x="2530675" y="1066800"/>
                <a:chExt cx="4651998" cy="1220084"/>
              </a:xfrm>
            </p:grpSpPr>
            <p:pic>
              <p:nvPicPr>
                <p:cNvPr descr="C:\Users\dell\Desktop\Icon sale page\Icon tĩnh\200wide.jpg" id="350" name="Shape 35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51" name="Shape 351"/>
                <p:cNvGrpSpPr/>
                <p:nvPr/>
              </p:nvGrpSpPr>
              <p:grpSpPr>
                <a:xfrm>
                  <a:off x="2530675" y="1066800"/>
                  <a:ext cx="4651998" cy="1011299"/>
                  <a:chOff x="2671148" y="1311915"/>
                  <a:chExt cx="3938700" cy="1011299"/>
                </a:xfrm>
              </p:grpSpPr>
              <p:pic>
                <p:nvPicPr>
                  <p:cNvPr id="352" name="Shape 35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53" name="Shape 35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54" name="Shape 354"/>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55" name="Shape 355"/>
          <p:cNvPicPr preferRelativeResize="0"/>
          <p:nvPr/>
        </p:nvPicPr>
        <p:blipFill>
          <a:blip r:embed="rId5">
            <a:alphaModFix/>
          </a:blip>
          <a:stretch>
            <a:fillRect/>
          </a:stretch>
        </p:blipFill>
        <p:spPr>
          <a:xfrm>
            <a:off x="4366725" y="1843312"/>
            <a:ext cx="3900749" cy="1952900"/>
          </a:xfrm>
          <a:prstGeom prst="rect">
            <a:avLst/>
          </a:prstGeom>
          <a:noFill/>
          <a:ln>
            <a:noFill/>
          </a:ln>
        </p:spPr>
      </p:pic>
      <p:pic>
        <p:nvPicPr>
          <p:cNvPr id="356" name="Shape 356"/>
          <p:cNvPicPr preferRelativeResize="0"/>
          <p:nvPr/>
        </p:nvPicPr>
        <p:blipFill>
          <a:blip r:embed="rId6">
            <a:alphaModFix/>
          </a:blip>
          <a:stretch>
            <a:fillRect/>
          </a:stretch>
        </p:blipFill>
        <p:spPr>
          <a:xfrm>
            <a:off x="2995850" y="4097375"/>
            <a:ext cx="6990149" cy="195289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grpSp>
        <p:nvGrpSpPr>
          <p:cNvPr id="362" name="Shape 362"/>
          <p:cNvGrpSpPr/>
          <p:nvPr/>
        </p:nvGrpSpPr>
        <p:grpSpPr>
          <a:xfrm>
            <a:off x="1654129" y="469900"/>
            <a:ext cx="6495853" cy="1219108"/>
            <a:chOff x="1654129" y="469900"/>
            <a:chExt cx="6495853" cy="1219108"/>
          </a:xfrm>
        </p:grpSpPr>
        <p:grpSp>
          <p:nvGrpSpPr>
            <p:cNvPr id="363" name="Shape 363"/>
            <p:cNvGrpSpPr/>
            <p:nvPr/>
          </p:nvGrpSpPr>
          <p:grpSpPr>
            <a:xfrm>
              <a:off x="1654129" y="469900"/>
              <a:ext cx="6495853" cy="1219108"/>
              <a:chOff x="1247729" y="1219200"/>
              <a:chExt cx="6495853" cy="1219108"/>
            </a:xfrm>
          </p:grpSpPr>
          <p:grpSp>
            <p:nvGrpSpPr>
              <p:cNvPr id="364" name="Shape 364"/>
              <p:cNvGrpSpPr/>
              <p:nvPr/>
            </p:nvGrpSpPr>
            <p:grpSpPr>
              <a:xfrm>
                <a:off x="1247729" y="1447859"/>
                <a:ext cx="6495853" cy="558676"/>
                <a:chOff x="1631146" y="1316984"/>
                <a:chExt cx="5761800" cy="558900"/>
              </a:xfrm>
            </p:grpSpPr>
            <p:sp>
              <p:nvSpPr>
                <p:cNvPr id="365" name="Shape 36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66" name="Shape 36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67" name="Shape 367"/>
              <p:cNvGrpSpPr/>
              <p:nvPr/>
            </p:nvGrpSpPr>
            <p:grpSpPr>
              <a:xfrm>
                <a:off x="2168544" y="1219200"/>
                <a:ext cx="4651533" cy="1219108"/>
                <a:chOff x="2530675" y="1066800"/>
                <a:chExt cx="4651998" cy="1220084"/>
              </a:xfrm>
            </p:grpSpPr>
            <p:pic>
              <p:nvPicPr>
                <p:cNvPr descr="C:\Users\dell\Desktop\Icon sale page\Icon tĩnh\200wide.jpg" id="368" name="Shape 36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69" name="Shape 369"/>
                <p:cNvGrpSpPr/>
                <p:nvPr/>
              </p:nvGrpSpPr>
              <p:grpSpPr>
                <a:xfrm>
                  <a:off x="2530675" y="1066800"/>
                  <a:ext cx="4651998" cy="1011299"/>
                  <a:chOff x="2671148" y="1311915"/>
                  <a:chExt cx="3938700" cy="1011299"/>
                </a:xfrm>
              </p:grpSpPr>
              <p:pic>
                <p:nvPicPr>
                  <p:cNvPr id="370" name="Shape 37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71" name="Shape 37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72" name="Shape 372"/>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73" name="Shape 373"/>
          <p:cNvPicPr preferRelativeResize="0"/>
          <p:nvPr/>
        </p:nvPicPr>
        <p:blipFill>
          <a:blip r:embed="rId5">
            <a:alphaModFix/>
          </a:blip>
          <a:stretch>
            <a:fillRect/>
          </a:stretch>
        </p:blipFill>
        <p:spPr>
          <a:xfrm>
            <a:off x="3324425" y="1689000"/>
            <a:ext cx="5824474" cy="2540525"/>
          </a:xfrm>
          <a:prstGeom prst="rect">
            <a:avLst/>
          </a:prstGeom>
          <a:noFill/>
          <a:ln>
            <a:noFill/>
          </a:ln>
        </p:spPr>
      </p:pic>
      <p:pic>
        <p:nvPicPr>
          <p:cNvPr id="374" name="Shape 374"/>
          <p:cNvPicPr preferRelativeResize="0"/>
          <p:nvPr/>
        </p:nvPicPr>
        <p:blipFill>
          <a:blip r:embed="rId6">
            <a:alphaModFix/>
          </a:blip>
          <a:stretch>
            <a:fillRect/>
          </a:stretch>
        </p:blipFill>
        <p:spPr>
          <a:xfrm>
            <a:off x="3397825" y="4420250"/>
            <a:ext cx="5751075" cy="19237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1988165" y="1147805"/>
            <a:ext cx="8596800" cy="777300"/>
          </a:xfrm>
          <a:prstGeom prst="rect">
            <a:avLst/>
          </a:prstGeom>
          <a:noFill/>
          <a:ln>
            <a:noFill/>
          </a:ln>
        </p:spPr>
        <p:txBody>
          <a:bodyPr anchorCtr="0" anchor="t" bIns="45700" lIns="91425" rIns="91425" tIns="45700">
            <a:noAutofit/>
          </a:bodyPr>
          <a:lstStyle/>
          <a:p>
            <a:pPr indent="0" lvl="0" marL="0" marR="0" rtl="0" algn="ctr">
              <a:spcBef>
                <a:spcPts val="0"/>
              </a:spcBef>
              <a:buClr>
                <a:srgbClr val="55643E"/>
              </a:buClr>
              <a:buSzPct val="25000"/>
              <a:buFont typeface="Arial"/>
              <a:buNone/>
            </a:pPr>
            <a:r>
              <a:rPr i="1" lang="en-US" sz="4800">
                <a:solidFill>
                  <a:srgbClr val="55643E"/>
                </a:solidFill>
                <a:latin typeface="Arial"/>
                <a:ea typeface="Arial"/>
                <a:cs typeface="Arial"/>
                <a:sym typeface="Arial"/>
              </a:rPr>
              <a:t>Thank you for your time and attention!</a:t>
            </a:r>
          </a:p>
        </p:txBody>
      </p:sp>
      <p:sp>
        <p:nvSpPr>
          <p:cNvPr id="381" name="Shape 381"/>
          <p:cNvSpPr/>
          <p:nvPr/>
        </p:nvSpPr>
        <p:spPr>
          <a:xfrm>
            <a:off x="6003633" y="2967334"/>
            <a:ext cx="184800" cy="923400"/>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
        <p:nvSpPr>
          <p:cNvPr id="382" name="Shape 382"/>
          <p:cNvSpPr txBox="1"/>
          <p:nvPr/>
        </p:nvSpPr>
        <p:spPr>
          <a:xfrm>
            <a:off x="2804875" y="2922350"/>
            <a:ext cx="4684500" cy="2041200"/>
          </a:xfrm>
          <a:prstGeom prst="rect">
            <a:avLst/>
          </a:prstGeom>
          <a:noFill/>
          <a:ln>
            <a:noFill/>
          </a:ln>
        </p:spPr>
        <p:txBody>
          <a:bodyPr anchorCtr="0" anchor="t" bIns="91425" lIns="91425" rIns="91425" tIns="91425">
            <a:noAutofit/>
          </a:bodyPr>
          <a:lstStyle/>
          <a:p>
            <a:pPr lvl="0">
              <a:spcBef>
                <a:spcPts val="0"/>
              </a:spcBef>
              <a:buNone/>
            </a:pPr>
            <a:r>
              <a:rPr lang="en-US"/>
              <a:t>S</a:t>
            </a:r>
            <a:r>
              <a:rPr lang="en-US"/>
              <a:t>ources:</a:t>
            </a:r>
          </a:p>
          <a:p>
            <a:pPr indent="-228600" lvl="0" marL="457200" rtl="0">
              <a:spcBef>
                <a:spcPts val="0"/>
              </a:spcBef>
              <a:buChar char="●"/>
            </a:pPr>
            <a:r>
              <a:rPr lang="en-US"/>
              <a:t>Effective Java - Joshua Bloch</a:t>
            </a:r>
          </a:p>
          <a:p>
            <a:pPr indent="-228600" lvl="0" marL="457200" rtl="0">
              <a:spcBef>
                <a:spcPts val="0"/>
              </a:spcBef>
              <a:buChar char="●"/>
            </a:pPr>
            <a:r>
              <a:rPr lang="en-US"/>
              <a:t>Design Patterns - Elements of Reusable</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2230747" y="2519896"/>
            <a:ext cx="8915400" cy="377762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3600">
                <a:latin typeface="Arial"/>
                <a:ea typeface="Arial"/>
                <a:cs typeface="Arial"/>
                <a:sym typeface="Arial"/>
              </a:rPr>
              <a:t>Tìm hiểu về </a:t>
            </a:r>
          </a:p>
          <a:p>
            <a:pPr indent="457200" lvl="0" marL="1371600" marR="0" rtl="0" algn="l">
              <a:spcBef>
                <a:spcPts val="0"/>
              </a:spcBef>
              <a:spcAft>
                <a:spcPts val="0"/>
              </a:spcAft>
              <a:buNone/>
            </a:pPr>
            <a:r>
              <a:rPr lang="en-US" sz="3600">
                <a:latin typeface="Arial"/>
                <a:ea typeface="Arial"/>
                <a:cs typeface="Arial"/>
                <a:sym typeface="Arial"/>
              </a:rPr>
              <a:t>builder pattern.</a:t>
            </a:r>
          </a:p>
        </p:txBody>
      </p:sp>
      <p:grpSp>
        <p:nvGrpSpPr>
          <p:cNvPr id="176" name="Shape 176"/>
          <p:cNvGrpSpPr/>
          <p:nvPr/>
        </p:nvGrpSpPr>
        <p:grpSpPr>
          <a:xfrm>
            <a:off x="2844800" y="635000"/>
            <a:ext cx="7365999" cy="1409700"/>
            <a:chOff x="0" y="0"/>
            <a:chExt cx="7365999" cy="1409700"/>
          </a:xfrm>
        </p:grpSpPr>
        <p:sp>
          <p:nvSpPr>
            <p:cNvPr id="177" name="Shape 177"/>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latin typeface="Arial"/>
                  <a:ea typeface="Arial"/>
                  <a:cs typeface="Arial"/>
                  <a:sym typeface="Arial"/>
                </a:rPr>
                <a:t>NỘI DUNG CƠ BẢN</a:t>
              </a:r>
            </a:p>
          </p:txBody>
        </p:sp>
      </p:grpSp>
      <p:pic>
        <p:nvPicPr>
          <p:cNvPr descr="Kết quả hình ảnh cho training" id="179" name="Shape 179"/>
          <p:cNvPicPr preferRelativeResize="0"/>
          <p:nvPr/>
        </p:nvPicPr>
        <p:blipFill>
          <a:blip r:embed="rId3">
            <a:alphaModFix/>
          </a:blip>
          <a:stretch>
            <a:fillRect/>
          </a:stretch>
        </p:blipFill>
        <p:spPr>
          <a:xfrm>
            <a:off x="7480325" y="2402425"/>
            <a:ext cx="4381500" cy="3333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2365925" y="1851551"/>
            <a:ext cx="10058400" cy="4823700"/>
          </a:xfrm>
          <a:prstGeom prst="rect">
            <a:avLst/>
          </a:prstGeom>
          <a:noFill/>
          <a:ln>
            <a:noFill/>
          </a:ln>
        </p:spPr>
        <p:txBody>
          <a:bodyPr anchorCtr="0" anchor="t" bIns="45700" lIns="91425" rIns="91425" tIns="45700">
            <a:noAutofit/>
          </a:bodyPr>
          <a:lstStyle/>
          <a:p>
            <a:pPr indent="-342900" lvl="0" marL="457200" marR="0" rtl="0" algn="l">
              <a:spcBef>
                <a:spcPts val="0"/>
              </a:spcBef>
              <a:spcAft>
                <a:spcPts val="0"/>
              </a:spcAft>
              <a:buClr>
                <a:srgbClr val="3F3F3F"/>
              </a:buClr>
              <a:buSzPct val="100000"/>
              <a:buFont typeface="Times New Roman"/>
              <a:buChar char="●"/>
            </a:pPr>
            <a:r>
              <a:rPr lang="en-US" sz="1800">
                <a:solidFill>
                  <a:srgbClr val="3F3F3F"/>
                </a:solidFill>
                <a:latin typeface="Times New Roman"/>
                <a:ea typeface="Times New Roman"/>
                <a:cs typeface="Times New Roman"/>
                <a:sym typeface="Times New Roman"/>
              </a:rPr>
              <a:t>Phân tách những khởi tạo các thành phần của một đối tượng phức hợp, để có thể cùng một khởi tạo mà có thể tạo nên nhiều định dạng khác nhau. </a:t>
            </a:r>
          </a:p>
          <a:p>
            <a:pPr indent="-342900" lvl="0" marL="457200" marR="0" rtl="0" algn="l">
              <a:spcBef>
                <a:spcPts val="0"/>
              </a:spcBef>
              <a:spcAft>
                <a:spcPts val="0"/>
              </a:spcAft>
              <a:buClr>
                <a:srgbClr val="3F3F3F"/>
              </a:buClr>
              <a:buSzPct val="100000"/>
              <a:buFont typeface="Times New Roman"/>
              <a:buChar char="●"/>
            </a:pPr>
            <a:r>
              <a:rPr lang="en-US" sz="1800">
                <a:solidFill>
                  <a:srgbClr val="3F3F3F"/>
                </a:solidFill>
                <a:latin typeface="Times New Roman"/>
                <a:ea typeface="Times New Roman"/>
                <a:cs typeface="Times New Roman"/>
                <a:sym typeface="Times New Roman"/>
              </a:rPr>
              <a:t>Cấu trúc mẫu: </a:t>
            </a:r>
          </a:p>
        </p:txBody>
      </p:sp>
      <p:grpSp>
        <p:nvGrpSpPr>
          <p:cNvPr id="186" name="Shape 186"/>
          <p:cNvGrpSpPr/>
          <p:nvPr/>
        </p:nvGrpSpPr>
        <p:grpSpPr>
          <a:xfrm>
            <a:off x="1654174" y="469900"/>
            <a:ext cx="6496049" cy="1219199"/>
            <a:chOff x="1654174" y="469900"/>
            <a:chExt cx="6496049" cy="1219199"/>
          </a:xfrm>
        </p:grpSpPr>
        <p:grpSp>
          <p:nvGrpSpPr>
            <p:cNvPr id="187" name="Shape 187"/>
            <p:cNvGrpSpPr/>
            <p:nvPr/>
          </p:nvGrpSpPr>
          <p:grpSpPr>
            <a:xfrm>
              <a:off x="1654174" y="469900"/>
              <a:ext cx="6496049" cy="1219199"/>
              <a:chOff x="1247774" y="1219200"/>
              <a:chExt cx="6496049" cy="1219199"/>
            </a:xfrm>
          </p:grpSpPr>
          <p:grpSp>
            <p:nvGrpSpPr>
              <p:cNvPr id="188" name="Shape 188"/>
              <p:cNvGrpSpPr/>
              <p:nvPr/>
            </p:nvGrpSpPr>
            <p:grpSpPr>
              <a:xfrm>
                <a:off x="1247774" y="1447799"/>
                <a:ext cx="6496049" cy="558799"/>
                <a:chOff x="1631146" y="1316984"/>
                <a:chExt cx="5761831" cy="559048"/>
              </a:xfrm>
            </p:grpSpPr>
            <p:sp>
              <p:nvSpPr>
                <p:cNvPr id="189" name="Shape 189"/>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90" name="Shape 190"/>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91" name="Shape 191"/>
              <p:cNvGrpSpPr/>
              <p:nvPr/>
            </p:nvGrpSpPr>
            <p:grpSpPr>
              <a:xfrm>
                <a:off x="2168525" y="1219200"/>
                <a:ext cx="4651374" cy="1219199"/>
                <a:chOff x="2530645" y="1066800"/>
                <a:chExt cx="4651819" cy="1220176"/>
              </a:xfrm>
            </p:grpSpPr>
            <p:pic>
              <p:nvPicPr>
                <p:cNvPr descr="C:\Users\dell\Desktop\Icon sale page\Icon tĩnh\200wide.jpg" id="192" name="Shape 192"/>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3" name="Shape 193"/>
                <p:cNvGrpSpPr/>
                <p:nvPr/>
              </p:nvGrpSpPr>
              <p:grpSpPr>
                <a:xfrm>
                  <a:off x="2530645" y="1066800"/>
                  <a:ext cx="4651819" cy="1011238"/>
                  <a:chOff x="2671148" y="1311915"/>
                  <a:chExt cx="3938586" cy="1011238"/>
                </a:xfrm>
              </p:grpSpPr>
              <p:pic>
                <p:nvPicPr>
                  <p:cNvPr id="194" name="Shape 194"/>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5" name="Shape 195"/>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6" name="Shape 196"/>
            <p:cNvSpPr/>
            <p:nvPr/>
          </p:nvSpPr>
          <p:spPr>
            <a:xfrm>
              <a:off x="2741610" y="731574"/>
              <a:ext cx="2171700"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Khái niệm</a:t>
              </a:r>
            </a:p>
          </p:txBody>
        </p:sp>
      </p:grpSp>
      <p:pic>
        <p:nvPicPr>
          <p:cNvPr id="197" name="Shape 197"/>
          <p:cNvPicPr preferRelativeResize="0"/>
          <p:nvPr/>
        </p:nvPicPr>
        <p:blipFill>
          <a:blip r:embed="rId5">
            <a:alphaModFix/>
          </a:blip>
          <a:stretch>
            <a:fillRect/>
          </a:stretch>
        </p:blipFill>
        <p:spPr>
          <a:xfrm>
            <a:off x="3721875" y="2804875"/>
            <a:ext cx="5779474" cy="34834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Clr>
                <a:schemeClr val="dk1"/>
              </a:buClr>
              <a:buSzPct val="45833"/>
              <a:buFont typeface="Arial"/>
              <a:buNone/>
            </a:pPr>
            <a:r>
              <a:rPr lang="en-US" sz="2400">
                <a:solidFill>
                  <a:srgbClr val="3F3F3F"/>
                </a:solidFill>
                <a:latin typeface="Times New Roman"/>
                <a:ea typeface="Times New Roman"/>
                <a:cs typeface="Times New Roman"/>
                <a:sym typeface="Times New Roman"/>
              </a:rPr>
              <a:t>Trong đó:</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Director: là lớp điều khiển tạo ra một đối tượng Product.</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Builder: là lớp trừu tượng cho phép tạo ra đối tượng Product từ các phương thức nhỏ khởi tạo từng thành phần của Product</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ConcreteBuilder: là lớp dẫn xuất của Builder, khởi tạo từng đối tượng cụ thể, lớp này sẽ khởi tạo đối tượng.</a:t>
            </a:r>
          </a:p>
        </p:txBody>
      </p:sp>
      <p:grpSp>
        <p:nvGrpSpPr>
          <p:cNvPr id="204" name="Shape 204"/>
          <p:cNvGrpSpPr/>
          <p:nvPr/>
        </p:nvGrpSpPr>
        <p:grpSpPr>
          <a:xfrm>
            <a:off x="1654129" y="469900"/>
            <a:ext cx="6495853" cy="1219108"/>
            <a:chOff x="1654129" y="469900"/>
            <a:chExt cx="6495853" cy="1219108"/>
          </a:xfrm>
        </p:grpSpPr>
        <p:grpSp>
          <p:nvGrpSpPr>
            <p:cNvPr id="205" name="Shape 205"/>
            <p:cNvGrpSpPr/>
            <p:nvPr/>
          </p:nvGrpSpPr>
          <p:grpSpPr>
            <a:xfrm>
              <a:off x="1654129" y="469900"/>
              <a:ext cx="6495853" cy="1219108"/>
              <a:chOff x="1247729" y="1219200"/>
              <a:chExt cx="6495853" cy="1219108"/>
            </a:xfrm>
          </p:grpSpPr>
          <p:grpSp>
            <p:nvGrpSpPr>
              <p:cNvPr id="206" name="Shape 206"/>
              <p:cNvGrpSpPr/>
              <p:nvPr/>
            </p:nvGrpSpPr>
            <p:grpSpPr>
              <a:xfrm>
                <a:off x="1247729" y="1447859"/>
                <a:ext cx="6495853" cy="558676"/>
                <a:chOff x="1631146" y="1316984"/>
                <a:chExt cx="5761800" cy="558900"/>
              </a:xfrm>
            </p:grpSpPr>
            <p:sp>
              <p:nvSpPr>
                <p:cNvPr id="207" name="Shape 20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8" name="Shape 20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9" name="Shape 209"/>
              <p:cNvGrpSpPr/>
              <p:nvPr/>
            </p:nvGrpSpPr>
            <p:grpSpPr>
              <a:xfrm>
                <a:off x="2168544" y="1219200"/>
                <a:ext cx="4651533" cy="1219108"/>
                <a:chOff x="2530675" y="1066800"/>
                <a:chExt cx="4651998" cy="1220084"/>
              </a:xfrm>
            </p:grpSpPr>
            <p:pic>
              <p:nvPicPr>
                <p:cNvPr descr="C:\Users\dell\Desktop\Icon sale page\Icon tĩnh\200wide.jpg" id="210" name="Shape 21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11" name="Shape 211"/>
                <p:cNvGrpSpPr/>
                <p:nvPr/>
              </p:nvGrpSpPr>
              <p:grpSpPr>
                <a:xfrm>
                  <a:off x="2530675" y="1066800"/>
                  <a:ext cx="4651998" cy="1011299"/>
                  <a:chOff x="2671148" y="1311915"/>
                  <a:chExt cx="3938700" cy="1011299"/>
                </a:xfrm>
              </p:grpSpPr>
              <p:pic>
                <p:nvPicPr>
                  <p:cNvPr id="212" name="Shape 21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13" name="Shape 21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4" name="Shape 214"/>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Khái niệm</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400">
                <a:solidFill>
                  <a:srgbClr val="3F3F3F"/>
                </a:solidFill>
                <a:latin typeface="Times New Roman"/>
                <a:ea typeface="Times New Roman"/>
                <a:cs typeface="Times New Roman"/>
                <a:sym typeface="Times New Roman"/>
              </a:rPr>
              <a:t>Tình huống áp dụng</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Có cấu trúc bên trong phức tạp (đặc biệt là một biến là một tập các đối tượng liên quan với nhau).</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Có các thuộc tính phụ thuộc vào các thuộc tính khác.</a:t>
            </a:r>
          </a:p>
          <a:p>
            <a:pPr indent="-381000" lvl="0" marL="457200" marR="0" rtl="0" algn="l">
              <a:spcBef>
                <a:spcPts val="0"/>
              </a:spcBef>
              <a:spcAft>
                <a:spcPts val="0"/>
              </a:spcAft>
              <a:buClr>
                <a:srgbClr val="3F3F3F"/>
              </a:buClr>
              <a:buSzPct val="100000"/>
              <a:buFont typeface="Times New Roman"/>
              <a:buChar char="●"/>
            </a:pPr>
            <a:r>
              <a:rPr lang="en-US" sz="2400">
                <a:solidFill>
                  <a:srgbClr val="3F3F3F"/>
                </a:solidFill>
                <a:latin typeface="Times New Roman"/>
                <a:ea typeface="Times New Roman"/>
                <a:cs typeface="Times New Roman"/>
                <a:sym typeface="Times New Roman"/>
              </a:rPr>
              <a:t>Đối tượng khó khởi tạo hoặc khởi tạo phức tạp.</a:t>
            </a:r>
          </a:p>
        </p:txBody>
      </p:sp>
      <p:grpSp>
        <p:nvGrpSpPr>
          <p:cNvPr id="221" name="Shape 221"/>
          <p:cNvGrpSpPr/>
          <p:nvPr/>
        </p:nvGrpSpPr>
        <p:grpSpPr>
          <a:xfrm>
            <a:off x="1654129" y="469900"/>
            <a:ext cx="6495853" cy="1219108"/>
            <a:chOff x="1654129" y="469900"/>
            <a:chExt cx="6495853" cy="1219108"/>
          </a:xfrm>
        </p:grpSpPr>
        <p:grpSp>
          <p:nvGrpSpPr>
            <p:cNvPr id="222" name="Shape 222"/>
            <p:cNvGrpSpPr/>
            <p:nvPr/>
          </p:nvGrpSpPr>
          <p:grpSpPr>
            <a:xfrm>
              <a:off x="1654129" y="469900"/>
              <a:ext cx="6495853" cy="1219108"/>
              <a:chOff x="1247729" y="1219200"/>
              <a:chExt cx="6495853" cy="1219108"/>
            </a:xfrm>
          </p:grpSpPr>
          <p:grpSp>
            <p:nvGrpSpPr>
              <p:cNvPr id="223" name="Shape 223"/>
              <p:cNvGrpSpPr/>
              <p:nvPr/>
            </p:nvGrpSpPr>
            <p:grpSpPr>
              <a:xfrm>
                <a:off x="1247729" y="1447859"/>
                <a:ext cx="6495853" cy="558676"/>
                <a:chOff x="1631146" y="1316984"/>
                <a:chExt cx="5761800" cy="558900"/>
              </a:xfrm>
            </p:grpSpPr>
            <p:sp>
              <p:nvSpPr>
                <p:cNvPr id="224" name="Shape 22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5" name="Shape 22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6" name="Shape 226"/>
              <p:cNvGrpSpPr/>
              <p:nvPr/>
            </p:nvGrpSpPr>
            <p:grpSpPr>
              <a:xfrm>
                <a:off x="2168544" y="1219200"/>
                <a:ext cx="4651533" cy="1219108"/>
                <a:chOff x="2530675" y="1066800"/>
                <a:chExt cx="4651998" cy="1220084"/>
              </a:xfrm>
            </p:grpSpPr>
            <p:pic>
              <p:nvPicPr>
                <p:cNvPr descr="C:\Users\dell\Desktop\Icon sale page\Icon tĩnh\200wide.jpg" id="227" name="Shape 22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8" name="Shape 228"/>
                <p:cNvGrpSpPr/>
                <p:nvPr/>
              </p:nvGrpSpPr>
              <p:grpSpPr>
                <a:xfrm>
                  <a:off x="2530675" y="1066800"/>
                  <a:ext cx="4651998" cy="1011299"/>
                  <a:chOff x="2671148" y="1311915"/>
                  <a:chExt cx="3938700" cy="1011299"/>
                </a:xfrm>
              </p:grpSpPr>
              <p:pic>
                <p:nvPicPr>
                  <p:cNvPr id="229" name="Shape 22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30" name="Shape 23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31" name="Shape 231"/>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1. Khái niệm</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grpSp>
        <p:nvGrpSpPr>
          <p:cNvPr id="237" name="Shape 237"/>
          <p:cNvGrpSpPr/>
          <p:nvPr/>
        </p:nvGrpSpPr>
        <p:grpSpPr>
          <a:xfrm>
            <a:off x="1654129" y="469900"/>
            <a:ext cx="6495853" cy="1219108"/>
            <a:chOff x="1654129" y="469900"/>
            <a:chExt cx="6495853" cy="1219108"/>
          </a:xfrm>
        </p:grpSpPr>
        <p:grpSp>
          <p:nvGrpSpPr>
            <p:cNvPr id="238" name="Shape 238"/>
            <p:cNvGrpSpPr/>
            <p:nvPr/>
          </p:nvGrpSpPr>
          <p:grpSpPr>
            <a:xfrm>
              <a:off x="1654129" y="469900"/>
              <a:ext cx="6495853" cy="1219108"/>
              <a:chOff x="1247729" y="1219200"/>
              <a:chExt cx="6495853" cy="1219108"/>
            </a:xfrm>
          </p:grpSpPr>
          <p:grpSp>
            <p:nvGrpSpPr>
              <p:cNvPr id="239" name="Shape 239"/>
              <p:cNvGrpSpPr/>
              <p:nvPr/>
            </p:nvGrpSpPr>
            <p:grpSpPr>
              <a:xfrm>
                <a:off x="1247729" y="1447859"/>
                <a:ext cx="6495853" cy="558676"/>
                <a:chOff x="1631146" y="1316984"/>
                <a:chExt cx="5761800" cy="558900"/>
              </a:xfrm>
            </p:grpSpPr>
            <p:sp>
              <p:nvSpPr>
                <p:cNvPr id="240" name="Shape 2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41" name="Shape 2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42" name="Shape 242"/>
              <p:cNvGrpSpPr/>
              <p:nvPr/>
            </p:nvGrpSpPr>
            <p:grpSpPr>
              <a:xfrm>
                <a:off x="2168544" y="1219200"/>
                <a:ext cx="4651533" cy="1219108"/>
                <a:chOff x="2530675" y="1066800"/>
                <a:chExt cx="4651998" cy="1220084"/>
              </a:xfrm>
            </p:grpSpPr>
            <p:pic>
              <p:nvPicPr>
                <p:cNvPr descr="C:\Users\dell\Desktop\Icon sale page\Icon tĩnh\200wide.jpg" id="243" name="Shape 2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4" name="Shape 244"/>
                <p:cNvGrpSpPr/>
                <p:nvPr/>
              </p:nvGrpSpPr>
              <p:grpSpPr>
                <a:xfrm>
                  <a:off x="2530675" y="1066800"/>
                  <a:ext cx="4651998" cy="1011299"/>
                  <a:chOff x="2671148" y="1311915"/>
                  <a:chExt cx="3938700" cy="1011299"/>
                </a:xfrm>
              </p:grpSpPr>
              <p:pic>
                <p:nvPicPr>
                  <p:cNvPr id="245" name="Shape 2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6" name="Shape 2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7" name="Shape 247"/>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248" name="Shape 248"/>
          <p:cNvSpPr txBox="1"/>
          <p:nvPr/>
        </p:nvSpPr>
        <p:spPr>
          <a:xfrm>
            <a:off x="1866600" y="1689000"/>
            <a:ext cx="9675900" cy="986700"/>
          </a:xfrm>
          <a:prstGeom prst="rect">
            <a:avLst/>
          </a:prstGeom>
          <a:noFill/>
          <a:ln>
            <a:noFill/>
          </a:ln>
        </p:spPr>
        <p:txBody>
          <a:bodyPr anchorCtr="0" anchor="t" bIns="91425" lIns="91425" rIns="91425" tIns="91425">
            <a:noAutofit/>
          </a:bodyPr>
          <a:lstStyle/>
          <a:p>
            <a:pPr lvl="0">
              <a:spcBef>
                <a:spcPts val="0"/>
              </a:spcBef>
              <a:buNone/>
            </a:pPr>
            <a:r>
              <a:rPr lang="en-US"/>
              <a:t>T</a:t>
            </a:r>
            <a:r>
              <a:rPr lang="en-US"/>
              <a:t>a có một class quản lý sách, với các trường như sau: tiêu đề, tên tác giả, thể loại, năm xuất bản, ISBN. Để phục vụ việc tạo một object thuộc class này, ta nghĩ đến việc tạo một constructor như sau:</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Clr>
                <a:schemeClr val="dk1"/>
              </a:buClr>
              <a:buFont typeface="Arial"/>
              <a:buNone/>
            </a:pPr>
            <a:r>
              <a:rPr lang="en-US"/>
              <a:t>Book book2 = new Book("Core Java", "Cay Horstman", Genre.TECHNOLOGY, new GregorianCalendar(2012,12,7), "0137081898");</a:t>
            </a:r>
            <a:br>
              <a:rPr lang="en-US"/>
            </a:br>
          </a:p>
          <a:p>
            <a:pPr lvl="0">
              <a:spcBef>
                <a:spcPts val="0"/>
              </a:spcBef>
              <a:buNone/>
            </a:pPr>
            <a:r>
              <a:t/>
            </a:r>
            <a:endParaRPr/>
          </a:p>
        </p:txBody>
      </p:sp>
      <p:pic>
        <p:nvPicPr>
          <p:cNvPr id="249" name="Shape 249"/>
          <p:cNvPicPr preferRelativeResize="0"/>
          <p:nvPr/>
        </p:nvPicPr>
        <p:blipFill>
          <a:blip r:embed="rId5">
            <a:alphaModFix/>
          </a:blip>
          <a:stretch>
            <a:fillRect/>
          </a:stretch>
        </p:blipFill>
        <p:spPr>
          <a:xfrm>
            <a:off x="1988050" y="2516700"/>
            <a:ext cx="8337349" cy="2916824"/>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grpSp>
        <p:nvGrpSpPr>
          <p:cNvPr id="255" name="Shape 255"/>
          <p:cNvGrpSpPr/>
          <p:nvPr/>
        </p:nvGrpSpPr>
        <p:grpSpPr>
          <a:xfrm>
            <a:off x="1654129" y="469900"/>
            <a:ext cx="6495853" cy="1219108"/>
            <a:chOff x="1654129" y="469900"/>
            <a:chExt cx="6495853" cy="1219108"/>
          </a:xfrm>
        </p:grpSpPr>
        <p:grpSp>
          <p:nvGrpSpPr>
            <p:cNvPr id="256" name="Shape 256"/>
            <p:cNvGrpSpPr/>
            <p:nvPr/>
          </p:nvGrpSpPr>
          <p:grpSpPr>
            <a:xfrm>
              <a:off x="1654129" y="469900"/>
              <a:ext cx="6495853" cy="1219108"/>
              <a:chOff x="1247729" y="1219200"/>
              <a:chExt cx="6495853" cy="1219108"/>
            </a:xfrm>
          </p:grpSpPr>
          <p:grpSp>
            <p:nvGrpSpPr>
              <p:cNvPr id="257" name="Shape 257"/>
              <p:cNvGrpSpPr/>
              <p:nvPr/>
            </p:nvGrpSpPr>
            <p:grpSpPr>
              <a:xfrm>
                <a:off x="1247729" y="1447859"/>
                <a:ext cx="6495853" cy="558676"/>
                <a:chOff x="1631146" y="1316984"/>
                <a:chExt cx="5761800" cy="558900"/>
              </a:xfrm>
            </p:grpSpPr>
            <p:sp>
              <p:nvSpPr>
                <p:cNvPr id="258" name="Shape 25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59" name="Shape 25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60" name="Shape 260"/>
              <p:cNvGrpSpPr/>
              <p:nvPr/>
            </p:nvGrpSpPr>
            <p:grpSpPr>
              <a:xfrm>
                <a:off x="2168544" y="1219200"/>
                <a:ext cx="4651533" cy="1219108"/>
                <a:chOff x="2530675" y="1066800"/>
                <a:chExt cx="4651998" cy="1220084"/>
              </a:xfrm>
            </p:grpSpPr>
            <p:pic>
              <p:nvPicPr>
                <p:cNvPr descr="C:\Users\dell\Desktop\Icon sale page\Icon tĩnh\200wide.jpg" id="261" name="Shape 26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62" name="Shape 262"/>
                <p:cNvGrpSpPr/>
                <p:nvPr/>
              </p:nvGrpSpPr>
              <p:grpSpPr>
                <a:xfrm>
                  <a:off x="2530675" y="1066800"/>
                  <a:ext cx="4651998" cy="1011299"/>
                  <a:chOff x="2671148" y="1311915"/>
                  <a:chExt cx="3938700" cy="1011299"/>
                </a:xfrm>
              </p:grpSpPr>
              <p:pic>
                <p:nvPicPr>
                  <p:cNvPr id="263" name="Shape 26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64" name="Shape 26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5" name="Shape 265"/>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266" name="Shape 266"/>
          <p:cNvSpPr txBox="1"/>
          <p:nvPr/>
        </p:nvSpPr>
        <p:spPr>
          <a:xfrm>
            <a:off x="2057500" y="2100175"/>
            <a:ext cx="9675900" cy="34215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US" sz="1800"/>
              <a:t>V</a:t>
            </a:r>
            <a:r>
              <a:rPr lang="en-US" sz="1800"/>
              <a:t>ới cách tạo object như trên, có một số nhược điểm như sau:</a:t>
            </a:r>
          </a:p>
          <a:p>
            <a:pPr indent="-342900" lvl="0" marL="457200" rtl="0">
              <a:lnSpc>
                <a:spcPct val="115000"/>
              </a:lnSpc>
              <a:spcBef>
                <a:spcPts val="0"/>
              </a:spcBef>
              <a:buClr>
                <a:schemeClr val="dk1"/>
              </a:buClr>
              <a:buSzPct val="100000"/>
            </a:pPr>
            <a:r>
              <a:rPr lang="en-US" sz="1800"/>
              <a:t>Ta bắt buộc phải khai báo tất cả các parameters không có giá trị default. Ta sẽ bị buộc phải set cả những parameters mà ta không quan tâm khi thực hiện test object.</a:t>
            </a:r>
          </a:p>
          <a:p>
            <a:pPr indent="-342900" lvl="0" marL="457200" rtl="0">
              <a:lnSpc>
                <a:spcPct val="115000"/>
              </a:lnSpc>
              <a:spcBef>
                <a:spcPts val="0"/>
              </a:spcBef>
              <a:buClr>
                <a:schemeClr val="dk1"/>
              </a:buClr>
              <a:buSzPct val="100000"/>
            </a:pPr>
            <a:r>
              <a:rPr lang="en-US" sz="1800"/>
              <a:t>Cần phải đếm vị trí của parameters cùng với kiểu dữ liệu. Với những class phức tạp có nhiều parameters hơn nữa, việc khai báo như trên rõ ràng không tốt về mặt code visibility.</a:t>
            </a:r>
          </a:p>
          <a:p>
            <a:pPr indent="-342900" lvl="0" marL="457200" rtl="0">
              <a:lnSpc>
                <a:spcPct val="115000"/>
              </a:lnSpc>
              <a:spcBef>
                <a:spcPts val="0"/>
              </a:spcBef>
              <a:buClr>
                <a:schemeClr val="dk1"/>
              </a:buClr>
              <a:buSzPct val="100000"/>
            </a:pPr>
            <a:r>
              <a:rPr lang="en-US" sz="1800"/>
              <a:t>Nhu cầu tạo object với các constructor với bộ tham số đầu vào khác nhau. Như ví dụ ở trên, ta muốn tạo object nhưng không muốn nhập thể loại, hoặc không muốn nhập năm xuất bản, … dẫn đến rất nhiều phiên bản constructor khác nhau.</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grpSp>
        <p:nvGrpSpPr>
          <p:cNvPr id="272" name="Shape 272"/>
          <p:cNvGrpSpPr/>
          <p:nvPr/>
        </p:nvGrpSpPr>
        <p:grpSpPr>
          <a:xfrm>
            <a:off x="1654129" y="469900"/>
            <a:ext cx="6495853" cy="1219108"/>
            <a:chOff x="1654129" y="469900"/>
            <a:chExt cx="6495853" cy="1219108"/>
          </a:xfrm>
        </p:grpSpPr>
        <p:grpSp>
          <p:nvGrpSpPr>
            <p:cNvPr id="273" name="Shape 273"/>
            <p:cNvGrpSpPr/>
            <p:nvPr/>
          </p:nvGrpSpPr>
          <p:grpSpPr>
            <a:xfrm>
              <a:off x="1654129" y="469900"/>
              <a:ext cx="6495853" cy="1219108"/>
              <a:chOff x="1247729" y="1219200"/>
              <a:chExt cx="6495853" cy="1219108"/>
            </a:xfrm>
          </p:grpSpPr>
          <p:grpSp>
            <p:nvGrpSpPr>
              <p:cNvPr id="274" name="Shape 274"/>
              <p:cNvGrpSpPr/>
              <p:nvPr/>
            </p:nvGrpSpPr>
            <p:grpSpPr>
              <a:xfrm>
                <a:off x="1247729" y="1447859"/>
                <a:ext cx="6495853" cy="558676"/>
                <a:chOff x="1631146" y="1316984"/>
                <a:chExt cx="5761800" cy="558900"/>
              </a:xfrm>
            </p:grpSpPr>
            <p:sp>
              <p:nvSpPr>
                <p:cNvPr id="275" name="Shape 27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76" name="Shape 27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77" name="Shape 277"/>
              <p:cNvGrpSpPr/>
              <p:nvPr/>
            </p:nvGrpSpPr>
            <p:grpSpPr>
              <a:xfrm>
                <a:off x="2168544" y="1219200"/>
                <a:ext cx="4651533" cy="1219108"/>
                <a:chOff x="2530675" y="1066800"/>
                <a:chExt cx="4651998" cy="1220084"/>
              </a:xfrm>
            </p:grpSpPr>
            <p:pic>
              <p:nvPicPr>
                <p:cNvPr descr="C:\Users\dell\Desktop\Icon sale page\Icon tĩnh\200wide.jpg" id="278" name="Shape 27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79" name="Shape 279"/>
                <p:cNvGrpSpPr/>
                <p:nvPr/>
              </p:nvGrpSpPr>
              <p:grpSpPr>
                <a:xfrm>
                  <a:off x="2530675" y="1066800"/>
                  <a:ext cx="4651998" cy="1011299"/>
                  <a:chOff x="2671148" y="1311915"/>
                  <a:chExt cx="3938700" cy="1011299"/>
                </a:xfrm>
              </p:grpSpPr>
              <p:pic>
                <p:nvPicPr>
                  <p:cNvPr id="280" name="Shape 28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81" name="Shape 28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82" name="Shape 282"/>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sp>
        <p:nvSpPr>
          <p:cNvPr id="283" name="Shape 283"/>
          <p:cNvSpPr txBox="1"/>
          <p:nvPr/>
        </p:nvSpPr>
        <p:spPr>
          <a:xfrm>
            <a:off x="1866600" y="1689000"/>
            <a:ext cx="9675900" cy="3421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1800"/>
              <a:t>Hoặc có thể khai báo theo một cách thứ hai: tạo một constructor default, không đối số, sau đó thì tạo một loạt các setter để nhập các tham số cho parameter. </a:t>
            </a:r>
          </a:p>
        </p:txBody>
      </p:sp>
      <p:pic>
        <p:nvPicPr>
          <p:cNvPr id="284" name="Shape 284"/>
          <p:cNvPicPr preferRelativeResize="0"/>
          <p:nvPr/>
        </p:nvPicPr>
        <p:blipFill>
          <a:blip r:embed="rId5">
            <a:alphaModFix/>
          </a:blip>
          <a:stretch>
            <a:fillRect/>
          </a:stretch>
        </p:blipFill>
        <p:spPr>
          <a:xfrm>
            <a:off x="2662425" y="2687400"/>
            <a:ext cx="6867150" cy="2349649"/>
          </a:xfrm>
          <a:prstGeom prst="rect">
            <a:avLst/>
          </a:prstGeom>
          <a:noFill/>
          <a:ln>
            <a:noFill/>
          </a:ln>
        </p:spPr>
      </p:pic>
      <p:sp>
        <p:nvSpPr>
          <p:cNvPr id="285" name="Shape 285"/>
          <p:cNvSpPr txBox="1"/>
          <p:nvPr/>
        </p:nvSpPr>
        <p:spPr>
          <a:xfrm>
            <a:off x="2173425" y="5272000"/>
            <a:ext cx="8855100" cy="925200"/>
          </a:xfrm>
          <a:prstGeom prst="rect">
            <a:avLst/>
          </a:prstGeom>
          <a:noFill/>
          <a:ln>
            <a:noFill/>
          </a:ln>
        </p:spPr>
        <p:txBody>
          <a:bodyPr anchorCtr="0" anchor="t" bIns="91425" lIns="91425" rIns="91425" tIns="91425">
            <a:noAutofit/>
          </a:bodyPr>
          <a:lstStyle/>
          <a:p>
            <a:pPr lvl="0">
              <a:spcBef>
                <a:spcPts val="0"/>
              </a:spcBef>
              <a:buNone/>
            </a:pPr>
            <a:r>
              <a:rPr lang="en-US" sz="1800"/>
              <a:t>Nhưng cách này lại có nhược điểm là code quá dài và dễ bị quên một vài thuộc tính.</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nvSpPr>
        <p:spPr>
          <a:xfrm>
            <a:off x="2365925" y="1851550"/>
            <a:ext cx="9294300" cy="4823700"/>
          </a:xfrm>
          <a:prstGeom prst="rect">
            <a:avLst/>
          </a:prstGeom>
          <a:noFill/>
          <a:ln>
            <a:noFill/>
          </a:ln>
        </p:spPr>
        <p:txBody>
          <a:bodyPr anchorCtr="0" anchor="t" bIns="45700" lIns="91425" rIns="91425" tIns="45700">
            <a:noAutofit/>
          </a:bodyPr>
          <a:lstStyle/>
          <a:p>
            <a:pPr lvl="0" marR="0" rtl="0" algn="l">
              <a:spcBef>
                <a:spcPts val="0"/>
              </a:spcBef>
              <a:spcAft>
                <a:spcPts val="0"/>
              </a:spcAft>
              <a:buNone/>
            </a:pPr>
            <a:r>
              <a:rPr lang="en-US" sz="2400">
                <a:solidFill>
                  <a:srgbClr val="3F3F3F"/>
                </a:solidFill>
                <a:latin typeface="Times New Roman"/>
                <a:ea typeface="Times New Roman"/>
                <a:cs typeface="Times New Roman"/>
                <a:sym typeface="Times New Roman"/>
              </a:rPr>
              <a:t>Xét đối tượng Address, có các thành phần sau: Street, City và Region. Ta phân tách việc khởi tạo 1 đối tượng Address thành các phần : buildStreet, buildCity và buildRegion.</a:t>
            </a:r>
          </a:p>
        </p:txBody>
      </p:sp>
      <p:grpSp>
        <p:nvGrpSpPr>
          <p:cNvPr id="292" name="Shape 292"/>
          <p:cNvGrpSpPr/>
          <p:nvPr/>
        </p:nvGrpSpPr>
        <p:grpSpPr>
          <a:xfrm>
            <a:off x="1654129" y="469900"/>
            <a:ext cx="6495853" cy="1219108"/>
            <a:chOff x="1654129" y="469900"/>
            <a:chExt cx="6495853" cy="1219108"/>
          </a:xfrm>
        </p:grpSpPr>
        <p:grpSp>
          <p:nvGrpSpPr>
            <p:cNvPr id="293" name="Shape 293"/>
            <p:cNvGrpSpPr/>
            <p:nvPr/>
          </p:nvGrpSpPr>
          <p:grpSpPr>
            <a:xfrm>
              <a:off x="1654129" y="469900"/>
              <a:ext cx="6495853" cy="1219108"/>
              <a:chOff x="1247729" y="1219200"/>
              <a:chExt cx="6495853" cy="1219108"/>
            </a:xfrm>
          </p:grpSpPr>
          <p:grpSp>
            <p:nvGrpSpPr>
              <p:cNvPr id="294" name="Shape 294"/>
              <p:cNvGrpSpPr/>
              <p:nvPr/>
            </p:nvGrpSpPr>
            <p:grpSpPr>
              <a:xfrm>
                <a:off x="1247729" y="1447859"/>
                <a:ext cx="6495853" cy="558676"/>
                <a:chOff x="1631146" y="1316984"/>
                <a:chExt cx="5761800" cy="558900"/>
              </a:xfrm>
            </p:grpSpPr>
            <p:sp>
              <p:nvSpPr>
                <p:cNvPr id="295" name="Shape 29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96" name="Shape 29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97" name="Shape 297"/>
              <p:cNvGrpSpPr/>
              <p:nvPr/>
            </p:nvGrpSpPr>
            <p:grpSpPr>
              <a:xfrm>
                <a:off x="2168544" y="1219200"/>
                <a:ext cx="4651533" cy="1219108"/>
                <a:chOff x="2530675" y="1066800"/>
                <a:chExt cx="4651998" cy="1220084"/>
              </a:xfrm>
            </p:grpSpPr>
            <p:pic>
              <p:nvPicPr>
                <p:cNvPr descr="C:\Users\dell\Desktop\Icon sale page\Icon tĩnh\200wide.jpg" id="298" name="Shape 29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99" name="Shape 299"/>
                <p:cNvGrpSpPr/>
                <p:nvPr/>
              </p:nvGrpSpPr>
              <p:grpSpPr>
                <a:xfrm>
                  <a:off x="2530675" y="1066800"/>
                  <a:ext cx="4651998" cy="1011299"/>
                  <a:chOff x="2671148" y="1311915"/>
                  <a:chExt cx="3938700" cy="1011299"/>
                </a:xfrm>
              </p:grpSpPr>
              <p:pic>
                <p:nvPicPr>
                  <p:cNvPr id="300" name="Shape 30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01" name="Shape 30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02" name="Shape 302"/>
            <p:cNvSpPr/>
            <p:nvPr/>
          </p:nvSpPr>
          <p:spPr>
            <a:xfrm>
              <a:off x="2741610" y="731574"/>
              <a:ext cx="21717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2. Ví dụ</a:t>
              </a:r>
            </a:p>
          </p:txBody>
        </p:sp>
      </p:grpSp>
      <p:pic>
        <p:nvPicPr>
          <p:cNvPr id="303" name="Shape 303"/>
          <p:cNvPicPr preferRelativeResize="0"/>
          <p:nvPr/>
        </p:nvPicPr>
        <p:blipFill>
          <a:blip r:embed="rId5">
            <a:alphaModFix/>
          </a:blip>
          <a:stretch>
            <a:fillRect/>
          </a:stretch>
        </p:blipFill>
        <p:spPr>
          <a:xfrm>
            <a:off x="2452425" y="3157325"/>
            <a:ext cx="8106250" cy="30985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