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2513433-8EDA-4239-8DF8-E82345B8A2D3}">
  <a:tblStyle styleId="{F2513433-8EDA-4239-8DF8-E82345B8A2D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estrial-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41" name="Shape 34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58" name="Shape 35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76" name="Shape 37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93" name="Shape 39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10" name="Shape 41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28" name="Shape 42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46" name="Shape 44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63" name="Shape 46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81" name="Shape 48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99" name="Shape 49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17" name="Shape 51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35" name="Shape 53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53" name="Shape 55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71" name="Shape 57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88" name="Shape 58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06" name="Shape 60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24" name="Shape 62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42" name="Shape 64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60" name="Shape 66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78" name="Shape 67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96" name="Shape 69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78" name="Shape 27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5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70" name="Shape 7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7" name="Shape 7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5" name="Shape 85"/>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6" name="Shape 86"/>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7" name="Shape 87"/>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1" Type="http://schemas.openxmlformats.org/officeDocument/2006/relationships/hyperlink" Target="https://docs.oracle.com/javase/7/docs/api/java/util/Map.html" TargetMode="External"/><Relationship Id="rId10" Type="http://schemas.openxmlformats.org/officeDocument/2006/relationships/hyperlink" Target="https://docs.oracle.com/javase/7/docs/api/java/util/TreeMap.html#TreeMap(java.util.Map)" TargetMode="External"/><Relationship Id="rId13" Type="http://schemas.openxmlformats.org/officeDocument/2006/relationships/hyperlink" Target="https://docs.oracle.com/javase/7/docs/api/java/util/TreeMap.html" TargetMode="External"/><Relationship Id="rId12" Type="http://schemas.openxmlformats.org/officeDocument/2006/relationships/hyperlink" Target="https://docs.oracle.com/javase/7/docs/api/java/util/TreeMap.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jpg"/><Relationship Id="rId4" Type="http://schemas.openxmlformats.org/officeDocument/2006/relationships/image" Target="../media/image02.png"/><Relationship Id="rId9" Type="http://schemas.openxmlformats.org/officeDocument/2006/relationships/hyperlink" Target="https://docs.oracle.com/javase/7/docs/api/java/util/TreeMap.html" TargetMode="External"/><Relationship Id="rId15" Type="http://schemas.openxmlformats.org/officeDocument/2006/relationships/hyperlink" Target="https://docs.oracle.com/javase/7/docs/api/java/util/SortedMap.html" TargetMode="External"/><Relationship Id="rId14" Type="http://schemas.openxmlformats.org/officeDocument/2006/relationships/hyperlink" Target="https://docs.oracle.com/javase/7/docs/api/java/util/TreeMap.html#TreeMap(java.util.SortedMap)" TargetMode="External"/><Relationship Id="rId17" Type="http://schemas.openxmlformats.org/officeDocument/2006/relationships/hyperlink" Target="https://docs.oracle.com/javase/7/docs/api/java/util/TreeMap.html" TargetMode="External"/><Relationship Id="rId16" Type="http://schemas.openxmlformats.org/officeDocument/2006/relationships/hyperlink" Target="https://docs.oracle.com/javase/7/docs/api/java/util/TreeMap.html" TargetMode="External"/><Relationship Id="rId5" Type="http://schemas.openxmlformats.org/officeDocument/2006/relationships/image" Target="../media/image27.gif"/><Relationship Id="rId6" Type="http://schemas.openxmlformats.org/officeDocument/2006/relationships/hyperlink" Target="https://docs.oracle.com/javase/7/docs/api/java/util/TreeMap.html#TreeMap()" TargetMode="External"/><Relationship Id="rId7" Type="http://schemas.openxmlformats.org/officeDocument/2006/relationships/hyperlink" Target="https://docs.oracle.com/javase/7/docs/api/java/util/TreeMap.html#TreeMap(java.util.Comparator)" TargetMode="External"/><Relationship Id="rId8" Type="http://schemas.openxmlformats.org/officeDocument/2006/relationships/hyperlink" Target="https://docs.oracle.com/javase/7/docs/api/java/util/Comparator.html"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s://docs.oracle.com/javase/7/docs/api/java/util/TreeMap.html" TargetMode="External"/><Relationship Id="rId10" Type="http://schemas.openxmlformats.org/officeDocument/2006/relationships/hyperlink" Target="https://docs.oracle.com/javase/7/docs/api/java/util/Map.html" TargetMode="External"/><Relationship Id="rId13" Type="http://schemas.openxmlformats.org/officeDocument/2006/relationships/hyperlink" Target="https://docs.oracle.com/javase/7/docs/api/java/util/TreeMap.html#TreeMap(java.util.SortedMap)" TargetMode="External"/><Relationship Id="rId12" Type="http://schemas.openxmlformats.org/officeDocument/2006/relationships/hyperlink" Target="https://docs.oracle.com/javase/7/docs/api/java/util/TreeMap.html"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jpg"/><Relationship Id="rId4" Type="http://schemas.openxmlformats.org/officeDocument/2006/relationships/image" Target="../media/image02.png"/><Relationship Id="rId9" Type="http://schemas.openxmlformats.org/officeDocument/2006/relationships/hyperlink" Target="https://docs.oracle.com/javase/7/docs/api/java/util/TreeMap.html#TreeMap(java.util.Map)" TargetMode="External"/><Relationship Id="rId15" Type="http://schemas.openxmlformats.org/officeDocument/2006/relationships/hyperlink" Target="https://docs.oracle.com/javase/7/docs/api/java/util/TreeMap.html" TargetMode="External"/><Relationship Id="rId14" Type="http://schemas.openxmlformats.org/officeDocument/2006/relationships/hyperlink" Target="https://docs.oracle.com/javase/7/docs/api/java/util/SortedMap.html" TargetMode="External"/><Relationship Id="rId16" Type="http://schemas.openxmlformats.org/officeDocument/2006/relationships/hyperlink" Target="https://docs.oracle.com/javase/7/docs/api/java/util/TreeMap.html" TargetMode="External"/><Relationship Id="rId5" Type="http://schemas.openxmlformats.org/officeDocument/2006/relationships/hyperlink" Target="https://docs.oracle.com/javase/7/docs/api/java/util/TreeMap.html#TreeMap()" TargetMode="External"/><Relationship Id="rId6" Type="http://schemas.openxmlformats.org/officeDocument/2006/relationships/hyperlink" Target="https://docs.oracle.com/javase/7/docs/api/java/util/TreeMap.html#TreeMap(java.util.Comparator)" TargetMode="External"/><Relationship Id="rId7" Type="http://schemas.openxmlformats.org/officeDocument/2006/relationships/hyperlink" Target="https://docs.oracle.com/javase/7/docs/api/java/util/Comparator.html" TargetMode="External"/><Relationship Id="rId8" Type="http://schemas.openxmlformats.org/officeDocument/2006/relationships/hyperlink" Target="https://docs.oracle.com/javase/7/docs/api/java/util/TreeMap.html" TargetMode="External"/></Relationships>
</file>

<file path=ppt/slides/_rels/slide12.xml.rels><?xml version="1.0" encoding="UTF-8" standalone="yes"?><Relationships xmlns="http://schemas.openxmlformats.org/package/2006/relationships"><Relationship Id="rId11" Type="http://schemas.openxmlformats.org/officeDocument/2006/relationships/hyperlink" Target="https://docs.oracle.com/javase/7/docs/api/java/lang/Comparable.html" TargetMode="External"/><Relationship Id="rId10" Type="http://schemas.openxmlformats.org/officeDocument/2006/relationships/hyperlink" Target="https://docs.oracle.com/javase/7/docs/api/java/util/TreeMap.html#comparator()" TargetMode="External"/><Relationship Id="rId13" Type="http://schemas.openxmlformats.org/officeDocument/2006/relationships/hyperlink" Target="https://docs.oracle.com/javase/7/docs/api/java/util/NavigableSet.html" TargetMode="External"/><Relationship Id="rId12" Type="http://schemas.openxmlformats.org/officeDocument/2006/relationships/hyperlink" Target="https://docs.oracle.com/javase/7/docs/api/java/util/TreeMap.html#descendingKeySet()"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5.jpg"/><Relationship Id="rId4" Type="http://schemas.openxmlformats.org/officeDocument/2006/relationships/image" Target="../media/image02.png"/><Relationship Id="rId9" Type="http://schemas.openxmlformats.org/officeDocument/2006/relationships/hyperlink" Target="https://docs.oracle.com/javase/7/docs/api/java/util/TreeMap.html#clone()" TargetMode="External"/><Relationship Id="rId15" Type="http://schemas.openxmlformats.org/officeDocument/2006/relationships/hyperlink" Target="https://docs.oracle.com/javase/7/docs/api/java/util/TreeMap.html#entrySet()" TargetMode="External"/><Relationship Id="rId14" Type="http://schemas.openxmlformats.org/officeDocument/2006/relationships/hyperlink" Target="https://docs.oracle.com/javase/7/docs/api/java/util/TreeMap.html#descendingMap()" TargetMode="External"/><Relationship Id="rId16" Type="http://schemas.openxmlformats.org/officeDocument/2006/relationships/hyperlink" Target="https://docs.oracle.com/javase/7/docs/api/java/util/Set.html" TargetMode="External"/><Relationship Id="rId5" Type="http://schemas.openxmlformats.org/officeDocument/2006/relationships/hyperlink" Target="https://docs.oracle.com/javase/7/docs/api/java/util/TreeMap.html#ceilingEntry(K)" TargetMode="External"/><Relationship Id="rId6" Type="http://schemas.openxmlformats.org/officeDocument/2006/relationships/hyperlink" Target="https://docs.oracle.com/javase/7/docs/api/java/util/TreeMap.html" TargetMode="External"/><Relationship Id="rId7" Type="http://schemas.openxmlformats.org/officeDocument/2006/relationships/hyperlink" Target="https://docs.oracle.com/javase/7/docs/api/java/util/TreeMap.html#ceilingKey(K)" TargetMode="External"/><Relationship Id="rId8" Type="http://schemas.openxmlformats.org/officeDocument/2006/relationships/hyperlink" Target="https://docs.oracle.com/javase/7/docs/api/java/util/TreeMap.html"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docs.oracle.com/javase/7/docs/api/java/util/TreeMap.html#lastEntry()" TargetMode="External"/><Relationship Id="rId10" Type="http://schemas.openxmlformats.org/officeDocument/2006/relationships/hyperlink" Target="https://docs.oracle.com/javase/7/docs/api/java/util/TreeMap.html" TargetMode="External"/><Relationship Id="rId13" Type="http://schemas.openxmlformats.org/officeDocument/2006/relationships/hyperlink" Target="https://docs.oracle.com/javase/7/docs/api/java/util/TreeMap.html" TargetMode="External"/><Relationship Id="rId12" Type="http://schemas.openxmlformats.org/officeDocument/2006/relationships/hyperlink" Target="https://docs.oracle.com/javase/7/docs/api/java/util/TreeMap.html#lowerEntry(K)"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oracle.com/javase/7/docs/api/java/util/TreeMap.html#floorEntry(K)" TargetMode="External"/><Relationship Id="rId4" Type="http://schemas.openxmlformats.org/officeDocument/2006/relationships/hyperlink" Target="https://docs.oracle.com/javase/7/docs/api/java/util/TreeMap.html" TargetMode="External"/><Relationship Id="rId9" Type="http://schemas.openxmlformats.org/officeDocument/2006/relationships/hyperlink" Target="https://docs.oracle.com/javase/7/docs/api/java/util/TreeMap.html#higherKey(K)" TargetMode="External"/><Relationship Id="rId15" Type="http://schemas.openxmlformats.org/officeDocument/2006/relationships/hyperlink" Target="https://docs.oracle.com/javase/7/docs/api/java/util/TreeMap.html" TargetMode="External"/><Relationship Id="rId14" Type="http://schemas.openxmlformats.org/officeDocument/2006/relationships/hyperlink" Target="https://docs.oracle.com/javase/7/docs/api/java/util/TreeMap.html#lowerKey(K)" TargetMode="External"/><Relationship Id="rId17" Type="http://schemas.openxmlformats.org/officeDocument/2006/relationships/hyperlink" Target="https://docs.oracle.com/javase/7/docs/api/java/util/NavigableSet.html" TargetMode="External"/><Relationship Id="rId16" Type="http://schemas.openxmlformats.org/officeDocument/2006/relationships/hyperlink" Target="https://docs.oracle.com/javase/7/docs/api/java/util/TreeMap.html#navigableKeySet()" TargetMode="External"/><Relationship Id="rId5" Type="http://schemas.openxmlformats.org/officeDocument/2006/relationships/hyperlink" Target="https://docs.oracle.com/javase/7/docs/api/java/util/TreeMap.html#floorKey(K)" TargetMode="External"/><Relationship Id="rId19" Type="http://schemas.openxmlformats.org/officeDocument/2006/relationships/image" Target="../media/image02.png"/><Relationship Id="rId6" Type="http://schemas.openxmlformats.org/officeDocument/2006/relationships/hyperlink" Target="https://docs.oracle.com/javase/7/docs/api/java/util/TreeMap.html" TargetMode="External"/><Relationship Id="rId18" Type="http://schemas.openxmlformats.org/officeDocument/2006/relationships/image" Target="../media/image05.jpg"/><Relationship Id="rId7" Type="http://schemas.openxmlformats.org/officeDocument/2006/relationships/hyperlink" Target="https://docs.oracle.com/javase/7/docs/api/java/util/TreeMap.html#higherEntry(K)" TargetMode="External"/><Relationship Id="rId8" Type="http://schemas.openxmlformats.org/officeDocument/2006/relationships/hyperlink" Target="https://docs.oracle.com/javase/7/docs/api/java/util/TreeMap.html" TargetMode="External"/></Relationships>
</file>

<file path=ppt/slides/_rels/slide14.xml.rels><?xml version="1.0" encoding="UTF-8" standalone="yes"?><Relationships xmlns="http://schemas.openxmlformats.org/package/2006/relationships"><Relationship Id="rId10" Type="http://schemas.openxmlformats.org/officeDocument/2006/relationships/hyperlink" Target="https://docs.oracle.com/javase/7/docs/api/java/util/TreeMap.html"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jpg"/><Relationship Id="rId4" Type="http://schemas.openxmlformats.org/officeDocument/2006/relationships/image" Target="../media/image02.png"/><Relationship Id="rId9" Type="http://schemas.openxmlformats.org/officeDocument/2006/relationships/hyperlink" Target="https://docs.oracle.com/javase/7/docs/api/java/util/TreeMap.html" TargetMode="External"/><Relationship Id="rId5" Type="http://schemas.openxmlformats.org/officeDocument/2006/relationships/hyperlink" Target="https://docs.oracle.com/javase/7/docs/api/java/util/TreeMap.html#pollFirstEntry()" TargetMode="External"/><Relationship Id="rId6" Type="http://schemas.openxmlformats.org/officeDocument/2006/relationships/hyperlink" Target="https://docs.oracle.com/javase/7/docs/api/java/util/TreeMap.html#pollLastEntry()" TargetMode="External"/><Relationship Id="rId7" Type="http://schemas.openxmlformats.org/officeDocument/2006/relationships/hyperlink" Target="https://docs.oracle.com/javase/7/docs/api/java/util/TreeMap.html#putAll(java.util.Map)" TargetMode="External"/><Relationship Id="rId8" Type="http://schemas.openxmlformats.org/officeDocument/2006/relationships/hyperlink" Target="https://docs.oracle.com/javase/7/docs/api/java/util/Map.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5.jpg"/><Relationship Id="rId4"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5.jpg"/><Relationship Id="rId4"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5.jpg"/><Relationship Id="rId4"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jpg"/><Relationship Id="rId4"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docs.oracle.com/javase/tutorial/collections/interfaces/" TargetMode="External"/><Relationship Id="rId4" Type="http://schemas.openxmlformats.org/officeDocument/2006/relationships/hyperlink" Target="https://docs.oracle.com/javase/8/docs/api/java/util/SortedSe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5.jp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03.png"/><Relationship Id="rId6" Type="http://schemas.openxmlformats.org/officeDocument/2006/relationships/image" Target="../media/image06.png"/><Relationship Id="rId7"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07.png"/><Relationship Id="rId6"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08.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09.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oracle.com/javase/7/docs/api/java/util/SortedMap.html" TargetMode="External"/><Relationship Id="rId4" Type="http://schemas.openxmlformats.org/officeDocument/2006/relationships/hyperlink" Target="https://docs.oracle.com/javase/7/docs/api/java/util/SortedMap.html" TargetMode="External"/><Relationship Id="rId9"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05.jpg"/><Relationship Id="rId7" Type="http://schemas.openxmlformats.org/officeDocument/2006/relationships/image" Target="../media/image02.png"/><Relationship Id="rId8" Type="http://schemas.openxmlformats.org/officeDocument/2006/relationships/hyperlink" Target="https://docs.oracle.com/javase/7/docs/api/java/util/SortedMap.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jpg"/><Relationship Id="rId4" Type="http://schemas.openxmlformats.org/officeDocument/2006/relationships/image" Target="../media/image02.png"/><Relationship Id="rId9" Type="http://schemas.openxmlformats.org/officeDocument/2006/relationships/image" Target="../media/image21.png"/><Relationship Id="rId5" Type="http://schemas.openxmlformats.org/officeDocument/2006/relationships/hyperlink" Target="https://docs.oracle.com/javase/7/docs/api/java/util/SortedMap.html" TargetMode="External"/><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1407300" y="117474"/>
            <a:ext cx="9537600" cy="6564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800">
              <a:solidFill>
                <a:srgbClr val="A65E11"/>
              </a:solidFill>
              <a:latin typeface="Arial"/>
              <a:ea typeface="Arial"/>
              <a:cs typeface="Arial"/>
              <a:sym typeface="Arial"/>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0" lvl="0" marL="0" marR="0" rtl="0" algn="ctr">
              <a:spcBef>
                <a:spcPts val="0"/>
              </a:spcBef>
              <a:spcAft>
                <a:spcPts val="0"/>
              </a:spcAft>
              <a:buSzPct val="25000"/>
              <a:buNone/>
            </a:pPr>
            <a:r>
              <a:rPr b="1" lang="en-US" sz="3200">
                <a:solidFill>
                  <a:schemeClr val="dk1"/>
                </a:solidFill>
              </a:rPr>
              <a:t>SortedSet and SortedMap</a:t>
            </a:r>
          </a:p>
          <a:p>
            <a:pPr indent="0" lvl="0" marL="0" marR="0" rtl="0" algn="ctr">
              <a:spcBef>
                <a:spcPts val="0"/>
              </a:spcBef>
              <a:spcAft>
                <a:spcPts val="0"/>
              </a:spcAft>
              <a:buNone/>
            </a:pPr>
            <a:r>
              <a:t/>
            </a:r>
            <a:endParaRPr sz="800">
              <a:solidFill>
                <a:schemeClr val="dk1"/>
              </a:solidFill>
              <a:latin typeface="Arial"/>
              <a:ea typeface="Arial"/>
              <a:cs typeface="Arial"/>
              <a:sym typeface="Arial"/>
            </a:endParaRPr>
          </a:p>
          <a:p>
            <a:pPr indent="0" lvl="0" marL="0" marR="0" rtl="0" algn="ctr">
              <a:spcBef>
                <a:spcPts val="0"/>
              </a:spcBef>
              <a:spcAft>
                <a:spcPts val="0"/>
              </a:spcAft>
              <a:buNone/>
            </a:pPr>
            <a:r>
              <a:t/>
            </a:r>
            <a:endParaRPr b="1" sz="2400">
              <a:solidFill>
                <a:srgbClr val="A65E11"/>
              </a:solidFill>
              <a:latin typeface="Arial"/>
              <a:ea typeface="Arial"/>
              <a:cs typeface="Arial"/>
              <a:sym typeface="Arial"/>
            </a:endParaRPr>
          </a:p>
          <a:p>
            <a:pPr indent="0" lvl="0" marL="0" marR="0" rtl="0" algn="l">
              <a:spcBef>
                <a:spcPts val="0"/>
              </a:spcBef>
              <a:spcAft>
                <a:spcPts val="0"/>
              </a:spcAft>
              <a:buNone/>
            </a:pPr>
            <a:r>
              <a:t/>
            </a:r>
            <a:endParaRPr b="1" sz="2400">
              <a:solidFill>
                <a:srgbClr val="3035A0"/>
              </a:solidFill>
              <a:latin typeface="Arial"/>
              <a:ea typeface="Arial"/>
              <a:cs typeface="Arial"/>
              <a:sym typeface="Arial"/>
            </a:endParaRPr>
          </a:p>
          <a:p>
            <a:pPr indent="0" lvl="6" marL="2743200" marR="0" rtl="0" algn="just">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SzPct val="25000"/>
              <a:buNone/>
            </a:pPr>
            <a:r>
              <a:rPr b="1" i="0" lang="en-US" sz="2000" u="none" cap="none" strike="noStrike">
                <a:solidFill>
                  <a:schemeClr val="dk1"/>
                </a:solidFill>
                <a:latin typeface="Arial"/>
                <a:ea typeface="Arial"/>
                <a:cs typeface="Arial"/>
                <a:sym typeface="Arial"/>
              </a:rPr>
              <a:t>GV</a:t>
            </a:r>
            <a:r>
              <a:rPr b="1" lang="en-US" sz="2000">
                <a:solidFill>
                  <a:schemeClr val="dk1"/>
                </a:solidFill>
              </a:rPr>
              <a:t>: KHUẤT THÙY PHƯƠNG</a:t>
            </a:r>
            <a:r>
              <a:rPr b="1" i="0" lang="en-US" sz="2000" u="none" cap="none" strike="noStrike">
                <a:solidFill>
                  <a:schemeClr val="dk1"/>
                </a:solidFill>
                <a:latin typeface="Arial"/>
                <a:ea typeface="Arial"/>
                <a:cs typeface="Arial"/>
                <a:sym typeface="Arial"/>
              </a:rPr>
              <a:t> </a:t>
            </a:r>
          </a:p>
          <a:p>
            <a:pPr indent="0" lvl="6" marL="2743200" marR="0" rtl="0" algn="just">
              <a:spcBef>
                <a:spcPts val="0"/>
              </a:spcBef>
              <a:spcAft>
                <a:spcPts val="0"/>
              </a:spcAft>
              <a:buSzPct val="25000"/>
              <a:buNone/>
            </a:pPr>
            <a:r>
              <a:rPr b="1" i="0" lang="en-US" sz="2000" u="none" cap="none" strike="noStrike">
                <a:solidFill>
                  <a:schemeClr val="dk1"/>
                </a:solidFill>
                <a:latin typeface="Arial"/>
                <a:ea typeface="Arial"/>
                <a:cs typeface="Arial"/>
                <a:sym typeface="Arial"/>
              </a:rPr>
              <a:t>							Nhóm thực hiện : </a:t>
            </a:r>
          </a:p>
          <a:p>
            <a:pPr indent="0" lvl="6" marL="2743200" marR="0" rtl="0" algn="just">
              <a:spcBef>
                <a:spcPts val="0"/>
              </a:spcBef>
              <a:spcAft>
                <a:spcPts val="0"/>
              </a:spcAft>
              <a:buSzPct val="25000"/>
              <a:buNone/>
            </a:pPr>
            <a:r>
              <a:rPr b="1" lang="en-US" sz="2000">
                <a:solidFill>
                  <a:schemeClr val="dk1"/>
                </a:solidFill>
              </a:rPr>
              <a:t>								VÕ VĂN MINH</a:t>
            </a:r>
          </a:p>
          <a:p>
            <a:pPr indent="0" lvl="6" marL="2743200" marR="0" rtl="0" algn="just">
              <a:spcBef>
                <a:spcPts val="0"/>
              </a:spcBef>
              <a:spcAft>
                <a:spcPts val="0"/>
              </a:spcAft>
              <a:buSzPct val="25000"/>
              <a:buNone/>
            </a:pPr>
            <a:r>
              <a:rPr b="1" lang="en-US" sz="2000">
                <a:solidFill>
                  <a:schemeClr val="dk1"/>
                </a:solidFill>
              </a:rPr>
              <a:t>								ĐÀO ĐỨC NHÃ</a:t>
            </a: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pic>
        <p:nvPicPr>
          <p:cNvPr descr="Kết quả hình ảnh cho java advanced" id="170" name="Shape 170"/>
          <p:cNvPicPr preferRelativeResize="0"/>
          <p:nvPr/>
        </p:nvPicPr>
        <p:blipFill>
          <a:blip r:embed="rId3">
            <a:alphaModFix/>
          </a:blip>
          <a:stretch>
            <a:fillRect/>
          </a:stretch>
        </p:blipFill>
        <p:spPr>
          <a:xfrm>
            <a:off x="2971950" y="1709025"/>
            <a:ext cx="6667500" cy="28575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grpSp>
        <p:nvGrpSpPr>
          <p:cNvPr id="324" name="Shape 324"/>
          <p:cNvGrpSpPr/>
          <p:nvPr/>
        </p:nvGrpSpPr>
        <p:grpSpPr>
          <a:xfrm>
            <a:off x="1665354" y="548475"/>
            <a:ext cx="6495853" cy="1219108"/>
            <a:chOff x="1654129" y="469900"/>
            <a:chExt cx="6495853" cy="1219108"/>
          </a:xfrm>
        </p:grpSpPr>
        <p:grpSp>
          <p:nvGrpSpPr>
            <p:cNvPr id="325" name="Shape 325"/>
            <p:cNvGrpSpPr/>
            <p:nvPr/>
          </p:nvGrpSpPr>
          <p:grpSpPr>
            <a:xfrm>
              <a:off x="1654129" y="469900"/>
              <a:ext cx="6495853" cy="1219108"/>
              <a:chOff x="1247729" y="1219200"/>
              <a:chExt cx="6495853" cy="1219108"/>
            </a:xfrm>
          </p:grpSpPr>
          <p:grpSp>
            <p:nvGrpSpPr>
              <p:cNvPr id="326" name="Shape 326"/>
              <p:cNvGrpSpPr/>
              <p:nvPr/>
            </p:nvGrpSpPr>
            <p:grpSpPr>
              <a:xfrm>
                <a:off x="1247729" y="1447859"/>
                <a:ext cx="6495853" cy="558676"/>
                <a:chOff x="1631146" y="1316984"/>
                <a:chExt cx="5761800" cy="558900"/>
              </a:xfrm>
            </p:grpSpPr>
            <p:sp>
              <p:nvSpPr>
                <p:cNvPr id="327" name="Shape 32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28" name="Shape 32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29" name="Shape 329"/>
              <p:cNvGrpSpPr/>
              <p:nvPr/>
            </p:nvGrpSpPr>
            <p:grpSpPr>
              <a:xfrm>
                <a:off x="2168544" y="1219200"/>
                <a:ext cx="4651533" cy="1219108"/>
                <a:chOff x="2530675" y="1066800"/>
                <a:chExt cx="4651998" cy="1220084"/>
              </a:xfrm>
            </p:grpSpPr>
            <p:pic>
              <p:nvPicPr>
                <p:cNvPr descr="C:\Users\dell\Desktop\Icon sale page\Icon tĩnh\200wide.jpg" id="330" name="Shape 33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31" name="Shape 331"/>
                <p:cNvGrpSpPr/>
                <p:nvPr/>
              </p:nvGrpSpPr>
              <p:grpSpPr>
                <a:xfrm>
                  <a:off x="2530675" y="1066800"/>
                  <a:ext cx="4651998" cy="1011299"/>
                  <a:chOff x="2671148" y="1311915"/>
                  <a:chExt cx="3938700" cy="1011299"/>
                </a:xfrm>
              </p:grpSpPr>
              <p:pic>
                <p:nvPicPr>
                  <p:cNvPr id="332" name="Shape 33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33" name="Shape 33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34" name="Shape 334"/>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335" name="Shape 335"/>
          <p:cNvSpPr txBox="1"/>
          <p:nvPr/>
        </p:nvSpPr>
        <p:spPr>
          <a:xfrm>
            <a:off x="568475" y="2019900"/>
            <a:ext cx="6712800" cy="15483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Hiện thực của sortedMap là TreeMap</a:t>
            </a:r>
          </a:p>
          <a:p>
            <a:pPr indent="-342900" lvl="1" marL="914400" rtl="0">
              <a:spcBef>
                <a:spcPts val="0"/>
              </a:spcBef>
              <a:buSzPct val="100000"/>
              <a:buChar char="-"/>
            </a:pPr>
            <a:r>
              <a:rPr lang="en-US" sz="1800"/>
              <a:t>TreeMap được xây dựng dựa trên cây đỏ đen, nó cung cấp các phưởng thức hiệu quả để sắp các cặp key/value theo thứ tự tăng dần</a:t>
            </a:r>
          </a:p>
          <a:p>
            <a:pPr indent="0" lvl="0" marL="0" rtl="0">
              <a:spcBef>
                <a:spcPts val="0"/>
              </a:spcBef>
              <a:buNone/>
            </a:pPr>
            <a:r>
              <a:t/>
            </a:r>
            <a:endParaRPr sz="1800"/>
          </a:p>
          <a:p>
            <a:pPr lvl="0" rtl="0">
              <a:spcBef>
                <a:spcPts val="0"/>
              </a:spcBef>
              <a:buNone/>
            </a:pPr>
            <a:r>
              <a:t/>
            </a:r>
            <a:endParaRPr sz="1800"/>
          </a:p>
          <a:p>
            <a:pPr lvl="0">
              <a:spcBef>
                <a:spcPts val="0"/>
              </a:spcBef>
              <a:buNone/>
            </a:pPr>
            <a:r>
              <a:t/>
            </a:r>
            <a:endParaRPr sz="1800"/>
          </a:p>
        </p:txBody>
      </p:sp>
      <p:pic>
        <p:nvPicPr>
          <p:cNvPr id="336" name="Shape 336"/>
          <p:cNvPicPr preferRelativeResize="0"/>
          <p:nvPr/>
        </p:nvPicPr>
        <p:blipFill>
          <a:blip r:embed="rId5">
            <a:alphaModFix/>
          </a:blip>
          <a:stretch>
            <a:fillRect/>
          </a:stretch>
        </p:blipFill>
        <p:spPr>
          <a:xfrm>
            <a:off x="7281275" y="2019900"/>
            <a:ext cx="4862275" cy="3325524"/>
          </a:xfrm>
          <a:prstGeom prst="rect">
            <a:avLst/>
          </a:prstGeom>
          <a:noFill/>
          <a:ln>
            <a:noFill/>
          </a:ln>
        </p:spPr>
      </p:pic>
      <p:sp>
        <p:nvSpPr>
          <p:cNvPr id="337" name="Shape 337"/>
          <p:cNvSpPr txBox="1"/>
          <p:nvPr/>
        </p:nvSpPr>
        <p:spPr>
          <a:xfrm>
            <a:off x="568475" y="3640750"/>
            <a:ext cx="7136100" cy="22617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TreeMap có 4 constructer</a:t>
            </a:r>
          </a:p>
          <a:p>
            <a:pPr indent="-342900" lvl="1" marL="914400" rtl="0">
              <a:spcBef>
                <a:spcPts val="0"/>
              </a:spcBef>
              <a:buSzPct val="100000"/>
              <a:buChar char="-"/>
            </a:pPr>
            <a:r>
              <a:rPr b="1" lang="en-US" sz="1800">
                <a:solidFill>
                  <a:srgbClr val="4C6B87"/>
                </a:solidFill>
                <a:highlight>
                  <a:srgbClr val="EEEEEF"/>
                </a:highlight>
                <a:latin typeface="Verdana"/>
                <a:ea typeface="Verdana"/>
                <a:cs typeface="Verdana"/>
                <a:sym typeface="Verdana"/>
                <a:hlinkClick r:id="rId6"/>
              </a:rPr>
              <a:t>TreeMap</a:t>
            </a:r>
            <a:r>
              <a:rPr lang="en-US" sz="1800">
                <a:solidFill>
                  <a:srgbClr val="353833"/>
                </a:solidFill>
                <a:highlight>
                  <a:srgbClr val="EEEEEF"/>
                </a:highlight>
                <a:latin typeface="Verdana"/>
                <a:ea typeface="Verdana"/>
                <a:cs typeface="Verdana"/>
                <a:sym typeface="Verdana"/>
              </a:rPr>
              <a:t>()</a:t>
            </a:r>
          </a:p>
          <a:p>
            <a:pPr indent="-342900" lvl="1" marL="914400" rtl="0">
              <a:spcBef>
                <a:spcPts val="0"/>
              </a:spcBef>
              <a:buClr>
                <a:schemeClr val="dk1"/>
              </a:buClr>
              <a:buSzPct val="100000"/>
              <a:buChar char="-"/>
            </a:pPr>
            <a:r>
              <a:rPr b="1" lang="en-US" sz="1800">
                <a:solidFill>
                  <a:srgbClr val="4C6B87"/>
                </a:solidFill>
                <a:highlight>
                  <a:srgbClr val="FFFFFF"/>
                </a:highlight>
                <a:latin typeface="Verdana"/>
                <a:ea typeface="Verdana"/>
                <a:cs typeface="Verdana"/>
                <a:sym typeface="Verdana"/>
                <a:hlinkClick r:id="rId7"/>
              </a:rPr>
              <a:t>TreeMap</a:t>
            </a:r>
            <a:r>
              <a:rPr lang="en-US" sz="1800">
                <a:solidFill>
                  <a:srgbClr val="353833"/>
                </a:solidFill>
                <a:highlight>
                  <a:srgbClr val="FFFFFF"/>
                </a:highlight>
                <a:latin typeface="Verdana"/>
                <a:ea typeface="Verdana"/>
                <a:cs typeface="Verdana"/>
                <a:sym typeface="Verdana"/>
              </a:rPr>
              <a:t>(</a:t>
            </a:r>
            <a:r>
              <a:rPr b="1" lang="en-US" sz="1800">
                <a:solidFill>
                  <a:srgbClr val="4C6B87"/>
                </a:solidFill>
                <a:highlight>
                  <a:srgbClr val="FFFFFF"/>
                </a:highlight>
                <a:latin typeface="Verdana"/>
                <a:ea typeface="Verdana"/>
                <a:cs typeface="Verdana"/>
                <a:sym typeface="Verdana"/>
                <a:hlinkClick r:id="rId8"/>
              </a:rPr>
              <a:t>Comparator</a:t>
            </a:r>
            <a:r>
              <a:rPr lang="en-US" sz="1800">
                <a:solidFill>
                  <a:srgbClr val="353833"/>
                </a:solidFill>
                <a:highlight>
                  <a:srgbClr val="FFFFFF"/>
                </a:highlight>
                <a:latin typeface="Verdana"/>
                <a:ea typeface="Verdana"/>
                <a:cs typeface="Verdana"/>
                <a:sym typeface="Verdana"/>
              </a:rPr>
              <a:t>&lt;? super </a:t>
            </a:r>
            <a:r>
              <a:rPr b="1" lang="en-US" sz="1800">
                <a:solidFill>
                  <a:srgbClr val="4C6B87"/>
                </a:solidFill>
                <a:highlight>
                  <a:srgbClr val="FFFFFF"/>
                </a:highlight>
                <a:latin typeface="Verdana"/>
                <a:ea typeface="Verdana"/>
                <a:cs typeface="Verdana"/>
                <a:sym typeface="Verdana"/>
                <a:hlinkClick r:id="rId9"/>
              </a:rPr>
              <a:t>K</a:t>
            </a:r>
            <a:r>
              <a:rPr lang="en-US" sz="1800">
                <a:solidFill>
                  <a:srgbClr val="353833"/>
                </a:solidFill>
                <a:highlight>
                  <a:srgbClr val="FFFFFF"/>
                </a:highlight>
                <a:latin typeface="Verdana"/>
                <a:ea typeface="Verdana"/>
                <a:cs typeface="Verdana"/>
                <a:sym typeface="Verdana"/>
              </a:rPr>
              <a:t>&gt; comparator)</a:t>
            </a:r>
          </a:p>
          <a:p>
            <a:pPr indent="-342900" lvl="1" marL="914400" rtl="0">
              <a:spcBef>
                <a:spcPts val="0"/>
              </a:spcBef>
              <a:buSzPct val="100000"/>
              <a:buChar char="-"/>
            </a:pPr>
            <a:r>
              <a:rPr b="1" lang="en-US" sz="1800">
                <a:solidFill>
                  <a:srgbClr val="4C6B87"/>
                </a:solidFill>
                <a:highlight>
                  <a:srgbClr val="EEEEEF"/>
                </a:highlight>
                <a:latin typeface="Verdana"/>
                <a:ea typeface="Verdana"/>
                <a:cs typeface="Verdana"/>
                <a:sym typeface="Verdana"/>
                <a:hlinkClick r:id="rId10"/>
              </a:rPr>
              <a:t>TreeMap</a:t>
            </a:r>
            <a:r>
              <a:rPr lang="en-US" sz="1800">
                <a:solidFill>
                  <a:srgbClr val="353833"/>
                </a:solidFill>
                <a:highlight>
                  <a:srgbClr val="EEEEEF"/>
                </a:highlight>
                <a:latin typeface="Verdana"/>
                <a:ea typeface="Verdana"/>
                <a:cs typeface="Verdana"/>
                <a:sym typeface="Verdana"/>
              </a:rPr>
              <a:t>(</a:t>
            </a:r>
            <a:r>
              <a:rPr b="1" lang="en-US" sz="1800">
                <a:solidFill>
                  <a:srgbClr val="4C6B87"/>
                </a:solidFill>
                <a:highlight>
                  <a:srgbClr val="EEEEEF"/>
                </a:highlight>
                <a:latin typeface="Verdana"/>
                <a:ea typeface="Verdana"/>
                <a:cs typeface="Verdana"/>
                <a:sym typeface="Verdana"/>
                <a:hlinkClick r:id="rId11"/>
              </a:rPr>
              <a:t>Map</a:t>
            </a:r>
            <a:r>
              <a:rPr lang="en-US" sz="1800">
                <a:solidFill>
                  <a:srgbClr val="353833"/>
                </a:solidFill>
                <a:highlight>
                  <a:srgbClr val="EEEEEF"/>
                </a:highlight>
                <a:latin typeface="Verdana"/>
                <a:ea typeface="Verdana"/>
                <a:cs typeface="Verdana"/>
                <a:sym typeface="Verdana"/>
              </a:rPr>
              <a:t>&lt;? extends </a:t>
            </a:r>
            <a:r>
              <a:rPr b="1" lang="en-US" sz="1800">
                <a:solidFill>
                  <a:srgbClr val="4C6B87"/>
                </a:solidFill>
                <a:highlight>
                  <a:srgbClr val="EEEEEF"/>
                </a:highlight>
                <a:latin typeface="Verdana"/>
                <a:ea typeface="Verdana"/>
                <a:cs typeface="Verdana"/>
                <a:sym typeface="Verdana"/>
                <a:hlinkClick r:id="rId12"/>
              </a:rPr>
              <a:t>K</a:t>
            </a:r>
            <a:r>
              <a:rPr lang="en-US" sz="1800">
                <a:solidFill>
                  <a:srgbClr val="353833"/>
                </a:solidFill>
                <a:highlight>
                  <a:srgbClr val="EEEEEF"/>
                </a:highlight>
                <a:latin typeface="Verdana"/>
                <a:ea typeface="Verdana"/>
                <a:cs typeface="Verdana"/>
                <a:sym typeface="Verdana"/>
              </a:rPr>
              <a:t>,? extends </a:t>
            </a:r>
            <a:r>
              <a:rPr b="1" lang="en-US" sz="1800">
                <a:solidFill>
                  <a:srgbClr val="4C6B87"/>
                </a:solidFill>
                <a:highlight>
                  <a:srgbClr val="EEEEEF"/>
                </a:highlight>
                <a:latin typeface="Verdana"/>
                <a:ea typeface="Verdana"/>
                <a:cs typeface="Verdana"/>
                <a:sym typeface="Verdana"/>
                <a:hlinkClick r:id="rId13"/>
              </a:rPr>
              <a:t>V</a:t>
            </a:r>
            <a:r>
              <a:rPr lang="en-US" sz="1800">
                <a:solidFill>
                  <a:srgbClr val="353833"/>
                </a:solidFill>
                <a:highlight>
                  <a:srgbClr val="EEEEEF"/>
                </a:highlight>
                <a:latin typeface="Verdana"/>
                <a:ea typeface="Verdana"/>
                <a:cs typeface="Verdana"/>
                <a:sym typeface="Verdana"/>
              </a:rPr>
              <a:t>&gt; m)</a:t>
            </a:r>
          </a:p>
          <a:p>
            <a:pPr indent="-342900" lvl="1" marL="914400">
              <a:spcBef>
                <a:spcPts val="0"/>
              </a:spcBef>
              <a:buSzPct val="100000"/>
              <a:buChar char="-"/>
            </a:pPr>
            <a:r>
              <a:rPr b="1" lang="en-US" sz="1800">
                <a:solidFill>
                  <a:srgbClr val="4C6B87"/>
                </a:solidFill>
                <a:highlight>
                  <a:srgbClr val="FFFFFF"/>
                </a:highlight>
                <a:latin typeface="Verdana"/>
                <a:ea typeface="Verdana"/>
                <a:cs typeface="Verdana"/>
                <a:sym typeface="Verdana"/>
                <a:hlinkClick r:id="rId14"/>
              </a:rPr>
              <a:t>TreeMap</a:t>
            </a:r>
            <a:r>
              <a:rPr lang="en-US" sz="1800">
                <a:solidFill>
                  <a:srgbClr val="353833"/>
                </a:solidFill>
                <a:highlight>
                  <a:srgbClr val="FFFFFF"/>
                </a:highlight>
                <a:latin typeface="Verdana"/>
                <a:ea typeface="Verdana"/>
                <a:cs typeface="Verdana"/>
                <a:sym typeface="Verdana"/>
              </a:rPr>
              <a:t>(</a:t>
            </a:r>
            <a:r>
              <a:rPr b="1" lang="en-US" sz="1800">
                <a:solidFill>
                  <a:srgbClr val="4C6B87"/>
                </a:solidFill>
                <a:highlight>
                  <a:srgbClr val="FFFFFF"/>
                </a:highlight>
                <a:latin typeface="Verdana"/>
                <a:ea typeface="Verdana"/>
                <a:cs typeface="Verdana"/>
                <a:sym typeface="Verdana"/>
                <a:hlinkClick r:id="rId15"/>
              </a:rPr>
              <a:t>SortedMap</a:t>
            </a:r>
            <a:r>
              <a:rPr lang="en-US" sz="1800">
                <a:solidFill>
                  <a:srgbClr val="353833"/>
                </a:solidFill>
                <a:highlight>
                  <a:srgbClr val="FFFFFF"/>
                </a:highlight>
                <a:latin typeface="Verdana"/>
                <a:ea typeface="Verdana"/>
                <a:cs typeface="Verdana"/>
                <a:sym typeface="Verdana"/>
              </a:rPr>
              <a:t>&lt;</a:t>
            </a:r>
            <a:r>
              <a:rPr b="1" lang="en-US" sz="1800">
                <a:solidFill>
                  <a:srgbClr val="4C6B87"/>
                </a:solidFill>
                <a:highlight>
                  <a:srgbClr val="FFFFFF"/>
                </a:highlight>
                <a:latin typeface="Verdana"/>
                <a:ea typeface="Verdana"/>
                <a:cs typeface="Verdana"/>
                <a:sym typeface="Verdana"/>
                <a:hlinkClick r:id="rId16"/>
              </a:rPr>
              <a:t>K</a:t>
            </a:r>
            <a:r>
              <a:rPr lang="en-US" sz="1800">
                <a:solidFill>
                  <a:srgbClr val="353833"/>
                </a:solidFill>
                <a:highlight>
                  <a:srgbClr val="FFFFFF"/>
                </a:highlight>
                <a:latin typeface="Verdana"/>
                <a:ea typeface="Verdana"/>
                <a:cs typeface="Verdana"/>
                <a:sym typeface="Verdana"/>
              </a:rPr>
              <a:t>,? extends </a:t>
            </a:r>
            <a:r>
              <a:rPr b="1" lang="en-US" sz="1800">
                <a:solidFill>
                  <a:srgbClr val="4C6B87"/>
                </a:solidFill>
                <a:highlight>
                  <a:srgbClr val="FFFFFF"/>
                </a:highlight>
                <a:latin typeface="Verdana"/>
                <a:ea typeface="Verdana"/>
                <a:cs typeface="Verdana"/>
                <a:sym typeface="Verdana"/>
                <a:hlinkClick r:id="rId17"/>
              </a:rPr>
              <a:t>V</a:t>
            </a:r>
            <a:r>
              <a:rPr lang="en-US" sz="1800">
                <a:solidFill>
                  <a:srgbClr val="353833"/>
                </a:solidFill>
                <a:highlight>
                  <a:srgbClr val="FFFFFF"/>
                </a:highlight>
                <a:latin typeface="Verdana"/>
                <a:ea typeface="Verdana"/>
                <a:cs typeface="Verdana"/>
                <a:sym typeface="Verdana"/>
              </a:rPr>
              <a:t>&gt; 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grpSp>
        <p:nvGrpSpPr>
          <p:cNvPr id="343" name="Shape 343"/>
          <p:cNvGrpSpPr/>
          <p:nvPr/>
        </p:nvGrpSpPr>
        <p:grpSpPr>
          <a:xfrm>
            <a:off x="1665354" y="548475"/>
            <a:ext cx="6495853" cy="1219108"/>
            <a:chOff x="1654129" y="469900"/>
            <a:chExt cx="6495853" cy="1219108"/>
          </a:xfrm>
        </p:grpSpPr>
        <p:grpSp>
          <p:nvGrpSpPr>
            <p:cNvPr id="344" name="Shape 344"/>
            <p:cNvGrpSpPr/>
            <p:nvPr/>
          </p:nvGrpSpPr>
          <p:grpSpPr>
            <a:xfrm>
              <a:off x="1654129" y="469900"/>
              <a:ext cx="6495853" cy="1219108"/>
              <a:chOff x="1247729" y="1219200"/>
              <a:chExt cx="6495853" cy="1219108"/>
            </a:xfrm>
          </p:grpSpPr>
          <p:grpSp>
            <p:nvGrpSpPr>
              <p:cNvPr id="345" name="Shape 345"/>
              <p:cNvGrpSpPr/>
              <p:nvPr/>
            </p:nvGrpSpPr>
            <p:grpSpPr>
              <a:xfrm>
                <a:off x="1247729" y="1447859"/>
                <a:ext cx="6495853" cy="558676"/>
                <a:chOff x="1631146" y="1316984"/>
                <a:chExt cx="5761800" cy="558900"/>
              </a:xfrm>
            </p:grpSpPr>
            <p:sp>
              <p:nvSpPr>
                <p:cNvPr id="346" name="Shape 34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7" name="Shape 34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48" name="Shape 348"/>
              <p:cNvGrpSpPr/>
              <p:nvPr/>
            </p:nvGrpSpPr>
            <p:grpSpPr>
              <a:xfrm>
                <a:off x="2168544" y="1219200"/>
                <a:ext cx="4651533" cy="1219108"/>
                <a:chOff x="2530675" y="1066800"/>
                <a:chExt cx="4651998" cy="1220084"/>
              </a:xfrm>
            </p:grpSpPr>
            <p:pic>
              <p:nvPicPr>
                <p:cNvPr descr="C:\Users\dell\Desktop\Icon sale page\Icon tĩnh\200wide.jpg" id="349" name="Shape 34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50" name="Shape 350"/>
                <p:cNvGrpSpPr/>
                <p:nvPr/>
              </p:nvGrpSpPr>
              <p:grpSpPr>
                <a:xfrm>
                  <a:off x="2530675" y="1066800"/>
                  <a:ext cx="4651998" cy="1011299"/>
                  <a:chOff x="2671148" y="1311915"/>
                  <a:chExt cx="3938700" cy="1011299"/>
                </a:xfrm>
              </p:grpSpPr>
              <p:pic>
                <p:nvPicPr>
                  <p:cNvPr id="351" name="Shape 35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52" name="Shape 35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53" name="Shape 353"/>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354" name="Shape 354"/>
          <p:cNvSpPr txBox="1"/>
          <p:nvPr/>
        </p:nvSpPr>
        <p:spPr>
          <a:xfrm>
            <a:off x="1378850" y="2189250"/>
            <a:ext cx="10668000" cy="32658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b="1" lang="en-US" sz="1800">
                <a:solidFill>
                  <a:srgbClr val="4C6B87"/>
                </a:solidFill>
                <a:highlight>
                  <a:srgbClr val="EEEEEF"/>
                </a:highlight>
                <a:latin typeface="Verdana"/>
                <a:ea typeface="Verdana"/>
                <a:cs typeface="Verdana"/>
                <a:sym typeface="Verdana"/>
                <a:hlinkClick r:id="rId5"/>
              </a:rPr>
              <a:t>TreeMap</a:t>
            </a:r>
            <a:r>
              <a:rPr lang="en-US" sz="1800">
                <a:solidFill>
                  <a:srgbClr val="353833"/>
                </a:solidFill>
                <a:highlight>
                  <a:srgbClr val="EEEEEF"/>
                </a:highlight>
                <a:latin typeface="Verdana"/>
                <a:ea typeface="Verdana"/>
                <a:cs typeface="Verdana"/>
                <a:sym typeface="Verdana"/>
              </a:rPr>
              <a:t>() : </a:t>
            </a:r>
            <a:r>
              <a:rPr lang="en-US" sz="1800">
                <a:solidFill>
                  <a:srgbClr val="353833"/>
                </a:solidFill>
                <a:highlight>
                  <a:srgbClr val="EEEEEF"/>
                </a:highlight>
              </a:rPr>
              <a:t>Constructs a new, empty tree map, using the natural ordering of its keys.(Tạo một cây rỗng, và sử dụng phương thức sắp xếp đã quy định sẵn trong java)</a:t>
            </a:r>
          </a:p>
          <a:p>
            <a:pPr indent="-342900" lvl="0" marL="457200" rtl="0">
              <a:spcBef>
                <a:spcPts val="0"/>
              </a:spcBef>
              <a:buClr>
                <a:schemeClr val="dk1"/>
              </a:buClr>
              <a:buSzPct val="100000"/>
              <a:buChar char="-"/>
            </a:pPr>
            <a:r>
              <a:rPr b="1" lang="en-US" sz="1800">
                <a:solidFill>
                  <a:srgbClr val="4C6B87"/>
                </a:solidFill>
                <a:highlight>
                  <a:srgbClr val="FFFFFF"/>
                </a:highlight>
                <a:latin typeface="Verdana"/>
                <a:ea typeface="Verdana"/>
                <a:cs typeface="Verdana"/>
                <a:sym typeface="Verdana"/>
                <a:hlinkClick r:id="rId6"/>
              </a:rPr>
              <a:t>TreeMap</a:t>
            </a:r>
            <a:r>
              <a:rPr lang="en-US" sz="1800">
                <a:solidFill>
                  <a:srgbClr val="353833"/>
                </a:solidFill>
                <a:highlight>
                  <a:srgbClr val="FFFFFF"/>
                </a:highlight>
                <a:latin typeface="Verdana"/>
                <a:ea typeface="Verdana"/>
                <a:cs typeface="Verdana"/>
                <a:sym typeface="Verdana"/>
              </a:rPr>
              <a:t>(</a:t>
            </a:r>
            <a:r>
              <a:rPr b="1" lang="en-US" sz="1800">
                <a:solidFill>
                  <a:srgbClr val="4C6B87"/>
                </a:solidFill>
                <a:highlight>
                  <a:srgbClr val="FFFFFF"/>
                </a:highlight>
                <a:latin typeface="Verdana"/>
                <a:ea typeface="Verdana"/>
                <a:cs typeface="Verdana"/>
                <a:sym typeface="Verdana"/>
                <a:hlinkClick r:id="rId7"/>
              </a:rPr>
              <a:t>Comparator</a:t>
            </a:r>
            <a:r>
              <a:rPr lang="en-US" sz="1800">
                <a:solidFill>
                  <a:srgbClr val="353833"/>
                </a:solidFill>
                <a:highlight>
                  <a:srgbClr val="FFFFFF"/>
                </a:highlight>
                <a:latin typeface="Verdana"/>
                <a:ea typeface="Verdana"/>
                <a:cs typeface="Verdana"/>
                <a:sym typeface="Verdana"/>
              </a:rPr>
              <a:t>&lt;? super </a:t>
            </a:r>
            <a:r>
              <a:rPr b="1" lang="en-US" sz="1800">
                <a:solidFill>
                  <a:srgbClr val="4C6B87"/>
                </a:solidFill>
                <a:highlight>
                  <a:srgbClr val="FFFFFF"/>
                </a:highlight>
                <a:latin typeface="Verdana"/>
                <a:ea typeface="Verdana"/>
                <a:cs typeface="Verdana"/>
                <a:sym typeface="Verdana"/>
                <a:hlinkClick r:id="rId8"/>
              </a:rPr>
              <a:t>K</a:t>
            </a:r>
            <a:r>
              <a:rPr lang="en-US" sz="1800">
                <a:solidFill>
                  <a:srgbClr val="353833"/>
                </a:solidFill>
                <a:highlight>
                  <a:srgbClr val="FFFFFF"/>
                </a:highlight>
                <a:latin typeface="Verdana"/>
                <a:ea typeface="Verdana"/>
                <a:cs typeface="Verdana"/>
                <a:sym typeface="Verdana"/>
              </a:rPr>
              <a:t>&gt; comparator): </a:t>
            </a:r>
            <a:r>
              <a:rPr lang="en-US" sz="1800">
                <a:solidFill>
                  <a:srgbClr val="353833"/>
                </a:solidFill>
                <a:highlight>
                  <a:srgbClr val="FFFFFF"/>
                </a:highlight>
              </a:rPr>
              <a:t>Constructs a new, empty tree map, ordered according to the given comparator.(Tạo một tree rỗng , và sắp xếp key theo dịnh nghĩa trong comparator)</a:t>
            </a:r>
          </a:p>
          <a:p>
            <a:pPr indent="-342900" lvl="0" marL="457200" rtl="0">
              <a:spcBef>
                <a:spcPts val="0"/>
              </a:spcBef>
              <a:buClr>
                <a:schemeClr val="dk1"/>
              </a:buClr>
              <a:buSzPct val="100000"/>
              <a:buChar char="-"/>
            </a:pPr>
            <a:r>
              <a:rPr b="1" lang="en-US" sz="1800">
                <a:solidFill>
                  <a:srgbClr val="4C6B87"/>
                </a:solidFill>
                <a:highlight>
                  <a:srgbClr val="EEEEEF"/>
                </a:highlight>
                <a:latin typeface="Verdana"/>
                <a:ea typeface="Verdana"/>
                <a:cs typeface="Verdana"/>
                <a:sym typeface="Verdana"/>
                <a:hlinkClick r:id="rId9"/>
              </a:rPr>
              <a:t>TreeMap</a:t>
            </a:r>
            <a:r>
              <a:rPr lang="en-US" sz="1800">
                <a:solidFill>
                  <a:srgbClr val="353833"/>
                </a:solidFill>
                <a:highlight>
                  <a:srgbClr val="EEEEEF"/>
                </a:highlight>
                <a:latin typeface="Verdana"/>
                <a:ea typeface="Verdana"/>
                <a:cs typeface="Verdana"/>
                <a:sym typeface="Verdana"/>
              </a:rPr>
              <a:t>(</a:t>
            </a:r>
            <a:r>
              <a:rPr b="1" lang="en-US" sz="1800">
                <a:solidFill>
                  <a:srgbClr val="4C6B87"/>
                </a:solidFill>
                <a:highlight>
                  <a:srgbClr val="EEEEEF"/>
                </a:highlight>
                <a:latin typeface="Verdana"/>
                <a:ea typeface="Verdana"/>
                <a:cs typeface="Verdana"/>
                <a:sym typeface="Verdana"/>
                <a:hlinkClick r:id="rId10"/>
              </a:rPr>
              <a:t>Map</a:t>
            </a:r>
            <a:r>
              <a:rPr lang="en-US" sz="1800">
                <a:solidFill>
                  <a:srgbClr val="353833"/>
                </a:solidFill>
                <a:highlight>
                  <a:srgbClr val="EEEEEF"/>
                </a:highlight>
                <a:latin typeface="Verdana"/>
                <a:ea typeface="Verdana"/>
                <a:cs typeface="Verdana"/>
                <a:sym typeface="Verdana"/>
              </a:rPr>
              <a:t>&lt;? extends </a:t>
            </a:r>
            <a:r>
              <a:rPr b="1" lang="en-US" sz="1800">
                <a:solidFill>
                  <a:srgbClr val="4C6B87"/>
                </a:solidFill>
                <a:highlight>
                  <a:srgbClr val="EEEEEF"/>
                </a:highlight>
                <a:latin typeface="Verdana"/>
                <a:ea typeface="Verdana"/>
                <a:cs typeface="Verdana"/>
                <a:sym typeface="Verdana"/>
                <a:hlinkClick r:id="rId11"/>
              </a:rPr>
              <a:t>K</a:t>
            </a:r>
            <a:r>
              <a:rPr lang="en-US" sz="1800">
                <a:solidFill>
                  <a:srgbClr val="353833"/>
                </a:solidFill>
                <a:highlight>
                  <a:srgbClr val="EEEEEF"/>
                </a:highlight>
                <a:latin typeface="Verdana"/>
                <a:ea typeface="Verdana"/>
                <a:cs typeface="Verdana"/>
                <a:sym typeface="Verdana"/>
              </a:rPr>
              <a:t>,? extends </a:t>
            </a:r>
            <a:r>
              <a:rPr b="1" lang="en-US" sz="1800">
                <a:solidFill>
                  <a:srgbClr val="4C6B87"/>
                </a:solidFill>
                <a:highlight>
                  <a:srgbClr val="EEEEEF"/>
                </a:highlight>
                <a:latin typeface="Verdana"/>
                <a:ea typeface="Verdana"/>
                <a:cs typeface="Verdana"/>
                <a:sym typeface="Verdana"/>
                <a:hlinkClick r:id="rId12"/>
              </a:rPr>
              <a:t>V</a:t>
            </a:r>
            <a:r>
              <a:rPr lang="en-US" sz="1800">
                <a:solidFill>
                  <a:srgbClr val="353833"/>
                </a:solidFill>
                <a:highlight>
                  <a:srgbClr val="EEEEEF"/>
                </a:highlight>
                <a:latin typeface="Verdana"/>
                <a:ea typeface="Verdana"/>
                <a:cs typeface="Verdana"/>
                <a:sym typeface="Verdana"/>
              </a:rPr>
              <a:t>&gt; m): </a:t>
            </a:r>
            <a:r>
              <a:rPr lang="en-US" sz="1800">
                <a:solidFill>
                  <a:srgbClr val="353833"/>
                </a:solidFill>
                <a:highlight>
                  <a:srgbClr val="EEEEEF"/>
                </a:highlight>
              </a:rPr>
              <a:t>Constructs a new tree map containing the same mappings as the given map, ordered according to the </a:t>
            </a:r>
            <a:r>
              <a:rPr i="1" lang="en-US" sz="1800">
                <a:solidFill>
                  <a:srgbClr val="353833"/>
                </a:solidFill>
                <a:highlight>
                  <a:srgbClr val="EEEEEF"/>
                </a:highlight>
              </a:rPr>
              <a:t>natural ordering</a:t>
            </a:r>
            <a:r>
              <a:rPr lang="en-US" sz="1800">
                <a:solidFill>
                  <a:srgbClr val="353833"/>
                </a:solidFill>
                <a:highlight>
                  <a:srgbClr val="EEEEEF"/>
                </a:highlight>
              </a:rPr>
              <a:t> of its keys.(tạo một tree map với các entry tu m, và sắp xếp theo thứ tự tự nhiên các key của nó)</a:t>
            </a:r>
          </a:p>
          <a:p>
            <a:pPr indent="-342900" lvl="0" marL="457200" rtl="0">
              <a:spcBef>
                <a:spcPts val="0"/>
              </a:spcBef>
              <a:buClr>
                <a:schemeClr val="dk1"/>
              </a:buClr>
              <a:buSzPct val="100000"/>
              <a:buChar char="-"/>
            </a:pPr>
            <a:r>
              <a:rPr b="1" lang="en-US" sz="1800">
                <a:solidFill>
                  <a:srgbClr val="4C6B87"/>
                </a:solidFill>
                <a:highlight>
                  <a:srgbClr val="FFFFFF"/>
                </a:highlight>
                <a:latin typeface="Verdana"/>
                <a:ea typeface="Verdana"/>
                <a:cs typeface="Verdana"/>
                <a:sym typeface="Verdana"/>
                <a:hlinkClick r:id="rId13"/>
              </a:rPr>
              <a:t>TreeMap</a:t>
            </a:r>
            <a:r>
              <a:rPr lang="en-US" sz="1800">
                <a:solidFill>
                  <a:srgbClr val="353833"/>
                </a:solidFill>
                <a:highlight>
                  <a:srgbClr val="FFFFFF"/>
                </a:highlight>
                <a:latin typeface="Verdana"/>
                <a:ea typeface="Verdana"/>
                <a:cs typeface="Verdana"/>
                <a:sym typeface="Verdana"/>
              </a:rPr>
              <a:t>(</a:t>
            </a:r>
            <a:r>
              <a:rPr b="1" lang="en-US" sz="1800">
                <a:solidFill>
                  <a:srgbClr val="4C6B87"/>
                </a:solidFill>
                <a:highlight>
                  <a:srgbClr val="FFFFFF"/>
                </a:highlight>
                <a:latin typeface="Verdana"/>
                <a:ea typeface="Verdana"/>
                <a:cs typeface="Verdana"/>
                <a:sym typeface="Verdana"/>
                <a:hlinkClick r:id="rId14"/>
              </a:rPr>
              <a:t>SortedMap</a:t>
            </a:r>
            <a:r>
              <a:rPr lang="en-US" sz="1800">
                <a:solidFill>
                  <a:srgbClr val="353833"/>
                </a:solidFill>
                <a:highlight>
                  <a:srgbClr val="FFFFFF"/>
                </a:highlight>
                <a:latin typeface="Verdana"/>
                <a:ea typeface="Verdana"/>
                <a:cs typeface="Verdana"/>
                <a:sym typeface="Verdana"/>
              </a:rPr>
              <a:t>&lt;</a:t>
            </a:r>
            <a:r>
              <a:rPr b="1" lang="en-US" sz="1800">
                <a:solidFill>
                  <a:srgbClr val="4C6B87"/>
                </a:solidFill>
                <a:highlight>
                  <a:srgbClr val="FFFFFF"/>
                </a:highlight>
                <a:latin typeface="Verdana"/>
                <a:ea typeface="Verdana"/>
                <a:cs typeface="Verdana"/>
                <a:sym typeface="Verdana"/>
                <a:hlinkClick r:id="rId15"/>
              </a:rPr>
              <a:t>K</a:t>
            </a:r>
            <a:r>
              <a:rPr lang="en-US" sz="1800">
                <a:solidFill>
                  <a:srgbClr val="353833"/>
                </a:solidFill>
                <a:highlight>
                  <a:srgbClr val="FFFFFF"/>
                </a:highlight>
                <a:latin typeface="Verdana"/>
                <a:ea typeface="Verdana"/>
                <a:cs typeface="Verdana"/>
                <a:sym typeface="Verdana"/>
              </a:rPr>
              <a:t>,? extends </a:t>
            </a:r>
            <a:r>
              <a:rPr b="1" lang="en-US" sz="1800">
                <a:solidFill>
                  <a:srgbClr val="4C6B87"/>
                </a:solidFill>
                <a:highlight>
                  <a:srgbClr val="FFFFFF"/>
                </a:highlight>
                <a:latin typeface="Verdana"/>
                <a:ea typeface="Verdana"/>
                <a:cs typeface="Verdana"/>
                <a:sym typeface="Verdana"/>
                <a:hlinkClick r:id="rId16"/>
              </a:rPr>
              <a:t>V</a:t>
            </a:r>
            <a:r>
              <a:rPr lang="en-US" sz="1800">
                <a:solidFill>
                  <a:srgbClr val="353833"/>
                </a:solidFill>
                <a:highlight>
                  <a:srgbClr val="FFFFFF"/>
                </a:highlight>
                <a:latin typeface="Verdana"/>
                <a:ea typeface="Verdana"/>
                <a:cs typeface="Verdana"/>
                <a:sym typeface="Verdana"/>
              </a:rPr>
              <a:t>&gt; m): </a:t>
            </a:r>
            <a:r>
              <a:rPr lang="en-US" sz="1800">
                <a:solidFill>
                  <a:srgbClr val="353833"/>
                </a:solidFill>
                <a:highlight>
                  <a:srgbClr val="FFFFFF"/>
                </a:highlight>
              </a:rPr>
              <a:t>Constructs a new tree map containing the same mappings and using the same ordering as the specified sorted map.(tạo một trê map từ các entry tu m, và thứ tự các key được sắp xếp như m)</a:t>
            </a:r>
          </a:p>
          <a:p>
            <a:pPr lvl="0" rtl="0">
              <a:spcBef>
                <a:spcPts val="0"/>
              </a:spcBef>
              <a:buNone/>
            </a:pPr>
            <a:r>
              <a:t/>
            </a:r>
            <a:endParaRPr sz="1800">
              <a:solidFill>
                <a:srgbClr val="353833"/>
              </a:solidFill>
              <a:highlight>
                <a:srgbClr val="EEEEE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grpSp>
        <p:nvGrpSpPr>
          <p:cNvPr id="360" name="Shape 360"/>
          <p:cNvGrpSpPr/>
          <p:nvPr/>
        </p:nvGrpSpPr>
        <p:grpSpPr>
          <a:xfrm>
            <a:off x="1665354" y="548475"/>
            <a:ext cx="6495853" cy="1219108"/>
            <a:chOff x="1654129" y="469900"/>
            <a:chExt cx="6495853" cy="1219108"/>
          </a:xfrm>
        </p:grpSpPr>
        <p:grpSp>
          <p:nvGrpSpPr>
            <p:cNvPr id="361" name="Shape 361"/>
            <p:cNvGrpSpPr/>
            <p:nvPr/>
          </p:nvGrpSpPr>
          <p:grpSpPr>
            <a:xfrm>
              <a:off x="1654129" y="469900"/>
              <a:ext cx="6495853" cy="1219108"/>
              <a:chOff x="1247729" y="1219200"/>
              <a:chExt cx="6495853" cy="1219108"/>
            </a:xfrm>
          </p:grpSpPr>
          <p:grpSp>
            <p:nvGrpSpPr>
              <p:cNvPr id="362" name="Shape 362"/>
              <p:cNvGrpSpPr/>
              <p:nvPr/>
            </p:nvGrpSpPr>
            <p:grpSpPr>
              <a:xfrm>
                <a:off x="1247729" y="1447859"/>
                <a:ext cx="6495853" cy="558676"/>
                <a:chOff x="1631146" y="1316984"/>
                <a:chExt cx="5761800" cy="558900"/>
              </a:xfrm>
            </p:grpSpPr>
            <p:sp>
              <p:nvSpPr>
                <p:cNvPr id="363" name="Shape 36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64" name="Shape 36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65" name="Shape 365"/>
              <p:cNvGrpSpPr/>
              <p:nvPr/>
            </p:nvGrpSpPr>
            <p:grpSpPr>
              <a:xfrm>
                <a:off x="2168544" y="1219200"/>
                <a:ext cx="4651533" cy="1219108"/>
                <a:chOff x="2530675" y="1066800"/>
                <a:chExt cx="4651998" cy="1220084"/>
              </a:xfrm>
            </p:grpSpPr>
            <p:pic>
              <p:nvPicPr>
                <p:cNvPr descr="C:\Users\dell\Desktop\Icon sale page\Icon tĩnh\200wide.jpg" id="366" name="Shape 36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67" name="Shape 367"/>
                <p:cNvGrpSpPr/>
                <p:nvPr/>
              </p:nvGrpSpPr>
              <p:grpSpPr>
                <a:xfrm>
                  <a:off x="2530675" y="1066800"/>
                  <a:ext cx="4651998" cy="1011299"/>
                  <a:chOff x="2671148" y="1311915"/>
                  <a:chExt cx="3938700" cy="1011299"/>
                </a:xfrm>
              </p:grpSpPr>
              <p:pic>
                <p:nvPicPr>
                  <p:cNvPr id="368" name="Shape 36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69" name="Shape 36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70" name="Shape 37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graphicFrame>
        <p:nvGraphicFramePr>
          <p:cNvPr id="371" name="Shape 371"/>
          <p:cNvGraphicFramePr/>
          <p:nvPr/>
        </p:nvGraphicFramePr>
        <p:xfrm>
          <a:off x="952500" y="2174675"/>
          <a:ext cx="3000000" cy="3000000"/>
        </p:xfrm>
        <a:graphic>
          <a:graphicData uri="http://schemas.openxmlformats.org/drawingml/2006/table">
            <a:tbl>
              <a:tblPr>
                <a:noFill/>
                <a:tableStyleId>{F2513433-8EDA-4239-8DF8-E82345B8A2D3}</a:tableStyleId>
              </a:tblPr>
              <a:tblGrid>
                <a:gridCol w="1349725"/>
                <a:gridCol w="8937275"/>
              </a:tblGrid>
              <a:tr h="179150">
                <a:tc>
                  <a:txBody>
                    <a:bodyPr>
                      <a:noAutofit/>
                    </a:bodyPr>
                    <a:lstStyle/>
                    <a:p>
                      <a:pPr lvl="0">
                        <a:spcBef>
                          <a:spcPts val="0"/>
                        </a:spcBef>
                        <a:buNone/>
                      </a:pPr>
                      <a:r>
                        <a:rPr lang="en-US"/>
                        <a:t>STT</a:t>
                      </a:r>
                    </a:p>
                  </a:txBody>
                  <a:tcPr marT="91425" marB="91425" marR="91425" marL="91425"/>
                </a:tc>
                <a:tc>
                  <a:txBody>
                    <a:bodyPr>
                      <a:noAutofit/>
                    </a:bodyPr>
                    <a:lstStyle/>
                    <a:p>
                      <a:pPr lvl="0">
                        <a:spcBef>
                          <a:spcPts val="0"/>
                        </a:spcBef>
                        <a:buNone/>
                      </a:pPr>
                      <a:r>
                        <a:rPr lang="en-US"/>
                        <a:t>Phương thức và miêu tả</a:t>
                      </a:r>
                    </a:p>
                  </a:txBody>
                  <a:tcPr marT="91425" marB="91425" marR="91425" marL="91425"/>
                </a:tc>
              </a:tr>
              <a:tr h="381000">
                <a:tc>
                  <a:txBody>
                    <a:bodyPr>
                      <a:noAutofit/>
                    </a:bodyPr>
                    <a:lstStyle/>
                    <a:p>
                      <a:pPr lvl="0">
                        <a:spcBef>
                          <a:spcPts val="0"/>
                        </a:spcBef>
                        <a:buNone/>
                      </a:pPr>
                      <a:r>
                        <a:rPr lang="en-US"/>
                        <a:t>1</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BB7A2A"/>
                          </a:solidFill>
                          <a:highlight>
                            <a:srgbClr val="EEEEEF"/>
                          </a:highlight>
                          <a:hlinkClick r:id="rId5"/>
                        </a:rPr>
                        <a:t>ceilingEntry</a:t>
                      </a:r>
                      <a:r>
                        <a:rPr lang="en-US" sz="1300">
                          <a:solidFill>
                            <a:srgbClr val="353833"/>
                          </a:solidFill>
                          <a:highlight>
                            <a:srgbClr val="EEEEEF"/>
                          </a:highlight>
                        </a:rPr>
                        <a:t>(</a:t>
                      </a:r>
                      <a:r>
                        <a:rPr b="1" lang="en-US" sz="1300">
                          <a:solidFill>
                            <a:srgbClr val="4C6B87"/>
                          </a:solidFill>
                          <a:highlight>
                            <a:srgbClr val="EEEEEF"/>
                          </a:highlight>
                          <a:hlinkClick r:id="rId6"/>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a key-value mapping associated with the least key greater than or equal to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2</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7"/>
                        </a:rPr>
                        <a:t>ceilingKey</a:t>
                      </a:r>
                      <a:r>
                        <a:rPr lang="en-US" sz="1300">
                          <a:solidFill>
                            <a:srgbClr val="353833"/>
                          </a:solidFill>
                          <a:highlight>
                            <a:srgbClr val="FFFFFF"/>
                          </a:highlight>
                        </a:rPr>
                        <a:t>(</a:t>
                      </a:r>
                      <a:r>
                        <a:rPr b="1" lang="en-US" sz="1300">
                          <a:solidFill>
                            <a:srgbClr val="4C6B87"/>
                          </a:solidFill>
                          <a:highlight>
                            <a:srgbClr val="FFFFFF"/>
                          </a:highlight>
                          <a:hlinkClick r:id="rId8"/>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the least key greater than or equal to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3</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9"/>
                        </a:rPr>
                        <a:t>clone</a:t>
                      </a:r>
                      <a:r>
                        <a:rPr lang="en-US" sz="1300">
                          <a:solidFill>
                            <a:srgbClr val="353833"/>
                          </a:solidFill>
                          <a:highlight>
                            <a:srgbClr val="FFFFFF"/>
                          </a:highlight>
                        </a:rPr>
                        <a:t>()</a:t>
                      </a:r>
                    </a:p>
                    <a:p>
                      <a:pPr lvl="0" rtl="0">
                        <a:lnSpc>
                          <a:spcPct val="115000"/>
                        </a:lnSpc>
                        <a:spcBef>
                          <a:spcPts val="200"/>
                        </a:spcBef>
                        <a:buNone/>
                      </a:pPr>
                      <a:r>
                        <a:rPr lang="en-US" sz="900">
                          <a:solidFill>
                            <a:srgbClr val="353833"/>
                          </a:solidFill>
                          <a:highlight>
                            <a:srgbClr val="FFFFFF"/>
                          </a:highlight>
                        </a:rPr>
                        <a:t>Returns a shallow copy of this </a:t>
                      </a:r>
                      <a:r>
                        <a:rPr lang="en-US" sz="1100">
                          <a:solidFill>
                            <a:srgbClr val="353833"/>
                          </a:solidFill>
                          <a:highlight>
                            <a:srgbClr val="FFFFFF"/>
                          </a:highlight>
                        </a:rPr>
                        <a:t>TreeMap</a:t>
                      </a:r>
                      <a:r>
                        <a:rPr lang="en-US" sz="900">
                          <a:solidFill>
                            <a:srgbClr val="353833"/>
                          </a:solidFill>
                          <a:highlight>
                            <a:srgbClr val="FFFFFF"/>
                          </a:highlight>
                        </a:rPr>
                        <a:t> instance.</a:t>
                      </a:r>
                    </a:p>
                  </a:txBody>
                  <a:tcPr marT="91425" marB="91425" marR="91425" marL="91425"/>
                </a:tc>
              </a:tr>
              <a:tr h="381000">
                <a:tc>
                  <a:txBody>
                    <a:bodyPr>
                      <a:noAutofit/>
                    </a:bodyPr>
                    <a:lstStyle/>
                    <a:p>
                      <a:pPr lvl="0">
                        <a:spcBef>
                          <a:spcPts val="0"/>
                        </a:spcBef>
                        <a:buNone/>
                      </a:pPr>
                      <a:r>
                        <a:rPr lang="en-US"/>
                        <a:t>4</a:t>
                      </a:r>
                    </a:p>
                  </a:txBody>
                  <a:tcPr marT="91425" marB="91425" marR="91425" marL="91425"/>
                </a:tc>
                <a:tc>
                  <a:txBody>
                    <a:bodyPr>
                      <a:noAutofit/>
                    </a:bodyPr>
                    <a:lstStyle/>
                    <a:p>
                      <a:pPr lvl="0">
                        <a:spcBef>
                          <a:spcPts val="0"/>
                        </a:spcBef>
                        <a:buNone/>
                      </a:pPr>
                      <a:r>
                        <a:rPr b="1" lang="en-US" sz="1300">
                          <a:solidFill>
                            <a:srgbClr val="4C6B87"/>
                          </a:solidFill>
                          <a:highlight>
                            <a:srgbClr val="EEEEEF"/>
                          </a:highlight>
                          <a:hlinkClick r:id="rId10"/>
                        </a:rPr>
                        <a:t>comparator</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the comparator used to order the keys in this map, or </a:t>
                      </a:r>
                      <a:r>
                        <a:rPr lang="en-US" sz="1100">
                          <a:solidFill>
                            <a:srgbClr val="353833"/>
                          </a:solidFill>
                          <a:highlight>
                            <a:srgbClr val="EEEEEF"/>
                          </a:highlight>
                        </a:rPr>
                        <a:t>null</a:t>
                      </a:r>
                      <a:r>
                        <a:rPr lang="en-US" sz="900">
                          <a:solidFill>
                            <a:srgbClr val="353833"/>
                          </a:solidFill>
                          <a:highlight>
                            <a:srgbClr val="EEEEEF"/>
                          </a:highlight>
                        </a:rPr>
                        <a:t> if this map uses the </a:t>
                      </a:r>
                      <a:r>
                        <a:rPr b="1" lang="en-US" sz="900">
                          <a:solidFill>
                            <a:srgbClr val="4C6B87"/>
                          </a:solidFill>
                          <a:highlight>
                            <a:srgbClr val="EEEEEF"/>
                          </a:highlight>
                          <a:hlinkClick r:id="rId11"/>
                        </a:rPr>
                        <a:t>natural ordering</a:t>
                      </a:r>
                      <a:r>
                        <a:rPr lang="en-US" sz="900">
                          <a:solidFill>
                            <a:srgbClr val="353833"/>
                          </a:solidFill>
                          <a:highlight>
                            <a:srgbClr val="EEEEEF"/>
                          </a:highlight>
                        </a:rPr>
                        <a:t> of its keys.</a:t>
                      </a:r>
                    </a:p>
                  </a:txBody>
                  <a:tcPr marT="91425" marB="91425" marR="91425" marL="91425"/>
                </a:tc>
              </a:tr>
              <a:tr h="381000">
                <a:tc>
                  <a:txBody>
                    <a:bodyPr>
                      <a:noAutofit/>
                    </a:bodyPr>
                    <a:lstStyle/>
                    <a:p>
                      <a:pPr lvl="0">
                        <a:spcBef>
                          <a:spcPts val="0"/>
                        </a:spcBef>
                        <a:buNone/>
                      </a:pPr>
                      <a:r>
                        <a:rPr lang="en-US"/>
                        <a:t>5</a:t>
                      </a:r>
                    </a:p>
                  </a:txBody>
                  <a:tcPr marT="91425" marB="91425" marR="91425" marL="91425"/>
                </a:tc>
                <a:tc>
                  <a:txBody>
                    <a:bodyPr>
                      <a:noAutofit/>
                    </a:bodyPr>
                    <a:lstStyle/>
                    <a:p>
                      <a:pPr lvl="0">
                        <a:spcBef>
                          <a:spcPts val="0"/>
                        </a:spcBef>
                        <a:buNone/>
                      </a:pPr>
                      <a:r>
                        <a:rPr b="1" lang="en-US" sz="1300">
                          <a:solidFill>
                            <a:srgbClr val="4C6B87"/>
                          </a:solidFill>
                          <a:highlight>
                            <a:srgbClr val="FFFFFF"/>
                          </a:highlight>
                          <a:hlinkClick r:id="rId12"/>
                        </a:rPr>
                        <a:t>descendingKeySet</a:t>
                      </a:r>
                      <a:r>
                        <a:rPr lang="en-US" sz="1300">
                          <a:solidFill>
                            <a:srgbClr val="353833"/>
                          </a:solidFill>
                          <a:highlight>
                            <a:srgbClr val="FFFFFF"/>
                          </a:highlight>
                        </a:rPr>
                        <a:t>()</a:t>
                      </a:r>
                    </a:p>
                    <a:p>
                      <a:pPr lvl="0" rtl="0">
                        <a:lnSpc>
                          <a:spcPct val="115000"/>
                        </a:lnSpc>
                        <a:spcBef>
                          <a:spcPts val="200"/>
                        </a:spcBef>
                        <a:buClr>
                          <a:schemeClr val="dk1"/>
                        </a:buClr>
                        <a:buSzPct val="122222"/>
                        <a:buFont typeface="Arial"/>
                        <a:buNone/>
                      </a:pPr>
                      <a:r>
                        <a:rPr lang="en-US" sz="900">
                          <a:solidFill>
                            <a:srgbClr val="353833"/>
                          </a:solidFill>
                          <a:highlight>
                            <a:srgbClr val="FFFFFF"/>
                          </a:highlight>
                        </a:rPr>
                        <a:t>Returns a reverse order </a:t>
                      </a:r>
                      <a:r>
                        <a:rPr b="1" lang="en-US" sz="1100">
                          <a:solidFill>
                            <a:srgbClr val="4C6B87"/>
                          </a:solidFill>
                          <a:highlight>
                            <a:srgbClr val="FFFFFF"/>
                          </a:highlight>
                          <a:hlinkClick r:id="rId13"/>
                        </a:rPr>
                        <a:t>NavigableSet</a:t>
                      </a:r>
                      <a:r>
                        <a:rPr lang="en-US" sz="900">
                          <a:solidFill>
                            <a:srgbClr val="353833"/>
                          </a:solidFill>
                          <a:highlight>
                            <a:srgbClr val="FFFFFF"/>
                          </a:highlight>
                        </a:rPr>
                        <a:t> view of the keys contained in this map</a:t>
                      </a:r>
                    </a:p>
                  </a:txBody>
                  <a:tcPr marT="91425" marB="91425" marR="91425" marL="91425"/>
                </a:tc>
              </a:tr>
              <a:tr h="381000">
                <a:tc>
                  <a:txBody>
                    <a:bodyPr>
                      <a:noAutofit/>
                    </a:bodyPr>
                    <a:lstStyle/>
                    <a:p>
                      <a:pPr lvl="0" rtl="0">
                        <a:spcBef>
                          <a:spcPts val="0"/>
                        </a:spcBef>
                        <a:buNone/>
                      </a:pPr>
                      <a:r>
                        <a:rPr lang="en-US"/>
                        <a:t>6</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4"/>
                        </a:rPr>
                        <a:t>descendingMap</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a reverse order view of the mappings contained in this map.</a:t>
                      </a:r>
                    </a:p>
                  </a:txBody>
                  <a:tcPr marT="91425" marB="91425" marR="91425" marL="91425"/>
                </a:tc>
              </a:tr>
              <a:tr h="381000">
                <a:tc>
                  <a:txBody>
                    <a:bodyPr>
                      <a:noAutofit/>
                    </a:bodyPr>
                    <a:lstStyle/>
                    <a:p>
                      <a:pPr lvl="0" rtl="0">
                        <a:spcBef>
                          <a:spcPts val="0"/>
                        </a:spcBef>
                        <a:buNone/>
                      </a:pPr>
                      <a:r>
                        <a:rPr lang="en-US"/>
                        <a:t>7</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15"/>
                        </a:rPr>
                        <a:t>entrySet</a:t>
                      </a:r>
                      <a:r>
                        <a:rPr lang="en-US" sz="1300">
                          <a:solidFill>
                            <a:srgbClr val="353833"/>
                          </a:solidFill>
                          <a:highlight>
                            <a:srgbClr val="FFFFFF"/>
                          </a:highlight>
                        </a:rPr>
                        <a:t>()</a:t>
                      </a:r>
                    </a:p>
                    <a:p>
                      <a:pPr lvl="0" rtl="0">
                        <a:lnSpc>
                          <a:spcPct val="115000"/>
                        </a:lnSpc>
                        <a:spcBef>
                          <a:spcPts val="200"/>
                        </a:spcBef>
                        <a:buNone/>
                      </a:pPr>
                      <a:r>
                        <a:rPr lang="en-US" sz="900">
                          <a:solidFill>
                            <a:srgbClr val="353833"/>
                          </a:solidFill>
                          <a:highlight>
                            <a:srgbClr val="FFFFFF"/>
                          </a:highlight>
                        </a:rPr>
                        <a:t>Returns a </a:t>
                      </a:r>
                      <a:r>
                        <a:rPr b="1" lang="en-US" sz="1100">
                          <a:solidFill>
                            <a:srgbClr val="4C6B87"/>
                          </a:solidFill>
                          <a:highlight>
                            <a:srgbClr val="FFFFFF"/>
                          </a:highlight>
                          <a:hlinkClick r:id="rId16"/>
                        </a:rPr>
                        <a:t>Set</a:t>
                      </a:r>
                      <a:r>
                        <a:rPr lang="en-US" sz="900">
                          <a:solidFill>
                            <a:srgbClr val="353833"/>
                          </a:solidFill>
                          <a:highlight>
                            <a:srgbClr val="FFFFFF"/>
                          </a:highlight>
                        </a:rPr>
                        <a:t> view of the mappings contained in this map.</a:t>
                      </a:r>
                    </a:p>
                  </a:txBody>
                  <a:tcPr marT="91425" marB="91425" marR="91425" marL="91425"/>
                </a:tc>
              </a:tr>
            </a:tbl>
          </a:graphicData>
        </a:graphic>
      </p:graphicFrame>
      <p:sp>
        <p:nvSpPr>
          <p:cNvPr id="372" name="Shape 372"/>
          <p:cNvSpPr txBox="1"/>
          <p:nvPr/>
        </p:nvSpPr>
        <p:spPr>
          <a:xfrm>
            <a:off x="952500" y="1672400"/>
            <a:ext cx="6420300" cy="349200"/>
          </a:xfrm>
          <a:prstGeom prst="rect">
            <a:avLst/>
          </a:prstGeom>
          <a:noFill/>
          <a:ln>
            <a:noFill/>
          </a:ln>
        </p:spPr>
        <p:txBody>
          <a:bodyPr anchorCtr="0" anchor="t" bIns="91425" lIns="91425" rIns="91425" tIns="91425">
            <a:noAutofit/>
          </a:bodyPr>
          <a:lstStyle/>
          <a:p>
            <a:pPr indent="-342900" lvl="0" marL="457200">
              <a:spcBef>
                <a:spcPts val="0"/>
              </a:spcBef>
              <a:buSzPct val="100000"/>
              <a:buChar char="-"/>
            </a:pPr>
            <a:r>
              <a:rPr lang="en-US" sz="1800"/>
              <a:t>Một số phương thức của TreeMap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graphicFrame>
        <p:nvGraphicFramePr>
          <p:cNvPr id="378" name="Shape 378"/>
          <p:cNvGraphicFramePr/>
          <p:nvPr/>
        </p:nvGraphicFramePr>
        <p:xfrm>
          <a:off x="952500" y="1905000"/>
          <a:ext cx="3000000" cy="3000000"/>
        </p:xfrm>
        <a:graphic>
          <a:graphicData uri="http://schemas.openxmlformats.org/drawingml/2006/table">
            <a:tbl>
              <a:tblPr>
                <a:noFill/>
                <a:tableStyleId>{F2513433-8EDA-4239-8DF8-E82345B8A2D3}</a:tableStyleId>
              </a:tblPr>
              <a:tblGrid>
                <a:gridCol w="1226250"/>
                <a:gridCol w="9060750"/>
              </a:tblGrid>
              <a:tr h="381000">
                <a:tc>
                  <a:txBody>
                    <a:bodyPr>
                      <a:noAutofit/>
                    </a:bodyPr>
                    <a:lstStyle/>
                    <a:p>
                      <a:pPr lvl="0">
                        <a:spcBef>
                          <a:spcPts val="0"/>
                        </a:spcBef>
                        <a:buNone/>
                      </a:pPr>
                      <a:r>
                        <a:rPr lang="en-US"/>
                        <a:t>8</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3"/>
                        </a:rPr>
                        <a:t>floorEntry</a:t>
                      </a:r>
                      <a:r>
                        <a:rPr lang="en-US" sz="1300">
                          <a:solidFill>
                            <a:srgbClr val="353833"/>
                          </a:solidFill>
                          <a:highlight>
                            <a:srgbClr val="EEEEEF"/>
                          </a:highlight>
                        </a:rPr>
                        <a:t>(</a:t>
                      </a:r>
                      <a:r>
                        <a:rPr b="1" lang="en-US" sz="1300">
                          <a:solidFill>
                            <a:srgbClr val="4C6B87"/>
                          </a:solidFill>
                          <a:highlight>
                            <a:srgbClr val="EEEEEF"/>
                          </a:highlight>
                          <a:hlinkClick r:id="rId4"/>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a key-value mapping associated with the greatest key less than or equal to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9</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5"/>
                        </a:rPr>
                        <a:t>floorKey</a:t>
                      </a:r>
                      <a:r>
                        <a:rPr lang="en-US" sz="1300">
                          <a:solidFill>
                            <a:srgbClr val="353833"/>
                          </a:solidFill>
                          <a:highlight>
                            <a:srgbClr val="FFFFFF"/>
                          </a:highlight>
                        </a:rPr>
                        <a:t>(</a:t>
                      </a:r>
                      <a:r>
                        <a:rPr b="1" lang="en-US" sz="1300">
                          <a:solidFill>
                            <a:srgbClr val="4C6B87"/>
                          </a:solidFill>
                          <a:highlight>
                            <a:srgbClr val="FFFFFF"/>
                          </a:highlight>
                          <a:hlinkClick r:id="rId6"/>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the greatest key less than or equal to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10</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7"/>
                        </a:rPr>
                        <a:t>higherEntry</a:t>
                      </a:r>
                      <a:r>
                        <a:rPr lang="en-US" sz="1300">
                          <a:solidFill>
                            <a:srgbClr val="353833"/>
                          </a:solidFill>
                          <a:highlight>
                            <a:srgbClr val="FFFFFF"/>
                          </a:highlight>
                        </a:rPr>
                        <a:t>(</a:t>
                      </a:r>
                      <a:r>
                        <a:rPr b="1" lang="en-US" sz="1300">
                          <a:solidFill>
                            <a:srgbClr val="4C6B87"/>
                          </a:solidFill>
                          <a:highlight>
                            <a:srgbClr val="FFFFFF"/>
                          </a:highlight>
                          <a:hlinkClick r:id="rId8"/>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a key-value mapping associated with the least key strictly greater than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11</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9"/>
                        </a:rPr>
                        <a:t>higherKey</a:t>
                      </a:r>
                      <a:r>
                        <a:rPr lang="en-US" sz="1300">
                          <a:solidFill>
                            <a:srgbClr val="353833"/>
                          </a:solidFill>
                          <a:highlight>
                            <a:srgbClr val="EEEEEF"/>
                          </a:highlight>
                        </a:rPr>
                        <a:t>(</a:t>
                      </a:r>
                      <a:r>
                        <a:rPr b="1" lang="en-US" sz="1300">
                          <a:solidFill>
                            <a:srgbClr val="4C6B87"/>
                          </a:solidFill>
                          <a:highlight>
                            <a:srgbClr val="EEEEEF"/>
                          </a:highlight>
                          <a:hlinkClick r:id="rId10"/>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the least key strictly greater than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12</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1"/>
                        </a:rPr>
                        <a:t>lastEntry</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a key-value mapping associated with the greatest key in this map, or </a:t>
                      </a:r>
                      <a:r>
                        <a:rPr lang="en-US" sz="1100">
                          <a:solidFill>
                            <a:srgbClr val="353833"/>
                          </a:solidFill>
                          <a:highlight>
                            <a:srgbClr val="EEEEEF"/>
                          </a:highlight>
                        </a:rPr>
                        <a:t>null</a:t>
                      </a:r>
                      <a:r>
                        <a:rPr lang="en-US" sz="900">
                          <a:solidFill>
                            <a:srgbClr val="353833"/>
                          </a:solidFill>
                          <a:highlight>
                            <a:srgbClr val="EEEEEF"/>
                          </a:highlight>
                        </a:rPr>
                        <a:t> if the map is empty</a:t>
                      </a:r>
                    </a:p>
                  </a:txBody>
                  <a:tcPr marT="91425" marB="91425" marR="91425" marL="91425"/>
                </a:tc>
              </a:tr>
              <a:tr h="381000">
                <a:tc>
                  <a:txBody>
                    <a:bodyPr>
                      <a:noAutofit/>
                    </a:bodyPr>
                    <a:lstStyle/>
                    <a:p>
                      <a:pPr lvl="0">
                        <a:spcBef>
                          <a:spcPts val="0"/>
                        </a:spcBef>
                        <a:buNone/>
                      </a:pPr>
                      <a:r>
                        <a:rPr lang="en-US"/>
                        <a:t>13</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2"/>
                        </a:rPr>
                        <a:t>lowerEntry</a:t>
                      </a:r>
                      <a:r>
                        <a:rPr lang="en-US" sz="1300">
                          <a:solidFill>
                            <a:srgbClr val="353833"/>
                          </a:solidFill>
                          <a:highlight>
                            <a:srgbClr val="EEEEEF"/>
                          </a:highlight>
                        </a:rPr>
                        <a:t>(</a:t>
                      </a:r>
                      <a:r>
                        <a:rPr b="1" lang="en-US" sz="1300">
                          <a:solidFill>
                            <a:srgbClr val="4C6B87"/>
                          </a:solidFill>
                          <a:highlight>
                            <a:srgbClr val="EEEEEF"/>
                          </a:highlight>
                          <a:hlinkClick r:id="rId13"/>
                        </a:rPr>
                        <a:t>K</a:t>
                      </a:r>
                      <a:r>
                        <a:rPr lang="en-US" sz="1300">
                          <a:solidFill>
                            <a:srgbClr val="353833"/>
                          </a:solidFill>
                          <a:highlight>
                            <a:srgbClr val="EEEEEF"/>
                          </a:highlight>
                        </a:rPr>
                        <a:t> key)</a:t>
                      </a:r>
                    </a:p>
                    <a:p>
                      <a:pPr lvl="0" rtl="0">
                        <a:lnSpc>
                          <a:spcPct val="115000"/>
                        </a:lnSpc>
                        <a:spcBef>
                          <a:spcPts val="200"/>
                        </a:spcBef>
                        <a:buNone/>
                      </a:pPr>
                      <a:r>
                        <a:rPr lang="en-US" sz="900">
                          <a:solidFill>
                            <a:srgbClr val="353833"/>
                          </a:solidFill>
                          <a:highlight>
                            <a:srgbClr val="EEEEEF"/>
                          </a:highlight>
                        </a:rPr>
                        <a:t>Returns a key-value mapping associated with the greatest key strictly less than the given key, or </a:t>
                      </a:r>
                      <a:r>
                        <a:rPr lang="en-US" sz="1100">
                          <a:solidFill>
                            <a:srgbClr val="353833"/>
                          </a:solidFill>
                          <a:highlight>
                            <a:srgbClr val="EEEEEF"/>
                          </a:highlight>
                        </a:rPr>
                        <a:t>null</a:t>
                      </a:r>
                      <a:r>
                        <a:rPr lang="en-US" sz="900">
                          <a:solidFill>
                            <a:srgbClr val="353833"/>
                          </a:solidFill>
                          <a:highlight>
                            <a:srgbClr val="EEEEEF"/>
                          </a:highlight>
                        </a:rPr>
                        <a:t> if there is no such key.</a:t>
                      </a:r>
                    </a:p>
                  </a:txBody>
                  <a:tcPr marT="91425" marB="91425" marR="91425" marL="91425"/>
                </a:tc>
              </a:tr>
              <a:tr h="381000">
                <a:tc>
                  <a:txBody>
                    <a:bodyPr>
                      <a:noAutofit/>
                    </a:bodyPr>
                    <a:lstStyle/>
                    <a:p>
                      <a:pPr lvl="0">
                        <a:spcBef>
                          <a:spcPts val="0"/>
                        </a:spcBef>
                        <a:buNone/>
                      </a:pPr>
                      <a:r>
                        <a:rPr lang="en-US"/>
                        <a:t>13</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14"/>
                        </a:rPr>
                        <a:t>lowerKey</a:t>
                      </a:r>
                      <a:r>
                        <a:rPr lang="en-US" sz="1300">
                          <a:solidFill>
                            <a:srgbClr val="353833"/>
                          </a:solidFill>
                          <a:highlight>
                            <a:srgbClr val="FFFFFF"/>
                          </a:highlight>
                        </a:rPr>
                        <a:t>(</a:t>
                      </a:r>
                      <a:r>
                        <a:rPr b="1" lang="en-US" sz="1300">
                          <a:solidFill>
                            <a:srgbClr val="4C6B87"/>
                          </a:solidFill>
                          <a:highlight>
                            <a:srgbClr val="FFFFFF"/>
                          </a:highlight>
                          <a:hlinkClick r:id="rId15"/>
                        </a:rPr>
                        <a:t>K</a:t>
                      </a:r>
                      <a:r>
                        <a:rPr lang="en-US" sz="1300">
                          <a:solidFill>
                            <a:srgbClr val="353833"/>
                          </a:solidFill>
                          <a:highlight>
                            <a:srgbClr val="FFFFFF"/>
                          </a:highlight>
                        </a:rPr>
                        <a:t> key)</a:t>
                      </a:r>
                    </a:p>
                    <a:p>
                      <a:pPr lvl="0" rtl="0">
                        <a:lnSpc>
                          <a:spcPct val="115000"/>
                        </a:lnSpc>
                        <a:spcBef>
                          <a:spcPts val="200"/>
                        </a:spcBef>
                        <a:buNone/>
                      </a:pPr>
                      <a:r>
                        <a:rPr lang="en-US" sz="900">
                          <a:solidFill>
                            <a:srgbClr val="353833"/>
                          </a:solidFill>
                          <a:highlight>
                            <a:srgbClr val="FFFFFF"/>
                          </a:highlight>
                        </a:rPr>
                        <a:t>Returns the greatest key strictly less than the given key, or </a:t>
                      </a:r>
                      <a:r>
                        <a:rPr lang="en-US" sz="1100">
                          <a:solidFill>
                            <a:srgbClr val="353833"/>
                          </a:solidFill>
                          <a:highlight>
                            <a:srgbClr val="FFFFFF"/>
                          </a:highlight>
                        </a:rPr>
                        <a:t>null</a:t>
                      </a:r>
                      <a:r>
                        <a:rPr lang="en-US" sz="900">
                          <a:solidFill>
                            <a:srgbClr val="353833"/>
                          </a:solidFill>
                          <a:highlight>
                            <a:srgbClr val="FFFFFF"/>
                          </a:highlight>
                        </a:rPr>
                        <a:t> if there is no such key.</a:t>
                      </a:r>
                    </a:p>
                  </a:txBody>
                  <a:tcPr marT="91425" marB="91425" marR="91425" marL="91425"/>
                </a:tc>
              </a:tr>
              <a:tr h="381000">
                <a:tc>
                  <a:txBody>
                    <a:bodyPr>
                      <a:noAutofit/>
                    </a:bodyPr>
                    <a:lstStyle/>
                    <a:p>
                      <a:pPr lvl="0">
                        <a:spcBef>
                          <a:spcPts val="0"/>
                        </a:spcBef>
                        <a:buNone/>
                      </a:pPr>
                      <a:r>
                        <a:rPr lang="en-US"/>
                        <a:t>14</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16"/>
                        </a:rPr>
                        <a:t>navigableKeySet</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Returns a </a:t>
                      </a:r>
                      <a:r>
                        <a:rPr b="1" lang="en-US" sz="1100">
                          <a:solidFill>
                            <a:srgbClr val="4C6B87"/>
                          </a:solidFill>
                          <a:highlight>
                            <a:srgbClr val="EEEEEF"/>
                          </a:highlight>
                          <a:hlinkClick r:id="rId17"/>
                        </a:rPr>
                        <a:t>NavigableSet</a:t>
                      </a:r>
                      <a:r>
                        <a:rPr lang="en-US" sz="900">
                          <a:solidFill>
                            <a:srgbClr val="353833"/>
                          </a:solidFill>
                          <a:highlight>
                            <a:srgbClr val="EEEEEF"/>
                          </a:highlight>
                        </a:rPr>
                        <a:t> view of the keys contained in this map.</a:t>
                      </a:r>
                    </a:p>
                  </a:txBody>
                  <a:tcPr marT="91425" marB="91425" marR="91425" marL="91425"/>
                </a:tc>
              </a:tr>
            </a:tbl>
          </a:graphicData>
        </a:graphic>
      </p:graphicFrame>
      <p:grpSp>
        <p:nvGrpSpPr>
          <p:cNvPr id="379" name="Shape 379"/>
          <p:cNvGrpSpPr/>
          <p:nvPr/>
        </p:nvGrpSpPr>
        <p:grpSpPr>
          <a:xfrm>
            <a:off x="1665354" y="548475"/>
            <a:ext cx="6495853" cy="1219108"/>
            <a:chOff x="1654129" y="469900"/>
            <a:chExt cx="6495853" cy="1219108"/>
          </a:xfrm>
        </p:grpSpPr>
        <p:grpSp>
          <p:nvGrpSpPr>
            <p:cNvPr id="380" name="Shape 380"/>
            <p:cNvGrpSpPr/>
            <p:nvPr/>
          </p:nvGrpSpPr>
          <p:grpSpPr>
            <a:xfrm>
              <a:off x="1654129" y="469900"/>
              <a:ext cx="6495853" cy="1219108"/>
              <a:chOff x="1247729" y="1219200"/>
              <a:chExt cx="6495853" cy="1219108"/>
            </a:xfrm>
          </p:grpSpPr>
          <p:grpSp>
            <p:nvGrpSpPr>
              <p:cNvPr id="381" name="Shape 381"/>
              <p:cNvGrpSpPr/>
              <p:nvPr/>
            </p:nvGrpSpPr>
            <p:grpSpPr>
              <a:xfrm>
                <a:off x="1247729" y="1447859"/>
                <a:ext cx="6495853" cy="558676"/>
                <a:chOff x="1631146" y="1316984"/>
                <a:chExt cx="5761800" cy="558900"/>
              </a:xfrm>
            </p:grpSpPr>
            <p:sp>
              <p:nvSpPr>
                <p:cNvPr id="382" name="Shape 38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83" name="Shape 38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84" name="Shape 384"/>
              <p:cNvGrpSpPr/>
              <p:nvPr/>
            </p:nvGrpSpPr>
            <p:grpSpPr>
              <a:xfrm>
                <a:off x="2168544" y="1219200"/>
                <a:ext cx="4651533" cy="1219108"/>
                <a:chOff x="2530675" y="1066800"/>
                <a:chExt cx="4651998" cy="1220084"/>
              </a:xfrm>
            </p:grpSpPr>
            <p:pic>
              <p:nvPicPr>
                <p:cNvPr descr="C:\Users\dell\Desktop\Icon sale page\Icon tĩnh\200wide.jpg" id="385" name="Shape 385"/>
                <p:cNvPicPr preferRelativeResize="0"/>
                <p:nvPr/>
              </p:nvPicPr>
              <p:blipFill rotWithShape="1">
                <a:blip r:embed="rId18">
                  <a:alphaModFix/>
                </a:blip>
                <a:srcRect b="0" l="14155" r="0" t="0"/>
                <a:stretch/>
              </p:blipFill>
              <p:spPr>
                <a:xfrm flipH="1">
                  <a:off x="2631389" y="2040884"/>
                  <a:ext cx="3744000" cy="246000"/>
                </a:xfrm>
                <a:prstGeom prst="rect">
                  <a:avLst/>
                </a:prstGeom>
                <a:noFill/>
                <a:ln>
                  <a:noFill/>
                </a:ln>
              </p:spPr>
            </p:pic>
            <p:grpSp>
              <p:nvGrpSpPr>
                <p:cNvPr id="386" name="Shape 386"/>
                <p:cNvGrpSpPr/>
                <p:nvPr/>
              </p:nvGrpSpPr>
              <p:grpSpPr>
                <a:xfrm>
                  <a:off x="2530675" y="1066800"/>
                  <a:ext cx="4651998" cy="1011299"/>
                  <a:chOff x="2671148" y="1311915"/>
                  <a:chExt cx="3938700" cy="1011299"/>
                </a:xfrm>
              </p:grpSpPr>
              <p:pic>
                <p:nvPicPr>
                  <p:cNvPr id="387" name="Shape 387"/>
                  <p:cNvPicPr preferRelativeResize="0"/>
                  <p:nvPr/>
                </p:nvPicPr>
                <p:blipFill rotWithShape="1">
                  <a:blip r:embed="rId19">
                    <a:alphaModFix/>
                  </a:blip>
                  <a:srcRect b="0" l="0" r="0" t="0"/>
                  <a:stretch/>
                </p:blipFill>
                <p:spPr>
                  <a:xfrm>
                    <a:off x="2671148" y="1311915"/>
                    <a:ext cx="3938700" cy="1011299"/>
                  </a:xfrm>
                  <a:prstGeom prst="rect">
                    <a:avLst/>
                  </a:prstGeom>
                  <a:noFill/>
                  <a:ln>
                    <a:noFill/>
                  </a:ln>
                </p:spPr>
              </p:pic>
              <p:sp>
                <p:nvSpPr>
                  <p:cNvPr id="388" name="Shape 38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89" name="Shape 38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grpSp>
        <p:nvGrpSpPr>
          <p:cNvPr id="395" name="Shape 395"/>
          <p:cNvGrpSpPr/>
          <p:nvPr/>
        </p:nvGrpSpPr>
        <p:grpSpPr>
          <a:xfrm>
            <a:off x="1665354" y="548475"/>
            <a:ext cx="6495853" cy="1219108"/>
            <a:chOff x="1654129" y="469900"/>
            <a:chExt cx="6495853" cy="1219108"/>
          </a:xfrm>
        </p:grpSpPr>
        <p:grpSp>
          <p:nvGrpSpPr>
            <p:cNvPr id="396" name="Shape 396"/>
            <p:cNvGrpSpPr/>
            <p:nvPr/>
          </p:nvGrpSpPr>
          <p:grpSpPr>
            <a:xfrm>
              <a:off x="1654129" y="469900"/>
              <a:ext cx="6495853" cy="1219108"/>
              <a:chOff x="1247729" y="1219200"/>
              <a:chExt cx="6495853" cy="1219108"/>
            </a:xfrm>
          </p:grpSpPr>
          <p:grpSp>
            <p:nvGrpSpPr>
              <p:cNvPr id="397" name="Shape 397"/>
              <p:cNvGrpSpPr/>
              <p:nvPr/>
            </p:nvGrpSpPr>
            <p:grpSpPr>
              <a:xfrm>
                <a:off x="1247729" y="1447859"/>
                <a:ext cx="6495853" cy="558676"/>
                <a:chOff x="1631146" y="1316984"/>
                <a:chExt cx="5761800" cy="558900"/>
              </a:xfrm>
            </p:grpSpPr>
            <p:sp>
              <p:nvSpPr>
                <p:cNvPr id="398" name="Shape 39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99" name="Shape 39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00" name="Shape 400"/>
              <p:cNvGrpSpPr/>
              <p:nvPr/>
            </p:nvGrpSpPr>
            <p:grpSpPr>
              <a:xfrm>
                <a:off x="2168544" y="1219200"/>
                <a:ext cx="4651533" cy="1219108"/>
                <a:chOff x="2530675" y="1066800"/>
                <a:chExt cx="4651998" cy="1220084"/>
              </a:xfrm>
            </p:grpSpPr>
            <p:pic>
              <p:nvPicPr>
                <p:cNvPr descr="C:\Users\dell\Desktop\Icon sale page\Icon tĩnh\200wide.jpg" id="401" name="Shape 40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02" name="Shape 402"/>
                <p:cNvGrpSpPr/>
                <p:nvPr/>
              </p:nvGrpSpPr>
              <p:grpSpPr>
                <a:xfrm>
                  <a:off x="2530675" y="1066800"/>
                  <a:ext cx="4651998" cy="1011299"/>
                  <a:chOff x="2671148" y="1311915"/>
                  <a:chExt cx="3938700" cy="1011299"/>
                </a:xfrm>
              </p:grpSpPr>
              <p:pic>
                <p:nvPicPr>
                  <p:cNvPr id="403" name="Shape 40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04" name="Shape 40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05" name="Shape 405"/>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graphicFrame>
        <p:nvGraphicFramePr>
          <p:cNvPr id="406" name="Shape 406"/>
          <p:cNvGraphicFramePr/>
          <p:nvPr/>
        </p:nvGraphicFramePr>
        <p:xfrm>
          <a:off x="952500" y="2095500"/>
          <a:ext cx="3000000" cy="3000000"/>
        </p:xfrm>
        <a:graphic>
          <a:graphicData uri="http://schemas.openxmlformats.org/drawingml/2006/table">
            <a:tbl>
              <a:tblPr>
                <a:noFill/>
                <a:tableStyleId>{F2513433-8EDA-4239-8DF8-E82345B8A2D3}</a:tableStyleId>
              </a:tblPr>
              <a:tblGrid>
                <a:gridCol w="1125225"/>
                <a:gridCol w="9161775"/>
              </a:tblGrid>
              <a:tr h="381000">
                <a:tc>
                  <a:txBody>
                    <a:bodyPr>
                      <a:noAutofit/>
                    </a:bodyPr>
                    <a:lstStyle/>
                    <a:p>
                      <a:pPr lvl="0">
                        <a:spcBef>
                          <a:spcPts val="0"/>
                        </a:spcBef>
                        <a:buNone/>
                      </a:pPr>
                      <a:r>
                        <a:rPr lang="en-US"/>
                        <a:t>15</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FFFFFF"/>
                          </a:highlight>
                          <a:hlinkClick r:id="rId5"/>
                        </a:rPr>
                        <a:t>pollFirstEntry</a:t>
                      </a:r>
                      <a:r>
                        <a:rPr lang="en-US" sz="1300">
                          <a:solidFill>
                            <a:srgbClr val="353833"/>
                          </a:solidFill>
                          <a:highlight>
                            <a:srgbClr val="FFFFFF"/>
                          </a:highlight>
                        </a:rPr>
                        <a:t>()</a:t>
                      </a:r>
                    </a:p>
                    <a:p>
                      <a:pPr lvl="0" rtl="0">
                        <a:lnSpc>
                          <a:spcPct val="115000"/>
                        </a:lnSpc>
                        <a:spcBef>
                          <a:spcPts val="200"/>
                        </a:spcBef>
                        <a:buNone/>
                      </a:pPr>
                      <a:r>
                        <a:rPr lang="en-US" sz="900">
                          <a:solidFill>
                            <a:srgbClr val="353833"/>
                          </a:solidFill>
                          <a:highlight>
                            <a:srgbClr val="FFFFFF"/>
                          </a:highlight>
                        </a:rPr>
                        <a:t>Removes and returns a key-value mapping associated with the least key in this map, or </a:t>
                      </a:r>
                      <a:r>
                        <a:rPr lang="en-US" sz="1100">
                          <a:solidFill>
                            <a:srgbClr val="353833"/>
                          </a:solidFill>
                          <a:highlight>
                            <a:srgbClr val="FFFFFF"/>
                          </a:highlight>
                        </a:rPr>
                        <a:t>null</a:t>
                      </a:r>
                      <a:r>
                        <a:rPr lang="en-US" sz="900">
                          <a:solidFill>
                            <a:srgbClr val="353833"/>
                          </a:solidFill>
                          <a:highlight>
                            <a:srgbClr val="FFFFFF"/>
                          </a:highlight>
                        </a:rPr>
                        <a:t> if the map is empty.</a:t>
                      </a:r>
                    </a:p>
                  </a:txBody>
                  <a:tcPr marT="91425" marB="91425" marR="91425" marL="91425"/>
                </a:tc>
              </a:tr>
              <a:tr h="381000">
                <a:tc>
                  <a:txBody>
                    <a:bodyPr>
                      <a:noAutofit/>
                    </a:bodyPr>
                    <a:lstStyle/>
                    <a:p>
                      <a:pPr lvl="0">
                        <a:spcBef>
                          <a:spcPts val="0"/>
                        </a:spcBef>
                        <a:buNone/>
                      </a:pPr>
                      <a:r>
                        <a:rPr lang="en-US"/>
                        <a:t>16</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4C6B87"/>
                          </a:solidFill>
                          <a:highlight>
                            <a:srgbClr val="EEEEEF"/>
                          </a:highlight>
                          <a:hlinkClick r:id="rId6"/>
                        </a:rPr>
                        <a:t>pollLastEntry</a:t>
                      </a:r>
                      <a:r>
                        <a:rPr lang="en-US" sz="1300">
                          <a:solidFill>
                            <a:srgbClr val="353833"/>
                          </a:solidFill>
                          <a:highlight>
                            <a:srgbClr val="EEEEEF"/>
                          </a:highlight>
                        </a:rPr>
                        <a:t>()</a:t>
                      </a:r>
                    </a:p>
                    <a:p>
                      <a:pPr lvl="0" rtl="0">
                        <a:lnSpc>
                          <a:spcPct val="115000"/>
                        </a:lnSpc>
                        <a:spcBef>
                          <a:spcPts val="200"/>
                        </a:spcBef>
                        <a:buNone/>
                      </a:pPr>
                      <a:r>
                        <a:rPr lang="en-US" sz="900">
                          <a:solidFill>
                            <a:srgbClr val="353833"/>
                          </a:solidFill>
                          <a:highlight>
                            <a:srgbClr val="EEEEEF"/>
                          </a:highlight>
                        </a:rPr>
                        <a:t>Removes and returns a key-value mapping associated with the greatest key in this map, or </a:t>
                      </a:r>
                      <a:r>
                        <a:rPr lang="en-US" sz="1100">
                          <a:solidFill>
                            <a:srgbClr val="353833"/>
                          </a:solidFill>
                          <a:highlight>
                            <a:srgbClr val="EEEEEF"/>
                          </a:highlight>
                        </a:rPr>
                        <a:t>null</a:t>
                      </a:r>
                      <a:r>
                        <a:rPr lang="en-US" sz="900">
                          <a:solidFill>
                            <a:srgbClr val="353833"/>
                          </a:solidFill>
                          <a:highlight>
                            <a:srgbClr val="EEEEEF"/>
                          </a:highlight>
                        </a:rPr>
                        <a:t> if the map is empty</a:t>
                      </a:r>
                    </a:p>
                  </a:txBody>
                  <a:tcPr marT="91425" marB="91425" marR="91425" marL="91425"/>
                </a:tc>
              </a:tr>
              <a:tr h="381000">
                <a:tc>
                  <a:txBody>
                    <a:bodyPr>
                      <a:noAutofit/>
                    </a:bodyPr>
                    <a:lstStyle/>
                    <a:p>
                      <a:pPr lvl="0">
                        <a:spcBef>
                          <a:spcPts val="0"/>
                        </a:spcBef>
                        <a:buNone/>
                      </a:pPr>
                      <a:r>
                        <a:rPr lang="en-US"/>
                        <a:t>17</a:t>
                      </a:r>
                    </a:p>
                  </a:txBody>
                  <a:tcPr marT="91425" marB="91425" marR="91425" marL="91425"/>
                </a:tc>
                <a:tc>
                  <a:txBody>
                    <a:bodyPr>
                      <a:noAutofit/>
                    </a:bodyPr>
                    <a:lstStyle/>
                    <a:p>
                      <a:pPr lvl="0">
                        <a:spcBef>
                          <a:spcPts val="0"/>
                        </a:spcBef>
                        <a:buClr>
                          <a:schemeClr val="dk1"/>
                        </a:buClr>
                        <a:buSzPct val="84615"/>
                        <a:buFont typeface="Arial"/>
                        <a:buNone/>
                      </a:pPr>
                      <a:r>
                        <a:rPr b="1" lang="en-US" sz="1300">
                          <a:solidFill>
                            <a:srgbClr val="BB7A2A"/>
                          </a:solidFill>
                          <a:highlight>
                            <a:srgbClr val="EEEEEF"/>
                          </a:highlight>
                          <a:hlinkClick r:id="rId7"/>
                        </a:rPr>
                        <a:t>putAll</a:t>
                      </a:r>
                      <a:r>
                        <a:rPr lang="en-US" sz="1300">
                          <a:solidFill>
                            <a:srgbClr val="353833"/>
                          </a:solidFill>
                          <a:highlight>
                            <a:srgbClr val="EEEEEF"/>
                          </a:highlight>
                        </a:rPr>
                        <a:t>(</a:t>
                      </a:r>
                      <a:r>
                        <a:rPr b="1" lang="en-US" sz="1300">
                          <a:solidFill>
                            <a:srgbClr val="4C6B87"/>
                          </a:solidFill>
                          <a:highlight>
                            <a:srgbClr val="EEEEEF"/>
                          </a:highlight>
                          <a:hlinkClick r:id="rId8"/>
                        </a:rPr>
                        <a:t>Map</a:t>
                      </a:r>
                      <a:r>
                        <a:rPr lang="en-US" sz="1300">
                          <a:solidFill>
                            <a:srgbClr val="353833"/>
                          </a:solidFill>
                          <a:highlight>
                            <a:srgbClr val="EEEEEF"/>
                          </a:highlight>
                        </a:rPr>
                        <a:t>&lt;? extends </a:t>
                      </a:r>
                      <a:r>
                        <a:rPr b="1" lang="en-US" sz="1300">
                          <a:solidFill>
                            <a:srgbClr val="4C6B87"/>
                          </a:solidFill>
                          <a:highlight>
                            <a:srgbClr val="EEEEEF"/>
                          </a:highlight>
                          <a:hlinkClick r:id="rId9"/>
                        </a:rPr>
                        <a:t>K</a:t>
                      </a:r>
                      <a:r>
                        <a:rPr lang="en-US" sz="1300">
                          <a:solidFill>
                            <a:srgbClr val="353833"/>
                          </a:solidFill>
                          <a:highlight>
                            <a:srgbClr val="EEEEEF"/>
                          </a:highlight>
                        </a:rPr>
                        <a:t>,? extends </a:t>
                      </a:r>
                      <a:r>
                        <a:rPr b="1" lang="en-US" sz="1300">
                          <a:solidFill>
                            <a:srgbClr val="4C6B87"/>
                          </a:solidFill>
                          <a:highlight>
                            <a:srgbClr val="EEEEEF"/>
                          </a:highlight>
                          <a:hlinkClick r:id="rId10"/>
                        </a:rPr>
                        <a:t>V</a:t>
                      </a:r>
                      <a:r>
                        <a:rPr lang="en-US" sz="1300">
                          <a:solidFill>
                            <a:srgbClr val="353833"/>
                          </a:solidFill>
                          <a:highlight>
                            <a:srgbClr val="EEEEEF"/>
                          </a:highlight>
                        </a:rPr>
                        <a:t>&gt; map)</a:t>
                      </a:r>
                    </a:p>
                    <a:p>
                      <a:pPr lvl="0" rtl="0">
                        <a:lnSpc>
                          <a:spcPct val="115000"/>
                        </a:lnSpc>
                        <a:spcBef>
                          <a:spcPts val="200"/>
                        </a:spcBef>
                        <a:buNone/>
                      </a:pPr>
                      <a:r>
                        <a:rPr lang="en-US" sz="900">
                          <a:solidFill>
                            <a:srgbClr val="353833"/>
                          </a:solidFill>
                          <a:highlight>
                            <a:srgbClr val="EEEEEF"/>
                          </a:highlight>
                        </a:rPr>
                        <a:t>Copies all of the mappings from the specified map to this map</a:t>
                      </a: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grpSp>
        <p:nvGrpSpPr>
          <p:cNvPr id="412" name="Shape 412"/>
          <p:cNvGrpSpPr/>
          <p:nvPr/>
        </p:nvGrpSpPr>
        <p:grpSpPr>
          <a:xfrm>
            <a:off x="1665354" y="548475"/>
            <a:ext cx="6495853" cy="1219108"/>
            <a:chOff x="1654129" y="469900"/>
            <a:chExt cx="6495853" cy="1219108"/>
          </a:xfrm>
        </p:grpSpPr>
        <p:grpSp>
          <p:nvGrpSpPr>
            <p:cNvPr id="413" name="Shape 413"/>
            <p:cNvGrpSpPr/>
            <p:nvPr/>
          </p:nvGrpSpPr>
          <p:grpSpPr>
            <a:xfrm>
              <a:off x="1654129" y="469900"/>
              <a:ext cx="6495853" cy="1219108"/>
              <a:chOff x="1247729" y="1219200"/>
              <a:chExt cx="6495853" cy="1219108"/>
            </a:xfrm>
          </p:grpSpPr>
          <p:grpSp>
            <p:nvGrpSpPr>
              <p:cNvPr id="414" name="Shape 414"/>
              <p:cNvGrpSpPr/>
              <p:nvPr/>
            </p:nvGrpSpPr>
            <p:grpSpPr>
              <a:xfrm>
                <a:off x="1247729" y="1447859"/>
                <a:ext cx="6495853" cy="558676"/>
                <a:chOff x="1631146" y="1316984"/>
                <a:chExt cx="5761800" cy="558900"/>
              </a:xfrm>
            </p:grpSpPr>
            <p:sp>
              <p:nvSpPr>
                <p:cNvPr id="415" name="Shape 41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16" name="Shape 41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17" name="Shape 417"/>
              <p:cNvGrpSpPr/>
              <p:nvPr/>
            </p:nvGrpSpPr>
            <p:grpSpPr>
              <a:xfrm>
                <a:off x="2168544" y="1219200"/>
                <a:ext cx="4651533" cy="1219108"/>
                <a:chOff x="2530675" y="1066800"/>
                <a:chExt cx="4651998" cy="1220084"/>
              </a:xfrm>
            </p:grpSpPr>
            <p:pic>
              <p:nvPicPr>
                <p:cNvPr descr="C:\Users\dell\Desktop\Icon sale page\Icon tĩnh\200wide.jpg" id="418" name="Shape 41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19" name="Shape 419"/>
                <p:cNvGrpSpPr/>
                <p:nvPr/>
              </p:nvGrpSpPr>
              <p:grpSpPr>
                <a:xfrm>
                  <a:off x="2530675" y="1066800"/>
                  <a:ext cx="4651998" cy="1011299"/>
                  <a:chOff x="2671148" y="1311915"/>
                  <a:chExt cx="3938700" cy="1011299"/>
                </a:xfrm>
              </p:grpSpPr>
              <p:pic>
                <p:nvPicPr>
                  <p:cNvPr id="420" name="Shape 42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21" name="Shape 42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22" name="Shape 42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a:t>
              </a:r>
              <a:r>
                <a:rPr lang="en-US" sz="2800">
                  <a:solidFill>
                    <a:schemeClr val="dk1"/>
                  </a:solidFill>
                </a:rPr>
                <a:t>et</a:t>
              </a:r>
              <a:r>
                <a:rPr lang="en-US" sz="2800">
                  <a:solidFill>
                    <a:schemeClr val="dk1"/>
                  </a:solidFill>
                </a:rPr>
                <a:t> interface</a:t>
              </a:r>
            </a:p>
          </p:txBody>
        </p:sp>
      </p:grpSp>
      <p:sp>
        <p:nvSpPr>
          <p:cNvPr id="423" name="Shape 423"/>
          <p:cNvSpPr txBox="1"/>
          <p:nvPr/>
        </p:nvSpPr>
        <p:spPr>
          <a:xfrm>
            <a:off x="2525850" y="3920950"/>
            <a:ext cx="8311800" cy="43029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SortedSet Interface kế thừa Set nên có đầy đủ tính năng của Set.</a:t>
            </a:r>
          </a:p>
          <a:p>
            <a:pPr indent="-342900" lvl="0" marL="457200" rtl="0">
              <a:spcBef>
                <a:spcPts val="0"/>
              </a:spcBef>
              <a:buSzPct val="100000"/>
              <a:buChar char="●"/>
            </a:pPr>
            <a:r>
              <a:rPr lang="en-US" sz="1800"/>
              <a:t>SortedSet là một tập hợp có sắp xếp, các phần tử được thêm mới vào tập hợp tự động theo thứ tự tăng dần.</a:t>
            </a:r>
          </a:p>
          <a:p>
            <a:pPr indent="-342900" lvl="0" marL="457200" rtl="0">
              <a:spcBef>
                <a:spcPts val="0"/>
              </a:spcBef>
              <a:buSzPct val="100000"/>
              <a:buChar char="●"/>
            </a:pPr>
            <a:r>
              <a:rPr lang="en-US" sz="1800"/>
              <a:t>Class hiện thực Interface SortedSet: TreeSet.</a:t>
            </a:r>
          </a:p>
          <a:p>
            <a:pPr indent="-342900" lvl="0" marL="457200">
              <a:spcBef>
                <a:spcPts val="0"/>
              </a:spcBef>
              <a:buSzPct val="100000"/>
              <a:buChar char="●"/>
            </a:pPr>
            <a:r>
              <a:rPr lang="en-US" sz="1800"/>
              <a:t>TreeSet lưu trữ một danh sách các đối tượng.</a:t>
            </a:r>
          </a:p>
        </p:txBody>
      </p:sp>
      <p:pic>
        <p:nvPicPr>
          <p:cNvPr id="424" name="Shape 424"/>
          <p:cNvPicPr preferRelativeResize="0"/>
          <p:nvPr/>
        </p:nvPicPr>
        <p:blipFill>
          <a:blip r:embed="rId5">
            <a:alphaModFix/>
          </a:blip>
          <a:stretch>
            <a:fillRect/>
          </a:stretch>
        </p:blipFill>
        <p:spPr>
          <a:xfrm>
            <a:off x="2781050" y="1767575"/>
            <a:ext cx="2990850" cy="216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grpSp>
        <p:nvGrpSpPr>
          <p:cNvPr id="430" name="Shape 430"/>
          <p:cNvGrpSpPr/>
          <p:nvPr/>
        </p:nvGrpSpPr>
        <p:grpSpPr>
          <a:xfrm>
            <a:off x="1665354" y="548475"/>
            <a:ext cx="6495853" cy="1219108"/>
            <a:chOff x="1654129" y="469900"/>
            <a:chExt cx="6495853" cy="1219108"/>
          </a:xfrm>
        </p:grpSpPr>
        <p:grpSp>
          <p:nvGrpSpPr>
            <p:cNvPr id="431" name="Shape 431"/>
            <p:cNvGrpSpPr/>
            <p:nvPr/>
          </p:nvGrpSpPr>
          <p:grpSpPr>
            <a:xfrm>
              <a:off x="1654129" y="469900"/>
              <a:ext cx="6495853" cy="1219108"/>
              <a:chOff x="1247729" y="1219200"/>
              <a:chExt cx="6495853" cy="1219108"/>
            </a:xfrm>
          </p:grpSpPr>
          <p:grpSp>
            <p:nvGrpSpPr>
              <p:cNvPr id="432" name="Shape 432"/>
              <p:cNvGrpSpPr/>
              <p:nvPr/>
            </p:nvGrpSpPr>
            <p:grpSpPr>
              <a:xfrm>
                <a:off x="1247729" y="1447859"/>
                <a:ext cx="6495853" cy="558676"/>
                <a:chOff x="1631146" y="1316984"/>
                <a:chExt cx="5761800" cy="558900"/>
              </a:xfrm>
            </p:grpSpPr>
            <p:sp>
              <p:nvSpPr>
                <p:cNvPr id="433" name="Shape 43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34" name="Shape 43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35" name="Shape 435"/>
              <p:cNvGrpSpPr/>
              <p:nvPr/>
            </p:nvGrpSpPr>
            <p:grpSpPr>
              <a:xfrm>
                <a:off x="2168544" y="1219200"/>
                <a:ext cx="4651533" cy="1219108"/>
                <a:chOff x="2530675" y="1066800"/>
                <a:chExt cx="4651998" cy="1220084"/>
              </a:xfrm>
            </p:grpSpPr>
            <p:pic>
              <p:nvPicPr>
                <p:cNvPr descr="C:\Users\dell\Desktop\Icon sale page\Icon tĩnh\200wide.jpg" id="436" name="Shape 43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37" name="Shape 437"/>
                <p:cNvGrpSpPr/>
                <p:nvPr/>
              </p:nvGrpSpPr>
              <p:grpSpPr>
                <a:xfrm>
                  <a:off x="2530675" y="1066800"/>
                  <a:ext cx="4651998" cy="1011299"/>
                  <a:chOff x="2671148" y="1311915"/>
                  <a:chExt cx="3938700" cy="1011299"/>
                </a:xfrm>
              </p:grpSpPr>
              <p:pic>
                <p:nvPicPr>
                  <p:cNvPr id="438" name="Shape 43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39" name="Shape 43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40" name="Shape 44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41" name="Shape 441"/>
          <p:cNvSpPr txBox="1"/>
          <p:nvPr/>
        </p:nvSpPr>
        <p:spPr>
          <a:xfrm>
            <a:off x="2760800" y="1835650"/>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The SortedSet interface provides operations for the following:</a:t>
            </a:r>
          </a:p>
          <a:p>
            <a:pPr indent="-342900" lvl="0" marL="457200" rtl="0">
              <a:spcBef>
                <a:spcPts val="0"/>
              </a:spcBef>
              <a:buSzPct val="100000"/>
              <a:buChar char="●"/>
            </a:pPr>
            <a:r>
              <a:rPr lang="en-US" sz="1800"/>
              <a:t>Range view — allows arbitrary range operations on the sorted set</a:t>
            </a:r>
          </a:p>
          <a:p>
            <a:pPr indent="-342900" lvl="0" marL="457200" rtl="0">
              <a:spcBef>
                <a:spcPts val="0"/>
              </a:spcBef>
              <a:buSzPct val="100000"/>
              <a:buChar char="●"/>
            </a:pPr>
            <a:r>
              <a:rPr lang="en-US" sz="1800"/>
              <a:t>Endpoints — returns the first or last element in the sorted set</a:t>
            </a:r>
          </a:p>
          <a:p>
            <a:pPr indent="-342900" lvl="0" marL="457200" rtl="0">
              <a:spcBef>
                <a:spcPts val="0"/>
              </a:spcBef>
              <a:buSzPct val="100000"/>
              <a:buChar char="●"/>
            </a:pPr>
            <a:r>
              <a:rPr lang="en-US" sz="1800"/>
              <a:t>Comparator access — returns the Comparator, if any, used to sort the set</a:t>
            </a:r>
          </a:p>
          <a:p>
            <a:pPr lvl="0" rtl="0">
              <a:spcBef>
                <a:spcPts val="0"/>
              </a:spcBef>
              <a:buNone/>
            </a:pPr>
            <a:r>
              <a:t/>
            </a:r>
            <a:endParaRPr sz="1800"/>
          </a:p>
        </p:txBody>
      </p:sp>
      <p:pic>
        <p:nvPicPr>
          <p:cNvPr id="442" name="Shape 442"/>
          <p:cNvPicPr preferRelativeResize="0"/>
          <p:nvPr/>
        </p:nvPicPr>
        <p:blipFill>
          <a:blip r:embed="rId5">
            <a:alphaModFix/>
          </a:blip>
          <a:stretch>
            <a:fillRect/>
          </a:stretch>
        </p:blipFill>
        <p:spPr>
          <a:xfrm>
            <a:off x="3377600" y="3294125"/>
            <a:ext cx="5032850" cy="2844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grpSp>
        <p:nvGrpSpPr>
          <p:cNvPr id="448" name="Shape 448"/>
          <p:cNvGrpSpPr/>
          <p:nvPr/>
        </p:nvGrpSpPr>
        <p:grpSpPr>
          <a:xfrm>
            <a:off x="1665354" y="548475"/>
            <a:ext cx="6495853" cy="1219108"/>
            <a:chOff x="1654129" y="469900"/>
            <a:chExt cx="6495853" cy="1219108"/>
          </a:xfrm>
        </p:grpSpPr>
        <p:grpSp>
          <p:nvGrpSpPr>
            <p:cNvPr id="449" name="Shape 449"/>
            <p:cNvGrpSpPr/>
            <p:nvPr/>
          </p:nvGrpSpPr>
          <p:grpSpPr>
            <a:xfrm>
              <a:off x="1654129" y="469900"/>
              <a:ext cx="6495853" cy="1219108"/>
              <a:chOff x="1247729" y="1219200"/>
              <a:chExt cx="6495853" cy="1219108"/>
            </a:xfrm>
          </p:grpSpPr>
          <p:grpSp>
            <p:nvGrpSpPr>
              <p:cNvPr id="450" name="Shape 450"/>
              <p:cNvGrpSpPr/>
              <p:nvPr/>
            </p:nvGrpSpPr>
            <p:grpSpPr>
              <a:xfrm>
                <a:off x="1247729" y="1447859"/>
                <a:ext cx="6495853" cy="558676"/>
                <a:chOff x="1631146" y="1316984"/>
                <a:chExt cx="5761800" cy="558900"/>
              </a:xfrm>
            </p:grpSpPr>
            <p:sp>
              <p:nvSpPr>
                <p:cNvPr id="451" name="Shape 45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52" name="Shape 45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53" name="Shape 453"/>
              <p:cNvGrpSpPr/>
              <p:nvPr/>
            </p:nvGrpSpPr>
            <p:grpSpPr>
              <a:xfrm>
                <a:off x="2168544" y="1219200"/>
                <a:ext cx="4651533" cy="1219108"/>
                <a:chOff x="2530675" y="1066800"/>
                <a:chExt cx="4651998" cy="1220084"/>
              </a:xfrm>
            </p:grpSpPr>
            <p:pic>
              <p:nvPicPr>
                <p:cNvPr descr="C:\Users\dell\Desktop\Icon sale page\Icon tĩnh\200wide.jpg" id="454" name="Shape 45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55" name="Shape 455"/>
                <p:cNvGrpSpPr/>
                <p:nvPr/>
              </p:nvGrpSpPr>
              <p:grpSpPr>
                <a:xfrm>
                  <a:off x="2530675" y="1066800"/>
                  <a:ext cx="4651998" cy="1011299"/>
                  <a:chOff x="2671148" y="1311915"/>
                  <a:chExt cx="3938700" cy="1011299"/>
                </a:xfrm>
              </p:grpSpPr>
              <p:pic>
                <p:nvPicPr>
                  <p:cNvPr id="456" name="Shape 45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57" name="Shape 45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58" name="Shape 458"/>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59" name="Shape 459"/>
          <p:cNvSpPr txBox="1"/>
          <p:nvPr/>
        </p:nvSpPr>
        <p:spPr>
          <a:xfrm>
            <a:off x="2819550" y="205592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a:p>
            <a:pPr lvl="0" rtl="0">
              <a:spcBef>
                <a:spcPts val="0"/>
              </a:spcBef>
              <a:buNone/>
            </a:pPr>
            <a:r>
              <a:rPr lang="en-US" sz="1800"/>
              <a:t>The operations that SortedSet inherits from Set behave identically on sorted sets and normal sets with two exceptions:</a:t>
            </a:r>
          </a:p>
          <a:p>
            <a:pPr indent="-342900" lvl="0" marL="457200" rtl="0">
              <a:spcBef>
                <a:spcPts val="0"/>
              </a:spcBef>
              <a:buSzPct val="100000"/>
              <a:buChar char="●"/>
            </a:pPr>
            <a:r>
              <a:rPr lang="en-US" sz="1800"/>
              <a:t>The Iterator returned by the iterator operation traverses the sorted set in order.</a:t>
            </a:r>
          </a:p>
          <a:p>
            <a:pPr indent="-342900" lvl="0" marL="457200" rtl="0">
              <a:spcBef>
                <a:spcPts val="0"/>
              </a:spcBef>
              <a:buSzPct val="100000"/>
              <a:buChar char="●"/>
            </a:pPr>
            <a:r>
              <a:rPr lang="en-US" sz="1800"/>
              <a:t>The array returned by toArray contains the sorted set's elements in order.</a:t>
            </a:r>
          </a:p>
          <a:p>
            <a:pPr indent="0" lvl="0" marL="457200" rtl="0">
              <a:spcBef>
                <a:spcPts val="0"/>
              </a:spcBef>
              <a:buNone/>
            </a:pPr>
            <a:r>
              <a:rPr lang="en-US" sz="1800"/>
              <a:t>The toString method of the Java platform's SortedSet implementations returns a string containing all the elements of the sorted set, in order.</a:t>
            </a:r>
          </a:p>
          <a:p>
            <a:pPr lvl="0" rtl="0">
              <a:spcBef>
                <a:spcPts val="0"/>
              </a:spcBef>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grpSp>
        <p:nvGrpSpPr>
          <p:cNvPr id="465" name="Shape 465"/>
          <p:cNvGrpSpPr/>
          <p:nvPr/>
        </p:nvGrpSpPr>
        <p:grpSpPr>
          <a:xfrm>
            <a:off x="1665354" y="548475"/>
            <a:ext cx="6495853" cy="1219108"/>
            <a:chOff x="1654129" y="469900"/>
            <a:chExt cx="6495853" cy="1219108"/>
          </a:xfrm>
        </p:grpSpPr>
        <p:grpSp>
          <p:nvGrpSpPr>
            <p:cNvPr id="466" name="Shape 466"/>
            <p:cNvGrpSpPr/>
            <p:nvPr/>
          </p:nvGrpSpPr>
          <p:grpSpPr>
            <a:xfrm>
              <a:off x="1654129" y="469900"/>
              <a:ext cx="6495853" cy="1219108"/>
              <a:chOff x="1247729" y="1219200"/>
              <a:chExt cx="6495853" cy="1219108"/>
            </a:xfrm>
          </p:grpSpPr>
          <p:grpSp>
            <p:nvGrpSpPr>
              <p:cNvPr id="467" name="Shape 467"/>
              <p:cNvGrpSpPr/>
              <p:nvPr/>
            </p:nvGrpSpPr>
            <p:grpSpPr>
              <a:xfrm>
                <a:off x="1247729" y="1447859"/>
                <a:ext cx="6495853" cy="558676"/>
                <a:chOff x="1631146" y="1316984"/>
                <a:chExt cx="5761800" cy="558900"/>
              </a:xfrm>
            </p:grpSpPr>
            <p:sp>
              <p:nvSpPr>
                <p:cNvPr id="468" name="Shape 46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69" name="Shape 46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70" name="Shape 470"/>
              <p:cNvGrpSpPr/>
              <p:nvPr/>
            </p:nvGrpSpPr>
            <p:grpSpPr>
              <a:xfrm>
                <a:off x="2168544" y="1219200"/>
                <a:ext cx="4651533" cy="1219108"/>
                <a:chOff x="2530675" y="1066800"/>
                <a:chExt cx="4651998" cy="1220084"/>
              </a:xfrm>
            </p:grpSpPr>
            <p:pic>
              <p:nvPicPr>
                <p:cNvPr descr="C:\Users\dell\Desktop\Icon sale page\Icon tĩnh\200wide.jpg" id="471" name="Shape 47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72" name="Shape 472"/>
                <p:cNvGrpSpPr/>
                <p:nvPr/>
              </p:nvGrpSpPr>
              <p:grpSpPr>
                <a:xfrm>
                  <a:off x="2530675" y="1066800"/>
                  <a:ext cx="4651998" cy="1011299"/>
                  <a:chOff x="2671148" y="1311915"/>
                  <a:chExt cx="3938700" cy="1011299"/>
                </a:xfrm>
              </p:grpSpPr>
              <p:pic>
                <p:nvPicPr>
                  <p:cNvPr id="473" name="Shape 47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74" name="Shape 47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75" name="Shape 475"/>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76" name="Shape 476"/>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p:txBody>
      </p:sp>
      <p:pic>
        <p:nvPicPr>
          <p:cNvPr id="477" name="Shape 477"/>
          <p:cNvPicPr preferRelativeResize="0"/>
          <p:nvPr/>
        </p:nvPicPr>
        <p:blipFill>
          <a:blip r:embed="rId5">
            <a:alphaModFix/>
          </a:blip>
          <a:stretch>
            <a:fillRect/>
          </a:stretch>
        </p:blipFill>
        <p:spPr>
          <a:xfrm>
            <a:off x="954550" y="2502025"/>
            <a:ext cx="10455876" cy="3166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grpSp>
        <p:nvGrpSpPr>
          <p:cNvPr id="483" name="Shape 483"/>
          <p:cNvGrpSpPr/>
          <p:nvPr/>
        </p:nvGrpSpPr>
        <p:grpSpPr>
          <a:xfrm>
            <a:off x="1665354" y="548475"/>
            <a:ext cx="6495853" cy="1219108"/>
            <a:chOff x="1654129" y="469900"/>
            <a:chExt cx="6495853" cy="1219108"/>
          </a:xfrm>
        </p:grpSpPr>
        <p:grpSp>
          <p:nvGrpSpPr>
            <p:cNvPr id="484" name="Shape 484"/>
            <p:cNvGrpSpPr/>
            <p:nvPr/>
          </p:nvGrpSpPr>
          <p:grpSpPr>
            <a:xfrm>
              <a:off x="1654129" y="469900"/>
              <a:ext cx="6495853" cy="1219108"/>
              <a:chOff x="1247729" y="1219200"/>
              <a:chExt cx="6495853" cy="1219108"/>
            </a:xfrm>
          </p:grpSpPr>
          <p:grpSp>
            <p:nvGrpSpPr>
              <p:cNvPr id="485" name="Shape 485"/>
              <p:cNvGrpSpPr/>
              <p:nvPr/>
            </p:nvGrpSpPr>
            <p:grpSpPr>
              <a:xfrm>
                <a:off x="1247729" y="1447859"/>
                <a:ext cx="6495853" cy="558676"/>
                <a:chOff x="1631146" y="1316984"/>
                <a:chExt cx="5761800" cy="558900"/>
              </a:xfrm>
            </p:grpSpPr>
            <p:sp>
              <p:nvSpPr>
                <p:cNvPr id="486" name="Shape 48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87" name="Shape 48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88" name="Shape 488"/>
              <p:cNvGrpSpPr/>
              <p:nvPr/>
            </p:nvGrpSpPr>
            <p:grpSpPr>
              <a:xfrm>
                <a:off x="2168544" y="1219200"/>
                <a:ext cx="4651533" cy="1219108"/>
                <a:chOff x="2530675" y="1066800"/>
                <a:chExt cx="4651998" cy="1220084"/>
              </a:xfrm>
            </p:grpSpPr>
            <p:pic>
              <p:nvPicPr>
                <p:cNvPr descr="C:\Users\dell\Desktop\Icon sale page\Icon tĩnh\200wide.jpg" id="489" name="Shape 48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90" name="Shape 490"/>
                <p:cNvGrpSpPr/>
                <p:nvPr/>
              </p:nvGrpSpPr>
              <p:grpSpPr>
                <a:xfrm>
                  <a:off x="2530675" y="1066800"/>
                  <a:ext cx="4651998" cy="1011299"/>
                  <a:chOff x="2671148" y="1311915"/>
                  <a:chExt cx="3938700" cy="1011299"/>
                </a:xfrm>
              </p:grpSpPr>
              <p:pic>
                <p:nvPicPr>
                  <p:cNvPr id="491" name="Shape 49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92" name="Shape 49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93" name="Shape 493"/>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494" name="Shape 494"/>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p:txBody>
      </p:sp>
      <p:pic>
        <p:nvPicPr>
          <p:cNvPr id="495" name="Shape 495"/>
          <p:cNvPicPr preferRelativeResize="0"/>
          <p:nvPr/>
        </p:nvPicPr>
        <p:blipFill>
          <a:blip r:embed="rId5">
            <a:alphaModFix/>
          </a:blip>
          <a:stretch>
            <a:fillRect/>
          </a:stretch>
        </p:blipFill>
        <p:spPr>
          <a:xfrm>
            <a:off x="1173125" y="2375699"/>
            <a:ext cx="10782300" cy="2617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2230747" y="2519896"/>
            <a:ext cx="8915400" cy="377762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3600">
                <a:latin typeface="Arial"/>
                <a:ea typeface="Arial"/>
                <a:cs typeface="Arial"/>
                <a:sym typeface="Arial"/>
              </a:rPr>
              <a:t>Tìm hiểu về:</a:t>
            </a:r>
          </a:p>
          <a:p>
            <a:pPr indent="0" lvl="0" marL="0" marR="0" rtl="0" algn="l">
              <a:spcBef>
                <a:spcPts val="0"/>
              </a:spcBef>
              <a:spcAft>
                <a:spcPts val="0"/>
              </a:spcAft>
              <a:buNone/>
            </a:pPr>
            <a:r>
              <a:rPr lang="en-US" sz="3600">
                <a:latin typeface="Arial"/>
                <a:ea typeface="Arial"/>
                <a:cs typeface="Arial"/>
                <a:sym typeface="Arial"/>
              </a:rPr>
              <a:t>1. SortedSet interface</a:t>
            </a:r>
          </a:p>
          <a:p>
            <a:pPr indent="0" lvl="0" marL="0" marR="0" rtl="0" algn="l">
              <a:spcBef>
                <a:spcPts val="0"/>
              </a:spcBef>
              <a:spcAft>
                <a:spcPts val="0"/>
              </a:spcAft>
              <a:buNone/>
            </a:pPr>
            <a:r>
              <a:rPr lang="en-US" sz="3600">
                <a:latin typeface="Arial"/>
                <a:ea typeface="Arial"/>
                <a:cs typeface="Arial"/>
                <a:sym typeface="Arial"/>
              </a:rPr>
              <a:t>2. SortedMap interface</a:t>
            </a:r>
          </a:p>
        </p:txBody>
      </p:sp>
      <p:grpSp>
        <p:nvGrpSpPr>
          <p:cNvPr id="176" name="Shape 176"/>
          <p:cNvGrpSpPr/>
          <p:nvPr/>
        </p:nvGrpSpPr>
        <p:grpSpPr>
          <a:xfrm>
            <a:off x="2844800" y="635000"/>
            <a:ext cx="7365999" cy="1409700"/>
            <a:chOff x="0" y="0"/>
            <a:chExt cx="7365999" cy="1409700"/>
          </a:xfrm>
        </p:grpSpPr>
        <p:sp>
          <p:nvSpPr>
            <p:cNvPr id="177" name="Shape 177"/>
            <p:cNvSpPr/>
            <p:nvPr/>
          </p:nvSpPr>
          <p:spPr>
            <a:xfrm>
              <a:off x="0" y="0"/>
              <a:ext cx="7365999" cy="1409700"/>
            </a:xfrm>
            <a:prstGeom prst="roundRect">
              <a:avLst>
                <a:gd fmla="val 10000" name="adj"/>
              </a:avLst>
            </a:prstGeom>
            <a:solidFill>
              <a:srgbClr val="A52F0D"/>
            </a:solidFill>
            <a:ln cap="rnd" cmpd="sng" w="158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41289" y="41289"/>
              <a:ext cx="7283421" cy="13271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SzPct val="25000"/>
                <a:buNone/>
              </a:pPr>
              <a:r>
                <a:rPr b="1" lang="en-US" sz="4000">
                  <a:solidFill>
                    <a:schemeClr val="lt1"/>
                  </a:solidFill>
                  <a:latin typeface="Arial"/>
                  <a:ea typeface="Arial"/>
                  <a:cs typeface="Arial"/>
                  <a:sym typeface="Arial"/>
                </a:rPr>
                <a:t>NỘI DUNG CƠ BẢN</a:t>
              </a:r>
            </a:p>
          </p:txBody>
        </p:sp>
      </p:grpSp>
      <p:pic>
        <p:nvPicPr>
          <p:cNvPr descr="Kết quả hình ảnh cho training" id="179" name="Shape 179"/>
          <p:cNvPicPr preferRelativeResize="0"/>
          <p:nvPr/>
        </p:nvPicPr>
        <p:blipFill>
          <a:blip r:embed="rId3">
            <a:alphaModFix/>
          </a:blip>
          <a:stretch>
            <a:fillRect/>
          </a:stretch>
        </p:blipFill>
        <p:spPr>
          <a:xfrm>
            <a:off x="7480325" y="2402425"/>
            <a:ext cx="4381500" cy="33337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grpSp>
        <p:nvGrpSpPr>
          <p:cNvPr id="501" name="Shape 501"/>
          <p:cNvGrpSpPr/>
          <p:nvPr/>
        </p:nvGrpSpPr>
        <p:grpSpPr>
          <a:xfrm>
            <a:off x="1665354" y="548475"/>
            <a:ext cx="6495853" cy="1219108"/>
            <a:chOff x="1654129" y="469900"/>
            <a:chExt cx="6495853" cy="1219108"/>
          </a:xfrm>
        </p:grpSpPr>
        <p:grpSp>
          <p:nvGrpSpPr>
            <p:cNvPr id="502" name="Shape 502"/>
            <p:cNvGrpSpPr/>
            <p:nvPr/>
          </p:nvGrpSpPr>
          <p:grpSpPr>
            <a:xfrm>
              <a:off x="1654129" y="469900"/>
              <a:ext cx="6495853" cy="1219108"/>
              <a:chOff x="1247729" y="1219200"/>
              <a:chExt cx="6495853" cy="1219108"/>
            </a:xfrm>
          </p:grpSpPr>
          <p:grpSp>
            <p:nvGrpSpPr>
              <p:cNvPr id="503" name="Shape 503"/>
              <p:cNvGrpSpPr/>
              <p:nvPr/>
            </p:nvGrpSpPr>
            <p:grpSpPr>
              <a:xfrm>
                <a:off x="1247729" y="1447859"/>
                <a:ext cx="6495853" cy="558676"/>
                <a:chOff x="1631146" y="1316984"/>
                <a:chExt cx="5761800" cy="558900"/>
              </a:xfrm>
            </p:grpSpPr>
            <p:sp>
              <p:nvSpPr>
                <p:cNvPr id="504" name="Shape 50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05" name="Shape 50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06" name="Shape 506"/>
              <p:cNvGrpSpPr/>
              <p:nvPr/>
            </p:nvGrpSpPr>
            <p:grpSpPr>
              <a:xfrm>
                <a:off x="2168544" y="1219200"/>
                <a:ext cx="4651533" cy="1219108"/>
                <a:chOff x="2530675" y="1066800"/>
                <a:chExt cx="4651998" cy="1220084"/>
              </a:xfrm>
            </p:grpSpPr>
            <p:pic>
              <p:nvPicPr>
                <p:cNvPr descr="C:\Users\dell\Desktop\Icon sale page\Icon tĩnh\200wide.jpg" id="507" name="Shape 50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08" name="Shape 508"/>
                <p:cNvGrpSpPr/>
                <p:nvPr/>
              </p:nvGrpSpPr>
              <p:grpSpPr>
                <a:xfrm>
                  <a:off x="2530675" y="1066800"/>
                  <a:ext cx="4651998" cy="1011299"/>
                  <a:chOff x="2671148" y="1311915"/>
                  <a:chExt cx="3938700" cy="1011299"/>
                </a:xfrm>
              </p:grpSpPr>
              <p:pic>
                <p:nvPicPr>
                  <p:cNvPr id="509" name="Shape 50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10" name="Shape 51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11" name="Shape 511"/>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12" name="Shape 512"/>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Set Operations</a:t>
            </a:r>
          </a:p>
          <a:p>
            <a:pPr lvl="0" rtl="0">
              <a:spcBef>
                <a:spcPts val="0"/>
              </a:spcBef>
              <a:buNone/>
            </a:pPr>
            <a:r>
              <a:t/>
            </a:r>
            <a:endParaRPr sz="1800"/>
          </a:p>
        </p:txBody>
      </p:sp>
      <p:pic>
        <p:nvPicPr>
          <p:cNvPr id="513" name="Shape 513"/>
          <p:cNvPicPr preferRelativeResize="0"/>
          <p:nvPr/>
        </p:nvPicPr>
        <p:blipFill>
          <a:blip r:embed="rId5">
            <a:alphaModFix/>
          </a:blip>
          <a:stretch>
            <a:fillRect/>
          </a:stretch>
        </p:blipFill>
        <p:spPr>
          <a:xfrm>
            <a:off x="1606525" y="2416562"/>
            <a:ext cx="10267950" cy="300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grpSp>
        <p:nvGrpSpPr>
          <p:cNvPr id="519" name="Shape 519"/>
          <p:cNvGrpSpPr/>
          <p:nvPr/>
        </p:nvGrpSpPr>
        <p:grpSpPr>
          <a:xfrm>
            <a:off x="1665354" y="548475"/>
            <a:ext cx="6495853" cy="1219108"/>
            <a:chOff x="1654129" y="469900"/>
            <a:chExt cx="6495853" cy="1219108"/>
          </a:xfrm>
        </p:grpSpPr>
        <p:grpSp>
          <p:nvGrpSpPr>
            <p:cNvPr id="520" name="Shape 520"/>
            <p:cNvGrpSpPr/>
            <p:nvPr/>
          </p:nvGrpSpPr>
          <p:grpSpPr>
            <a:xfrm>
              <a:off x="1654129" y="469900"/>
              <a:ext cx="6495853" cy="1219108"/>
              <a:chOff x="1247729" y="1219200"/>
              <a:chExt cx="6495853" cy="1219108"/>
            </a:xfrm>
          </p:grpSpPr>
          <p:grpSp>
            <p:nvGrpSpPr>
              <p:cNvPr id="521" name="Shape 521"/>
              <p:cNvGrpSpPr/>
              <p:nvPr/>
            </p:nvGrpSpPr>
            <p:grpSpPr>
              <a:xfrm>
                <a:off x="1247729" y="1447859"/>
                <a:ext cx="6495853" cy="558676"/>
                <a:chOff x="1631146" y="1316984"/>
                <a:chExt cx="5761800" cy="558900"/>
              </a:xfrm>
            </p:grpSpPr>
            <p:sp>
              <p:nvSpPr>
                <p:cNvPr id="522" name="Shape 52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23" name="Shape 52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24" name="Shape 524"/>
              <p:cNvGrpSpPr/>
              <p:nvPr/>
            </p:nvGrpSpPr>
            <p:grpSpPr>
              <a:xfrm>
                <a:off x="2168544" y="1219200"/>
                <a:ext cx="4651533" cy="1219108"/>
                <a:chOff x="2530675" y="1066800"/>
                <a:chExt cx="4651998" cy="1220084"/>
              </a:xfrm>
            </p:grpSpPr>
            <p:pic>
              <p:nvPicPr>
                <p:cNvPr descr="C:\Users\dell\Desktop\Icon sale page\Icon tĩnh\200wide.jpg" id="525" name="Shape 52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26" name="Shape 526"/>
                <p:cNvGrpSpPr/>
                <p:nvPr/>
              </p:nvGrpSpPr>
              <p:grpSpPr>
                <a:xfrm>
                  <a:off x="2530675" y="1066800"/>
                  <a:ext cx="4651998" cy="1011299"/>
                  <a:chOff x="2671148" y="1311915"/>
                  <a:chExt cx="3938700" cy="1011299"/>
                </a:xfrm>
              </p:grpSpPr>
              <p:pic>
                <p:nvPicPr>
                  <p:cNvPr id="527" name="Shape 52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28" name="Shape 52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29" name="Shape 52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30" name="Shape 530"/>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Tree</a:t>
            </a:r>
            <a:r>
              <a:rPr lang="en-US" sz="1800"/>
              <a:t>Set Operations</a:t>
            </a:r>
          </a:p>
          <a:p>
            <a:pPr lvl="0" rtl="0">
              <a:spcBef>
                <a:spcPts val="0"/>
              </a:spcBef>
              <a:buNone/>
            </a:pPr>
            <a:r>
              <a:rPr lang="en-US" sz="1800"/>
              <a:t>Ngoài các phương thức được kế thừa từ các lớp cha, lớp TreeSet cũng định nghĩa các phương thức sau:</a:t>
            </a:r>
          </a:p>
        </p:txBody>
      </p:sp>
      <p:pic>
        <p:nvPicPr>
          <p:cNvPr id="531" name="Shape 531"/>
          <p:cNvPicPr preferRelativeResize="0"/>
          <p:nvPr/>
        </p:nvPicPr>
        <p:blipFill>
          <a:blip r:embed="rId5">
            <a:alphaModFix/>
          </a:blip>
          <a:stretch>
            <a:fillRect/>
          </a:stretch>
        </p:blipFill>
        <p:spPr>
          <a:xfrm>
            <a:off x="3224212" y="2782875"/>
            <a:ext cx="5743575" cy="3781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grpSp>
        <p:nvGrpSpPr>
          <p:cNvPr id="537" name="Shape 537"/>
          <p:cNvGrpSpPr/>
          <p:nvPr/>
        </p:nvGrpSpPr>
        <p:grpSpPr>
          <a:xfrm>
            <a:off x="1665354" y="548475"/>
            <a:ext cx="6495853" cy="1219108"/>
            <a:chOff x="1654129" y="469900"/>
            <a:chExt cx="6495853" cy="1219108"/>
          </a:xfrm>
        </p:grpSpPr>
        <p:grpSp>
          <p:nvGrpSpPr>
            <p:cNvPr id="538" name="Shape 538"/>
            <p:cNvGrpSpPr/>
            <p:nvPr/>
          </p:nvGrpSpPr>
          <p:grpSpPr>
            <a:xfrm>
              <a:off x="1654129" y="469900"/>
              <a:ext cx="6495853" cy="1219108"/>
              <a:chOff x="1247729" y="1219200"/>
              <a:chExt cx="6495853" cy="1219108"/>
            </a:xfrm>
          </p:grpSpPr>
          <p:grpSp>
            <p:nvGrpSpPr>
              <p:cNvPr id="539" name="Shape 539"/>
              <p:cNvGrpSpPr/>
              <p:nvPr/>
            </p:nvGrpSpPr>
            <p:grpSpPr>
              <a:xfrm>
                <a:off x="1247729" y="1447859"/>
                <a:ext cx="6495853" cy="558676"/>
                <a:chOff x="1631146" y="1316984"/>
                <a:chExt cx="5761800" cy="558900"/>
              </a:xfrm>
            </p:grpSpPr>
            <p:sp>
              <p:nvSpPr>
                <p:cNvPr id="540" name="Shape 54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41" name="Shape 54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42" name="Shape 542"/>
              <p:cNvGrpSpPr/>
              <p:nvPr/>
            </p:nvGrpSpPr>
            <p:grpSpPr>
              <a:xfrm>
                <a:off x="2168544" y="1219200"/>
                <a:ext cx="4651533" cy="1219108"/>
                <a:chOff x="2530675" y="1066800"/>
                <a:chExt cx="4651998" cy="1220084"/>
              </a:xfrm>
            </p:grpSpPr>
            <p:pic>
              <p:nvPicPr>
                <p:cNvPr descr="C:\Users\dell\Desktop\Icon sale page\Icon tĩnh\200wide.jpg" id="543" name="Shape 54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44" name="Shape 544"/>
                <p:cNvGrpSpPr/>
                <p:nvPr/>
              </p:nvGrpSpPr>
              <p:grpSpPr>
                <a:xfrm>
                  <a:off x="2530675" y="1066800"/>
                  <a:ext cx="4651998" cy="1011299"/>
                  <a:chOff x="2671148" y="1311915"/>
                  <a:chExt cx="3938700" cy="1011299"/>
                </a:xfrm>
              </p:grpSpPr>
              <p:pic>
                <p:nvPicPr>
                  <p:cNvPr id="545" name="Shape 54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46" name="Shape 54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47" name="Shape 547"/>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48" name="Shape 548"/>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Tree</a:t>
            </a:r>
            <a:r>
              <a:rPr lang="en-US" sz="1800"/>
              <a:t>Set Operations</a:t>
            </a:r>
          </a:p>
          <a:p>
            <a:pPr lvl="0" rtl="0">
              <a:spcBef>
                <a:spcPts val="0"/>
              </a:spcBef>
              <a:buNone/>
            </a:pPr>
            <a:r>
              <a:rPr lang="en-US" sz="1800"/>
              <a:t>Ngoài các phương thức được kế thừa từ các lớp cha, lớp TreeSet cũng định nghĩa các phương thức sau:</a:t>
            </a:r>
          </a:p>
        </p:txBody>
      </p:sp>
      <p:pic>
        <p:nvPicPr>
          <p:cNvPr id="549" name="Shape 549"/>
          <p:cNvPicPr preferRelativeResize="0"/>
          <p:nvPr/>
        </p:nvPicPr>
        <p:blipFill>
          <a:blip r:embed="rId5">
            <a:alphaModFix/>
          </a:blip>
          <a:stretch>
            <a:fillRect/>
          </a:stretch>
        </p:blipFill>
        <p:spPr>
          <a:xfrm>
            <a:off x="3272900" y="2898550"/>
            <a:ext cx="499110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grpSp>
        <p:nvGrpSpPr>
          <p:cNvPr id="555" name="Shape 555"/>
          <p:cNvGrpSpPr/>
          <p:nvPr/>
        </p:nvGrpSpPr>
        <p:grpSpPr>
          <a:xfrm>
            <a:off x="1665354" y="548475"/>
            <a:ext cx="6495853" cy="1219108"/>
            <a:chOff x="1654129" y="469900"/>
            <a:chExt cx="6495853" cy="1219108"/>
          </a:xfrm>
        </p:grpSpPr>
        <p:grpSp>
          <p:nvGrpSpPr>
            <p:cNvPr id="556" name="Shape 556"/>
            <p:cNvGrpSpPr/>
            <p:nvPr/>
          </p:nvGrpSpPr>
          <p:grpSpPr>
            <a:xfrm>
              <a:off x="1654129" y="469900"/>
              <a:ext cx="6495853" cy="1219108"/>
              <a:chOff x="1247729" y="1219200"/>
              <a:chExt cx="6495853" cy="1219108"/>
            </a:xfrm>
          </p:grpSpPr>
          <p:grpSp>
            <p:nvGrpSpPr>
              <p:cNvPr id="557" name="Shape 557"/>
              <p:cNvGrpSpPr/>
              <p:nvPr/>
            </p:nvGrpSpPr>
            <p:grpSpPr>
              <a:xfrm>
                <a:off x="1247729" y="1447859"/>
                <a:ext cx="6495853" cy="558676"/>
                <a:chOff x="1631146" y="1316984"/>
                <a:chExt cx="5761800" cy="558900"/>
              </a:xfrm>
            </p:grpSpPr>
            <p:sp>
              <p:nvSpPr>
                <p:cNvPr id="558" name="Shape 55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59" name="Shape 55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60" name="Shape 560"/>
              <p:cNvGrpSpPr/>
              <p:nvPr/>
            </p:nvGrpSpPr>
            <p:grpSpPr>
              <a:xfrm>
                <a:off x="2168544" y="1219200"/>
                <a:ext cx="4651533" cy="1219108"/>
                <a:chOff x="2530675" y="1066800"/>
                <a:chExt cx="4651998" cy="1220084"/>
              </a:xfrm>
            </p:grpSpPr>
            <p:pic>
              <p:nvPicPr>
                <p:cNvPr descr="C:\Users\dell\Desktop\Icon sale page\Icon tĩnh\200wide.jpg" id="561" name="Shape 56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62" name="Shape 562"/>
                <p:cNvGrpSpPr/>
                <p:nvPr/>
              </p:nvGrpSpPr>
              <p:grpSpPr>
                <a:xfrm>
                  <a:off x="2530675" y="1066800"/>
                  <a:ext cx="4651998" cy="1011299"/>
                  <a:chOff x="2671148" y="1311915"/>
                  <a:chExt cx="3938700" cy="1011299"/>
                </a:xfrm>
              </p:grpSpPr>
              <p:pic>
                <p:nvPicPr>
                  <p:cNvPr id="563" name="Shape 56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64" name="Shape 56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65" name="Shape 565"/>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66" name="Shape 566"/>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spcBef>
                <a:spcPts val="0"/>
              </a:spcBef>
              <a:buNone/>
            </a:pPr>
            <a:r>
              <a:rPr lang="en-US" sz="1800"/>
              <a:t>Tree</a:t>
            </a:r>
            <a:r>
              <a:rPr lang="en-US" sz="1800"/>
              <a:t>Set Operations</a:t>
            </a:r>
          </a:p>
          <a:p>
            <a:pPr lvl="0" rtl="0">
              <a:spcBef>
                <a:spcPts val="0"/>
              </a:spcBef>
              <a:buNone/>
            </a:pPr>
            <a:r>
              <a:rPr lang="en-US" sz="1800"/>
              <a:t>Ngoài các phương thức được kế thừa từ các lớp cha, lớp TreeSet cũng định nghĩa các phương thức sau:</a:t>
            </a:r>
          </a:p>
        </p:txBody>
      </p:sp>
      <p:pic>
        <p:nvPicPr>
          <p:cNvPr id="567" name="Shape 567"/>
          <p:cNvPicPr preferRelativeResize="0"/>
          <p:nvPr/>
        </p:nvPicPr>
        <p:blipFill>
          <a:blip r:embed="rId5">
            <a:alphaModFix/>
          </a:blip>
          <a:stretch>
            <a:fillRect/>
          </a:stretch>
        </p:blipFill>
        <p:spPr>
          <a:xfrm>
            <a:off x="2810425" y="2971975"/>
            <a:ext cx="6235674" cy="3562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grpSp>
        <p:nvGrpSpPr>
          <p:cNvPr id="573" name="Shape 573"/>
          <p:cNvGrpSpPr/>
          <p:nvPr/>
        </p:nvGrpSpPr>
        <p:grpSpPr>
          <a:xfrm>
            <a:off x="1665354" y="548475"/>
            <a:ext cx="6495853" cy="1219108"/>
            <a:chOff x="1654129" y="469900"/>
            <a:chExt cx="6495853" cy="1219108"/>
          </a:xfrm>
        </p:grpSpPr>
        <p:grpSp>
          <p:nvGrpSpPr>
            <p:cNvPr id="574" name="Shape 574"/>
            <p:cNvGrpSpPr/>
            <p:nvPr/>
          </p:nvGrpSpPr>
          <p:grpSpPr>
            <a:xfrm>
              <a:off x="1654129" y="469900"/>
              <a:ext cx="6495853" cy="1219108"/>
              <a:chOff x="1247729" y="1219200"/>
              <a:chExt cx="6495853" cy="1219108"/>
            </a:xfrm>
          </p:grpSpPr>
          <p:grpSp>
            <p:nvGrpSpPr>
              <p:cNvPr id="575" name="Shape 575"/>
              <p:cNvGrpSpPr/>
              <p:nvPr/>
            </p:nvGrpSpPr>
            <p:grpSpPr>
              <a:xfrm>
                <a:off x="1247729" y="1447859"/>
                <a:ext cx="6495853" cy="558676"/>
                <a:chOff x="1631146" y="1316984"/>
                <a:chExt cx="5761800" cy="558900"/>
              </a:xfrm>
            </p:grpSpPr>
            <p:sp>
              <p:nvSpPr>
                <p:cNvPr id="576" name="Shape 57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77" name="Shape 57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78" name="Shape 578"/>
              <p:cNvGrpSpPr/>
              <p:nvPr/>
            </p:nvGrpSpPr>
            <p:grpSpPr>
              <a:xfrm>
                <a:off x="2168544" y="1219200"/>
                <a:ext cx="4651533" cy="1219108"/>
                <a:chOff x="2530675" y="1066800"/>
                <a:chExt cx="4651998" cy="1220084"/>
              </a:xfrm>
            </p:grpSpPr>
            <p:pic>
              <p:nvPicPr>
                <p:cNvPr descr="C:\Users\dell\Desktop\Icon sale page\Icon tĩnh\200wide.jpg" id="579" name="Shape 57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80" name="Shape 580"/>
                <p:cNvGrpSpPr/>
                <p:nvPr/>
              </p:nvGrpSpPr>
              <p:grpSpPr>
                <a:xfrm>
                  <a:off x="2530675" y="1066800"/>
                  <a:ext cx="4651998" cy="1011299"/>
                  <a:chOff x="2671148" y="1311915"/>
                  <a:chExt cx="3938700" cy="1011299"/>
                </a:xfrm>
              </p:grpSpPr>
              <p:pic>
                <p:nvPicPr>
                  <p:cNvPr id="581" name="Shape 58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82" name="Shape 58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83" name="Shape 583"/>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584" name="Shape 584"/>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a:spcBef>
                <a:spcPts val="0"/>
              </a:spcBef>
              <a:buNone/>
            </a:pPr>
            <a:r>
              <a:rPr lang="en-US" sz="1800"/>
              <a:t>Standard Constructors</a:t>
            </a:r>
          </a:p>
          <a:p>
            <a:pPr lvl="0">
              <a:spcBef>
                <a:spcPts val="0"/>
              </a:spcBef>
              <a:buNone/>
            </a:pPr>
            <a:r>
              <a:rPr lang="en-US" sz="1800"/>
              <a:t>Lớp TreeSet hỗ trợ 4 constructor. </a:t>
            </a:r>
          </a:p>
          <a:p>
            <a:pPr indent="-342900" lvl="0" marL="457200" rtl="0">
              <a:spcBef>
                <a:spcPts val="0"/>
              </a:spcBef>
              <a:buSzPct val="100000"/>
              <a:buChar char="●"/>
            </a:pPr>
            <a:r>
              <a:rPr lang="en-US" sz="1800"/>
              <a:t>Mẫu đầu tiên xây dựng một Tree Set trống mà sẽ được xếp thứ tự tăng dần theo thứ tự tự nhiên của các phần tử của nó.</a:t>
            </a:r>
          </a:p>
          <a:p>
            <a:pPr indent="457200" lvl="0" marL="457200" rtl="0">
              <a:spcBef>
                <a:spcPts val="0"/>
              </a:spcBef>
              <a:buNone/>
            </a:pPr>
            <a:r>
              <a:rPr lang="en-US" sz="1800"/>
              <a:t>TreeSet()</a:t>
            </a:r>
          </a:p>
          <a:p>
            <a:pPr indent="-342900" lvl="0" marL="457200" rtl="0">
              <a:spcBef>
                <a:spcPts val="0"/>
              </a:spcBef>
              <a:buSzPct val="100000"/>
              <a:buChar char="●"/>
            </a:pPr>
            <a:r>
              <a:rPr lang="en-US" sz="1800"/>
              <a:t>Mẫu constructor thứ hai xây dựng một Tree set mà chứa các phần tử của collection.</a:t>
            </a:r>
          </a:p>
          <a:p>
            <a:pPr indent="457200" lvl="0" marL="457200" rtl="0">
              <a:spcBef>
                <a:spcPts val="0"/>
              </a:spcBef>
              <a:buNone/>
            </a:pPr>
            <a:r>
              <a:rPr lang="en-US" sz="1800"/>
              <a:t>TreeSet(Collection c)</a:t>
            </a:r>
          </a:p>
          <a:p>
            <a:pPr indent="-342900" lvl="0" marL="457200" rtl="0">
              <a:spcBef>
                <a:spcPts val="0"/>
              </a:spcBef>
              <a:buSzPct val="100000"/>
              <a:buChar char="●"/>
            </a:pPr>
            <a:r>
              <a:rPr lang="en-US" sz="1800"/>
              <a:t>Mẫu constructor thứ 3 xây dựng một tree set trống mà sẽ được xếp thứ tự theo bộ so sánh được xác định bởi comparator.</a:t>
            </a:r>
          </a:p>
          <a:p>
            <a:pPr indent="457200" lvl="0" marL="457200" rtl="0">
              <a:spcBef>
                <a:spcPts val="0"/>
              </a:spcBef>
              <a:buNone/>
            </a:pPr>
            <a:r>
              <a:rPr lang="en-US" sz="1800"/>
              <a:t>TreeSet(Comparator comp)</a:t>
            </a:r>
          </a:p>
          <a:p>
            <a:pPr indent="-342900" lvl="0" marL="457200" rtl="0">
              <a:spcBef>
                <a:spcPts val="0"/>
              </a:spcBef>
              <a:buSzPct val="100000"/>
              <a:buChar char="●"/>
            </a:pPr>
            <a:r>
              <a:rPr lang="en-US" sz="1800"/>
              <a:t>Mẫu thứ 4 xây dựng một tree set mà chứa các phần tử của sortedSet:</a:t>
            </a:r>
          </a:p>
          <a:p>
            <a:pPr indent="457200" lvl="0" marL="457200" rtl="0">
              <a:spcBef>
                <a:spcPts val="0"/>
              </a:spcBef>
              <a:buNone/>
            </a:pPr>
            <a:r>
              <a:rPr lang="en-US" sz="1800"/>
              <a:t>TreeSet(SortedSet ss)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grpSp>
        <p:nvGrpSpPr>
          <p:cNvPr id="590" name="Shape 590"/>
          <p:cNvGrpSpPr/>
          <p:nvPr/>
        </p:nvGrpSpPr>
        <p:grpSpPr>
          <a:xfrm>
            <a:off x="1665354" y="548475"/>
            <a:ext cx="6495853" cy="1219108"/>
            <a:chOff x="1654129" y="469900"/>
            <a:chExt cx="6495853" cy="1219108"/>
          </a:xfrm>
        </p:grpSpPr>
        <p:grpSp>
          <p:nvGrpSpPr>
            <p:cNvPr id="591" name="Shape 591"/>
            <p:cNvGrpSpPr/>
            <p:nvPr/>
          </p:nvGrpSpPr>
          <p:grpSpPr>
            <a:xfrm>
              <a:off x="1654129" y="469900"/>
              <a:ext cx="6495853" cy="1219108"/>
              <a:chOff x="1247729" y="1219200"/>
              <a:chExt cx="6495853" cy="1219108"/>
            </a:xfrm>
          </p:grpSpPr>
          <p:grpSp>
            <p:nvGrpSpPr>
              <p:cNvPr id="592" name="Shape 592"/>
              <p:cNvGrpSpPr/>
              <p:nvPr/>
            </p:nvGrpSpPr>
            <p:grpSpPr>
              <a:xfrm>
                <a:off x="1247729" y="1447859"/>
                <a:ext cx="6495853" cy="558676"/>
                <a:chOff x="1631146" y="1316984"/>
                <a:chExt cx="5761800" cy="558900"/>
              </a:xfrm>
            </p:grpSpPr>
            <p:sp>
              <p:nvSpPr>
                <p:cNvPr id="593" name="Shape 59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94" name="Shape 59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95" name="Shape 595"/>
              <p:cNvGrpSpPr/>
              <p:nvPr/>
            </p:nvGrpSpPr>
            <p:grpSpPr>
              <a:xfrm>
                <a:off x="2168544" y="1219200"/>
                <a:ext cx="4651533" cy="1219108"/>
                <a:chOff x="2530675" y="1066800"/>
                <a:chExt cx="4651998" cy="1220084"/>
              </a:xfrm>
            </p:grpSpPr>
            <p:pic>
              <p:nvPicPr>
                <p:cNvPr descr="C:\Users\dell\Desktop\Icon sale page\Icon tĩnh\200wide.jpg" id="596" name="Shape 59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97" name="Shape 597"/>
                <p:cNvGrpSpPr/>
                <p:nvPr/>
              </p:nvGrpSpPr>
              <p:grpSpPr>
                <a:xfrm>
                  <a:off x="2530675" y="1066800"/>
                  <a:ext cx="4651998" cy="1011299"/>
                  <a:chOff x="2671148" y="1311915"/>
                  <a:chExt cx="3938700" cy="1011299"/>
                </a:xfrm>
              </p:grpSpPr>
              <p:pic>
                <p:nvPicPr>
                  <p:cNvPr id="598" name="Shape 59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99" name="Shape 59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00" name="Shape 60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01" name="Shape 601"/>
          <p:cNvSpPr txBox="1"/>
          <p:nvPr/>
        </p:nvSpPr>
        <p:spPr>
          <a:xfrm>
            <a:off x="2702075" y="1767575"/>
            <a:ext cx="8311800" cy="4302900"/>
          </a:xfrm>
          <a:prstGeom prst="rect">
            <a:avLst/>
          </a:prstGeom>
          <a:noFill/>
          <a:ln>
            <a:noFill/>
          </a:ln>
        </p:spPr>
        <p:txBody>
          <a:bodyPr anchorCtr="0" anchor="t" bIns="91425" lIns="91425" rIns="91425" tIns="91425">
            <a:noAutofit/>
          </a:bodyPr>
          <a:lstStyle/>
          <a:p>
            <a:pPr lvl="0" rtl="0">
              <a:lnSpc>
                <a:spcPct val="115000"/>
              </a:lnSpc>
              <a:spcBef>
                <a:spcPts val="1800"/>
              </a:spcBef>
              <a:spcAft>
                <a:spcPts val="400"/>
              </a:spcAft>
              <a:buClr>
                <a:schemeClr val="dk1"/>
              </a:buClr>
              <a:buSzPct val="61111"/>
              <a:buFont typeface="Arial"/>
              <a:buNone/>
            </a:pPr>
            <a:r>
              <a:rPr lang="en-US" sz="1800">
                <a:solidFill>
                  <a:schemeClr val="dk1"/>
                </a:solidFill>
              </a:rPr>
              <a:t>Range-view Operations</a:t>
            </a:r>
          </a:p>
          <a:p>
            <a:pPr indent="-342900" lvl="0" marL="457200" rtl="0">
              <a:spcBef>
                <a:spcPts val="0"/>
              </a:spcBef>
              <a:buSzPct val="100000"/>
              <a:buChar char="●"/>
            </a:pPr>
            <a:r>
              <a:rPr lang="en-US" sz="1800"/>
              <a:t>Cung cấp một view từ phần tử a -&gt; b trong danh sách.</a:t>
            </a:r>
          </a:p>
          <a:p>
            <a:pPr indent="-342900" lvl="0" marL="457200" rtl="0">
              <a:spcBef>
                <a:spcPts val="0"/>
              </a:spcBef>
              <a:buSzPct val="100000"/>
              <a:buChar char="●"/>
            </a:pPr>
            <a:r>
              <a:rPr lang="en-US" sz="1800"/>
              <a:t>Gồm các phương thức:</a:t>
            </a:r>
          </a:p>
          <a:p>
            <a:pPr indent="-342900" lvl="1" marL="914400" rtl="0">
              <a:spcBef>
                <a:spcPts val="0"/>
              </a:spcBef>
              <a:buSzPct val="100000"/>
              <a:buChar char="○"/>
            </a:pPr>
            <a:r>
              <a:rPr lang="en-US" sz="1800"/>
              <a:t>subSet()</a:t>
            </a:r>
          </a:p>
          <a:p>
            <a:pPr indent="-342900" lvl="1" marL="914400" rtl="0">
              <a:spcBef>
                <a:spcPts val="0"/>
              </a:spcBef>
              <a:buSzPct val="100000"/>
              <a:buChar char="○"/>
            </a:pPr>
            <a:r>
              <a:rPr lang="en-US" sz="1800"/>
              <a:t>headSet()</a:t>
            </a:r>
          </a:p>
          <a:p>
            <a:pPr indent="-342900" lvl="1" marL="914400" rtl="0">
              <a:spcBef>
                <a:spcPts val="0"/>
              </a:spcBef>
              <a:buSzPct val="100000"/>
              <a:buChar char="○"/>
            </a:pPr>
            <a:r>
              <a:rPr lang="en-US" sz="1800"/>
              <a:t>tailSet()</a:t>
            </a:r>
          </a:p>
        </p:txBody>
      </p:sp>
      <p:sp>
        <p:nvSpPr>
          <p:cNvPr id="602" name="Shape 602"/>
          <p:cNvSpPr txBox="1"/>
          <p:nvPr/>
        </p:nvSpPr>
        <p:spPr>
          <a:xfrm>
            <a:off x="2702075" y="3764750"/>
            <a:ext cx="8047500" cy="2305800"/>
          </a:xfrm>
          <a:prstGeom prst="rect">
            <a:avLst/>
          </a:prstGeom>
          <a:noFill/>
          <a:ln>
            <a:noFill/>
          </a:ln>
        </p:spPr>
        <p:txBody>
          <a:bodyPr anchorCtr="0" anchor="t" bIns="91425" lIns="91425" rIns="91425" tIns="91425">
            <a:noAutofit/>
          </a:bodyPr>
          <a:lstStyle/>
          <a:p>
            <a:pPr lvl="0" rtl="0">
              <a:lnSpc>
                <a:spcPct val="115000"/>
              </a:lnSpc>
              <a:spcBef>
                <a:spcPts val="1800"/>
              </a:spcBef>
              <a:spcAft>
                <a:spcPts val="400"/>
              </a:spcAft>
              <a:buNone/>
            </a:pPr>
            <a:r>
              <a:rPr lang="en-US" sz="1800">
                <a:solidFill>
                  <a:schemeClr val="dk1"/>
                </a:solidFill>
              </a:rPr>
              <a:t>Endpoint Operations</a:t>
            </a:r>
          </a:p>
          <a:p>
            <a:pPr lvl="0" rtl="0">
              <a:spcBef>
                <a:spcPts val="0"/>
              </a:spcBef>
              <a:buNone/>
            </a:pPr>
            <a:r>
              <a:rPr lang="en-US" sz="1800">
                <a:solidFill>
                  <a:schemeClr val="dk1"/>
                </a:solidFill>
              </a:rPr>
              <a:t>Sử dụng các phương thức:</a:t>
            </a:r>
          </a:p>
          <a:p>
            <a:pPr indent="-342900" lvl="0" marL="457200" rtl="0">
              <a:spcBef>
                <a:spcPts val="0"/>
              </a:spcBef>
              <a:buClr>
                <a:schemeClr val="dk1"/>
              </a:buClr>
              <a:buSzPct val="100000"/>
              <a:buChar char="●"/>
            </a:pPr>
            <a:r>
              <a:rPr lang="en-US" sz="1800">
                <a:solidFill>
                  <a:schemeClr val="dk1"/>
                </a:solidFill>
              </a:rPr>
              <a:t>first()</a:t>
            </a:r>
          </a:p>
          <a:p>
            <a:pPr indent="-342900" lvl="0" marL="457200" rtl="0">
              <a:spcBef>
                <a:spcPts val="0"/>
              </a:spcBef>
              <a:buClr>
                <a:schemeClr val="dk1"/>
              </a:buClr>
              <a:buSzPct val="100000"/>
              <a:buChar char="●"/>
            </a:pPr>
            <a:r>
              <a:rPr lang="en-US" sz="1800">
                <a:solidFill>
                  <a:schemeClr val="dk1"/>
                </a:solidFill>
              </a:rPr>
              <a:t>last()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grpSp>
        <p:nvGrpSpPr>
          <p:cNvPr id="608" name="Shape 608"/>
          <p:cNvGrpSpPr/>
          <p:nvPr/>
        </p:nvGrpSpPr>
        <p:grpSpPr>
          <a:xfrm>
            <a:off x="1665354" y="548475"/>
            <a:ext cx="6495853" cy="1219108"/>
            <a:chOff x="1654129" y="469900"/>
            <a:chExt cx="6495853" cy="1219108"/>
          </a:xfrm>
        </p:grpSpPr>
        <p:grpSp>
          <p:nvGrpSpPr>
            <p:cNvPr id="609" name="Shape 609"/>
            <p:cNvGrpSpPr/>
            <p:nvPr/>
          </p:nvGrpSpPr>
          <p:grpSpPr>
            <a:xfrm>
              <a:off x="1654129" y="469900"/>
              <a:ext cx="6495853" cy="1219108"/>
              <a:chOff x="1247729" y="1219200"/>
              <a:chExt cx="6495853" cy="1219108"/>
            </a:xfrm>
          </p:grpSpPr>
          <p:grpSp>
            <p:nvGrpSpPr>
              <p:cNvPr id="610" name="Shape 610"/>
              <p:cNvGrpSpPr/>
              <p:nvPr/>
            </p:nvGrpSpPr>
            <p:grpSpPr>
              <a:xfrm>
                <a:off x="1247729" y="1447859"/>
                <a:ext cx="6495853" cy="558676"/>
                <a:chOff x="1631146" y="1316984"/>
                <a:chExt cx="5761800" cy="558900"/>
              </a:xfrm>
            </p:grpSpPr>
            <p:sp>
              <p:nvSpPr>
                <p:cNvPr id="611" name="Shape 61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12" name="Shape 61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13" name="Shape 613"/>
              <p:cNvGrpSpPr/>
              <p:nvPr/>
            </p:nvGrpSpPr>
            <p:grpSpPr>
              <a:xfrm>
                <a:off x="2168544" y="1219200"/>
                <a:ext cx="4651533" cy="1219108"/>
                <a:chOff x="2530675" y="1066800"/>
                <a:chExt cx="4651998" cy="1220084"/>
              </a:xfrm>
            </p:grpSpPr>
            <p:pic>
              <p:nvPicPr>
                <p:cNvPr descr="C:\Users\dell\Desktop\Icon sale page\Icon tĩnh\200wide.jpg" id="614" name="Shape 61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15" name="Shape 615"/>
                <p:cNvGrpSpPr/>
                <p:nvPr/>
              </p:nvGrpSpPr>
              <p:grpSpPr>
                <a:xfrm>
                  <a:off x="2530675" y="1066800"/>
                  <a:ext cx="4651998" cy="1011299"/>
                  <a:chOff x="2671148" y="1311915"/>
                  <a:chExt cx="3938700" cy="1011299"/>
                </a:xfrm>
              </p:grpSpPr>
              <p:pic>
                <p:nvPicPr>
                  <p:cNvPr id="616" name="Shape 61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17" name="Shape 61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18" name="Shape 618"/>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19" name="Shape 619"/>
          <p:cNvSpPr txBox="1"/>
          <p:nvPr/>
        </p:nvSpPr>
        <p:spPr>
          <a:xfrm>
            <a:off x="2393700" y="1767575"/>
            <a:ext cx="2922300" cy="455100"/>
          </a:xfrm>
          <a:prstGeom prst="rect">
            <a:avLst/>
          </a:prstGeom>
          <a:noFill/>
          <a:ln>
            <a:noFill/>
          </a:ln>
        </p:spPr>
        <p:txBody>
          <a:bodyPr anchorCtr="0" anchor="t" bIns="91425" lIns="91425" rIns="91425" tIns="91425">
            <a:noAutofit/>
          </a:bodyPr>
          <a:lstStyle/>
          <a:p>
            <a:pPr lvl="0">
              <a:spcBef>
                <a:spcPts val="0"/>
              </a:spcBef>
              <a:buNone/>
            </a:pPr>
            <a:r>
              <a:rPr lang="en-US" sz="1800"/>
              <a:t>M</a:t>
            </a:r>
            <a:r>
              <a:rPr lang="en-US" sz="1800"/>
              <a:t>ột số ví dụ:</a:t>
            </a:r>
          </a:p>
        </p:txBody>
      </p:sp>
      <p:pic>
        <p:nvPicPr>
          <p:cNvPr id="620" name="Shape 620"/>
          <p:cNvPicPr preferRelativeResize="0"/>
          <p:nvPr/>
        </p:nvPicPr>
        <p:blipFill>
          <a:blip r:embed="rId5">
            <a:alphaModFix/>
          </a:blip>
          <a:stretch>
            <a:fillRect/>
          </a:stretch>
        </p:blipFill>
        <p:spPr>
          <a:xfrm>
            <a:off x="2223025" y="2222675"/>
            <a:ext cx="7286625" cy="4635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x="0" y="0"/>
          <a:ext cx="0" cy="0"/>
          <a:chOff x="0" y="0"/>
          <a:chExt cx="0" cy="0"/>
        </a:xfrm>
      </p:grpSpPr>
      <p:grpSp>
        <p:nvGrpSpPr>
          <p:cNvPr id="626" name="Shape 626"/>
          <p:cNvGrpSpPr/>
          <p:nvPr/>
        </p:nvGrpSpPr>
        <p:grpSpPr>
          <a:xfrm>
            <a:off x="1665354" y="548475"/>
            <a:ext cx="6495853" cy="1219108"/>
            <a:chOff x="1654129" y="469900"/>
            <a:chExt cx="6495853" cy="1219108"/>
          </a:xfrm>
        </p:grpSpPr>
        <p:grpSp>
          <p:nvGrpSpPr>
            <p:cNvPr id="627" name="Shape 627"/>
            <p:cNvGrpSpPr/>
            <p:nvPr/>
          </p:nvGrpSpPr>
          <p:grpSpPr>
            <a:xfrm>
              <a:off x="1654129" y="469900"/>
              <a:ext cx="6495853" cy="1219108"/>
              <a:chOff x="1247729" y="1219200"/>
              <a:chExt cx="6495853" cy="1219108"/>
            </a:xfrm>
          </p:grpSpPr>
          <p:grpSp>
            <p:nvGrpSpPr>
              <p:cNvPr id="628" name="Shape 628"/>
              <p:cNvGrpSpPr/>
              <p:nvPr/>
            </p:nvGrpSpPr>
            <p:grpSpPr>
              <a:xfrm>
                <a:off x="1247729" y="1447859"/>
                <a:ext cx="6495853" cy="558676"/>
                <a:chOff x="1631146" y="1316984"/>
                <a:chExt cx="5761800" cy="558900"/>
              </a:xfrm>
            </p:grpSpPr>
            <p:sp>
              <p:nvSpPr>
                <p:cNvPr id="629" name="Shape 62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30" name="Shape 63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31" name="Shape 631"/>
              <p:cNvGrpSpPr/>
              <p:nvPr/>
            </p:nvGrpSpPr>
            <p:grpSpPr>
              <a:xfrm>
                <a:off x="2168544" y="1219200"/>
                <a:ext cx="4651533" cy="1219108"/>
                <a:chOff x="2530675" y="1066800"/>
                <a:chExt cx="4651998" cy="1220084"/>
              </a:xfrm>
            </p:grpSpPr>
            <p:pic>
              <p:nvPicPr>
                <p:cNvPr descr="C:\Users\dell\Desktop\Icon sale page\Icon tĩnh\200wide.jpg" id="632" name="Shape 63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33" name="Shape 633"/>
                <p:cNvGrpSpPr/>
                <p:nvPr/>
              </p:nvGrpSpPr>
              <p:grpSpPr>
                <a:xfrm>
                  <a:off x="2530675" y="1066800"/>
                  <a:ext cx="4651998" cy="1011299"/>
                  <a:chOff x="2671148" y="1311915"/>
                  <a:chExt cx="3938700" cy="1011299"/>
                </a:xfrm>
              </p:grpSpPr>
              <p:pic>
                <p:nvPicPr>
                  <p:cNvPr id="634" name="Shape 63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35" name="Shape 63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36" name="Shape 636"/>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37" name="Shape 637"/>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a:t>
            </a:r>
          </a:p>
        </p:txBody>
      </p:sp>
      <p:pic>
        <p:nvPicPr>
          <p:cNvPr id="638" name="Shape 638"/>
          <p:cNvPicPr preferRelativeResize="0"/>
          <p:nvPr/>
        </p:nvPicPr>
        <p:blipFill>
          <a:blip r:embed="rId5">
            <a:alphaModFix/>
          </a:blip>
          <a:stretch>
            <a:fillRect/>
          </a:stretch>
        </p:blipFill>
        <p:spPr>
          <a:xfrm>
            <a:off x="2590125" y="2222675"/>
            <a:ext cx="6705600" cy="454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grpSp>
        <p:nvGrpSpPr>
          <p:cNvPr id="644" name="Shape 644"/>
          <p:cNvGrpSpPr/>
          <p:nvPr/>
        </p:nvGrpSpPr>
        <p:grpSpPr>
          <a:xfrm>
            <a:off x="1665354" y="548475"/>
            <a:ext cx="6495853" cy="1219108"/>
            <a:chOff x="1654129" y="469900"/>
            <a:chExt cx="6495853" cy="1219108"/>
          </a:xfrm>
        </p:grpSpPr>
        <p:grpSp>
          <p:nvGrpSpPr>
            <p:cNvPr id="645" name="Shape 645"/>
            <p:cNvGrpSpPr/>
            <p:nvPr/>
          </p:nvGrpSpPr>
          <p:grpSpPr>
            <a:xfrm>
              <a:off x="1654129" y="469900"/>
              <a:ext cx="6495853" cy="1219108"/>
              <a:chOff x="1247729" y="1219200"/>
              <a:chExt cx="6495853" cy="1219108"/>
            </a:xfrm>
          </p:grpSpPr>
          <p:grpSp>
            <p:nvGrpSpPr>
              <p:cNvPr id="646" name="Shape 646"/>
              <p:cNvGrpSpPr/>
              <p:nvPr/>
            </p:nvGrpSpPr>
            <p:grpSpPr>
              <a:xfrm>
                <a:off x="1247729" y="1447859"/>
                <a:ext cx="6495853" cy="558676"/>
                <a:chOff x="1631146" y="1316984"/>
                <a:chExt cx="5761800" cy="558900"/>
              </a:xfrm>
            </p:grpSpPr>
            <p:sp>
              <p:nvSpPr>
                <p:cNvPr id="647" name="Shape 64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48" name="Shape 64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49" name="Shape 649"/>
              <p:cNvGrpSpPr/>
              <p:nvPr/>
            </p:nvGrpSpPr>
            <p:grpSpPr>
              <a:xfrm>
                <a:off x="2168544" y="1219200"/>
                <a:ext cx="4651533" cy="1219108"/>
                <a:chOff x="2530675" y="1066800"/>
                <a:chExt cx="4651998" cy="1220084"/>
              </a:xfrm>
            </p:grpSpPr>
            <p:pic>
              <p:nvPicPr>
                <p:cNvPr descr="C:\Users\dell\Desktop\Icon sale page\Icon tĩnh\200wide.jpg" id="650" name="Shape 65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51" name="Shape 651"/>
                <p:cNvGrpSpPr/>
                <p:nvPr/>
              </p:nvGrpSpPr>
              <p:grpSpPr>
                <a:xfrm>
                  <a:off x="2530675" y="1066800"/>
                  <a:ext cx="4651998" cy="1011299"/>
                  <a:chOff x="2671148" y="1311915"/>
                  <a:chExt cx="3938700" cy="1011299"/>
                </a:xfrm>
              </p:grpSpPr>
              <p:pic>
                <p:nvPicPr>
                  <p:cNvPr id="652" name="Shape 65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53" name="Shape 65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54" name="Shape 654"/>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55" name="Shape 655"/>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 </a:t>
            </a:r>
            <a:r>
              <a:rPr lang="en-US" sz="1800"/>
              <a:t>output: </a:t>
            </a:r>
          </a:p>
        </p:txBody>
      </p:sp>
      <p:pic>
        <p:nvPicPr>
          <p:cNvPr id="656" name="Shape 656"/>
          <p:cNvPicPr preferRelativeResize="0"/>
          <p:nvPr/>
        </p:nvPicPr>
        <p:blipFill>
          <a:blip r:embed="rId5">
            <a:alphaModFix/>
          </a:blip>
          <a:stretch>
            <a:fillRect/>
          </a:stretch>
        </p:blipFill>
        <p:spPr>
          <a:xfrm>
            <a:off x="2575425" y="2222675"/>
            <a:ext cx="3636400" cy="441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grpSp>
        <p:nvGrpSpPr>
          <p:cNvPr id="662" name="Shape 662"/>
          <p:cNvGrpSpPr/>
          <p:nvPr/>
        </p:nvGrpSpPr>
        <p:grpSpPr>
          <a:xfrm>
            <a:off x="1665354" y="548475"/>
            <a:ext cx="6495853" cy="1219108"/>
            <a:chOff x="1654129" y="469900"/>
            <a:chExt cx="6495853" cy="1219108"/>
          </a:xfrm>
        </p:grpSpPr>
        <p:grpSp>
          <p:nvGrpSpPr>
            <p:cNvPr id="663" name="Shape 663"/>
            <p:cNvGrpSpPr/>
            <p:nvPr/>
          </p:nvGrpSpPr>
          <p:grpSpPr>
            <a:xfrm>
              <a:off x="1654129" y="469900"/>
              <a:ext cx="6495853" cy="1219108"/>
              <a:chOff x="1247729" y="1219200"/>
              <a:chExt cx="6495853" cy="1219108"/>
            </a:xfrm>
          </p:grpSpPr>
          <p:grpSp>
            <p:nvGrpSpPr>
              <p:cNvPr id="664" name="Shape 664"/>
              <p:cNvGrpSpPr/>
              <p:nvPr/>
            </p:nvGrpSpPr>
            <p:grpSpPr>
              <a:xfrm>
                <a:off x="1247729" y="1447859"/>
                <a:ext cx="6495853" cy="558676"/>
                <a:chOff x="1631146" y="1316984"/>
                <a:chExt cx="5761800" cy="558900"/>
              </a:xfrm>
            </p:grpSpPr>
            <p:sp>
              <p:nvSpPr>
                <p:cNvPr id="665" name="Shape 66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66" name="Shape 66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67" name="Shape 667"/>
              <p:cNvGrpSpPr/>
              <p:nvPr/>
            </p:nvGrpSpPr>
            <p:grpSpPr>
              <a:xfrm>
                <a:off x="2168544" y="1219200"/>
                <a:ext cx="4651533" cy="1219108"/>
                <a:chOff x="2530675" y="1066800"/>
                <a:chExt cx="4651998" cy="1220084"/>
              </a:xfrm>
            </p:grpSpPr>
            <p:pic>
              <p:nvPicPr>
                <p:cNvPr descr="C:\Users\dell\Desktop\Icon sale page\Icon tĩnh\200wide.jpg" id="668" name="Shape 66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69" name="Shape 669"/>
                <p:cNvGrpSpPr/>
                <p:nvPr/>
              </p:nvGrpSpPr>
              <p:grpSpPr>
                <a:xfrm>
                  <a:off x="2530675" y="1066800"/>
                  <a:ext cx="4651998" cy="1011299"/>
                  <a:chOff x="2671148" y="1311915"/>
                  <a:chExt cx="3938700" cy="1011299"/>
                </a:xfrm>
              </p:grpSpPr>
              <p:pic>
                <p:nvPicPr>
                  <p:cNvPr id="670" name="Shape 67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71" name="Shape 67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72" name="Shape 67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pic>
        <p:nvPicPr>
          <p:cNvPr id="673" name="Shape 673"/>
          <p:cNvPicPr preferRelativeResize="0"/>
          <p:nvPr/>
        </p:nvPicPr>
        <p:blipFill>
          <a:blip r:embed="rId5">
            <a:alphaModFix/>
          </a:blip>
          <a:stretch>
            <a:fillRect/>
          </a:stretch>
        </p:blipFill>
        <p:spPr>
          <a:xfrm>
            <a:off x="2737000" y="2222675"/>
            <a:ext cx="5676900" cy="4238625"/>
          </a:xfrm>
          <a:prstGeom prst="rect">
            <a:avLst/>
          </a:prstGeom>
          <a:noFill/>
          <a:ln>
            <a:noFill/>
          </a:ln>
        </p:spPr>
      </p:pic>
      <p:sp>
        <p:nvSpPr>
          <p:cNvPr id="674" name="Shape 674"/>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2580974" y="1980600"/>
            <a:ext cx="8544300" cy="40233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SortedMap interface</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Map Operations</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SortedSet interface</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Set Operations</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Standard Constructors</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Range-view Operations</a:t>
            </a:r>
          </a:p>
          <a:p>
            <a:pPr indent="-381000" lvl="0" marL="9144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Endpoint Operations</a:t>
            </a:r>
          </a:p>
        </p:txBody>
      </p:sp>
      <p:grpSp>
        <p:nvGrpSpPr>
          <p:cNvPr id="186" name="Shape 186"/>
          <p:cNvGrpSpPr/>
          <p:nvPr/>
        </p:nvGrpSpPr>
        <p:grpSpPr>
          <a:xfrm>
            <a:off x="1654174" y="469900"/>
            <a:ext cx="6496049" cy="1219199"/>
            <a:chOff x="1654174" y="469900"/>
            <a:chExt cx="6496049" cy="1219199"/>
          </a:xfrm>
        </p:grpSpPr>
        <p:grpSp>
          <p:nvGrpSpPr>
            <p:cNvPr id="187" name="Shape 187"/>
            <p:cNvGrpSpPr/>
            <p:nvPr/>
          </p:nvGrpSpPr>
          <p:grpSpPr>
            <a:xfrm>
              <a:off x="1654174" y="469900"/>
              <a:ext cx="6496049" cy="1219199"/>
              <a:chOff x="1247774" y="1219200"/>
              <a:chExt cx="6496049" cy="1219199"/>
            </a:xfrm>
          </p:grpSpPr>
          <p:grpSp>
            <p:nvGrpSpPr>
              <p:cNvPr id="188" name="Shape 188"/>
              <p:cNvGrpSpPr/>
              <p:nvPr/>
            </p:nvGrpSpPr>
            <p:grpSpPr>
              <a:xfrm>
                <a:off x="1247774" y="1447799"/>
                <a:ext cx="6496049" cy="558799"/>
                <a:chOff x="1631146" y="1316984"/>
                <a:chExt cx="5761831" cy="559048"/>
              </a:xfrm>
            </p:grpSpPr>
            <p:sp>
              <p:nvSpPr>
                <p:cNvPr id="189" name="Shape 189"/>
                <p:cNvSpPr/>
                <p:nvPr/>
              </p:nvSpPr>
              <p:spPr>
                <a:xfrm>
                  <a:off x="1631146" y="1316984"/>
                  <a:ext cx="5761831" cy="559048"/>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90" name="Shape 190"/>
                <p:cNvSpPr/>
                <p:nvPr/>
              </p:nvSpPr>
              <p:spPr>
                <a:xfrm>
                  <a:off x="1732527" y="1374159"/>
                  <a:ext cx="5563294" cy="452639"/>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191" name="Shape 191"/>
              <p:cNvGrpSpPr/>
              <p:nvPr/>
            </p:nvGrpSpPr>
            <p:grpSpPr>
              <a:xfrm>
                <a:off x="2168525" y="1219200"/>
                <a:ext cx="4651374" cy="1219199"/>
                <a:chOff x="2530645" y="1066800"/>
                <a:chExt cx="4651819" cy="1220176"/>
              </a:xfrm>
            </p:grpSpPr>
            <p:pic>
              <p:nvPicPr>
                <p:cNvPr descr="C:\Users\dell\Desktop\Icon sale page\Icon tĩnh\200wide.jpg" id="192" name="Shape 192"/>
                <p:cNvPicPr preferRelativeResize="0"/>
                <p:nvPr/>
              </p:nvPicPr>
              <p:blipFill rotWithShape="1">
                <a:blip r:embed="rId3">
                  <a:alphaModFix/>
                </a:blip>
                <a:srcRect b="0" l="14158" r="0" t="0"/>
                <a:stretch/>
              </p:blipFill>
              <p:spPr>
                <a:xfrm flipH="1">
                  <a:off x="2631271" y="2040884"/>
                  <a:ext cx="3744118" cy="246092"/>
                </a:xfrm>
                <a:prstGeom prst="rect">
                  <a:avLst/>
                </a:prstGeom>
                <a:noFill/>
                <a:ln>
                  <a:noFill/>
                </a:ln>
              </p:spPr>
            </p:pic>
            <p:grpSp>
              <p:nvGrpSpPr>
                <p:cNvPr id="193" name="Shape 193"/>
                <p:cNvGrpSpPr/>
                <p:nvPr/>
              </p:nvGrpSpPr>
              <p:grpSpPr>
                <a:xfrm>
                  <a:off x="2530645" y="1066800"/>
                  <a:ext cx="4651819" cy="1011238"/>
                  <a:chOff x="2671148" y="1311915"/>
                  <a:chExt cx="3938586" cy="1011238"/>
                </a:xfrm>
              </p:grpSpPr>
              <p:pic>
                <p:nvPicPr>
                  <p:cNvPr id="194" name="Shape 194"/>
                  <p:cNvPicPr preferRelativeResize="0"/>
                  <p:nvPr/>
                </p:nvPicPr>
                <p:blipFill rotWithShape="1">
                  <a:blip r:embed="rId4">
                    <a:alphaModFix/>
                  </a:blip>
                  <a:srcRect b="0" l="0" r="0" t="0"/>
                  <a:stretch/>
                </p:blipFill>
                <p:spPr>
                  <a:xfrm>
                    <a:off x="2671148" y="1311915"/>
                    <a:ext cx="3938586" cy="1011238"/>
                  </a:xfrm>
                  <a:prstGeom prst="rect">
                    <a:avLst/>
                  </a:prstGeom>
                  <a:noFill/>
                  <a:ln>
                    <a:noFill/>
                  </a:ln>
                </p:spPr>
              </p:pic>
              <p:sp>
                <p:nvSpPr>
                  <p:cNvPr id="195" name="Shape 195"/>
                  <p:cNvSpPr/>
                  <p:nvPr/>
                </p:nvSpPr>
                <p:spPr>
                  <a:xfrm>
                    <a:off x="2762555" y="1386587"/>
                    <a:ext cx="3777279" cy="861114"/>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196" name="Shape 196"/>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Nội dung chi tiết</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grpSp>
        <p:nvGrpSpPr>
          <p:cNvPr id="680" name="Shape 680"/>
          <p:cNvGrpSpPr/>
          <p:nvPr/>
        </p:nvGrpSpPr>
        <p:grpSpPr>
          <a:xfrm>
            <a:off x="1665354" y="548475"/>
            <a:ext cx="6495853" cy="1219108"/>
            <a:chOff x="1654129" y="469900"/>
            <a:chExt cx="6495853" cy="1219108"/>
          </a:xfrm>
        </p:grpSpPr>
        <p:grpSp>
          <p:nvGrpSpPr>
            <p:cNvPr id="681" name="Shape 681"/>
            <p:cNvGrpSpPr/>
            <p:nvPr/>
          </p:nvGrpSpPr>
          <p:grpSpPr>
            <a:xfrm>
              <a:off x="1654129" y="469900"/>
              <a:ext cx="6495853" cy="1219108"/>
              <a:chOff x="1247729" y="1219200"/>
              <a:chExt cx="6495853" cy="1219108"/>
            </a:xfrm>
          </p:grpSpPr>
          <p:grpSp>
            <p:nvGrpSpPr>
              <p:cNvPr id="682" name="Shape 682"/>
              <p:cNvGrpSpPr/>
              <p:nvPr/>
            </p:nvGrpSpPr>
            <p:grpSpPr>
              <a:xfrm>
                <a:off x="1247729" y="1447859"/>
                <a:ext cx="6495853" cy="558676"/>
                <a:chOff x="1631146" y="1316984"/>
                <a:chExt cx="5761800" cy="558900"/>
              </a:xfrm>
            </p:grpSpPr>
            <p:sp>
              <p:nvSpPr>
                <p:cNvPr id="683" name="Shape 68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84" name="Shape 68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85" name="Shape 685"/>
              <p:cNvGrpSpPr/>
              <p:nvPr/>
            </p:nvGrpSpPr>
            <p:grpSpPr>
              <a:xfrm>
                <a:off x="2168544" y="1219200"/>
                <a:ext cx="4651533" cy="1219108"/>
                <a:chOff x="2530675" y="1066800"/>
                <a:chExt cx="4651998" cy="1220084"/>
              </a:xfrm>
            </p:grpSpPr>
            <p:pic>
              <p:nvPicPr>
                <p:cNvPr descr="C:\Users\dell\Desktop\Icon sale page\Icon tĩnh\200wide.jpg" id="686" name="Shape 68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87" name="Shape 687"/>
                <p:cNvGrpSpPr/>
                <p:nvPr/>
              </p:nvGrpSpPr>
              <p:grpSpPr>
                <a:xfrm>
                  <a:off x="2530675" y="1066800"/>
                  <a:ext cx="4651998" cy="1011299"/>
                  <a:chOff x="2671148" y="1311915"/>
                  <a:chExt cx="3938700" cy="1011299"/>
                </a:xfrm>
              </p:grpSpPr>
              <p:pic>
                <p:nvPicPr>
                  <p:cNvPr id="688" name="Shape 68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89" name="Shape 68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90" name="Shape 690"/>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a:t>
              </a:r>
              <a:r>
                <a:rPr lang="en-US" sz="2800">
                  <a:solidFill>
                    <a:schemeClr val="dk1"/>
                  </a:solidFill>
                  <a:latin typeface="Arial"/>
                  <a:ea typeface="Arial"/>
                  <a:cs typeface="Arial"/>
                  <a:sym typeface="Arial"/>
                </a:rPr>
                <a:t>. </a:t>
              </a:r>
              <a:r>
                <a:rPr lang="en-US" sz="2800">
                  <a:solidFill>
                    <a:schemeClr val="dk1"/>
                  </a:solidFill>
                </a:rPr>
                <a:t>SortedSet interface</a:t>
              </a:r>
            </a:p>
          </p:txBody>
        </p:sp>
      </p:grpSp>
      <p:sp>
        <p:nvSpPr>
          <p:cNvPr id="691" name="Shape 691"/>
          <p:cNvSpPr txBox="1"/>
          <p:nvPr/>
        </p:nvSpPr>
        <p:spPr>
          <a:xfrm>
            <a:off x="2393700" y="1767575"/>
            <a:ext cx="2922300" cy="455100"/>
          </a:xfrm>
          <a:prstGeom prst="rect">
            <a:avLst/>
          </a:prstGeom>
          <a:noFill/>
          <a:ln>
            <a:noFill/>
          </a:ln>
        </p:spPr>
        <p:txBody>
          <a:bodyPr anchorCtr="0" anchor="t" bIns="91425" lIns="91425" rIns="91425" tIns="91425">
            <a:noAutofit/>
          </a:bodyPr>
          <a:lstStyle/>
          <a:p>
            <a:pPr lvl="0" rtl="0">
              <a:spcBef>
                <a:spcPts val="0"/>
              </a:spcBef>
              <a:buNone/>
            </a:pPr>
            <a:r>
              <a:rPr lang="en-US" sz="1800"/>
              <a:t>Một số ví dụ:</a:t>
            </a:r>
          </a:p>
        </p:txBody>
      </p:sp>
      <p:pic>
        <p:nvPicPr>
          <p:cNvPr id="692" name="Shape 692"/>
          <p:cNvPicPr preferRelativeResize="0"/>
          <p:nvPr/>
        </p:nvPicPr>
        <p:blipFill>
          <a:blip r:embed="rId5">
            <a:alphaModFix/>
          </a:blip>
          <a:stretch>
            <a:fillRect/>
          </a:stretch>
        </p:blipFill>
        <p:spPr>
          <a:xfrm>
            <a:off x="2481800" y="2296425"/>
            <a:ext cx="6813949" cy="403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txBox="1"/>
          <p:nvPr>
            <p:ph type="title"/>
          </p:nvPr>
        </p:nvSpPr>
        <p:spPr>
          <a:xfrm>
            <a:off x="1988165" y="1147805"/>
            <a:ext cx="8596800" cy="777300"/>
          </a:xfrm>
          <a:prstGeom prst="rect">
            <a:avLst/>
          </a:prstGeom>
          <a:noFill/>
          <a:ln>
            <a:noFill/>
          </a:ln>
        </p:spPr>
        <p:txBody>
          <a:bodyPr anchorCtr="0" anchor="t" bIns="45700" lIns="91425" rIns="91425" tIns="45700">
            <a:noAutofit/>
          </a:bodyPr>
          <a:lstStyle/>
          <a:p>
            <a:pPr indent="0" lvl="0" marL="0" marR="0" rtl="0" algn="ctr">
              <a:spcBef>
                <a:spcPts val="0"/>
              </a:spcBef>
              <a:buClr>
                <a:srgbClr val="55643E"/>
              </a:buClr>
              <a:buSzPct val="25000"/>
              <a:buFont typeface="Arial"/>
              <a:buNone/>
            </a:pPr>
            <a:r>
              <a:rPr i="1" lang="en-US" sz="4800">
                <a:solidFill>
                  <a:srgbClr val="55643E"/>
                </a:solidFill>
                <a:latin typeface="Arial"/>
                <a:ea typeface="Arial"/>
                <a:cs typeface="Arial"/>
                <a:sym typeface="Arial"/>
              </a:rPr>
              <a:t>Thank you for your time and attention!</a:t>
            </a:r>
          </a:p>
        </p:txBody>
      </p:sp>
      <p:sp>
        <p:nvSpPr>
          <p:cNvPr id="699" name="Shape 699"/>
          <p:cNvSpPr/>
          <p:nvPr/>
        </p:nvSpPr>
        <p:spPr>
          <a:xfrm>
            <a:off x="6003633" y="2967334"/>
            <a:ext cx="184800" cy="923400"/>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1" sz="5400" cap="none">
              <a:solidFill>
                <a:schemeClr val="accent5"/>
              </a:solidFill>
              <a:latin typeface="Questrial"/>
              <a:ea typeface="Questrial"/>
              <a:cs typeface="Questrial"/>
              <a:sym typeface="Questrial"/>
            </a:endParaRPr>
          </a:p>
        </p:txBody>
      </p:sp>
      <p:sp>
        <p:nvSpPr>
          <p:cNvPr id="700" name="Shape 700"/>
          <p:cNvSpPr txBox="1"/>
          <p:nvPr/>
        </p:nvSpPr>
        <p:spPr>
          <a:xfrm>
            <a:off x="2305575" y="2893000"/>
            <a:ext cx="8502600" cy="2070600"/>
          </a:xfrm>
          <a:prstGeom prst="rect">
            <a:avLst/>
          </a:prstGeom>
          <a:noFill/>
          <a:ln>
            <a:noFill/>
          </a:ln>
        </p:spPr>
        <p:txBody>
          <a:bodyPr anchorCtr="0" anchor="t" bIns="91425" lIns="91425" rIns="91425" tIns="91425">
            <a:noAutofit/>
          </a:bodyPr>
          <a:lstStyle/>
          <a:p>
            <a:pPr lvl="0">
              <a:spcBef>
                <a:spcPts val="0"/>
              </a:spcBef>
              <a:buNone/>
            </a:pPr>
            <a:r>
              <a:rPr lang="en-US" sz="1800"/>
              <a:t>S</a:t>
            </a:r>
            <a:r>
              <a:rPr lang="en-US" sz="1800"/>
              <a:t>ources:</a:t>
            </a:r>
          </a:p>
          <a:p>
            <a:pPr indent="-342900" lvl="0" marL="457200" rtl="0">
              <a:spcBef>
                <a:spcPts val="0"/>
              </a:spcBef>
              <a:buSzPct val="100000"/>
              <a:buChar char="●"/>
            </a:pPr>
            <a:r>
              <a:rPr lang="en-US" sz="1800" u="sng">
                <a:solidFill>
                  <a:schemeClr val="hlink"/>
                </a:solidFill>
                <a:hlinkClick r:id="rId3"/>
              </a:rPr>
              <a:t>https://docs.oracle.com/javase/tutorial/collections/interfaces/</a:t>
            </a:r>
          </a:p>
          <a:p>
            <a:pPr indent="-342900" lvl="0" marL="457200" rtl="0">
              <a:spcBef>
                <a:spcPts val="0"/>
              </a:spcBef>
              <a:buSzPct val="100000"/>
              <a:buChar char="●"/>
            </a:pPr>
            <a:r>
              <a:rPr lang="en-US" sz="1800" u="sng">
                <a:solidFill>
                  <a:schemeClr val="hlink"/>
                </a:solidFill>
                <a:hlinkClick r:id="rId4"/>
              </a:rPr>
              <a:t>https://docs.oracle.com/javase/8/docs/api/java/util/SortedSet.html</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grpSp>
        <p:nvGrpSpPr>
          <p:cNvPr id="202" name="Shape 202"/>
          <p:cNvGrpSpPr/>
          <p:nvPr/>
        </p:nvGrpSpPr>
        <p:grpSpPr>
          <a:xfrm>
            <a:off x="1654129" y="469900"/>
            <a:ext cx="6495853" cy="1219108"/>
            <a:chOff x="1654129" y="469900"/>
            <a:chExt cx="6495853" cy="1219108"/>
          </a:xfrm>
        </p:grpSpPr>
        <p:grpSp>
          <p:nvGrpSpPr>
            <p:cNvPr id="203" name="Shape 203"/>
            <p:cNvGrpSpPr/>
            <p:nvPr/>
          </p:nvGrpSpPr>
          <p:grpSpPr>
            <a:xfrm>
              <a:off x="1654129" y="469900"/>
              <a:ext cx="6495853" cy="1219108"/>
              <a:chOff x="1247729" y="1219200"/>
              <a:chExt cx="6495853" cy="1219108"/>
            </a:xfrm>
          </p:grpSpPr>
          <p:grpSp>
            <p:nvGrpSpPr>
              <p:cNvPr id="204" name="Shape 204"/>
              <p:cNvGrpSpPr/>
              <p:nvPr/>
            </p:nvGrpSpPr>
            <p:grpSpPr>
              <a:xfrm>
                <a:off x="1247729" y="1447859"/>
                <a:ext cx="6495853" cy="558676"/>
                <a:chOff x="1631146" y="1316984"/>
                <a:chExt cx="5761800" cy="558900"/>
              </a:xfrm>
            </p:grpSpPr>
            <p:sp>
              <p:nvSpPr>
                <p:cNvPr id="205" name="Shape 20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06" name="Shape 20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07" name="Shape 207"/>
              <p:cNvGrpSpPr/>
              <p:nvPr/>
            </p:nvGrpSpPr>
            <p:grpSpPr>
              <a:xfrm>
                <a:off x="2168544" y="1219200"/>
                <a:ext cx="4651533" cy="1219108"/>
                <a:chOff x="2530675" y="1066800"/>
                <a:chExt cx="4651998" cy="1220084"/>
              </a:xfrm>
            </p:grpSpPr>
            <p:pic>
              <p:nvPicPr>
                <p:cNvPr descr="C:\Users\dell\Desktop\Icon sale page\Icon tĩnh\200wide.jpg" id="208" name="Shape 20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09" name="Shape 209"/>
                <p:cNvGrpSpPr/>
                <p:nvPr/>
              </p:nvGrpSpPr>
              <p:grpSpPr>
                <a:xfrm>
                  <a:off x="2530675" y="1066800"/>
                  <a:ext cx="4651998" cy="1011299"/>
                  <a:chOff x="2671148" y="1311915"/>
                  <a:chExt cx="3938700" cy="1011299"/>
                </a:xfrm>
              </p:grpSpPr>
              <p:pic>
                <p:nvPicPr>
                  <p:cNvPr id="210" name="Shape 21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11" name="Shape 21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12" name="Shape 21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13" name="Shape 213"/>
          <p:cNvSpPr txBox="1"/>
          <p:nvPr/>
        </p:nvSpPr>
        <p:spPr>
          <a:xfrm>
            <a:off x="2578500" y="1846425"/>
            <a:ext cx="8703900" cy="3469800"/>
          </a:xfrm>
          <a:prstGeom prst="rect">
            <a:avLst/>
          </a:prstGeom>
          <a:noFill/>
          <a:ln>
            <a:noFill/>
          </a:ln>
        </p:spPr>
        <p:txBody>
          <a:bodyPr anchorCtr="0" anchor="t" bIns="91425" lIns="91425" rIns="91425" tIns="91425">
            <a:noAutofit/>
          </a:bodyPr>
          <a:lstStyle/>
          <a:p>
            <a:pPr lvl="0" rtl="0">
              <a:spcBef>
                <a:spcPts val="0"/>
              </a:spcBef>
              <a:buNone/>
            </a:pPr>
            <a:r>
              <a:rPr lang="en-US" sz="1800"/>
              <a:t>Map Operations</a:t>
            </a:r>
          </a:p>
          <a:p>
            <a:pPr lvl="0" rtl="0">
              <a:spcBef>
                <a:spcPts val="0"/>
              </a:spcBef>
              <a:buNone/>
            </a:pPr>
            <a:r>
              <a:rPr lang="en-US" sz="1800"/>
              <a:t>The operations SortedMap inherits from Map behave identically on sorted maps and normal maps with two exceptions:</a:t>
            </a:r>
          </a:p>
          <a:p>
            <a:pPr indent="-342900" lvl="0" marL="457200" rtl="0">
              <a:spcBef>
                <a:spcPts val="0"/>
              </a:spcBef>
              <a:buSzPct val="100000"/>
              <a:buChar char="●"/>
            </a:pPr>
            <a:r>
              <a:rPr lang="en-US" sz="1800"/>
              <a:t>The Iterator returned by the iterator operation on any of the sorted map's Collection views traverse the collections in order.</a:t>
            </a:r>
          </a:p>
          <a:p>
            <a:pPr indent="-342900" lvl="0" marL="457200" rtl="0">
              <a:spcBef>
                <a:spcPts val="0"/>
              </a:spcBef>
              <a:buSzPct val="100000"/>
              <a:buChar char="●"/>
            </a:pPr>
            <a:r>
              <a:rPr lang="en-US" sz="1800"/>
              <a:t>The arrays returned by the Collection views' toArray operations contain the keys, values, or entries in order.</a:t>
            </a:r>
          </a:p>
          <a:p>
            <a:pPr indent="-342900" lvl="0" marL="457200" rtl="0">
              <a:spcBef>
                <a:spcPts val="0"/>
              </a:spcBef>
              <a:buSzPct val="100000"/>
              <a:buChar char="●"/>
            </a:pPr>
            <a:r>
              <a:rPr lang="en-US" sz="1800"/>
              <a:t>Nó là tập hợp các phần tử được sắp xếp theo các key theo thứ tự được quy định trong java, hoặc có thể override phương thức </a:t>
            </a:r>
            <a:r>
              <a:rPr lang="en-US" sz="1800"/>
              <a:t>Comparator trong interface Comparable để quy định thứ tự của việc sắp xếp.</a:t>
            </a:r>
          </a:p>
          <a:p>
            <a:pPr indent="-342900" lvl="0" marL="457200" rtl="0">
              <a:spcBef>
                <a:spcPts val="0"/>
              </a:spcBef>
              <a:buSzPct val="100000"/>
              <a:buChar char="●"/>
            </a:pPr>
            <a:r>
              <a:rPr lang="en-US" sz="1800"/>
              <a:t>Thể hiện của nó là lớp TreeMap.</a:t>
            </a:r>
          </a:p>
          <a:p>
            <a:pPr lvl="0" rtl="0">
              <a:spcBef>
                <a:spcPts val="0"/>
              </a:spcBef>
              <a:buNone/>
            </a:pPr>
            <a:r>
              <a:t/>
            </a:r>
            <a:endParaRPr sz="1800"/>
          </a:p>
          <a:p>
            <a:pPr lvl="0" rtl="0">
              <a:spcBef>
                <a:spcPts val="0"/>
              </a:spcBef>
              <a:buNone/>
            </a:pPr>
            <a:r>
              <a:t/>
            </a:r>
            <a:endParaRPr sz="1800"/>
          </a:p>
          <a:p>
            <a:pPr lvl="0">
              <a:spcBef>
                <a:spcPts val="0"/>
              </a:spcBef>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grpSp>
        <p:nvGrpSpPr>
          <p:cNvPr id="219" name="Shape 219"/>
          <p:cNvGrpSpPr/>
          <p:nvPr/>
        </p:nvGrpSpPr>
        <p:grpSpPr>
          <a:xfrm>
            <a:off x="1654129" y="469900"/>
            <a:ext cx="6495853" cy="1219108"/>
            <a:chOff x="1654129" y="469900"/>
            <a:chExt cx="6495853" cy="1219108"/>
          </a:xfrm>
        </p:grpSpPr>
        <p:grpSp>
          <p:nvGrpSpPr>
            <p:cNvPr id="220" name="Shape 220"/>
            <p:cNvGrpSpPr/>
            <p:nvPr/>
          </p:nvGrpSpPr>
          <p:grpSpPr>
            <a:xfrm>
              <a:off x="1654129" y="469900"/>
              <a:ext cx="6495853" cy="1219108"/>
              <a:chOff x="1247729" y="1219200"/>
              <a:chExt cx="6495853" cy="1219108"/>
            </a:xfrm>
          </p:grpSpPr>
          <p:grpSp>
            <p:nvGrpSpPr>
              <p:cNvPr id="221" name="Shape 221"/>
              <p:cNvGrpSpPr/>
              <p:nvPr/>
            </p:nvGrpSpPr>
            <p:grpSpPr>
              <a:xfrm>
                <a:off x="1247729" y="1447859"/>
                <a:ext cx="6495853" cy="558676"/>
                <a:chOff x="1631146" y="1316984"/>
                <a:chExt cx="5761800" cy="558900"/>
              </a:xfrm>
            </p:grpSpPr>
            <p:sp>
              <p:nvSpPr>
                <p:cNvPr id="222" name="Shape 22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23" name="Shape 22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24" name="Shape 224"/>
              <p:cNvGrpSpPr/>
              <p:nvPr/>
            </p:nvGrpSpPr>
            <p:grpSpPr>
              <a:xfrm>
                <a:off x="2168544" y="1219200"/>
                <a:ext cx="4651533" cy="1219108"/>
                <a:chOff x="2530675" y="1066800"/>
                <a:chExt cx="4651998" cy="1220084"/>
              </a:xfrm>
            </p:grpSpPr>
            <p:pic>
              <p:nvPicPr>
                <p:cNvPr descr="C:\Users\dell\Desktop\Icon sale page\Icon tĩnh\200wide.jpg" id="225" name="Shape 22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26" name="Shape 226"/>
                <p:cNvGrpSpPr/>
                <p:nvPr/>
              </p:nvGrpSpPr>
              <p:grpSpPr>
                <a:xfrm>
                  <a:off x="2530675" y="1066800"/>
                  <a:ext cx="4651998" cy="1011299"/>
                  <a:chOff x="2671148" y="1311915"/>
                  <a:chExt cx="3938700" cy="1011299"/>
                </a:xfrm>
              </p:grpSpPr>
              <p:pic>
                <p:nvPicPr>
                  <p:cNvPr id="227" name="Shape 22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28" name="Shape 22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29" name="Shape 22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30" name="Shape 230"/>
          <p:cNvSpPr txBox="1"/>
          <p:nvPr/>
        </p:nvSpPr>
        <p:spPr>
          <a:xfrm>
            <a:off x="1093250" y="1996350"/>
            <a:ext cx="10183800" cy="3933300"/>
          </a:xfrm>
          <a:prstGeom prst="rect">
            <a:avLst/>
          </a:prstGeom>
          <a:noFill/>
          <a:ln>
            <a:noFill/>
          </a:ln>
        </p:spPr>
        <p:txBody>
          <a:bodyPr anchorCtr="0" anchor="t" bIns="91425" lIns="91425" rIns="91425" tIns="91425">
            <a:noAutofit/>
          </a:bodyPr>
          <a:lstStyle/>
          <a:p>
            <a:pPr lvl="0">
              <a:spcBef>
                <a:spcPts val="0"/>
              </a:spcBef>
              <a:buNone/>
            </a:pPr>
            <a:r>
              <a:rPr lang="en-US" sz="1800"/>
              <a:t>Các phương thức của SortedMap</a:t>
            </a:r>
          </a:p>
          <a:p>
            <a:pPr indent="-342900" lvl="0" marL="457200" rtl="0">
              <a:spcBef>
                <a:spcPts val="0"/>
              </a:spcBef>
              <a:buSzPct val="100000"/>
              <a:buChar char="-"/>
            </a:pPr>
            <a:r>
              <a:rPr lang="en-US" sz="1800"/>
              <a:t>phương thức khởi tạo</a:t>
            </a:r>
          </a:p>
          <a:p>
            <a:pPr indent="-342900" lvl="1" marL="914400" rtl="0">
              <a:spcBef>
                <a:spcPts val="0"/>
              </a:spcBef>
              <a:buSzPct val="100000"/>
              <a:buChar char="-"/>
            </a:pPr>
            <a:r>
              <a:rPr lang="en-US" sz="1800"/>
              <a:t>SortedMap sortedMap = new TreeMap();</a:t>
            </a:r>
          </a:p>
          <a:p>
            <a:pPr indent="0" lvl="0" marL="0" rtl="0">
              <a:spcBef>
                <a:spcPts val="0"/>
              </a:spcBef>
              <a:buNone/>
            </a:pPr>
            <a:r>
              <a:t/>
            </a:r>
            <a:endParaRPr sz="1800"/>
          </a:p>
          <a:p>
            <a:pPr indent="-342900" lvl="0" marL="457200" rtl="0">
              <a:spcBef>
                <a:spcPts val="0"/>
              </a:spcBef>
              <a:buSzPct val="100000"/>
              <a:buChar char="-"/>
            </a:pPr>
            <a:r>
              <a:rPr lang="en-US" sz="1800"/>
              <a:t>Phương thức comparator() trả về cách sắp xếp của các key, trả về null nếu key sử dụng cách sắp xếp tự nhiên.</a:t>
            </a:r>
          </a:p>
          <a:p>
            <a:pPr lvl="0" rtl="0">
              <a:spcBef>
                <a:spcPts val="0"/>
              </a:spcBef>
              <a:buNone/>
            </a:pPr>
            <a:r>
              <a:rPr lang="en-US" sz="1800"/>
              <a:t>		</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lvl="0" rtl="0">
              <a:spcBef>
                <a:spcPts val="0"/>
              </a:spcBef>
              <a:buNone/>
            </a:pPr>
            <a:r>
              <a:t/>
            </a:r>
            <a:endParaRPr sz="1800"/>
          </a:p>
        </p:txBody>
      </p:sp>
      <p:pic>
        <p:nvPicPr>
          <p:cNvPr id="231" name="Shape 231"/>
          <p:cNvPicPr preferRelativeResize="0"/>
          <p:nvPr/>
        </p:nvPicPr>
        <p:blipFill rotWithShape="1">
          <a:blip r:embed="rId5">
            <a:alphaModFix/>
          </a:blip>
          <a:srcRect b="8240" l="0" r="8240" t="0"/>
          <a:stretch/>
        </p:blipFill>
        <p:spPr>
          <a:xfrm>
            <a:off x="1574237" y="3933300"/>
            <a:ext cx="3933825" cy="895350"/>
          </a:xfrm>
          <a:prstGeom prst="rect">
            <a:avLst/>
          </a:prstGeom>
          <a:noFill/>
          <a:ln>
            <a:noFill/>
          </a:ln>
        </p:spPr>
      </p:pic>
      <p:pic>
        <p:nvPicPr>
          <p:cNvPr id="232" name="Shape 232"/>
          <p:cNvPicPr preferRelativeResize="0"/>
          <p:nvPr/>
        </p:nvPicPr>
        <p:blipFill>
          <a:blip r:embed="rId6">
            <a:alphaModFix/>
          </a:blip>
          <a:stretch>
            <a:fillRect/>
          </a:stretch>
        </p:blipFill>
        <p:spPr>
          <a:xfrm>
            <a:off x="6638475" y="4113533"/>
            <a:ext cx="4084775" cy="534899"/>
          </a:xfrm>
          <a:prstGeom prst="rect">
            <a:avLst/>
          </a:prstGeom>
          <a:noFill/>
          <a:ln>
            <a:noFill/>
          </a:ln>
        </p:spPr>
      </p:pic>
      <p:pic>
        <p:nvPicPr>
          <p:cNvPr id="233" name="Shape 233"/>
          <p:cNvPicPr preferRelativeResize="0"/>
          <p:nvPr/>
        </p:nvPicPr>
        <p:blipFill>
          <a:blip r:embed="rId7">
            <a:alphaModFix/>
          </a:blip>
          <a:stretch>
            <a:fillRect/>
          </a:stretch>
        </p:blipFill>
        <p:spPr>
          <a:xfrm>
            <a:off x="1388850" y="5187775"/>
            <a:ext cx="10272199" cy="534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grpSp>
        <p:nvGrpSpPr>
          <p:cNvPr id="239" name="Shape 239"/>
          <p:cNvGrpSpPr/>
          <p:nvPr/>
        </p:nvGrpSpPr>
        <p:grpSpPr>
          <a:xfrm>
            <a:off x="1654129" y="469900"/>
            <a:ext cx="6495853" cy="1219108"/>
            <a:chOff x="1654129" y="469900"/>
            <a:chExt cx="6495853" cy="1219108"/>
          </a:xfrm>
        </p:grpSpPr>
        <p:grpSp>
          <p:nvGrpSpPr>
            <p:cNvPr id="240" name="Shape 240"/>
            <p:cNvGrpSpPr/>
            <p:nvPr/>
          </p:nvGrpSpPr>
          <p:grpSpPr>
            <a:xfrm>
              <a:off x="1654129" y="469900"/>
              <a:ext cx="6495853" cy="1219108"/>
              <a:chOff x="1247729" y="1219200"/>
              <a:chExt cx="6495853" cy="1219108"/>
            </a:xfrm>
          </p:grpSpPr>
          <p:grpSp>
            <p:nvGrpSpPr>
              <p:cNvPr id="241" name="Shape 241"/>
              <p:cNvGrpSpPr/>
              <p:nvPr/>
            </p:nvGrpSpPr>
            <p:grpSpPr>
              <a:xfrm>
                <a:off x="1247729" y="1447859"/>
                <a:ext cx="6495853" cy="558676"/>
                <a:chOff x="1631146" y="1316984"/>
                <a:chExt cx="5761800" cy="558900"/>
              </a:xfrm>
            </p:grpSpPr>
            <p:sp>
              <p:nvSpPr>
                <p:cNvPr id="242" name="Shape 24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43" name="Shape 24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44" name="Shape 244"/>
              <p:cNvGrpSpPr/>
              <p:nvPr/>
            </p:nvGrpSpPr>
            <p:grpSpPr>
              <a:xfrm>
                <a:off x="2168544" y="1219200"/>
                <a:ext cx="4651533" cy="1219108"/>
                <a:chOff x="2530675" y="1066800"/>
                <a:chExt cx="4651998" cy="1220084"/>
              </a:xfrm>
            </p:grpSpPr>
            <p:pic>
              <p:nvPicPr>
                <p:cNvPr descr="C:\Users\dell\Desktop\Icon sale page\Icon tĩnh\200wide.jpg" id="245" name="Shape 24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46" name="Shape 246"/>
                <p:cNvGrpSpPr/>
                <p:nvPr/>
              </p:nvGrpSpPr>
              <p:grpSpPr>
                <a:xfrm>
                  <a:off x="2530675" y="1066800"/>
                  <a:ext cx="4651998" cy="1011299"/>
                  <a:chOff x="2671148" y="1311915"/>
                  <a:chExt cx="3938700" cy="1011299"/>
                </a:xfrm>
              </p:grpSpPr>
              <p:pic>
                <p:nvPicPr>
                  <p:cNvPr id="247" name="Shape 24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48" name="Shape 24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49" name="Shape 249"/>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50" name="Shape 250"/>
          <p:cNvSpPr txBox="1"/>
          <p:nvPr/>
        </p:nvSpPr>
        <p:spPr>
          <a:xfrm>
            <a:off x="903125" y="1829975"/>
            <a:ext cx="9447000" cy="4170900"/>
          </a:xfrm>
          <a:prstGeom prst="rect">
            <a:avLst/>
          </a:prstGeom>
          <a:noFill/>
          <a:ln>
            <a:noFill/>
          </a:ln>
        </p:spPr>
        <p:txBody>
          <a:bodyPr anchorCtr="0" anchor="t" bIns="91425" lIns="91425" rIns="91425" tIns="91425">
            <a:noAutofit/>
          </a:bodyPr>
          <a:lstStyle/>
          <a:p>
            <a:pPr indent="-342900" lvl="0" marL="457200" rtl="0">
              <a:spcBef>
                <a:spcPts val="0"/>
              </a:spcBef>
              <a:buClr>
                <a:schemeClr val="dk1"/>
              </a:buClr>
              <a:buSzPct val="100000"/>
              <a:buChar char="-"/>
            </a:pPr>
            <a:r>
              <a:rPr lang="en-US" sz="1800">
                <a:solidFill>
                  <a:schemeClr val="dk1"/>
                </a:solidFill>
              </a:rPr>
              <a:t>Phương thức entrySet() là một hàm trả về một Set chứa các Map entry</a:t>
            </a:r>
          </a:p>
          <a:p>
            <a:pPr lvl="0">
              <a:spcBef>
                <a:spcPts val="0"/>
              </a:spcBef>
              <a:buNone/>
            </a:pPr>
            <a:r>
              <a:rPr lang="en-US"/>
              <a:t> </a:t>
            </a:r>
          </a:p>
        </p:txBody>
      </p:sp>
      <p:pic>
        <p:nvPicPr>
          <p:cNvPr id="251" name="Shape 251"/>
          <p:cNvPicPr preferRelativeResize="0"/>
          <p:nvPr/>
        </p:nvPicPr>
        <p:blipFill>
          <a:blip r:embed="rId5">
            <a:alphaModFix/>
          </a:blip>
          <a:stretch>
            <a:fillRect/>
          </a:stretch>
        </p:blipFill>
        <p:spPr>
          <a:xfrm>
            <a:off x="2824625" y="2648350"/>
            <a:ext cx="5252249" cy="2271200"/>
          </a:xfrm>
          <a:prstGeom prst="rect">
            <a:avLst/>
          </a:prstGeom>
          <a:noFill/>
          <a:ln>
            <a:noFill/>
          </a:ln>
        </p:spPr>
      </p:pic>
      <p:pic>
        <p:nvPicPr>
          <p:cNvPr id="252" name="Shape 252"/>
          <p:cNvPicPr preferRelativeResize="0"/>
          <p:nvPr/>
        </p:nvPicPr>
        <p:blipFill>
          <a:blip r:embed="rId6">
            <a:alphaModFix/>
          </a:blip>
          <a:stretch>
            <a:fillRect/>
          </a:stretch>
        </p:blipFill>
        <p:spPr>
          <a:xfrm>
            <a:off x="1106750" y="5017000"/>
            <a:ext cx="10272199" cy="534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grpSp>
        <p:nvGrpSpPr>
          <p:cNvPr id="258" name="Shape 258"/>
          <p:cNvGrpSpPr/>
          <p:nvPr/>
        </p:nvGrpSpPr>
        <p:grpSpPr>
          <a:xfrm>
            <a:off x="1654129" y="469900"/>
            <a:ext cx="6495853" cy="1219108"/>
            <a:chOff x="1654129" y="469900"/>
            <a:chExt cx="6495853" cy="1219108"/>
          </a:xfrm>
        </p:grpSpPr>
        <p:grpSp>
          <p:nvGrpSpPr>
            <p:cNvPr id="259" name="Shape 259"/>
            <p:cNvGrpSpPr/>
            <p:nvPr/>
          </p:nvGrpSpPr>
          <p:grpSpPr>
            <a:xfrm>
              <a:off x="1654129" y="469900"/>
              <a:ext cx="6495853" cy="1219108"/>
              <a:chOff x="1247729" y="1219200"/>
              <a:chExt cx="6495853" cy="1219108"/>
            </a:xfrm>
          </p:grpSpPr>
          <p:grpSp>
            <p:nvGrpSpPr>
              <p:cNvPr id="260" name="Shape 260"/>
              <p:cNvGrpSpPr/>
              <p:nvPr/>
            </p:nvGrpSpPr>
            <p:grpSpPr>
              <a:xfrm>
                <a:off x="1247729" y="1447859"/>
                <a:ext cx="6495853" cy="558676"/>
                <a:chOff x="1631146" y="1316984"/>
                <a:chExt cx="5761800" cy="558900"/>
              </a:xfrm>
            </p:grpSpPr>
            <p:sp>
              <p:nvSpPr>
                <p:cNvPr id="261" name="Shape 26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62" name="Shape 26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63" name="Shape 263"/>
              <p:cNvGrpSpPr/>
              <p:nvPr/>
            </p:nvGrpSpPr>
            <p:grpSpPr>
              <a:xfrm>
                <a:off x="2168544" y="1219200"/>
                <a:ext cx="4651533" cy="1219108"/>
                <a:chOff x="2530675" y="1066800"/>
                <a:chExt cx="4651998" cy="1220084"/>
              </a:xfrm>
            </p:grpSpPr>
            <p:pic>
              <p:nvPicPr>
                <p:cNvPr descr="C:\Users\dell\Desktop\Icon sale page\Icon tĩnh\200wide.jpg" id="264" name="Shape 26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65" name="Shape 265"/>
                <p:cNvGrpSpPr/>
                <p:nvPr/>
              </p:nvGrpSpPr>
              <p:grpSpPr>
                <a:xfrm>
                  <a:off x="2530675" y="1066800"/>
                  <a:ext cx="4651998" cy="1011299"/>
                  <a:chOff x="2671148" y="1311915"/>
                  <a:chExt cx="3938700" cy="1011299"/>
                </a:xfrm>
              </p:grpSpPr>
              <p:pic>
                <p:nvPicPr>
                  <p:cNvPr id="266" name="Shape 26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67" name="Shape 26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68" name="Shape 268"/>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69" name="Shape 269"/>
          <p:cNvSpPr txBox="1"/>
          <p:nvPr/>
        </p:nvSpPr>
        <p:spPr>
          <a:xfrm>
            <a:off x="1132662" y="1750975"/>
            <a:ext cx="6049800" cy="24582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Phuong thức </a:t>
            </a:r>
            <a:r>
              <a:rPr lang="en-US" sz="1450">
                <a:solidFill>
                  <a:srgbClr val="353833"/>
                </a:solidFill>
              </a:rPr>
              <a:t>firstKey() trả về key đầu tiên hiện tại trong Map</a:t>
            </a:r>
          </a:p>
          <a:p>
            <a:pPr lvl="0">
              <a:spcBef>
                <a:spcPts val="0"/>
              </a:spcBef>
              <a:buNone/>
            </a:pPr>
            <a:r>
              <a:t/>
            </a:r>
            <a:endParaRPr/>
          </a:p>
        </p:txBody>
      </p:sp>
      <p:pic>
        <p:nvPicPr>
          <p:cNvPr id="270" name="Shape 270"/>
          <p:cNvPicPr preferRelativeResize="0"/>
          <p:nvPr/>
        </p:nvPicPr>
        <p:blipFill>
          <a:blip r:embed="rId5">
            <a:alphaModFix/>
          </a:blip>
          <a:stretch>
            <a:fillRect/>
          </a:stretch>
        </p:blipFill>
        <p:spPr>
          <a:xfrm>
            <a:off x="1714387" y="2317062"/>
            <a:ext cx="4886325" cy="1438275"/>
          </a:xfrm>
          <a:prstGeom prst="rect">
            <a:avLst/>
          </a:prstGeom>
          <a:noFill/>
          <a:ln>
            <a:noFill/>
          </a:ln>
        </p:spPr>
      </p:pic>
      <p:pic>
        <p:nvPicPr>
          <p:cNvPr id="271" name="Shape 271"/>
          <p:cNvPicPr preferRelativeResize="0"/>
          <p:nvPr/>
        </p:nvPicPr>
        <p:blipFill>
          <a:blip r:embed="rId6">
            <a:alphaModFix/>
          </a:blip>
          <a:stretch>
            <a:fillRect/>
          </a:stretch>
        </p:blipFill>
        <p:spPr>
          <a:xfrm>
            <a:off x="7035334" y="2317050"/>
            <a:ext cx="5093975" cy="1095124"/>
          </a:xfrm>
          <a:prstGeom prst="rect">
            <a:avLst/>
          </a:prstGeom>
          <a:noFill/>
          <a:ln>
            <a:noFill/>
          </a:ln>
        </p:spPr>
      </p:pic>
      <p:sp>
        <p:nvSpPr>
          <p:cNvPr id="272" name="Shape 272"/>
          <p:cNvSpPr txBox="1"/>
          <p:nvPr/>
        </p:nvSpPr>
        <p:spPr>
          <a:xfrm>
            <a:off x="1504050" y="3962150"/>
            <a:ext cx="6465300" cy="754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Phương thức </a:t>
            </a:r>
            <a:r>
              <a:rPr lang="en-US" sz="1450">
                <a:solidFill>
                  <a:srgbClr val="353833"/>
                </a:solidFill>
              </a:rPr>
              <a:t>lastKey() trả về key cuối cùng hiện tai của map</a:t>
            </a:r>
          </a:p>
          <a:p>
            <a:pPr lvl="0">
              <a:spcBef>
                <a:spcPts val="0"/>
              </a:spcBef>
              <a:buNone/>
            </a:pPr>
            <a:r>
              <a:t/>
            </a:r>
            <a:endParaRPr/>
          </a:p>
        </p:txBody>
      </p:sp>
      <p:pic>
        <p:nvPicPr>
          <p:cNvPr id="273" name="Shape 273"/>
          <p:cNvPicPr preferRelativeResize="0"/>
          <p:nvPr/>
        </p:nvPicPr>
        <p:blipFill>
          <a:blip r:embed="rId7">
            <a:alphaModFix/>
          </a:blip>
          <a:stretch>
            <a:fillRect/>
          </a:stretch>
        </p:blipFill>
        <p:spPr>
          <a:xfrm>
            <a:off x="1714400" y="4619729"/>
            <a:ext cx="4886324" cy="1101321"/>
          </a:xfrm>
          <a:prstGeom prst="rect">
            <a:avLst/>
          </a:prstGeom>
          <a:noFill/>
          <a:ln>
            <a:noFill/>
          </a:ln>
        </p:spPr>
      </p:pic>
      <p:pic>
        <p:nvPicPr>
          <p:cNvPr id="274" name="Shape 274"/>
          <p:cNvPicPr preferRelativeResize="0"/>
          <p:nvPr/>
        </p:nvPicPr>
        <p:blipFill>
          <a:blip r:embed="rId8">
            <a:alphaModFix/>
          </a:blip>
          <a:stretch>
            <a:fillRect/>
          </a:stretch>
        </p:blipFill>
        <p:spPr>
          <a:xfrm>
            <a:off x="7101249" y="4619724"/>
            <a:ext cx="4394625" cy="90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nvSpPr>
        <p:spPr>
          <a:xfrm>
            <a:off x="1313225" y="1913525"/>
            <a:ext cx="7654800" cy="11784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Phương thức </a:t>
            </a:r>
            <a:r>
              <a:rPr lang="en-US" sz="1450">
                <a:solidFill>
                  <a:srgbClr val="353833"/>
                </a:solidFill>
              </a:rPr>
              <a:t>subMap(</a:t>
            </a:r>
            <a:r>
              <a:rPr lang="en-US" sz="1450">
                <a:solidFill>
                  <a:srgbClr val="4C6B87"/>
                </a:solidFill>
                <a:hlinkClick r:id="rId3"/>
              </a:rPr>
              <a:t>K</a:t>
            </a:r>
            <a:r>
              <a:rPr lang="en-US" sz="1450">
                <a:solidFill>
                  <a:srgbClr val="353833"/>
                </a:solidFill>
              </a:rPr>
              <a:t> fromKey, </a:t>
            </a:r>
            <a:r>
              <a:rPr lang="en-US" sz="1450">
                <a:solidFill>
                  <a:srgbClr val="4C6B87"/>
                </a:solidFill>
                <a:hlinkClick r:id="rId4"/>
              </a:rPr>
              <a:t>K</a:t>
            </a:r>
            <a:r>
              <a:rPr lang="en-US" sz="1450">
                <a:solidFill>
                  <a:srgbClr val="353833"/>
                </a:solidFill>
              </a:rPr>
              <a:t> toKey) trả về 1 subMap của map tinh từ from key đến to key, nếu from key = to key thì subMap = null</a:t>
            </a:r>
          </a:p>
          <a:p>
            <a:pPr lvl="0">
              <a:spcBef>
                <a:spcPts val="0"/>
              </a:spcBef>
              <a:buNone/>
            </a:pPr>
            <a:r>
              <a:t/>
            </a:r>
            <a:endParaRPr/>
          </a:p>
        </p:txBody>
      </p:sp>
      <p:pic>
        <p:nvPicPr>
          <p:cNvPr id="281" name="Shape 281"/>
          <p:cNvPicPr preferRelativeResize="0"/>
          <p:nvPr/>
        </p:nvPicPr>
        <p:blipFill>
          <a:blip r:embed="rId5">
            <a:alphaModFix/>
          </a:blip>
          <a:stretch>
            <a:fillRect/>
          </a:stretch>
        </p:blipFill>
        <p:spPr>
          <a:xfrm>
            <a:off x="1620437" y="2884050"/>
            <a:ext cx="4543425" cy="1314450"/>
          </a:xfrm>
          <a:prstGeom prst="rect">
            <a:avLst/>
          </a:prstGeom>
          <a:noFill/>
          <a:ln>
            <a:noFill/>
          </a:ln>
        </p:spPr>
      </p:pic>
      <p:grpSp>
        <p:nvGrpSpPr>
          <p:cNvPr id="282" name="Shape 282"/>
          <p:cNvGrpSpPr/>
          <p:nvPr/>
        </p:nvGrpSpPr>
        <p:grpSpPr>
          <a:xfrm>
            <a:off x="1665354" y="548475"/>
            <a:ext cx="6495853" cy="1219108"/>
            <a:chOff x="1654129" y="469900"/>
            <a:chExt cx="6495853" cy="1219108"/>
          </a:xfrm>
        </p:grpSpPr>
        <p:grpSp>
          <p:nvGrpSpPr>
            <p:cNvPr id="283" name="Shape 283"/>
            <p:cNvGrpSpPr/>
            <p:nvPr/>
          </p:nvGrpSpPr>
          <p:grpSpPr>
            <a:xfrm>
              <a:off x="1654129" y="469900"/>
              <a:ext cx="6495853" cy="1219108"/>
              <a:chOff x="1247729" y="1219200"/>
              <a:chExt cx="6495853" cy="1219108"/>
            </a:xfrm>
          </p:grpSpPr>
          <p:grpSp>
            <p:nvGrpSpPr>
              <p:cNvPr id="284" name="Shape 284"/>
              <p:cNvGrpSpPr/>
              <p:nvPr/>
            </p:nvGrpSpPr>
            <p:grpSpPr>
              <a:xfrm>
                <a:off x="1247729" y="1447859"/>
                <a:ext cx="6495853" cy="558676"/>
                <a:chOff x="1631146" y="1316984"/>
                <a:chExt cx="5761800" cy="558900"/>
              </a:xfrm>
            </p:grpSpPr>
            <p:sp>
              <p:nvSpPr>
                <p:cNvPr id="285" name="Shape 28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86" name="Shape 28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87" name="Shape 287"/>
              <p:cNvGrpSpPr/>
              <p:nvPr/>
            </p:nvGrpSpPr>
            <p:grpSpPr>
              <a:xfrm>
                <a:off x="2168544" y="1219200"/>
                <a:ext cx="4651533" cy="1219108"/>
                <a:chOff x="2530675" y="1066800"/>
                <a:chExt cx="4651998" cy="1220084"/>
              </a:xfrm>
            </p:grpSpPr>
            <p:pic>
              <p:nvPicPr>
                <p:cNvPr descr="C:\Users\dell\Desktop\Icon sale page\Icon tĩnh\200wide.jpg" id="288" name="Shape 288"/>
                <p:cNvPicPr preferRelativeResize="0"/>
                <p:nvPr/>
              </p:nvPicPr>
              <p:blipFill rotWithShape="1">
                <a:blip r:embed="rId6">
                  <a:alphaModFix/>
                </a:blip>
                <a:srcRect b="0" l="14155" r="0" t="0"/>
                <a:stretch/>
              </p:blipFill>
              <p:spPr>
                <a:xfrm flipH="1">
                  <a:off x="2631389" y="2040884"/>
                  <a:ext cx="3744000" cy="246000"/>
                </a:xfrm>
                <a:prstGeom prst="rect">
                  <a:avLst/>
                </a:prstGeom>
                <a:noFill/>
                <a:ln>
                  <a:noFill/>
                </a:ln>
              </p:spPr>
            </p:pic>
            <p:grpSp>
              <p:nvGrpSpPr>
                <p:cNvPr id="289" name="Shape 289"/>
                <p:cNvGrpSpPr/>
                <p:nvPr/>
              </p:nvGrpSpPr>
              <p:grpSpPr>
                <a:xfrm>
                  <a:off x="2530675" y="1066800"/>
                  <a:ext cx="4651998" cy="1011299"/>
                  <a:chOff x="2671148" y="1311915"/>
                  <a:chExt cx="3938700" cy="1011299"/>
                </a:xfrm>
              </p:grpSpPr>
              <p:pic>
                <p:nvPicPr>
                  <p:cNvPr id="290" name="Shape 290"/>
                  <p:cNvPicPr preferRelativeResize="0"/>
                  <p:nvPr/>
                </p:nvPicPr>
                <p:blipFill rotWithShape="1">
                  <a:blip r:embed="rId7">
                    <a:alphaModFix/>
                  </a:blip>
                  <a:srcRect b="0" l="0" r="0" t="0"/>
                  <a:stretch/>
                </p:blipFill>
                <p:spPr>
                  <a:xfrm>
                    <a:off x="2671148" y="1311915"/>
                    <a:ext cx="3938700" cy="1011299"/>
                  </a:xfrm>
                  <a:prstGeom prst="rect">
                    <a:avLst/>
                  </a:prstGeom>
                  <a:noFill/>
                  <a:ln>
                    <a:noFill/>
                  </a:ln>
                </p:spPr>
              </p:pic>
              <p:sp>
                <p:nvSpPr>
                  <p:cNvPr id="291" name="Shape 29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92" name="Shape 29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293" name="Shape 293"/>
          <p:cNvSpPr txBox="1"/>
          <p:nvPr/>
        </p:nvSpPr>
        <p:spPr>
          <a:xfrm>
            <a:off x="1620450" y="4332550"/>
            <a:ext cx="7347600" cy="6996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Phương thức </a:t>
            </a:r>
            <a:r>
              <a:rPr lang="en-US" sz="1450">
                <a:solidFill>
                  <a:srgbClr val="353833"/>
                </a:solidFill>
              </a:rPr>
              <a:t>headMap(</a:t>
            </a:r>
            <a:r>
              <a:rPr lang="en-US" sz="1450">
                <a:solidFill>
                  <a:srgbClr val="4C6B87"/>
                </a:solidFill>
                <a:hlinkClick r:id="rId8"/>
              </a:rPr>
              <a:t>K</a:t>
            </a:r>
            <a:r>
              <a:rPr lang="en-US" sz="1450">
                <a:solidFill>
                  <a:srgbClr val="353833"/>
                </a:solidFill>
              </a:rPr>
              <a:t> toKey) trả về các portion phía trước toKey</a:t>
            </a:r>
          </a:p>
          <a:p>
            <a:pPr lvl="0">
              <a:spcBef>
                <a:spcPts val="0"/>
              </a:spcBef>
              <a:buNone/>
            </a:pPr>
            <a:r>
              <a:t/>
            </a:r>
            <a:endParaRPr/>
          </a:p>
        </p:txBody>
      </p:sp>
      <p:pic>
        <p:nvPicPr>
          <p:cNvPr id="294" name="Shape 294"/>
          <p:cNvPicPr preferRelativeResize="0"/>
          <p:nvPr/>
        </p:nvPicPr>
        <p:blipFill>
          <a:blip r:embed="rId9">
            <a:alphaModFix/>
          </a:blip>
          <a:stretch>
            <a:fillRect/>
          </a:stretch>
        </p:blipFill>
        <p:spPr>
          <a:xfrm>
            <a:off x="1807000" y="5080275"/>
            <a:ext cx="4222800" cy="1314450"/>
          </a:xfrm>
          <a:prstGeom prst="rect">
            <a:avLst/>
          </a:prstGeom>
          <a:noFill/>
          <a:ln>
            <a:noFill/>
          </a:ln>
        </p:spPr>
      </p:pic>
      <p:pic>
        <p:nvPicPr>
          <p:cNvPr id="295" name="Shape 295"/>
          <p:cNvPicPr preferRelativeResize="0"/>
          <p:nvPr/>
        </p:nvPicPr>
        <p:blipFill>
          <a:blip r:embed="rId10">
            <a:alphaModFix/>
          </a:blip>
          <a:stretch>
            <a:fillRect/>
          </a:stretch>
        </p:blipFill>
        <p:spPr>
          <a:xfrm>
            <a:off x="6709750" y="5080275"/>
            <a:ext cx="5050850" cy="1003250"/>
          </a:xfrm>
          <a:prstGeom prst="rect">
            <a:avLst/>
          </a:prstGeom>
          <a:noFill/>
          <a:ln>
            <a:noFill/>
          </a:ln>
        </p:spPr>
      </p:pic>
      <p:pic>
        <p:nvPicPr>
          <p:cNvPr id="296" name="Shape 296"/>
          <p:cNvPicPr preferRelativeResize="0"/>
          <p:nvPr/>
        </p:nvPicPr>
        <p:blipFill>
          <a:blip r:embed="rId11">
            <a:alphaModFix/>
          </a:blip>
          <a:stretch>
            <a:fillRect/>
          </a:stretch>
        </p:blipFill>
        <p:spPr>
          <a:xfrm>
            <a:off x="6709750" y="2884057"/>
            <a:ext cx="4689138" cy="109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grpSp>
        <p:nvGrpSpPr>
          <p:cNvPr id="302" name="Shape 302"/>
          <p:cNvGrpSpPr/>
          <p:nvPr/>
        </p:nvGrpSpPr>
        <p:grpSpPr>
          <a:xfrm>
            <a:off x="1665354" y="548475"/>
            <a:ext cx="6495853" cy="1219108"/>
            <a:chOff x="1654129" y="469900"/>
            <a:chExt cx="6495853" cy="1219108"/>
          </a:xfrm>
        </p:grpSpPr>
        <p:grpSp>
          <p:nvGrpSpPr>
            <p:cNvPr id="303" name="Shape 303"/>
            <p:cNvGrpSpPr/>
            <p:nvPr/>
          </p:nvGrpSpPr>
          <p:grpSpPr>
            <a:xfrm>
              <a:off x="1654129" y="469900"/>
              <a:ext cx="6495853" cy="1219108"/>
              <a:chOff x="1247729" y="1219200"/>
              <a:chExt cx="6495853" cy="1219108"/>
            </a:xfrm>
          </p:grpSpPr>
          <p:grpSp>
            <p:nvGrpSpPr>
              <p:cNvPr id="304" name="Shape 304"/>
              <p:cNvGrpSpPr/>
              <p:nvPr/>
            </p:nvGrpSpPr>
            <p:grpSpPr>
              <a:xfrm>
                <a:off x="1247729" y="1447859"/>
                <a:ext cx="6495853" cy="558676"/>
                <a:chOff x="1631146" y="1316984"/>
                <a:chExt cx="5761800" cy="558900"/>
              </a:xfrm>
            </p:grpSpPr>
            <p:sp>
              <p:nvSpPr>
                <p:cNvPr id="305" name="Shape 30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06" name="Shape 30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07" name="Shape 307"/>
              <p:cNvGrpSpPr/>
              <p:nvPr/>
            </p:nvGrpSpPr>
            <p:grpSpPr>
              <a:xfrm>
                <a:off x="2168544" y="1219200"/>
                <a:ext cx="4651533" cy="1219108"/>
                <a:chOff x="2530675" y="1066800"/>
                <a:chExt cx="4651998" cy="1220084"/>
              </a:xfrm>
            </p:grpSpPr>
            <p:pic>
              <p:nvPicPr>
                <p:cNvPr descr="C:\Users\dell\Desktop\Icon sale page\Icon tĩnh\200wide.jpg" id="308" name="Shape 30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09" name="Shape 309"/>
                <p:cNvGrpSpPr/>
                <p:nvPr/>
              </p:nvGrpSpPr>
              <p:grpSpPr>
                <a:xfrm>
                  <a:off x="2530675" y="1066800"/>
                  <a:ext cx="4651998" cy="1011299"/>
                  <a:chOff x="2671148" y="1311915"/>
                  <a:chExt cx="3938700" cy="1011299"/>
                </a:xfrm>
              </p:grpSpPr>
              <p:pic>
                <p:nvPicPr>
                  <p:cNvPr id="310" name="Shape 31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11" name="Shape 31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12" name="Shape 312"/>
            <p:cNvSpPr/>
            <p:nvPr/>
          </p:nvSpPr>
          <p:spPr>
            <a:xfrm>
              <a:off x="2741601" y="731575"/>
              <a:ext cx="44610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a:t>
              </a:r>
              <a:r>
                <a:rPr lang="en-US" sz="2800">
                  <a:solidFill>
                    <a:schemeClr val="dk1"/>
                  </a:solidFill>
                </a:rPr>
                <a:t>SortedMap interface</a:t>
              </a:r>
            </a:p>
          </p:txBody>
        </p:sp>
      </p:grpSp>
      <p:sp>
        <p:nvSpPr>
          <p:cNvPr id="313" name="Shape 313"/>
          <p:cNvSpPr txBox="1"/>
          <p:nvPr/>
        </p:nvSpPr>
        <p:spPr>
          <a:xfrm>
            <a:off x="1268325" y="2054025"/>
            <a:ext cx="7778400" cy="606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Phương thức </a:t>
            </a:r>
            <a:r>
              <a:rPr lang="en-US" sz="1450">
                <a:solidFill>
                  <a:srgbClr val="353833"/>
                </a:solidFill>
              </a:rPr>
              <a:t>tailMap(</a:t>
            </a:r>
            <a:r>
              <a:rPr lang="en-US" sz="1450">
                <a:solidFill>
                  <a:srgbClr val="4C6B87"/>
                </a:solidFill>
                <a:hlinkClick r:id="rId5"/>
              </a:rPr>
              <a:t>K</a:t>
            </a:r>
            <a:r>
              <a:rPr lang="en-US" sz="1450">
                <a:solidFill>
                  <a:srgbClr val="353833"/>
                </a:solidFill>
              </a:rPr>
              <a:t> fromKey) sẽ trả về các portion phía sau fromKey </a:t>
            </a:r>
            <a:r>
              <a:rPr lang="en-US"/>
              <a:t> </a:t>
            </a:r>
          </a:p>
        </p:txBody>
      </p:sp>
      <p:pic>
        <p:nvPicPr>
          <p:cNvPr id="314" name="Shape 314"/>
          <p:cNvPicPr preferRelativeResize="0"/>
          <p:nvPr/>
        </p:nvPicPr>
        <p:blipFill>
          <a:blip r:embed="rId6">
            <a:alphaModFix/>
          </a:blip>
          <a:stretch>
            <a:fillRect/>
          </a:stretch>
        </p:blipFill>
        <p:spPr>
          <a:xfrm>
            <a:off x="1665350" y="2596600"/>
            <a:ext cx="5040624" cy="1466574"/>
          </a:xfrm>
          <a:prstGeom prst="rect">
            <a:avLst/>
          </a:prstGeom>
          <a:noFill/>
          <a:ln>
            <a:noFill/>
          </a:ln>
        </p:spPr>
      </p:pic>
      <p:pic>
        <p:nvPicPr>
          <p:cNvPr id="315" name="Shape 315"/>
          <p:cNvPicPr preferRelativeResize="0"/>
          <p:nvPr/>
        </p:nvPicPr>
        <p:blipFill>
          <a:blip r:embed="rId7">
            <a:alphaModFix/>
          </a:blip>
          <a:stretch>
            <a:fillRect/>
          </a:stretch>
        </p:blipFill>
        <p:spPr>
          <a:xfrm>
            <a:off x="7468901" y="2596600"/>
            <a:ext cx="4080825" cy="1412024"/>
          </a:xfrm>
          <a:prstGeom prst="rect">
            <a:avLst/>
          </a:prstGeom>
          <a:noFill/>
          <a:ln>
            <a:noFill/>
          </a:ln>
        </p:spPr>
      </p:pic>
      <p:pic>
        <p:nvPicPr>
          <p:cNvPr id="316" name="Shape 316"/>
          <p:cNvPicPr preferRelativeResize="0"/>
          <p:nvPr/>
        </p:nvPicPr>
        <p:blipFill>
          <a:blip r:embed="rId8">
            <a:alphaModFix/>
          </a:blip>
          <a:stretch>
            <a:fillRect/>
          </a:stretch>
        </p:blipFill>
        <p:spPr>
          <a:xfrm>
            <a:off x="1665337" y="4975150"/>
            <a:ext cx="4714875" cy="1333500"/>
          </a:xfrm>
          <a:prstGeom prst="rect">
            <a:avLst/>
          </a:prstGeom>
          <a:noFill/>
          <a:ln>
            <a:noFill/>
          </a:ln>
        </p:spPr>
      </p:pic>
      <p:pic>
        <p:nvPicPr>
          <p:cNvPr id="317" name="Shape 317"/>
          <p:cNvPicPr preferRelativeResize="0"/>
          <p:nvPr/>
        </p:nvPicPr>
        <p:blipFill>
          <a:blip r:embed="rId9">
            <a:alphaModFix/>
          </a:blip>
          <a:stretch>
            <a:fillRect/>
          </a:stretch>
        </p:blipFill>
        <p:spPr>
          <a:xfrm>
            <a:off x="7468900" y="5032350"/>
            <a:ext cx="4080825" cy="1219099"/>
          </a:xfrm>
          <a:prstGeom prst="rect">
            <a:avLst/>
          </a:prstGeom>
          <a:noFill/>
          <a:ln>
            <a:noFill/>
          </a:ln>
        </p:spPr>
      </p:pic>
      <p:sp>
        <p:nvSpPr>
          <p:cNvPr id="318" name="Shape 318"/>
          <p:cNvSpPr txBox="1"/>
          <p:nvPr/>
        </p:nvSpPr>
        <p:spPr>
          <a:xfrm>
            <a:off x="1268325" y="4366875"/>
            <a:ext cx="6465300" cy="7542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Phương thức values() trả về danh sách các value trong map</a:t>
            </a: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