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PT Sans Narrow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  <p:embeddedFont>
      <p:font typeface="Questrial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EB734DB-A3BC-4B48-AE35-D88646319301}">
  <a:tblStyle styleId="{0EB734DB-A3BC-4B48-AE35-D8864631930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35" Type="http://schemas.openxmlformats.org/officeDocument/2006/relationships/font" Target="fonts/Questrial-regular.fntdata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ForkJoinPool commonPool = ForkJoinPool.commonPool();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/>
              <a:t>System.out.println(commonPool.getParallelism());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/>
              <a:t>Mặc định là 3.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9343646" y="4235850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Shape 15"/>
          <p:cNvCxnSpPr/>
          <p:nvPr/>
        </p:nvCxnSpPr>
        <p:spPr>
          <a:xfrm>
            <a:off x="2100046" y="4211002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" name="Shape 16"/>
          <p:cNvGrpSpPr/>
          <p:nvPr/>
        </p:nvGrpSpPr>
        <p:grpSpPr>
          <a:xfrm>
            <a:off x="1338858" y="1362666"/>
            <a:ext cx="9515557" cy="203194"/>
            <a:chOff x="1346428" y="1011300"/>
            <a:chExt cx="6452100" cy="152400"/>
          </a:xfrm>
        </p:grpSpPr>
        <p:cxnSp>
          <p:nvCxnSpPr>
            <p:cNvPr id="17" name="Shape 17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" name="Shape 19"/>
          <p:cNvGrpSpPr/>
          <p:nvPr/>
        </p:nvGrpSpPr>
        <p:grpSpPr>
          <a:xfrm>
            <a:off x="1338868" y="5292001"/>
            <a:ext cx="9515557" cy="203194"/>
            <a:chOff x="1346435" y="3969087"/>
            <a:chExt cx="6452100" cy="152400"/>
          </a:xfrm>
        </p:grpSpPr>
        <p:cxnSp>
          <p:nvCxnSpPr>
            <p:cNvPr id="20" name="Shape 20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Shape 22"/>
          <p:cNvSpPr txBox="1"/>
          <p:nvPr>
            <p:ph type="ctrTitle"/>
          </p:nvPr>
        </p:nvSpPr>
        <p:spPr>
          <a:xfrm>
            <a:off x="1338866" y="2335685"/>
            <a:ext cx="9515700" cy="13632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7200"/>
            </a:lvl1pPr>
            <a:lvl2pPr lvl="1" algn="ctr">
              <a:spcBef>
                <a:spcPts val="0"/>
              </a:spcBef>
              <a:buSzPct val="100000"/>
              <a:defRPr sz="7200"/>
            </a:lvl2pPr>
            <a:lvl3pPr lvl="2" algn="ctr">
              <a:spcBef>
                <a:spcPts val="0"/>
              </a:spcBef>
              <a:buSzPct val="100000"/>
              <a:defRPr sz="7200"/>
            </a:lvl3pPr>
            <a:lvl4pPr lvl="3" algn="ctr">
              <a:spcBef>
                <a:spcPts val="0"/>
              </a:spcBef>
              <a:buSzPct val="100000"/>
              <a:defRPr sz="7200"/>
            </a:lvl4pPr>
            <a:lvl5pPr lvl="4" algn="ctr">
              <a:spcBef>
                <a:spcPts val="0"/>
              </a:spcBef>
              <a:buSzPct val="100000"/>
              <a:defRPr sz="7200"/>
            </a:lvl5pPr>
            <a:lvl6pPr lvl="5" algn="ctr">
              <a:spcBef>
                <a:spcPts val="0"/>
              </a:spcBef>
              <a:buSzPct val="100000"/>
              <a:defRPr sz="7200"/>
            </a:lvl6pPr>
            <a:lvl7pPr lvl="6" algn="ctr">
              <a:spcBef>
                <a:spcPts val="0"/>
              </a:spcBef>
              <a:buSzPct val="100000"/>
              <a:defRPr sz="7200"/>
            </a:lvl7pPr>
            <a:lvl8pPr lvl="7" algn="ctr">
              <a:spcBef>
                <a:spcPts val="0"/>
              </a:spcBef>
              <a:buSzPct val="100000"/>
              <a:defRPr sz="7200"/>
            </a:lvl8pPr>
            <a:lvl9pPr lvl="8" algn="ctr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2849633" y="3800052"/>
            <a:ext cx="6494099" cy="10569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589211" y="21336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0361611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2589211" y="6135807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Shape 71"/>
          <p:cNvSpPr/>
          <p:nvPr/>
        </p:nvSpPr>
        <p:spPr>
          <a:xfrm flipH="1" rot="10800000">
            <a:off x="-4189" y="714371"/>
            <a:ext cx="1588500" cy="507300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66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415600" y="593366"/>
            <a:ext cx="11360700" cy="943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15600" y="593366"/>
            <a:ext cx="11360700" cy="943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15600" y="593366"/>
            <a:ext cx="11360700" cy="943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653666" y="701800"/>
            <a:ext cx="7484700" cy="54543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Shape 52"/>
          <p:cNvSpPr txBox="1"/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/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415600" y="5640966"/>
            <a:ext cx="7998300" cy="7983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15600" y="593366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jpg"/><Relationship Id="rId4" Type="http://schemas.openxmlformats.org/officeDocument/2006/relationships/image" Target="../media/image03.png"/><Relationship Id="rId5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jpg"/><Relationship Id="rId4" Type="http://schemas.openxmlformats.org/officeDocument/2006/relationships/image" Target="../media/image03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jpg"/><Relationship Id="rId4" Type="http://schemas.openxmlformats.org/officeDocument/2006/relationships/image" Target="../media/image03.png"/><Relationship Id="rId5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jpg"/><Relationship Id="rId4" Type="http://schemas.openxmlformats.org/officeDocument/2006/relationships/image" Target="../media/image03.png"/><Relationship Id="rId9" Type="http://schemas.openxmlformats.org/officeDocument/2006/relationships/hyperlink" Target="https://docs.oracle.com/javase/8/docs/api/java/util/function/Supplier.html" TargetMode="External"/><Relationship Id="rId5" Type="http://schemas.openxmlformats.org/officeDocument/2006/relationships/hyperlink" Target="https://docs.oracle.com/javase/8/docs/api/java/util/stream/Stream.html" TargetMode="External"/><Relationship Id="rId6" Type="http://schemas.openxmlformats.org/officeDocument/2006/relationships/hyperlink" Target="https://docs.oracle.com/javase/8/docs/api/java/util/function/UnaryOperator.html" TargetMode="External"/><Relationship Id="rId7" Type="http://schemas.openxmlformats.org/officeDocument/2006/relationships/hyperlink" Target="https://docs.oracle.com/javase/8/docs/api/java/util/function/UnaryOperator.html" TargetMode="External"/><Relationship Id="rId8" Type="http://schemas.openxmlformats.org/officeDocument/2006/relationships/hyperlink" Target="https://docs.oracle.com/javase/8/docs/api/java/util/stream/Stream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jpg"/><Relationship Id="rId4" Type="http://schemas.openxmlformats.org/officeDocument/2006/relationships/image" Target="../media/image03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jpg"/><Relationship Id="rId4" Type="http://schemas.openxmlformats.org/officeDocument/2006/relationships/image" Target="../media/image03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jpg"/><Relationship Id="rId4" Type="http://schemas.openxmlformats.org/officeDocument/2006/relationships/image" Target="../media/image03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java2s.com/Tutorials/Java/java.util.stream/Stream.Builder/Stream.Builder.add_T_t_.htm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oracle.com/javase/8/docs/api/java/util/stream/Stream.html" TargetMode="External"/><Relationship Id="rId4" Type="http://schemas.openxmlformats.org/officeDocument/2006/relationships/hyperlink" Target="https://learnit.itu.dk/pluginfile.php/131905/course/section/72476/adpro-2015-java-streams.pd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Relationship Id="rId4" Type="http://schemas.openxmlformats.org/officeDocument/2006/relationships/image" Target="../media/image03.png"/><Relationship Id="rId5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Relationship Id="rId4" Type="http://schemas.openxmlformats.org/officeDocument/2006/relationships/image" Target="../media/image03.png"/><Relationship Id="rId5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00.jpg"/><Relationship Id="rId5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jpg"/><Relationship Id="rId4" Type="http://schemas.openxmlformats.org/officeDocument/2006/relationships/image" Target="../media/image00.jpg"/><Relationship Id="rId5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00.jpg"/><Relationship Id="rId5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Relationship Id="rId4" Type="http://schemas.openxmlformats.org/officeDocument/2006/relationships/image" Target="../media/image00.jpg"/><Relationship Id="rId5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jpg"/><Relationship Id="rId4" Type="http://schemas.openxmlformats.org/officeDocument/2006/relationships/image" Target="../media/image03.png"/><Relationship Id="rId5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1041050" y="3321650"/>
            <a:ext cx="99090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65E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6" marL="4572000" marR="0" rtl="0" algn="ctr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rgbClr val="20124D"/>
                </a:solidFill>
              </a:rPr>
              <a:t>GV: KHUẤT THÙY PHƯƠNG</a:t>
            </a:r>
            <a:r>
              <a:rPr b="1" i="0" lang="en-US" sz="2000" u="none" cap="none" strike="noStrik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6" marL="2743200" marR="0" rtl="0" algn="just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000" u="none" cap="none" strike="noStrik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</a:p>
          <a:p>
            <a:pPr indent="457200" lvl="6" marL="41148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0124D"/>
              </a:solidFill>
            </a:endParaRPr>
          </a:p>
          <a:p>
            <a:pPr indent="457200" lvl="6" marL="4114800" marR="0" rtl="0" algn="just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000" u="none" cap="none" strike="noStrik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Nhóm thực hiện : </a:t>
            </a:r>
            <a:r>
              <a:rPr b="1" lang="en-US" sz="2000">
                <a:solidFill>
                  <a:srgbClr val="20124D"/>
                </a:solidFill>
              </a:rPr>
              <a:t>	VÕ VĂN MINH</a:t>
            </a:r>
          </a:p>
          <a:p>
            <a:pPr indent="0" lvl="6" marL="2743200" marR="0" rtl="0" algn="just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000">
                <a:solidFill>
                  <a:srgbClr val="20124D"/>
                </a:solidFill>
              </a:rPr>
              <a:t>									NGUYỄN VĂN NHỰT</a:t>
            </a:r>
          </a:p>
          <a:p>
            <a:pPr indent="0" lvl="6" marL="2743200" marR="0" rtl="0" algn="just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000">
                <a:solidFill>
                  <a:srgbClr val="20124D"/>
                </a:solidFill>
              </a:rPr>
              <a:t>									LÊ PHƯƠNG THANH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</a:rPr>
              <a:t>								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2288750" y="2245625"/>
            <a:ext cx="72747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4800">
                <a:solidFill>
                  <a:srgbClr val="741B47"/>
                </a:solidFill>
              </a:rPr>
              <a:t>STREAM API</a:t>
            </a: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850545" y="2102168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pSp>
        <p:nvGrpSpPr>
          <p:cNvPr id="229" name="Shape 229"/>
          <p:cNvGrpSpPr/>
          <p:nvPr/>
        </p:nvGrpSpPr>
        <p:grpSpPr>
          <a:xfrm>
            <a:off x="1654182" y="469903"/>
            <a:ext cx="6732302" cy="1219108"/>
            <a:chOff x="1654129" y="469900"/>
            <a:chExt cx="6495853" cy="1219108"/>
          </a:xfrm>
        </p:grpSpPr>
        <p:grpSp>
          <p:nvGrpSpPr>
            <p:cNvPr id="230" name="Shape 230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231" name="Shape 231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232" name="Shape 232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233" name="Shape 233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234" name="Shape 234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235" name="Shape 23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36" name="Shape 236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237" name="Shape 237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38" name="Shape 238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239" name="Shape 239"/>
            <p:cNvSpPr/>
            <p:nvPr/>
          </p:nvSpPr>
          <p:spPr>
            <a:xfrm>
              <a:off x="2574899" y="716375"/>
              <a:ext cx="4838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2800">
                  <a:solidFill>
                    <a:srgbClr val="20124D"/>
                  </a:solidFill>
                </a:rPr>
                <a:t>Stream() vs paralellStream() </a:t>
              </a:r>
            </a:p>
          </p:txBody>
        </p:sp>
      </p:grpSp>
      <p:pic>
        <p:nvPicPr>
          <p:cNvPr id="240" name="Shape 2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0475" y="2102175"/>
            <a:ext cx="6772275" cy="299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850545" y="2102168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pSp>
        <p:nvGrpSpPr>
          <p:cNvPr id="248" name="Shape 248"/>
          <p:cNvGrpSpPr/>
          <p:nvPr/>
        </p:nvGrpSpPr>
        <p:grpSpPr>
          <a:xfrm>
            <a:off x="1654182" y="469903"/>
            <a:ext cx="6732302" cy="1219108"/>
            <a:chOff x="1654129" y="469900"/>
            <a:chExt cx="6495853" cy="1219108"/>
          </a:xfrm>
        </p:grpSpPr>
        <p:grpSp>
          <p:nvGrpSpPr>
            <p:cNvPr id="249" name="Shape 249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250" name="Shape 250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251" name="Shape 251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252" name="Shape 252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253" name="Shape 253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254" name="Shape 25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55" name="Shape 255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256" name="Shape 25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57" name="Shape 257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258" name="Shape 258"/>
            <p:cNvSpPr/>
            <p:nvPr/>
          </p:nvSpPr>
          <p:spPr>
            <a:xfrm>
              <a:off x="2574899" y="716375"/>
              <a:ext cx="4838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2800">
                  <a:solidFill>
                    <a:srgbClr val="20124D"/>
                  </a:solidFill>
                </a:rPr>
                <a:t>Stream() vs paralellStream() </a:t>
              </a:r>
            </a:p>
          </p:txBody>
        </p:sp>
      </p:grpSp>
      <p:pic>
        <p:nvPicPr>
          <p:cNvPr id="259" name="Shape 2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6175" y="1632550"/>
            <a:ext cx="7096125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pSp>
        <p:nvGrpSpPr>
          <p:cNvPr id="266" name="Shape 266"/>
          <p:cNvGrpSpPr/>
          <p:nvPr/>
        </p:nvGrpSpPr>
        <p:grpSpPr>
          <a:xfrm>
            <a:off x="1654182" y="469903"/>
            <a:ext cx="6732302" cy="1219108"/>
            <a:chOff x="1654129" y="469900"/>
            <a:chExt cx="6495853" cy="1219108"/>
          </a:xfrm>
        </p:grpSpPr>
        <p:grpSp>
          <p:nvGrpSpPr>
            <p:cNvPr id="267" name="Shape 267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268" name="Shape 268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269" name="Shape 269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270" name="Shape 270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271" name="Shape 271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272" name="Shape 27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73" name="Shape 273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274" name="Shape 27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75" name="Shape 275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276" name="Shape 276"/>
            <p:cNvSpPr/>
            <p:nvPr/>
          </p:nvSpPr>
          <p:spPr>
            <a:xfrm>
              <a:off x="2574899" y="716375"/>
              <a:ext cx="4838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2800">
                  <a:solidFill>
                    <a:srgbClr val="20124D"/>
                  </a:solidFill>
                </a:rPr>
                <a:t>Stream() vs paralellStream() </a:t>
              </a:r>
            </a:p>
          </p:txBody>
        </p:sp>
      </p:grpSp>
      <p:pic>
        <p:nvPicPr>
          <p:cNvPr id="277" name="Shape 2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1450" y="2338400"/>
            <a:ext cx="7227999" cy="26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Shape 283"/>
          <p:cNvGrpSpPr/>
          <p:nvPr/>
        </p:nvGrpSpPr>
        <p:grpSpPr>
          <a:xfrm>
            <a:off x="1654129" y="469900"/>
            <a:ext cx="6495853" cy="1219108"/>
            <a:chOff x="1654129" y="469900"/>
            <a:chExt cx="6495853" cy="1219108"/>
          </a:xfrm>
        </p:grpSpPr>
        <p:grpSp>
          <p:nvGrpSpPr>
            <p:cNvPr id="284" name="Shape 284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285" name="Shape 285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286" name="Shape 286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287" name="Shape 287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288" name="Shape 288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289" name="Shape 28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90" name="Shape 290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291" name="Shape 291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92" name="Shape 292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293" name="Shape 293"/>
            <p:cNvSpPr/>
            <p:nvPr/>
          </p:nvSpPr>
          <p:spPr>
            <a:xfrm>
              <a:off x="2574900" y="716362"/>
              <a:ext cx="4651499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 rtl="0" algn="ctr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b="1" lang="en-US" sz="1800">
                  <a:solidFill>
                    <a:srgbClr val="20124D"/>
                  </a:solidFill>
                </a:rPr>
                <a:t>Stream.generate() vs Steam.iterate()</a:t>
              </a:r>
            </a:p>
          </p:txBody>
        </p:sp>
      </p:grpSp>
      <p:graphicFrame>
        <p:nvGraphicFramePr>
          <p:cNvPr id="294" name="Shape 294"/>
          <p:cNvGraphicFramePr/>
          <p:nvPr/>
        </p:nvGraphicFramePr>
        <p:xfrm>
          <a:off x="749925" y="158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{0EB734DB-A3BC-4B48-AE35-D88646319301}</a:tableStyleId>
              </a:tblPr>
              <a:tblGrid>
                <a:gridCol w="5202850"/>
                <a:gridCol w="5985900"/>
              </a:tblGrid>
              <a:tr h="1238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r>
                        <a:rPr b="1" lang="en-US" sz="3000">
                          <a:solidFill>
                            <a:srgbClr val="0000FF"/>
                          </a:solidFill>
                        </a:rPr>
                        <a:t>Steam.iterate()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3000">
                          <a:solidFill>
                            <a:srgbClr val="0000FF"/>
                          </a:solidFill>
                        </a:rPr>
                        <a:t>Stream.generate()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0444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/>
                        <a:t>static &lt;T&gt;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u="sng">
                          <a:solidFill>
                            <a:schemeClr val="hlink"/>
                          </a:solidFill>
                          <a:hlinkClick r:id="rId5"/>
                        </a:rPr>
                        <a:t>Stream</a:t>
                      </a:r>
                      <a:r>
                        <a:rPr lang="en-US" sz="1800"/>
                        <a:t>&lt;T&gt; iterate(T seed,</a:t>
                      </a:r>
                      <a:br>
                        <a:rPr lang="en-US" sz="1800">
                          <a:solidFill>
                            <a:schemeClr val="dk1"/>
                          </a:solidFill>
                        </a:rPr>
                      </a:b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                       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hlinkClick r:id="rId6"/>
                        </a:rPr>
                        <a:t> </a:t>
                      </a:r>
                      <a:r>
                        <a:rPr lang="en-US" sz="1800" u="sng">
                          <a:solidFill>
                            <a:schemeClr val="hlink"/>
                          </a:solidFill>
                          <a:hlinkClick r:id="rId7"/>
                        </a:rPr>
                        <a:t>UnaryOperator</a:t>
                      </a:r>
                      <a:r>
                        <a:rPr lang="en-US" sz="1800"/>
                        <a:t>&lt;T&gt; f)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    Returns an infinite sequential </a:t>
                      </a:r>
                      <a:r>
                        <a:rPr b="1" lang="en-US" sz="2400"/>
                        <a:t>ordered</a:t>
                      </a:r>
                      <a:r>
                        <a:rPr lang="en-US" sz="2400"/>
                        <a:t> Stream produced by iterative application of a function f to an initial element seed, producing a Stream consisting of seed, f(seed), f(f(seed)), etc. </a:t>
                      </a: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US" sz="1800"/>
                        <a:t>static &lt;T&gt;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u="sng">
                          <a:solidFill>
                            <a:schemeClr val="hlink"/>
                          </a:solidFill>
                          <a:hlinkClick r:id="rId8"/>
                        </a:rPr>
                        <a:t>Stream</a:t>
                      </a:r>
                      <a:r>
                        <a:rPr lang="en-US" sz="1800"/>
                        <a:t>&lt;T&gt;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/>
                        <a:t>generate(</a:t>
                      </a:r>
                      <a:r>
                        <a:rPr lang="en-US" sz="1800" u="sng">
                          <a:solidFill>
                            <a:schemeClr val="hlink"/>
                          </a:solidFill>
                          <a:hlinkClick r:id="rId9"/>
                        </a:rPr>
                        <a:t>Supplier</a:t>
                      </a:r>
                      <a:r>
                        <a:rPr lang="en-US" sz="1800"/>
                        <a:t>&lt;T&gt; s)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lvl="0" algn="just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 </a:t>
                      </a:r>
                      <a:r>
                        <a:rPr lang="en-US" sz="2400"/>
                        <a:t>Returns an infinite sequential </a:t>
                      </a:r>
                      <a:r>
                        <a:rPr b="1" lang="en-US" sz="2400"/>
                        <a:t>unordered</a:t>
                      </a:r>
                      <a:r>
                        <a:rPr lang="en-US" sz="2400"/>
                        <a:t> stream where each element is generated by the provided Supplier. This is suitable for generating constant streams, streams of random elements, etc.</a:t>
                      </a: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95" name="Shape 295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700" y="132175"/>
            <a:ext cx="8194375" cy="65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Shape 308"/>
          <p:cNvGrpSpPr/>
          <p:nvPr/>
        </p:nvGrpSpPr>
        <p:grpSpPr>
          <a:xfrm>
            <a:off x="1654129" y="469900"/>
            <a:ext cx="6495853" cy="1219108"/>
            <a:chOff x="1654129" y="469900"/>
            <a:chExt cx="6495853" cy="1219108"/>
          </a:xfrm>
        </p:grpSpPr>
        <p:grpSp>
          <p:nvGrpSpPr>
            <p:cNvPr id="309" name="Shape 309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310" name="Shape 310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311" name="Shape 311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312" name="Shape 312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313" name="Shape 313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314" name="Shape 31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315" name="Shape 315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316" name="Shape 31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17" name="Shape 317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318" name="Shape 318"/>
            <p:cNvSpPr/>
            <p:nvPr/>
          </p:nvSpPr>
          <p:spPr>
            <a:xfrm>
              <a:off x="2574900" y="716362"/>
              <a:ext cx="4651499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 rtl="0" algn="ctr">
                <a:spcBef>
                  <a:spcPts val="0"/>
                </a:spcBef>
                <a:buSzPct val="61111"/>
                <a:buNone/>
              </a:pPr>
              <a:r>
                <a:rPr b="1" lang="en-US" sz="1800">
                  <a:solidFill>
                    <a:srgbClr val="20124D"/>
                  </a:solidFill>
                </a:rPr>
                <a:t>Stream.generate() vs Steam.iterate()</a:t>
              </a:r>
            </a:p>
          </p:txBody>
        </p:sp>
      </p:grpSp>
      <p:pic>
        <p:nvPicPr>
          <p:cNvPr id="319" name="Shape 3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400" y="1973375"/>
            <a:ext cx="5795549" cy="416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9725" y="1973375"/>
            <a:ext cx="5944125" cy="427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Shape 327"/>
          <p:cNvGrpSpPr/>
          <p:nvPr/>
        </p:nvGrpSpPr>
        <p:grpSpPr>
          <a:xfrm>
            <a:off x="1654129" y="469900"/>
            <a:ext cx="6495853" cy="1219108"/>
            <a:chOff x="1654129" y="469900"/>
            <a:chExt cx="6495853" cy="1219108"/>
          </a:xfrm>
        </p:grpSpPr>
        <p:grpSp>
          <p:nvGrpSpPr>
            <p:cNvPr id="328" name="Shape 328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329" name="Shape 329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330" name="Shape 330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331" name="Shape 331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332" name="Shape 332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333" name="Shape 33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334" name="Shape 334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335" name="Shape 33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36" name="Shape 336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337" name="Shape 337"/>
            <p:cNvSpPr/>
            <p:nvPr/>
          </p:nvSpPr>
          <p:spPr>
            <a:xfrm>
              <a:off x="2574900" y="716362"/>
              <a:ext cx="4651499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 rtl="0" algn="ctr">
                <a:spcBef>
                  <a:spcPts val="0"/>
                </a:spcBef>
                <a:buSzPct val="61111"/>
                <a:buNone/>
              </a:pPr>
              <a:r>
                <a:rPr b="1" lang="en-US" sz="1800">
                  <a:solidFill>
                    <a:srgbClr val="20124D"/>
                  </a:solidFill>
                </a:rPr>
                <a:t>Stream.generate() vs Steam.iterate()</a:t>
              </a:r>
            </a:p>
          </p:txBody>
        </p:sp>
      </p:grpSp>
      <p:pic>
        <p:nvPicPr>
          <p:cNvPr id="338" name="Shape 3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7725" y="2004625"/>
            <a:ext cx="5109800" cy="41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2674" y="2004625"/>
            <a:ext cx="4745825" cy="42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Shape 346"/>
          <p:cNvGrpSpPr/>
          <p:nvPr/>
        </p:nvGrpSpPr>
        <p:grpSpPr>
          <a:xfrm>
            <a:off x="1654129" y="469900"/>
            <a:ext cx="6495853" cy="1219108"/>
            <a:chOff x="1654129" y="469900"/>
            <a:chExt cx="6495853" cy="1219108"/>
          </a:xfrm>
        </p:grpSpPr>
        <p:grpSp>
          <p:nvGrpSpPr>
            <p:cNvPr id="347" name="Shape 347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348" name="Shape 348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349" name="Shape 349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350" name="Shape 350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351" name="Shape 351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352" name="Shape 35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353" name="Shape 353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354" name="Shape 35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55" name="Shape 355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356" name="Shape 356"/>
            <p:cNvSpPr/>
            <p:nvPr/>
          </p:nvSpPr>
          <p:spPr>
            <a:xfrm>
              <a:off x="2574900" y="716362"/>
              <a:ext cx="4651499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 rtl="0" algn="ctr">
                <a:spcBef>
                  <a:spcPts val="0"/>
                </a:spcBef>
                <a:buSzPct val="61111"/>
                <a:buNone/>
              </a:pPr>
              <a:r>
                <a:rPr b="1" lang="en-US" sz="1800">
                  <a:solidFill>
                    <a:srgbClr val="20124D"/>
                  </a:solidFill>
                </a:rPr>
                <a:t>Stream.generate() vs Steam.iterate()</a:t>
              </a:r>
            </a:p>
          </p:txBody>
        </p:sp>
      </p:grpSp>
      <p:sp>
        <p:nvSpPr>
          <p:cNvPr id="357" name="Shape 357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358" name="Shape 3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8750" y="1988050"/>
            <a:ext cx="900112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Stream.builder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1311498" y="1477700"/>
            <a:ext cx="10193100" cy="44334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Chúng ta có thể sử dụng </a:t>
            </a:r>
            <a:r>
              <a:rPr lang="en-US" sz="2400">
                <a:solidFill>
                  <a:schemeClr val="accen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Stream.Builder add(T t)</a:t>
            </a:r>
            <a:r>
              <a:rPr lang="en-US" sz="2400">
                <a:solidFill>
                  <a:srgbClr val="C7254E"/>
                </a:solidFill>
                <a:highlight>
                  <a:srgbClr val="F9F2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  <a:highlight>
                  <a:srgbClr val="F9F2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để khởi tạo stream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ví dụ: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9F2F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6" name="Shape 3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3600" y="2677525"/>
            <a:ext cx="7277625" cy="22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0475" y="5072300"/>
            <a:ext cx="1032549" cy="83397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Shape 368"/>
          <p:cNvSpPr txBox="1"/>
          <p:nvPr>
            <p:ph type="title"/>
          </p:nvPr>
        </p:nvSpPr>
        <p:spPr>
          <a:xfrm>
            <a:off x="1913600" y="5072300"/>
            <a:ext cx="2615400" cy="7263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Kết quả</a:t>
            </a:r>
          </a:p>
        </p:txBody>
      </p:sp>
      <p:sp>
        <p:nvSpPr>
          <p:cNvPr id="369" name="Shape 369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Stream.builder (tt)</a:t>
            </a: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1311498" y="1717650"/>
            <a:ext cx="9931800" cy="4312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C7254E"/>
                </a:solidFill>
                <a:highlight>
                  <a:srgbClr val="F9F2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Stream.Builder accept(T t)</a:t>
            </a:r>
          </a:p>
          <a:p>
            <a:pPr indent="0" lvl="0" marL="11430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9F2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Ví dụ:</a:t>
            </a:r>
          </a:p>
        </p:txBody>
      </p: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498" y="3050000"/>
            <a:ext cx="8057775" cy="221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138" y="5260226"/>
            <a:ext cx="1450449" cy="854374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>
            <p:ph type="title"/>
          </p:nvPr>
        </p:nvSpPr>
        <p:spPr>
          <a:xfrm>
            <a:off x="2327775" y="5344825"/>
            <a:ext cx="2031600" cy="6852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Kết quả</a:t>
            </a:r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2070097" y="2740146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Tìm hiểu thêm về Stream.</a:t>
            </a:r>
          </a:p>
        </p:txBody>
      </p:sp>
      <p:grpSp>
        <p:nvGrpSpPr>
          <p:cNvPr id="86" name="Shape 86"/>
          <p:cNvGrpSpPr/>
          <p:nvPr/>
        </p:nvGrpSpPr>
        <p:grpSpPr>
          <a:xfrm>
            <a:off x="2844800" y="635000"/>
            <a:ext cx="7365999" cy="1409700"/>
            <a:chOff x="0" y="0"/>
            <a:chExt cx="7365999" cy="1409700"/>
          </a:xfrm>
        </p:grpSpPr>
        <p:sp>
          <p:nvSpPr>
            <p:cNvPr id="87" name="Shape 87"/>
            <p:cNvSpPr/>
            <p:nvPr/>
          </p:nvSpPr>
          <p:spPr>
            <a:xfrm>
              <a:off x="0" y="0"/>
              <a:ext cx="7365999" cy="1409700"/>
            </a:xfrm>
            <a:prstGeom prst="roundRect">
              <a:avLst>
                <a:gd fmla="val 10000" name="adj"/>
              </a:avLst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 txBox="1"/>
            <p:nvPr/>
          </p:nvSpPr>
          <p:spPr>
            <a:xfrm>
              <a:off x="41289" y="41289"/>
              <a:ext cx="7283421" cy="13271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rIns="152400" tIns="152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NỘI DUNG CƠ BẢN</a:t>
              </a:r>
            </a:p>
          </p:txBody>
        </p:sp>
      </p:grpSp>
      <p:pic>
        <p:nvPicPr>
          <p:cNvPr descr="Kết quả hình ảnh cho traini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0325" y="2402425"/>
            <a:ext cx="438150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Stream.concat(stream1,Stream2)</a:t>
            </a: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1923524" y="1779975"/>
            <a:ext cx="8915400" cy="37776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0" lvl="0" marL="114300">
              <a:spcBef>
                <a:spcPts val="0"/>
              </a:spcBef>
              <a:buNone/>
            </a:pPr>
            <a:r>
              <a:rPr lang="en-US" sz="2400"/>
              <a:t>Ví dụ:</a:t>
            </a:r>
          </a:p>
        </p:txBody>
      </p:sp>
      <p:pic>
        <p:nvPicPr>
          <p:cNvPr id="388" name="Shape 3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900" y="1905100"/>
            <a:ext cx="6876824" cy="28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Shape 3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0880" y="4456300"/>
            <a:ext cx="521524" cy="221987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Shape 390"/>
          <p:cNvSpPr txBox="1"/>
          <p:nvPr>
            <p:ph type="title"/>
          </p:nvPr>
        </p:nvSpPr>
        <p:spPr>
          <a:xfrm>
            <a:off x="2592925" y="5266050"/>
            <a:ext cx="2115000" cy="12810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Kết quả</a:t>
            </a:r>
          </a:p>
        </p:txBody>
      </p:sp>
      <p:sp>
        <p:nvSpPr>
          <p:cNvPr id="391" name="Shape 391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Stream.toArray()</a:t>
            </a: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1473498" y="2133600"/>
            <a:ext cx="10031100" cy="4651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457200" lvl="0" marL="0">
              <a:spcBef>
                <a:spcPts val="0"/>
              </a:spcBef>
              <a:buNone/>
            </a:pPr>
            <a:r>
              <a:rPr lang="en-US"/>
              <a:t>  Stream&lt;Integer&gt; stream = Stream.of(1, 2, 3, 4);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      Integer[] array = stream.toArray(size -&gt; new Integer[size]);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      System.out.println(Arrays.toString(array));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      for (int i = 0; i &lt; array.length; i++) {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          System.out.println(array[i]);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output: 1, 2, 3, 4</a:t>
            </a:r>
          </a:p>
        </p:txBody>
      </p:sp>
      <p:sp>
        <p:nvSpPr>
          <p:cNvPr id="399" name="Shape 399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1770550" y="535985"/>
            <a:ext cx="8911800" cy="12810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4800">
                <a:solidFill>
                  <a:srgbClr val="660000"/>
                </a:solidFill>
              </a:rPr>
              <a:t>References</a:t>
            </a:r>
          </a:p>
        </p:txBody>
      </p:sp>
      <p:sp>
        <p:nvSpPr>
          <p:cNvPr id="406" name="Shape 406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07" name="Shape 407"/>
          <p:cNvSpPr txBox="1"/>
          <p:nvPr/>
        </p:nvSpPr>
        <p:spPr>
          <a:xfrm>
            <a:off x="1105125" y="2129350"/>
            <a:ext cx="10243200" cy="3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https://docs.oracle.com/javase/8/docs/api/java/util/stream/Stream.html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https://learnit.itu.dk/pluginfile.php/131905/course/section/72476/adpro-2015-java-streams.pdf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1797615" y="1037005"/>
            <a:ext cx="85968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55643E"/>
              </a:buClr>
              <a:buSzPct val="25000"/>
              <a:buFont typeface="Arial"/>
              <a:buNone/>
            </a:pPr>
            <a:r>
              <a:rPr i="1" lang="en-US" sz="4800">
                <a:solidFill>
                  <a:srgbClr val="55643E"/>
                </a:solidFill>
                <a:latin typeface="Arial"/>
                <a:ea typeface="Arial"/>
                <a:cs typeface="Arial"/>
                <a:sym typeface="Arial"/>
              </a:rPr>
              <a:t>Thank you for your time and attention!</a:t>
            </a:r>
          </a:p>
        </p:txBody>
      </p:sp>
      <p:sp>
        <p:nvSpPr>
          <p:cNvPr id="414" name="Shape 414"/>
          <p:cNvSpPr/>
          <p:nvPr/>
        </p:nvSpPr>
        <p:spPr>
          <a:xfrm>
            <a:off x="6003633" y="2967334"/>
            <a:ext cx="18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400" cap="none">
              <a:solidFill>
                <a:schemeClr val="accent5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278" y="3368200"/>
            <a:ext cx="4756724" cy="30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1654182" y="469903"/>
            <a:ext cx="6732302" cy="1219108"/>
            <a:chOff x="1654129" y="469900"/>
            <a:chExt cx="6495853" cy="1219108"/>
          </a:xfrm>
        </p:grpSpPr>
        <p:grpSp>
          <p:nvGrpSpPr>
            <p:cNvPr id="97" name="Shape 97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98" name="Shape 98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99" name="Shape 99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100" name="Shape 100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101" name="Shape 101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102" name="Shape 10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03" name="Shape 103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104" name="Shape 10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05" name="Shape 105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106" name="Shape 106"/>
            <p:cNvSpPr/>
            <p:nvPr/>
          </p:nvSpPr>
          <p:spPr>
            <a:xfrm>
              <a:off x="2872444" y="670550"/>
              <a:ext cx="4838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2800">
                  <a:solidFill>
                    <a:srgbClr val="20124D"/>
                  </a:solidFill>
                </a:rPr>
                <a:t>Stream </a:t>
              </a:r>
            </a:p>
          </p:txBody>
        </p:sp>
      </p:grpSp>
      <p:sp>
        <p:nvSpPr>
          <p:cNvPr id="107" name="Shape 107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2850" y="1938450"/>
            <a:ext cx="8287725" cy="280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Shape 114"/>
          <p:cNvGrpSpPr/>
          <p:nvPr/>
        </p:nvGrpSpPr>
        <p:grpSpPr>
          <a:xfrm>
            <a:off x="1654182" y="469903"/>
            <a:ext cx="6732302" cy="1219108"/>
            <a:chOff x="1654129" y="469900"/>
            <a:chExt cx="6495853" cy="1219108"/>
          </a:xfrm>
        </p:grpSpPr>
        <p:grpSp>
          <p:nvGrpSpPr>
            <p:cNvPr id="115" name="Shape 115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116" name="Shape 116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117" name="Shape 117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118" name="Shape 118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119" name="Shape 119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120" name="Shape 12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21" name="Shape 121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122" name="Shape 122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23" name="Shape 123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124" name="Shape 124"/>
            <p:cNvSpPr/>
            <p:nvPr/>
          </p:nvSpPr>
          <p:spPr>
            <a:xfrm>
              <a:off x="2574899" y="716375"/>
              <a:ext cx="4838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2800">
                  <a:solidFill>
                    <a:srgbClr val="20124D"/>
                  </a:solidFill>
                </a:rPr>
                <a:t>Stream() vs paralellStream() </a:t>
              </a:r>
            </a:p>
          </p:txBody>
        </p:sp>
      </p:grpSp>
      <p:pic>
        <p:nvPicPr>
          <p:cNvPr descr="Kết quả hình ảnh cho java 8 stream vs parallel stream"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275" y="2204050"/>
            <a:ext cx="10751499" cy="29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850545" y="2102168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Kết quả hình ảnh cho java 8 stream vs parallel stream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500" y="1599225"/>
            <a:ext cx="9397998" cy="502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pSp>
        <p:nvGrpSpPr>
          <p:cNvPr id="135" name="Shape 135"/>
          <p:cNvGrpSpPr/>
          <p:nvPr/>
        </p:nvGrpSpPr>
        <p:grpSpPr>
          <a:xfrm>
            <a:off x="1654182" y="469903"/>
            <a:ext cx="6732302" cy="1219108"/>
            <a:chOff x="1654129" y="469900"/>
            <a:chExt cx="6495853" cy="1219108"/>
          </a:xfrm>
        </p:grpSpPr>
        <p:grpSp>
          <p:nvGrpSpPr>
            <p:cNvPr id="136" name="Shape 136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137" name="Shape 137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138" name="Shape 138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139" name="Shape 139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140" name="Shape 140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141" name="Shape 14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42" name="Shape 142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143" name="Shape 143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44" name="Shape 144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145" name="Shape 145"/>
            <p:cNvSpPr/>
            <p:nvPr/>
          </p:nvSpPr>
          <p:spPr>
            <a:xfrm>
              <a:off x="2574899" y="716375"/>
              <a:ext cx="4838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2800">
                  <a:solidFill>
                    <a:srgbClr val="20124D"/>
                  </a:solidFill>
                </a:rPr>
                <a:t>Stream() vs paralellStream() </a:t>
              </a:r>
            </a:p>
          </p:txBody>
        </p:sp>
      </p:grp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850545" y="2102168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Kết quả hình ảnh cho java 8 stream vs parallel stream"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700" y="1599225"/>
            <a:ext cx="6692900" cy="502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pSp>
        <p:nvGrpSpPr>
          <p:cNvPr id="154" name="Shape 154"/>
          <p:cNvGrpSpPr/>
          <p:nvPr/>
        </p:nvGrpSpPr>
        <p:grpSpPr>
          <a:xfrm>
            <a:off x="1654182" y="469903"/>
            <a:ext cx="6732302" cy="1219108"/>
            <a:chOff x="1654129" y="469900"/>
            <a:chExt cx="6495853" cy="1219108"/>
          </a:xfrm>
        </p:grpSpPr>
        <p:grpSp>
          <p:nvGrpSpPr>
            <p:cNvPr id="155" name="Shape 155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156" name="Shape 156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157" name="Shape 157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158" name="Shape 158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159" name="Shape 159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160" name="Shape 16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61" name="Shape 161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162" name="Shape 162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63" name="Shape 163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164" name="Shape 164"/>
            <p:cNvSpPr/>
            <p:nvPr/>
          </p:nvSpPr>
          <p:spPr>
            <a:xfrm>
              <a:off x="2574899" y="716375"/>
              <a:ext cx="4838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2800">
                  <a:solidFill>
                    <a:srgbClr val="20124D"/>
                  </a:solidFill>
                </a:rPr>
                <a:t>Stream() vs paralellStream() </a:t>
              </a:r>
            </a:p>
          </p:txBody>
        </p:sp>
      </p:grp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850545" y="2102168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812" y="1752237"/>
            <a:ext cx="7373875" cy="472317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pSp>
        <p:nvGrpSpPr>
          <p:cNvPr id="173" name="Shape 173"/>
          <p:cNvGrpSpPr/>
          <p:nvPr/>
        </p:nvGrpSpPr>
        <p:grpSpPr>
          <a:xfrm>
            <a:off x="1654182" y="469903"/>
            <a:ext cx="6732302" cy="1219108"/>
            <a:chOff x="1654129" y="469900"/>
            <a:chExt cx="6495853" cy="1219108"/>
          </a:xfrm>
        </p:grpSpPr>
        <p:grpSp>
          <p:nvGrpSpPr>
            <p:cNvPr id="174" name="Shape 174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175" name="Shape 175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176" name="Shape 176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177" name="Shape 177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178" name="Shape 178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179" name="Shape 17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80" name="Shape 180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181" name="Shape 181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82" name="Shape 182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183" name="Shape 183"/>
            <p:cNvSpPr/>
            <p:nvPr/>
          </p:nvSpPr>
          <p:spPr>
            <a:xfrm>
              <a:off x="2574899" y="716375"/>
              <a:ext cx="4838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2800">
                  <a:solidFill>
                    <a:srgbClr val="20124D"/>
                  </a:solidFill>
                </a:rPr>
                <a:t>Stream() vs paralellStream() </a:t>
              </a:r>
            </a:p>
          </p:txBody>
        </p:sp>
      </p:grp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850545" y="2102168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375" y="1689000"/>
            <a:ext cx="8134350" cy="528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pSp>
        <p:nvGrpSpPr>
          <p:cNvPr id="192" name="Shape 192"/>
          <p:cNvGrpSpPr/>
          <p:nvPr/>
        </p:nvGrpSpPr>
        <p:grpSpPr>
          <a:xfrm>
            <a:off x="1654182" y="469903"/>
            <a:ext cx="6732302" cy="1219108"/>
            <a:chOff x="1654129" y="469900"/>
            <a:chExt cx="6495853" cy="1219108"/>
          </a:xfrm>
        </p:grpSpPr>
        <p:grpSp>
          <p:nvGrpSpPr>
            <p:cNvPr id="193" name="Shape 193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194" name="Shape 194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195" name="Shape 195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196" name="Shape 196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197" name="Shape 197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198" name="Shape 19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99" name="Shape 199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200" name="Shape 200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01" name="Shape 201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202" name="Shape 202"/>
            <p:cNvSpPr/>
            <p:nvPr/>
          </p:nvSpPr>
          <p:spPr>
            <a:xfrm>
              <a:off x="2574899" y="716375"/>
              <a:ext cx="4838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2800">
                  <a:solidFill>
                    <a:srgbClr val="20124D"/>
                  </a:solidFill>
                </a:rPr>
                <a:t>Stream() vs paralellStream() </a:t>
              </a:r>
            </a:p>
          </p:txBody>
        </p:sp>
      </p:grp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850545" y="2102168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531812" y="787781"/>
            <a:ext cx="779700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pSp>
        <p:nvGrpSpPr>
          <p:cNvPr id="210" name="Shape 210"/>
          <p:cNvGrpSpPr/>
          <p:nvPr/>
        </p:nvGrpSpPr>
        <p:grpSpPr>
          <a:xfrm>
            <a:off x="1654182" y="469903"/>
            <a:ext cx="6732302" cy="1219108"/>
            <a:chOff x="1654129" y="469900"/>
            <a:chExt cx="6495853" cy="1219108"/>
          </a:xfrm>
        </p:grpSpPr>
        <p:grpSp>
          <p:nvGrpSpPr>
            <p:cNvPr id="211" name="Shape 211"/>
            <p:cNvGrpSpPr/>
            <p:nvPr/>
          </p:nvGrpSpPr>
          <p:grpSpPr>
            <a:xfrm>
              <a:off x="1654129" y="469900"/>
              <a:ext cx="6495853" cy="1219108"/>
              <a:chOff x="1247729" y="1219200"/>
              <a:chExt cx="6495853" cy="1219108"/>
            </a:xfrm>
          </p:grpSpPr>
          <p:grpSp>
            <p:nvGrpSpPr>
              <p:cNvPr id="212" name="Shape 212"/>
              <p:cNvGrpSpPr/>
              <p:nvPr/>
            </p:nvGrpSpPr>
            <p:grpSpPr>
              <a:xfrm>
                <a:off x="1247729" y="1447859"/>
                <a:ext cx="6495853" cy="558676"/>
                <a:chOff x="1631146" y="1316984"/>
                <a:chExt cx="5761800" cy="558900"/>
              </a:xfrm>
            </p:grpSpPr>
            <p:sp>
              <p:nvSpPr>
                <p:cNvPr id="213" name="Shape 213"/>
                <p:cNvSpPr/>
                <p:nvPr/>
              </p:nvSpPr>
              <p:spPr>
                <a:xfrm>
                  <a:off x="1631146" y="1316984"/>
                  <a:ext cx="5761800" cy="5589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CA0D"/>
                    </a:gs>
                    <a:gs pos="1000">
                      <a:srgbClr val="9DCA0D"/>
                    </a:gs>
                    <a:gs pos="14000">
                      <a:srgbClr val="84AA0B"/>
                    </a:gs>
                    <a:gs pos="50000">
                      <a:srgbClr val="9DCA0D"/>
                    </a:gs>
                    <a:gs pos="86000">
                      <a:srgbClr val="83A90A"/>
                    </a:gs>
                    <a:gs pos="99000">
                      <a:srgbClr val="9DCA0D"/>
                    </a:gs>
                    <a:gs pos="100000">
                      <a:srgbClr val="9DCA0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214" name="Shape 214"/>
                <p:cNvSpPr/>
                <p:nvPr/>
              </p:nvSpPr>
              <p:spPr>
                <a:xfrm>
                  <a:off x="1732527" y="1374159"/>
                  <a:ext cx="5563200" cy="452700"/>
                </a:xfrm>
                <a:custGeom>
                  <a:pathLst>
                    <a:path extrusionOk="0" h="120000" w="120000">
                      <a:moveTo>
                        <a:pt x="16" y="1703"/>
                      </a:moveTo>
                      <a:cubicBezTo>
                        <a:pt x="2562" y="6985"/>
                        <a:pt x="5207" y="5111"/>
                        <a:pt x="7802" y="6815"/>
                      </a:cubicBezTo>
                      <a:cubicBezTo>
                        <a:pt x="11566" y="5906"/>
                        <a:pt x="15627" y="7042"/>
                        <a:pt x="19093" y="4089"/>
                      </a:cubicBezTo>
                      <a:lnTo>
                        <a:pt x="101270" y="4089"/>
                      </a:lnTo>
                      <a:lnTo>
                        <a:pt x="105717" y="5792"/>
                      </a:lnTo>
                      <a:cubicBezTo>
                        <a:pt x="110461" y="8462"/>
                        <a:pt x="117536" y="6020"/>
                        <a:pt x="119950" y="0"/>
                      </a:cubicBezTo>
                      <a:cubicBezTo>
                        <a:pt x="119002" y="27203"/>
                        <a:pt x="117360" y="41629"/>
                        <a:pt x="116164" y="58610"/>
                      </a:cubicBezTo>
                      <a:lnTo>
                        <a:pt x="120000" y="112109"/>
                      </a:lnTo>
                      <a:cubicBezTo>
                        <a:pt x="117713" y="118639"/>
                        <a:pt x="115106" y="119605"/>
                        <a:pt x="109370" y="119946"/>
                      </a:cubicBezTo>
                      <a:lnTo>
                        <a:pt x="19143" y="118072"/>
                      </a:lnTo>
                      <a:lnTo>
                        <a:pt x="13770" y="118753"/>
                      </a:lnTo>
                      <a:cubicBezTo>
                        <a:pt x="10965" y="119435"/>
                        <a:pt x="4292" y="123183"/>
                        <a:pt x="0" y="113131"/>
                      </a:cubicBezTo>
                      <a:lnTo>
                        <a:pt x="4165" y="58269"/>
                      </a:lnTo>
                      <a:cubicBezTo>
                        <a:pt x="2584" y="41458"/>
                        <a:pt x="1647" y="29248"/>
                        <a:pt x="16" y="1703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rgbClr val="CBF34B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  <p:grpSp>
            <p:nvGrpSpPr>
              <p:cNvPr id="215" name="Shape 215"/>
              <p:cNvGrpSpPr/>
              <p:nvPr/>
            </p:nvGrpSpPr>
            <p:grpSpPr>
              <a:xfrm>
                <a:off x="2168544" y="1219200"/>
                <a:ext cx="4651533" cy="1219108"/>
                <a:chOff x="2530675" y="1066800"/>
                <a:chExt cx="4651998" cy="1220084"/>
              </a:xfrm>
            </p:grpSpPr>
            <p:pic>
              <p:nvPicPr>
                <p:cNvPr descr="C:\Users\dell\Desktop\Icon sale page\Icon tĩnh\200wide.jpg" id="216" name="Shape 21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14155" r="0" t="0"/>
                <a:stretch/>
              </p:blipFill>
              <p:spPr>
                <a:xfrm flipH="1">
                  <a:off x="2631389" y="2040884"/>
                  <a:ext cx="3744000" cy="246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17" name="Shape 217"/>
                <p:cNvGrpSpPr/>
                <p:nvPr/>
              </p:nvGrpSpPr>
              <p:grpSpPr>
                <a:xfrm>
                  <a:off x="2530675" y="1066800"/>
                  <a:ext cx="4651998" cy="1011299"/>
                  <a:chOff x="2671148" y="1311915"/>
                  <a:chExt cx="3938700" cy="1011299"/>
                </a:xfrm>
              </p:grpSpPr>
              <p:pic>
                <p:nvPicPr>
                  <p:cNvPr id="218" name="Shape 218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2671148" y="1311915"/>
                    <a:ext cx="3938700" cy="1011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19" name="Shape 219"/>
                  <p:cNvSpPr/>
                  <p:nvPr/>
                </p:nvSpPr>
                <p:spPr>
                  <a:xfrm>
                    <a:off x="2762555" y="1386587"/>
                    <a:ext cx="3777300" cy="860999"/>
                  </a:xfrm>
                  <a:prstGeom prst="roundRect">
                    <a:avLst>
                      <a:gd fmla="val 12108" name="adj"/>
                    </a:avLst>
                  </a:prstGeom>
                  <a:noFill/>
                  <a:ln cap="flat" cmpd="sng" w="19050">
                    <a:solidFill>
                      <a:srgbClr val="996633"/>
                    </a:solidFill>
                    <a:prstDash val="dash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Questrial"/>
                      <a:ea typeface="Questrial"/>
                      <a:cs typeface="Questrial"/>
                      <a:sym typeface="Questrial"/>
                    </a:endParaRPr>
                  </a:p>
                </p:txBody>
              </p:sp>
            </p:grpSp>
          </p:grpSp>
        </p:grpSp>
        <p:sp>
          <p:nvSpPr>
            <p:cNvPr id="220" name="Shape 220"/>
            <p:cNvSpPr/>
            <p:nvPr/>
          </p:nvSpPr>
          <p:spPr>
            <a:xfrm>
              <a:off x="2574899" y="716375"/>
              <a:ext cx="4838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2800">
                  <a:solidFill>
                    <a:srgbClr val="20124D"/>
                  </a:solidFill>
                </a:rPr>
                <a:t>Stream() vs paralellStream() </a:t>
              </a:r>
            </a:p>
          </p:txBody>
        </p:sp>
      </p:grpSp>
      <p:pic>
        <p:nvPicPr>
          <p:cNvPr id="221" name="Shape 2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6800" y="1584937"/>
            <a:ext cx="7162800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