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8.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1.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3.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4.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5.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6.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7.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8.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9.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44"/>
  </p:notesMasterIdLst>
  <p:sldIdLst>
    <p:sldId id="257" r:id="rId2"/>
    <p:sldId id="259" r:id="rId3"/>
    <p:sldId id="279" r:id="rId4"/>
    <p:sldId id="272" r:id="rId5"/>
    <p:sldId id="298" r:id="rId6"/>
    <p:sldId id="278" r:id="rId7"/>
    <p:sldId id="280" r:id="rId8"/>
    <p:sldId id="282" r:id="rId9"/>
    <p:sldId id="281" r:id="rId10"/>
    <p:sldId id="283" r:id="rId11"/>
    <p:sldId id="276" r:id="rId12"/>
    <p:sldId id="299" r:id="rId13"/>
    <p:sldId id="300" r:id="rId14"/>
    <p:sldId id="284" r:id="rId15"/>
    <p:sldId id="285" r:id="rId16"/>
    <p:sldId id="286" r:id="rId17"/>
    <p:sldId id="287" r:id="rId18"/>
    <p:sldId id="288" r:id="rId19"/>
    <p:sldId id="297" r:id="rId20"/>
    <p:sldId id="303" r:id="rId21"/>
    <p:sldId id="306" r:id="rId22"/>
    <p:sldId id="305" r:id="rId23"/>
    <p:sldId id="304" r:id="rId24"/>
    <p:sldId id="307" r:id="rId25"/>
    <p:sldId id="289" r:id="rId26"/>
    <p:sldId id="290" r:id="rId27"/>
    <p:sldId id="291" r:id="rId28"/>
    <p:sldId id="292" r:id="rId29"/>
    <p:sldId id="293" r:id="rId30"/>
    <p:sldId id="294" r:id="rId31"/>
    <p:sldId id="295" r:id="rId32"/>
    <p:sldId id="296" r:id="rId33"/>
    <p:sldId id="308" r:id="rId34"/>
    <p:sldId id="301" r:id="rId35"/>
    <p:sldId id="309" r:id="rId36"/>
    <p:sldId id="310" r:id="rId37"/>
    <p:sldId id="311" r:id="rId38"/>
    <p:sldId id="312" r:id="rId39"/>
    <p:sldId id="313" r:id="rId40"/>
    <p:sldId id="314" r:id="rId41"/>
    <p:sldId id="315" r:id="rId42"/>
    <p:sldId id="27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552" autoAdjust="0"/>
  </p:normalViewPr>
  <p:slideViewPr>
    <p:cSldViewPr snapToGrid="0">
      <p:cViewPr varScale="1">
        <p:scale>
          <a:sx n="56" d="100"/>
          <a:sy n="56" d="100"/>
        </p:scale>
        <p:origin x="1260" y="6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C4E79-A1CD-4B9E-B976-BE78DB21BCBC}"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3C0668E0-97F7-43E6-A6B8-1200D738A198}">
      <dgm:prSet phldrT="[Text]" custT="1"/>
      <dgm:spPr/>
      <dgm:t>
        <a:bodyPr/>
        <a:lstStyle/>
        <a:p>
          <a:r>
            <a:rPr lang="en-US" sz="4000" b="1" err="1" smtClean="0">
              <a:latin typeface="Arial" panose="020B0604020202020204" pitchFamily="34" charset="0"/>
              <a:cs typeface="Arial" panose="020B0604020202020204" pitchFamily="34" charset="0"/>
            </a:rPr>
            <a:t>NỘI</a:t>
          </a:r>
          <a:r>
            <a:rPr lang="en-US" sz="4000" b="1" smtClean="0">
              <a:latin typeface="Arial" panose="020B0604020202020204" pitchFamily="34" charset="0"/>
              <a:cs typeface="Arial" panose="020B0604020202020204" pitchFamily="34" charset="0"/>
            </a:rPr>
            <a:t> DUNG </a:t>
          </a:r>
          <a:r>
            <a:rPr lang="en-US" sz="4000" b="1" err="1" smtClean="0">
              <a:latin typeface="Arial" panose="020B0604020202020204" pitchFamily="34" charset="0"/>
              <a:cs typeface="Arial" panose="020B0604020202020204" pitchFamily="34" charset="0"/>
            </a:rPr>
            <a:t>CƠ</a:t>
          </a:r>
          <a:r>
            <a:rPr lang="en-US" sz="4000" b="1" smtClean="0">
              <a:latin typeface="Arial" panose="020B0604020202020204" pitchFamily="34" charset="0"/>
              <a:cs typeface="Arial" panose="020B0604020202020204" pitchFamily="34" charset="0"/>
            </a:rPr>
            <a:t> </a:t>
          </a:r>
          <a:r>
            <a:rPr lang="en-US" sz="4000" b="1" err="1" smtClean="0">
              <a:latin typeface="Arial" panose="020B0604020202020204" pitchFamily="34" charset="0"/>
              <a:cs typeface="Arial" panose="020B0604020202020204" pitchFamily="34" charset="0"/>
            </a:rPr>
            <a:t>BẢN</a:t>
          </a:r>
          <a:endParaRPr lang="en-US" sz="4000"/>
        </a:p>
      </dgm:t>
    </dgm:pt>
    <dgm:pt modelId="{49166619-590B-40D5-9E35-80DBF28EF5B9}" type="parTrans" cxnId="{33834B45-A343-433D-B552-52CD5A8C729B}">
      <dgm:prSet/>
      <dgm:spPr/>
      <dgm:t>
        <a:bodyPr/>
        <a:lstStyle/>
        <a:p>
          <a:endParaRPr lang="en-US"/>
        </a:p>
      </dgm:t>
    </dgm:pt>
    <dgm:pt modelId="{CBDF0775-0804-41C8-8EBC-220E98F9E0EC}" type="sibTrans" cxnId="{33834B45-A343-433D-B552-52CD5A8C729B}">
      <dgm:prSet/>
      <dgm:spPr/>
      <dgm:t>
        <a:bodyPr/>
        <a:lstStyle/>
        <a:p>
          <a:endParaRPr lang="en-US"/>
        </a:p>
      </dgm:t>
    </dgm:pt>
    <dgm:pt modelId="{1D997E25-72EC-45AB-86AF-5C3CAAD2B1BE}" type="pres">
      <dgm:prSet presAssocID="{F86C4E79-A1CD-4B9E-B976-BE78DB21BCBC}" presName="Name0" presStyleCnt="0">
        <dgm:presLayoutVars>
          <dgm:chPref val="1"/>
          <dgm:dir/>
          <dgm:animOne val="branch"/>
          <dgm:animLvl val="lvl"/>
          <dgm:resizeHandles/>
        </dgm:presLayoutVars>
      </dgm:prSet>
      <dgm:spPr/>
      <dgm:t>
        <a:bodyPr/>
        <a:lstStyle/>
        <a:p>
          <a:endParaRPr lang="en-US"/>
        </a:p>
      </dgm:t>
    </dgm:pt>
    <dgm:pt modelId="{9AB03AE0-E091-408D-BB20-F5E321D92E72}" type="pres">
      <dgm:prSet presAssocID="{3C0668E0-97F7-43E6-A6B8-1200D738A198}" presName="vertOne" presStyleCnt="0"/>
      <dgm:spPr/>
    </dgm:pt>
    <dgm:pt modelId="{25D422B0-0C76-49EB-8795-1218E38FDDE5}" type="pres">
      <dgm:prSet presAssocID="{3C0668E0-97F7-43E6-A6B8-1200D738A198}" presName="txOne" presStyleLbl="node0" presStyleIdx="0" presStyleCnt="1" custLinFactNeighborX="-187">
        <dgm:presLayoutVars>
          <dgm:chPref val="3"/>
        </dgm:presLayoutVars>
      </dgm:prSet>
      <dgm:spPr/>
      <dgm:t>
        <a:bodyPr/>
        <a:lstStyle/>
        <a:p>
          <a:endParaRPr lang="en-US"/>
        </a:p>
      </dgm:t>
    </dgm:pt>
    <dgm:pt modelId="{2C20CCEF-F811-40D5-B267-0F5E8CD0E2B9}" type="pres">
      <dgm:prSet presAssocID="{3C0668E0-97F7-43E6-A6B8-1200D738A198}" presName="horzOne" presStyleCnt="0"/>
      <dgm:spPr/>
    </dgm:pt>
  </dgm:ptLst>
  <dgm:cxnLst>
    <dgm:cxn modelId="{753520EE-81A2-41B9-9928-45ADB814E5EA}" type="presOf" srcId="{F86C4E79-A1CD-4B9E-B976-BE78DB21BCBC}" destId="{1D997E25-72EC-45AB-86AF-5C3CAAD2B1BE}" srcOrd="0" destOrd="0" presId="urn:microsoft.com/office/officeart/2005/8/layout/hierarchy4"/>
    <dgm:cxn modelId="{DBFAA30A-8043-49EE-84D5-84D3B0E37396}" type="presOf" srcId="{3C0668E0-97F7-43E6-A6B8-1200D738A198}" destId="{25D422B0-0C76-49EB-8795-1218E38FDDE5}" srcOrd="0" destOrd="0" presId="urn:microsoft.com/office/officeart/2005/8/layout/hierarchy4"/>
    <dgm:cxn modelId="{33834B45-A343-433D-B552-52CD5A8C729B}" srcId="{F86C4E79-A1CD-4B9E-B976-BE78DB21BCBC}" destId="{3C0668E0-97F7-43E6-A6B8-1200D738A198}" srcOrd="0" destOrd="0" parTransId="{49166619-590B-40D5-9E35-80DBF28EF5B9}" sibTransId="{CBDF0775-0804-41C8-8EBC-220E98F9E0EC}"/>
    <dgm:cxn modelId="{215EB09E-264F-4593-9F10-3A30D5296EA2}" type="presParOf" srcId="{1D997E25-72EC-45AB-86AF-5C3CAAD2B1BE}" destId="{9AB03AE0-E091-408D-BB20-F5E321D92E72}" srcOrd="0" destOrd="0" presId="urn:microsoft.com/office/officeart/2005/8/layout/hierarchy4"/>
    <dgm:cxn modelId="{3512DC93-708B-48C5-AC2D-ED93ED24D35F}" type="presParOf" srcId="{9AB03AE0-E091-408D-BB20-F5E321D92E72}" destId="{25D422B0-0C76-49EB-8795-1218E38FDDE5}" srcOrd="0" destOrd="0" presId="urn:microsoft.com/office/officeart/2005/8/layout/hierarchy4"/>
    <dgm:cxn modelId="{257ED16F-A72F-44A9-9008-CF8B8C81BAA9}" type="presParOf" srcId="{9AB03AE0-E091-408D-BB20-F5E321D92E72}" destId="{2C20CCEF-F811-40D5-B267-0F5E8CD0E2B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Chỉ sử dụng chú thích khi cần thiết</a:t>
          </a:r>
          <a:endParaRPr lang="en-US" sz="2400" b="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6856"/>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Chỉ sử dụng chú thích khi cần thiết</a:t>
          </a:r>
          <a:endParaRPr lang="en-US" sz="2400" b="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Những điều nên tránh trong Java</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Những điều nên tránh trong Java</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Những điều nên tránh trong Java</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Những điều nên tránh trong Java</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Những điều nên tránh trong Java</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Những điều nên tránh trong Java</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Thu gọn những biểu thức dùng nhiều lần</a:t>
          </a: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vi-VN" sz="2400" b="0" smtClean="0">
              <a:latin typeface="Arial" panose="020B0604020202020204" pitchFamily="34" charset="0"/>
              <a:cs typeface="Arial" panose="020B0604020202020204" pitchFamily="34" charset="0"/>
            </a:rPr>
            <a:t>Đưa những biểu thức không phụ thuộc vòng lặp ra ngoài</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6C4E79-A1CD-4B9E-B976-BE78DB21BCBC}"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3C0668E0-97F7-43E6-A6B8-1200D738A198}">
      <dgm:prSet phldrT="[Text]" custT="1"/>
      <dgm:spPr/>
      <dgm:t>
        <a:bodyPr/>
        <a:lstStyle/>
        <a:p>
          <a:r>
            <a:rPr lang="en-US" sz="4000" b="1" smtClean="0">
              <a:latin typeface="Arial" panose="020B0604020202020204" pitchFamily="34" charset="0"/>
              <a:cs typeface="Arial" panose="020B0604020202020204" pitchFamily="34" charset="0"/>
            </a:rPr>
            <a:t>Quy tắc chung</a:t>
          </a:r>
          <a:endParaRPr lang="en-US" sz="4000"/>
        </a:p>
      </dgm:t>
    </dgm:pt>
    <dgm:pt modelId="{49166619-590B-40D5-9E35-80DBF28EF5B9}" type="parTrans" cxnId="{33834B45-A343-433D-B552-52CD5A8C729B}">
      <dgm:prSet/>
      <dgm:spPr/>
      <dgm:t>
        <a:bodyPr/>
        <a:lstStyle/>
        <a:p>
          <a:endParaRPr lang="en-US"/>
        </a:p>
      </dgm:t>
    </dgm:pt>
    <dgm:pt modelId="{CBDF0775-0804-41C8-8EBC-220E98F9E0EC}" type="sibTrans" cxnId="{33834B45-A343-433D-B552-52CD5A8C729B}">
      <dgm:prSet/>
      <dgm:spPr/>
      <dgm:t>
        <a:bodyPr/>
        <a:lstStyle/>
        <a:p>
          <a:endParaRPr lang="en-US"/>
        </a:p>
      </dgm:t>
    </dgm:pt>
    <dgm:pt modelId="{1D997E25-72EC-45AB-86AF-5C3CAAD2B1BE}" type="pres">
      <dgm:prSet presAssocID="{F86C4E79-A1CD-4B9E-B976-BE78DB21BCBC}" presName="Name0" presStyleCnt="0">
        <dgm:presLayoutVars>
          <dgm:chPref val="1"/>
          <dgm:dir/>
          <dgm:animOne val="branch"/>
          <dgm:animLvl val="lvl"/>
          <dgm:resizeHandles/>
        </dgm:presLayoutVars>
      </dgm:prSet>
      <dgm:spPr/>
      <dgm:t>
        <a:bodyPr/>
        <a:lstStyle/>
        <a:p>
          <a:endParaRPr lang="en-US"/>
        </a:p>
      </dgm:t>
    </dgm:pt>
    <dgm:pt modelId="{9AB03AE0-E091-408D-BB20-F5E321D92E72}" type="pres">
      <dgm:prSet presAssocID="{3C0668E0-97F7-43E6-A6B8-1200D738A198}" presName="vertOne" presStyleCnt="0"/>
      <dgm:spPr/>
    </dgm:pt>
    <dgm:pt modelId="{25D422B0-0C76-49EB-8795-1218E38FDDE5}" type="pres">
      <dgm:prSet presAssocID="{3C0668E0-97F7-43E6-A6B8-1200D738A198}" presName="txOne" presStyleLbl="node0" presStyleIdx="0" presStyleCnt="1" custLinFactNeighborX="-187">
        <dgm:presLayoutVars>
          <dgm:chPref val="3"/>
        </dgm:presLayoutVars>
      </dgm:prSet>
      <dgm:spPr/>
      <dgm:t>
        <a:bodyPr/>
        <a:lstStyle/>
        <a:p>
          <a:endParaRPr lang="en-US"/>
        </a:p>
      </dgm:t>
    </dgm:pt>
    <dgm:pt modelId="{2C20CCEF-F811-40D5-B267-0F5E8CD0E2B9}" type="pres">
      <dgm:prSet presAssocID="{3C0668E0-97F7-43E6-A6B8-1200D738A198}" presName="horzOne" presStyleCnt="0"/>
      <dgm:spPr/>
    </dgm:pt>
  </dgm:ptLst>
  <dgm:cxnLst>
    <dgm:cxn modelId="{753520EE-81A2-41B9-9928-45ADB814E5EA}" type="presOf" srcId="{F86C4E79-A1CD-4B9E-B976-BE78DB21BCBC}" destId="{1D997E25-72EC-45AB-86AF-5C3CAAD2B1BE}" srcOrd="0" destOrd="0" presId="urn:microsoft.com/office/officeart/2005/8/layout/hierarchy4"/>
    <dgm:cxn modelId="{DBFAA30A-8043-49EE-84D5-84D3B0E37396}" type="presOf" srcId="{3C0668E0-97F7-43E6-A6B8-1200D738A198}" destId="{25D422B0-0C76-49EB-8795-1218E38FDDE5}" srcOrd="0" destOrd="0" presId="urn:microsoft.com/office/officeart/2005/8/layout/hierarchy4"/>
    <dgm:cxn modelId="{33834B45-A343-433D-B552-52CD5A8C729B}" srcId="{F86C4E79-A1CD-4B9E-B976-BE78DB21BCBC}" destId="{3C0668E0-97F7-43E6-A6B8-1200D738A198}" srcOrd="0" destOrd="0" parTransId="{49166619-590B-40D5-9E35-80DBF28EF5B9}" sibTransId="{CBDF0775-0804-41C8-8EBC-220E98F9E0EC}"/>
    <dgm:cxn modelId="{215EB09E-264F-4593-9F10-3A30D5296EA2}" type="presParOf" srcId="{1D997E25-72EC-45AB-86AF-5C3CAAD2B1BE}" destId="{9AB03AE0-E091-408D-BB20-F5E321D92E72}" srcOrd="0" destOrd="0" presId="urn:microsoft.com/office/officeart/2005/8/layout/hierarchy4"/>
    <dgm:cxn modelId="{3512DC93-708B-48C5-AC2D-ED93ED24D35F}" type="presParOf" srcId="{9AB03AE0-E091-408D-BB20-F5E321D92E72}" destId="{25D422B0-0C76-49EB-8795-1218E38FDDE5}" srcOrd="0" destOrd="0" presId="urn:microsoft.com/office/officeart/2005/8/layout/hierarchy4"/>
    <dgm:cxn modelId="{257ED16F-A72F-44A9-9008-CF8B8C81BAA9}" type="presParOf" srcId="{9AB03AE0-E091-408D-BB20-F5E321D92E72}" destId="{2C20CCEF-F811-40D5-B267-0F5E8CD0E2B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vi-VN" sz="2400" b="0" smtClean="0">
              <a:latin typeface="Arial" panose="020B0604020202020204" pitchFamily="34" charset="0"/>
              <a:cs typeface="Arial" panose="020B0604020202020204" pitchFamily="34" charset="0"/>
            </a:rPr>
            <a:t>Thay thế một biểu thức tương đương </a:t>
          </a:r>
          <a:r>
            <a:rPr lang="en-US" sz="2400" b="0" smtClean="0">
              <a:latin typeface="Arial" panose="020B0604020202020204" pitchFamily="34" charset="0"/>
              <a:cs typeface="Arial" panose="020B0604020202020204" pitchFamily="34" charset="0"/>
            </a:rPr>
            <a:t>có</a:t>
          </a:r>
          <a:r>
            <a:rPr lang="vi-VN" sz="2400" b="0" smtClean="0">
              <a:latin typeface="Arial" panose="020B0604020202020204" pitchFamily="34" charset="0"/>
              <a:cs typeface="Arial" panose="020B0604020202020204" pitchFamily="34" charset="0"/>
            </a:rPr>
            <a:t> lợi về thực thi</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Loại bỏ câu lệnh rẽ nhánh trong vòng lặp</a:t>
          </a: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Thoát khỏi vòng lặp sớm nhất có thể:</a:t>
          </a: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Gom các vòng lặp tương tự nhau</a:t>
          </a: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Sử dụng phép shift thay cho nhân chia</a:t>
          </a: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Cải tiến tính toán cho biến cờ</a:t>
          </a: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Sử dụng biến tạm thay cho truy cập giá trị của phần tử trong mảng</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Tránh lãng phí bộ nhớ</a:t>
          </a: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Đặt Try Catch ra ngoài vòng lặp</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Sử dụng String.length() để kiểm tra chuỗi rỗng </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1466B1-B261-4A1E-B269-F6A334EF920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8F656D94-4DD6-400D-83D8-14C1BB353D85}">
      <dgm:prSet phldrT="[Text]" custT="1"/>
      <dgm:spPr/>
      <dgm:t>
        <a:bodyPr/>
        <a:lstStyle/>
        <a:p>
          <a:r>
            <a:rPr lang="en-US" sz="2400" err="1" smtClean="0">
              <a:latin typeface="Arial" panose="020B0604020202020204" pitchFamily="34" charset="0"/>
              <a:cs typeface="Arial" panose="020B0604020202020204" pitchFamily="34" charset="0"/>
            </a:rPr>
            <a:t>Tên</a:t>
          </a:r>
          <a:r>
            <a:rPr lang="en-US" sz="2400" smtClean="0">
              <a:latin typeface="Arial" panose="020B0604020202020204" pitchFamily="34" charset="0"/>
              <a:cs typeface="Arial" panose="020B0604020202020204" pitchFamily="34" charset="0"/>
            </a:rPr>
            <a:t> project:</a:t>
          </a:r>
          <a:endParaRPr lang="en-US" sz="2400">
            <a:latin typeface="Arial" panose="020B0604020202020204" pitchFamily="34" charset="0"/>
            <a:cs typeface="Arial" panose="020B0604020202020204" pitchFamily="34" charset="0"/>
          </a:endParaRPr>
        </a:p>
      </dgm:t>
    </dgm:pt>
    <dgm:pt modelId="{1A27C170-AD50-4318-A268-60A8A02ABA16}" type="parTrans" cxnId="{5E2B2CA4-87E2-4C20-BD66-2C4957957D31}">
      <dgm:prSet/>
      <dgm:spPr/>
      <dgm:t>
        <a:bodyPr/>
        <a:lstStyle/>
        <a:p>
          <a:endParaRPr lang="en-US">
            <a:latin typeface="Arial" panose="020B0604020202020204" pitchFamily="34" charset="0"/>
            <a:cs typeface="Arial" panose="020B0604020202020204" pitchFamily="34" charset="0"/>
          </a:endParaRPr>
        </a:p>
      </dgm:t>
    </dgm:pt>
    <dgm:pt modelId="{FC0FA5F9-7196-4C50-9200-365B364C824F}" type="sibTrans" cxnId="{5E2B2CA4-87E2-4C20-BD66-2C4957957D31}">
      <dgm:prSet/>
      <dgm:spPr/>
      <dgm:t>
        <a:bodyPr/>
        <a:lstStyle/>
        <a:p>
          <a:endParaRPr lang="en-US">
            <a:latin typeface="Arial" panose="020B0604020202020204" pitchFamily="34" charset="0"/>
            <a:cs typeface="Arial" panose="020B0604020202020204" pitchFamily="34" charset="0"/>
          </a:endParaRPr>
        </a:p>
      </dgm:t>
    </dgm:pt>
    <dgm:pt modelId="{1BD603FE-3F2D-4B09-A0B6-080659DAEFD4}">
      <dgm:prSet phldrT="[Text]" custT="1"/>
      <dgm:spPr/>
      <dgm:t>
        <a:bodyPr/>
        <a:lstStyle/>
        <a:p>
          <a:r>
            <a:rPr lang="en-US" sz="2400" err="1" smtClean="0">
              <a:latin typeface="Arial" panose="020B0604020202020204" pitchFamily="34" charset="0"/>
              <a:cs typeface="Arial" panose="020B0604020202020204" pitchFamily="34" charset="0"/>
            </a:rPr>
            <a:t>Nên</a:t>
          </a:r>
          <a:r>
            <a:rPr lang="en-US" sz="2400" smtClean="0">
              <a:latin typeface="Arial" panose="020B0604020202020204" pitchFamily="34" charset="0"/>
              <a:cs typeface="Arial" panose="020B0604020202020204" pitchFamily="34" charset="0"/>
            </a:rPr>
            <a:t> dùng (</a:t>
          </a:r>
          <a:r>
            <a:rPr lang="en-US" sz="2400" err="1" smtClean="0">
              <a:latin typeface="Arial" panose="020B0604020202020204" pitchFamily="34" charset="0"/>
              <a:cs typeface="Arial" panose="020B0604020202020204" pitchFamily="34" charset="0"/>
            </a:rPr>
            <a:t>cụm</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danh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từ</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và</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viết</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hoa</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kí</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tự</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đầu</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dgm:t>
    </dgm:pt>
    <dgm:pt modelId="{2AC9F757-E25C-4F00-8D83-38064A671AEE}" type="parTrans" cxnId="{94B555A5-347B-4F3F-A9CC-985A87BEFCC6}">
      <dgm:prSet/>
      <dgm:spPr/>
      <dgm:t>
        <a:bodyPr/>
        <a:lstStyle/>
        <a:p>
          <a:endParaRPr lang="en-US">
            <a:latin typeface="Arial" panose="020B0604020202020204" pitchFamily="34" charset="0"/>
            <a:cs typeface="Arial" panose="020B0604020202020204" pitchFamily="34" charset="0"/>
          </a:endParaRPr>
        </a:p>
      </dgm:t>
    </dgm:pt>
    <dgm:pt modelId="{5852BB48-6BE4-4C4D-8206-EEE81326645B}" type="sibTrans" cxnId="{94B555A5-347B-4F3F-A9CC-985A87BEFCC6}">
      <dgm:prSet/>
      <dgm:spPr/>
      <dgm:t>
        <a:bodyPr/>
        <a:lstStyle/>
        <a:p>
          <a:endParaRPr lang="en-US">
            <a:latin typeface="Arial" panose="020B0604020202020204" pitchFamily="34" charset="0"/>
            <a:cs typeface="Arial" panose="020B0604020202020204" pitchFamily="34" charset="0"/>
          </a:endParaRPr>
        </a:p>
      </dgm:t>
    </dgm:pt>
    <dgm:pt modelId="{C5736BE1-AF41-4024-95CB-368B38A2EA3D}">
      <dgm:prSet phldrT="[Text]" custT="1"/>
      <dgm:spPr/>
      <dgm:t>
        <a:bodyPr/>
        <a:lstStyle/>
        <a:p>
          <a:r>
            <a:rPr lang="en-US" sz="2400" smtClean="0">
              <a:latin typeface="Arial" panose="020B0604020202020204" pitchFamily="34" charset="0"/>
              <a:cs typeface="Arial" panose="020B0604020202020204" pitchFamily="34" charset="0"/>
            </a:rPr>
            <a:t>	Ví </a:t>
          </a:r>
          <a:r>
            <a:rPr lang="en-US" sz="2400" err="1" smtClean="0">
              <a:latin typeface="Arial" panose="020B0604020202020204" pitchFamily="34" charset="0"/>
              <a:cs typeface="Arial" panose="020B0604020202020204" pitchFamily="34" charset="0"/>
            </a:rPr>
            <a:t>dụ</a:t>
          </a:r>
          <a:r>
            <a:rPr lang="en-US" sz="2400" smtClean="0">
              <a:latin typeface="Arial" panose="020B0604020202020204" pitchFamily="34" charset="0"/>
              <a:cs typeface="Arial" panose="020B0604020202020204" pitchFamily="34" charset="0"/>
            </a:rPr>
            <a:t>: nên đặt là QuanLyHocVien thay vì quanlyhocvien.</a:t>
          </a:r>
          <a:endParaRPr lang="en-US" sz="2400">
            <a:latin typeface="Arial" panose="020B0604020202020204" pitchFamily="34" charset="0"/>
            <a:cs typeface="Arial" panose="020B0604020202020204" pitchFamily="34" charset="0"/>
          </a:endParaRPr>
        </a:p>
      </dgm:t>
    </dgm:pt>
    <dgm:pt modelId="{69A66FA9-206F-45DC-8929-5515A37B652B}" type="parTrans" cxnId="{83FB7DF4-DB7D-4977-93A5-9900BE1B25D6}">
      <dgm:prSet/>
      <dgm:spPr/>
      <dgm:t>
        <a:bodyPr/>
        <a:lstStyle/>
        <a:p>
          <a:endParaRPr lang="en-US">
            <a:latin typeface="Arial" panose="020B0604020202020204" pitchFamily="34" charset="0"/>
            <a:cs typeface="Arial" panose="020B0604020202020204" pitchFamily="34" charset="0"/>
          </a:endParaRPr>
        </a:p>
      </dgm:t>
    </dgm:pt>
    <dgm:pt modelId="{5813DF3E-8DBC-4FAD-963A-0FD7962EF725}" type="sibTrans" cxnId="{83FB7DF4-DB7D-4977-93A5-9900BE1B25D6}">
      <dgm:prSet/>
      <dgm:spPr/>
      <dgm:t>
        <a:bodyPr/>
        <a:lstStyle/>
        <a:p>
          <a:endParaRPr lang="en-US">
            <a:latin typeface="Arial" panose="020B0604020202020204" pitchFamily="34" charset="0"/>
            <a:cs typeface="Arial" panose="020B0604020202020204" pitchFamily="34" charset="0"/>
          </a:endParaRPr>
        </a:p>
      </dgm:t>
    </dgm:pt>
    <dgm:pt modelId="{D05A139D-C06C-467C-B9BA-98786B7F465A}">
      <dgm:prSet phldrT="[Text]" custT="1"/>
      <dgm:spPr/>
      <dgm:t>
        <a:bodyPr/>
        <a:lstStyle/>
        <a:p>
          <a:r>
            <a:rPr lang="en-US" sz="2400" err="1" smtClean="0">
              <a:latin typeface="Arial" panose="020B0604020202020204" pitchFamily="34" charset="0"/>
              <a:cs typeface="Arial" panose="020B0604020202020204" pitchFamily="34" charset="0"/>
            </a:rPr>
            <a:t>Tên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gói</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dgm:t>
    </dgm:pt>
    <dgm:pt modelId="{DBA73F56-496D-45D6-95D3-A2AC25001EEE}" type="parTrans" cxnId="{C412EB73-AC2E-41D6-85D9-6393593B9D68}">
      <dgm:prSet/>
      <dgm:spPr/>
      <dgm:t>
        <a:bodyPr/>
        <a:lstStyle/>
        <a:p>
          <a:endParaRPr lang="en-US">
            <a:latin typeface="Arial" panose="020B0604020202020204" pitchFamily="34" charset="0"/>
            <a:cs typeface="Arial" panose="020B0604020202020204" pitchFamily="34" charset="0"/>
          </a:endParaRPr>
        </a:p>
      </dgm:t>
    </dgm:pt>
    <dgm:pt modelId="{0DDC8353-0E05-4671-B778-1EF85902A2FD}" type="sibTrans" cxnId="{C412EB73-AC2E-41D6-85D9-6393593B9D68}">
      <dgm:prSet/>
      <dgm:spPr/>
      <dgm:t>
        <a:bodyPr/>
        <a:lstStyle/>
        <a:p>
          <a:endParaRPr lang="en-US">
            <a:latin typeface="Arial" panose="020B0604020202020204" pitchFamily="34" charset="0"/>
            <a:cs typeface="Arial" panose="020B0604020202020204" pitchFamily="34" charset="0"/>
          </a:endParaRPr>
        </a:p>
      </dgm:t>
    </dgm:pt>
    <dgm:pt modelId="{85AAC3F2-173D-4B7C-A65C-858A19FD44AB}">
      <dgm:prSet phldrT="[Text]" custT="1"/>
      <dgm:spPr/>
      <dgm:t>
        <a:bodyPr/>
        <a:lstStyle/>
        <a:p>
          <a:r>
            <a:rPr lang="en-US" sz="2400" baseline="0" err="1" smtClean="0">
              <a:latin typeface="Arial" panose="020B0604020202020204" pitchFamily="34" charset="0"/>
              <a:cs typeface="Arial" panose="020B0604020202020204" pitchFamily="34" charset="0"/>
            </a:rPr>
            <a:t>Nên</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viết</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tất</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cả</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bằng</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chữ</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thường</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để</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dễ</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phân</a:t>
          </a:r>
          <a:r>
            <a:rPr lang="en-US" sz="2400" baseline="0" smtClean="0">
              <a:latin typeface="Arial" panose="020B0604020202020204" pitchFamily="34" charset="0"/>
              <a:cs typeface="Arial" panose="020B0604020202020204" pitchFamily="34" charset="0"/>
            </a:rPr>
            <a:t> </a:t>
          </a:r>
          <a:r>
            <a:rPr lang="en-US" sz="2400" baseline="0" err="1" smtClean="0">
              <a:latin typeface="Arial" panose="020B0604020202020204" pitchFamily="34" charset="0"/>
              <a:cs typeface="Arial" panose="020B0604020202020204" pitchFamily="34" charset="0"/>
            </a:rPr>
            <a:t>biệt</a:t>
          </a:r>
          <a:r>
            <a:rPr lang="en-US" sz="2400" baseline="0" smtClean="0">
              <a:latin typeface="Arial" panose="020B0604020202020204" pitchFamily="34" charset="0"/>
              <a:cs typeface="Arial" panose="020B0604020202020204" pitchFamily="34" charset="0"/>
            </a:rPr>
            <a:t>.</a:t>
          </a:r>
          <a:endParaRPr lang="en-US" sz="2400" baseline="0">
            <a:latin typeface="Arial" panose="020B0604020202020204" pitchFamily="34" charset="0"/>
            <a:cs typeface="Arial" panose="020B0604020202020204" pitchFamily="34" charset="0"/>
          </a:endParaRPr>
        </a:p>
      </dgm:t>
    </dgm:pt>
    <dgm:pt modelId="{834C720A-F969-4953-AC25-048EC850E67F}" type="parTrans" cxnId="{6D2756DD-4A71-4834-BAF0-598D4785B665}">
      <dgm:prSet/>
      <dgm:spPr/>
      <dgm:t>
        <a:bodyPr/>
        <a:lstStyle/>
        <a:p>
          <a:endParaRPr lang="en-US">
            <a:latin typeface="Arial" panose="020B0604020202020204" pitchFamily="34" charset="0"/>
            <a:cs typeface="Arial" panose="020B0604020202020204" pitchFamily="34" charset="0"/>
          </a:endParaRPr>
        </a:p>
      </dgm:t>
    </dgm:pt>
    <dgm:pt modelId="{57B7D2E1-53F7-4AD6-AD56-7B0E01A9B1AE}" type="sibTrans" cxnId="{6D2756DD-4A71-4834-BAF0-598D4785B665}">
      <dgm:prSet/>
      <dgm:spPr/>
      <dgm:t>
        <a:bodyPr/>
        <a:lstStyle/>
        <a:p>
          <a:endParaRPr lang="en-US">
            <a:latin typeface="Arial" panose="020B0604020202020204" pitchFamily="34" charset="0"/>
            <a:cs typeface="Arial" panose="020B0604020202020204" pitchFamily="34" charset="0"/>
          </a:endParaRPr>
        </a:p>
      </dgm:t>
    </dgm:pt>
    <dgm:pt modelId="{CE4658FF-7ADC-4E59-9954-E8D0111CFE11}">
      <dgm:prSet phldrT="[Text]" custT="1"/>
      <dgm:spPr/>
      <dgm:t>
        <a:bodyPr/>
        <a:lstStyle/>
        <a:p>
          <a:r>
            <a:rPr lang="en-US" sz="2400" smtClean="0">
              <a:latin typeface="Arial" panose="020B0604020202020204" pitchFamily="34" charset="0"/>
              <a:cs typeface="Arial" panose="020B0604020202020204" pitchFamily="34" charset="0"/>
            </a:rPr>
            <a:t>	Ví dụ: Nên đặt là datahocvien.</a:t>
          </a:r>
          <a:endParaRPr lang="en-US" sz="2400">
            <a:latin typeface="Arial" panose="020B0604020202020204" pitchFamily="34" charset="0"/>
            <a:cs typeface="Arial" panose="020B0604020202020204" pitchFamily="34" charset="0"/>
          </a:endParaRPr>
        </a:p>
      </dgm:t>
    </dgm:pt>
    <dgm:pt modelId="{C9622D08-DD17-456B-BD51-EFDC77A2B720}" type="parTrans" cxnId="{81825215-904D-48CF-A091-32FE112CFFA5}">
      <dgm:prSet/>
      <dgm:spPr/>
      <dgm:t>
        <a:bodyPr/>
        <a:lstStyle/>
        <a:p>
          <a:endParaRPr lang="en-US">
            <a:latin typeface="Arial" panose="020B0604020202020204" pitchFamily="34" charset="0"/>
            <a:cs typeface="Arial" panose="020B0604020202020204" pitchFamily="34" charset="0"/>
          </a:endParaRPr>
        </a:p>
      </dgm:t>
    </dgm:pt>
    <dgm:pt modelId="{91DF48F0-8673-4557-B4FF-55C7D20393C7}" type="sibTrans" cxnId="{81825215-904D-48CF-A091-32FE112CFFA5}">
      <dgm:prSet/>
      <dgm:spPr/>
      <dgm:t>
        <a:bodyPr/>
        <a:lstStyle/>
        <a:p>
          <a:endParaRPr lang="en-US">
            <a:latin typeface="Arial" panose="020B0604020202020204" pitchFamily="34" charset="0"/>
            <a:cs typeface="Arial" panose="020B0604020202020204" pitchFamily="34" charset="0"/>
          </a:endParaRPr>
        </a:p>
      </dgm:t>
    </dgm:pt>
    <dgm:pt modelId="{BE90B4D0-77A5-4EC6-B856-9D2EE74DFBEC}">
      <dgm:prSet phldrT="[Text]" custT="1"/>
      <dgm:spPr/>
      <dgm:t>
        <a:bodyPr/>
        <a:lstStyle/>
        <a:p>
          <a:endParaRPr lang="en-US" sz="2400">
            <a:latin typeface="Arial" panose="020B0604020202020204" pitchFamily="34" charset="0"/>
            <a:cs typeface="Arial" panose="020B0604020202020204" pitchFamily="34" charset="0"/>
          </a:endParaRPr>
        </a:p>
      </dgm:t>
    </dgm:pt>
    <dgm:pt modelId="{842227FD-C522-4C17-8B02-ADBE21ED4F9B}" type="parTrans" cxnId="{C9F3CBAB-06CC-4DDB-8CDB-D3DD6CDEA434}">
      <dgm:prSet/>
      <dgm:spPr/>
      <dgm:t>
        <a:bodyPr/>
        <a:lstStyle/>
        <a:p>
          <a:endParaRPr lang="en-US"/>
        </a:p>
      </dgm:t>
    </dgm:pt>
    <dgm:pt modelId="{FE9B0C32-5EEB-4145-8944-EE313502296F}" type="sibTrans" cxnId="{C9F3CBAB-06CC-4DDB-8CDB-D3DD6CDEA434}">
      <dgm:prSet/>
      <dgm:spPr/>
      <dgm:t>
        <a:bodyPr/>
        <a:lstStyle/>
        <a:p>
          <a:endParaRPr lang="en-US"/>
        </a:p>
      </dgm:t>
    </dgm:pt>
    <dgm:pt modelId="{79482B94-87C7-4108-9915-6CDFAF6DF069}">
      <dgm:prSet phldrT="[Text]" custT="1"/>
      <dgm:spPr/>
      <dgm:t>
        <a:bodyPr/>
        <a:lstStyle/>
        <a:p>
          <a:endParaRPr lang="en-US" sz="2400">
            <a:latin typeface="Arial" panose="020B0604020202020204" pitchFamily="34" charset="0"/>
            <a:cs typeface="Arial" panose="020B0604020202020204" pitchFamily="34" charset="0"/>
          </a:endParaRPr>
        </a:p>
      </dgm:t>
    </dgm:pt>
    <dgm:pt modelId="{6C9C358F-0CF8-418B-9516-E1018178F86A}" type="parTrans" cxnId="{C64A0C02-C9E2-4939-AD75-8DF53917DEA6}">
      <dgm:prSet/>
      <dgm:spPr/>
      <dgm:t>
        <a:bodyPr/>
        <a:lstStyle/>
        <a:p>
          <a:endParaRPr lang="en-US"/>
        </a:p>
      </dgm:t>
    </dgm:pt>
    <dgm:pt modelId="{B74237DF-7182-4237-9F7C-D69351388FE9}" type="sibTrans" cxnId="{C64A0C02-C9E2-4939-AD75-8DF53917DEA6}">
      <dgm:prSet/>
      <dgm:spPr/>
      <dgm:t>
        <a:bodyPr/>
        <a:lstStyle/>
        <a:p>
          <a:endParaRPr lang="en-US"/>
        </a:p>
      </dgm:t>
    </dgm:pt>
    <dgm:pt modelId="{EA6578D1-07DD-432F-A82C-981C2151DBAB}" type="pres">
      <dgm:prSet presAssocID="{7D1466B1-B261-4A1E-B269-F6A334EF9202}" presName="Name0" presStyleCnt="0">
        <dgm:presLayoutVars>
          <dgm:chMax/>
          <dgm:chPref val="3"/>
          <dgm:dir/>
          <dgm:animOne val="branch"/>
          <dgm:animLvl val="lvl"/>
        </dgm:presLayoutVars>
      </dgm:prSet>
      <dgm:spPr/>
      <dgm:t>
        <a:bodyPr/>
        <a:lstStyle/>
        <a:p>
          <a:endParaRPr lang="en-US"/>
        </a:p>
      </dgm:t>
    </dgm:pt>
    <dgm:pt modelId="{F16E0A2D-0952-4BA1-8586-699B8E4242B6}" type="pres">
      <dgm:prSet presAssocID="{8F656D94-4DD6-400D-83D8-14C1BB353D85}" presName="composite" presStyleCnt="0"/>
      <dgm:spPr/>
    </dgm:pt>
    <dgm:pt modelId="{BEBFCA90-6245-418F-ACD6-ECB72AA689F1}" type="pres">
      <dgm:prSet presAssocID="{8F656D94-4DD6-400D-83D8-14C1BB353D85}" presName="FirstChild" presStyleLbl="revTx" presStyleIdx="0" presStyleCnt="4">
        <dgm:presLayoutVars>
          <dgm:chMax val="0"/>
          <dgm:chPref val="0"/>
          <dgm:bulletEnabled val="1"/>
        </dgm:presLayoutVars>
      </dgm:prSet>
      <dgm:spPr/>
      <dgm:t>
        <a:bodyPr/>
        <a:lstStyle/>
        <a:p>
          <a:endParaRPr lang="en-US"/>
        </a:p>
      </dgm:t>
    </dgm:pt>
    <dgm:pt modelId="{F6493969-28A6-4E5A-9FBF-053F80A663D9}" type="pres">
      <dgm:prSet presAssocID="{8F656D94-4DD6-400D-83D8-14C1BB353D85}" presName="Parent" presStyleLbl="alignNode1" presStyleIdx="0" presStyleCnt="2">
        <dgm:presLayoutVars>
          <dgm:chMax val="3"/>
          <dgm:chPref val="3"/>
          <dgm:bulletEnabled val="1"/>
        </dgm:presLayoutVars>
      </dgm:prSet>
      <dgm:spPr/>
      <dgm:t>
        <a:bodyPr/>
        <a:lstStyle/>
        <a:p>
          <a:endParaRPr lang="en-US"/>
        </a:p>
      </dgm:t>
    </dgm:pt>
    <dgm:pt modelId="{9163C53B-C363-4A58-876A-D40B1C961B86}" type="pres">
      <dgm:prSet presAssocID="{8F656D94-4DD6-400D-83D8-14C1BB353D85}" presName="Accent" presStyleLbl="parChTrans1D1" presStyleIdx="0" presStyleCnt="2"/>
      <dgm:spPr/>
    </dgm:pt>
    <dgm:pt modelId="{93C1F53B-B300-4652-8B69-C4A3D0433023}" type="pres">
      <dgm:prSet presAssocID="{8F656D94-4DD6-400D-83D8-14C1BB353D85}" presName="Child" presStyleLbl="revTx" presStyleIdx="1" presStyleCnt="4" custScaleY="51822">
        <dgm:presLayoutVars>
          <dgm:chMax val="0"/>
          <dgm:chPref val="0"/>
          <dgm:bulletEnabled val="1"/>
        </dgm:presLayoutVars>
      </dgm:prSet>
      <dgm:spPr/>
      <dgm:t>
        <a:bodyPr/>
        <a:lstStyle/>
        <a:p>
          <a:endParaRPr lang="en-US"/>
        </a:p>
      </dgm:t>
    </dgm:pt>
    <dgm:pt modelId="{7EB19FD1-C26C-41DB-86C1-EFE403DCDEB8}" type="pres">
      <dgm:prSet presAssocID="{FC0FA5F9-7196-4C50-9200-365B364C824F}" presName="sibTrans" presStyleCnt="0"/>
      <dgm:spPr/>
    </dgm:pt>
    <dgm:pt modelId="{BB3EBBF6-AEEB-4E35-BDF2-E8FB47A14210}" type="pres">
      <dgm:prSet presAssocID="{D05A139D-C06C-467C-B9BA-98786B7F465A}" presName="composite" presStyleCnt="0"/>
      <dgm:spPr/>
    </dgm:pt>
    <dgm:pt modelId="{122A339C-812C-4539-BCC6-DFA0A7890257}" type="pres">
      <dgm:prSet presAssocID="{D05A139D-C06C-467C-B9BA-98786B7F465A}" presName="FirstChild" presStyleLbl="revTx" presStyleIdx="2" presStyleCnt="4">
        <dgm:presLayoutVars>
          <dgm:chMax val="0"/>
          <dgm:chPref val="0"/>
          <dgm:bulletEnabled val="1"/>
        </dgm:presLayoutVars>
      </dgm:prSet>
      <dgm:spPr/>
      <dgm:t>
        <a:bodyPr/>
        <a:lstStyle/>
        <a:p>
          <a:endParaRPr lang="en-US"/>
        </a:p>
      </dgm:t>
    </dgm:pt>
    <dgm:pt modelId="{3448DB53-ACF5-47DA-9FFE-FC88B3CC807F}" type="pres">
      <dgm:prSet presAssocID="{D05A139D-C06C-467C-B9BA-98786B7F465A}" presName="Parent" presStyleLbl="alignNode1" presStyleIdx="1" presStyleCnt="2">
        <dgm:presLayoutVars>
          <dgm:chMax val="3"/>
          <dgm:chPref val="3"/>
          <dgm:bulletEnabled val="1"/>
        </dgm:presLayoutVars>
      </dgm:prSet>
      <dgm:spPr/>
      <dgm:t>
        <a:bodyPr/>
        <a:lstStyle/>
        <a:p>
          <a:endParaRPr lang="en-US"/>
        </a:p>
      </dgm:t>
    </dgm:pt>
    <dgm:pt modelId="{45CCE251-ACE4-4D5D-9C67-2E26B8CA6F88}" type="pres">
      <dgm:prSet presAssocID="{D05A139D-C06C-467C-B9BA-98786B7F465A}" presName="Accent" presStyleLbl="parChTrans1D1" presStyleIdx="1" presStyleCnt="2"/>
      <dgm:spPr/>
    </dgm:pt>
    <dgm:pt modelId="{8026627F-5A3F-46BF-87C5-D1BEEA011489}" type="pres">
      <dgm:prSet presAssocID="{D05A139D-C06C-467C-B9BA-98786B7F465A}" presName="Child" presStyleLbl="revTx" presStyleIdx="3" presStyleCnt="4" custScaleY="52786">
        <dgm:presLayoutVars>
          <dgm:chMax val="0"/>
          <dgm:chPref val="0"/>
          <dgm:bulletEnabled val="1"/>
        </dgm:presLayoutVars>
      </dgm:prSet>
      <dgm:spPr/>
      <dgm:t>
        <a:bodyPr/>
        <a:lstStyle/>
        <a:p>
          <a:endParaRPr lang="en-US"/>
        </a:p>
      </dgm:t>
    </dgm:pt>
  </dgm:ptLst>
  <dgm:cxnLst>
    <dgm:cxn modelId="{9134EE37-F5B3-45D2-82FC-EC4A70994779}" type="presOf" srcId="{BE90B4D0-77A5-4EC6-B856-9D2EE74DFBEC}" destId="{93C1F53B-B300-4652-8B69-C4A3D0433023}" srcOrd="0" destOrd="0" presId="urn:microsoft.com/office/officeart/2011/layout/TabList"/>
    <dgm:cxn modelId="{94B555A5-347B-4F3F-A9CC-985A87BEFCC6}" srcId="{8F656D94-4DD6-400D-83D8-14C1BB353D85}" destId="{1BD603FE-3F2D-4B09-A0B6-080659DAEFD4}" srcOrd="0" destOrd="0" parTransId="{2AC9F757-E25C-4F00-8D83-38064A671AEE}" sibTransId="{5852BB48-6BE4-4C4D-8206-EEE81326645B}"/>
    <dgm:cxn modelId="{5E2B2CA4-87E2-4C20-BD66-2C4957957D31}" srcId="{7D1466B1-B261-4A1E-B269-F6A334EF9202}" destId="{8F656D94-4DD6-400D-83D8-14C1BB353D85}" srcOrd="0" destOrd="0" parTransId="{1A27C170-AD50-4318-A268-60A8A02ABA16}" sibTransId="{FC0FA5F9-7196-4C50-9200-365B364C824F}"/>
    <dgm:cxn modelId="{34C0C2E1-13DB-462D-88A9-4E7352B3FC8A}" type="presOf" srcId="{85AAC3F2-173D-4B7C-A65C-858A19FD44AB}" destId="{122A339C-812C-4539-BCC6-DFA0A7890257}" srcOrd="0" destOrd="0" presId="urn:microsoft.com/office/officeart/2011/layout/TabList"/>
    <dgm:cxn modelId="{6D2756DD-4A71-4834-BAF0-598D4785B665}" srcId="{D05A139D-C06C-467C-B9BA-98786B7F465A}" destId="{85AAC3F2-173D-4B7C-A65C-858A19FD44AB}" srcOrd="0" destOrd="0" parTransId="{834C720A-F969-4953-AC25-048EC850E67F}" sibTransId="{57B7D2E1-53F7-4AD6-AD56-7B0E01A9B1AE}"/>
    <dgm:cxn modelId="{671758F3-AC9C-4555-9D0A-CA2E58F9C941}" type="presOf" srcId="{1BD603FE-3F2D-4B09-A0B6-080659DAEFD4}" destId="{BEBFCA90-6245-418F-ACD6-ECB72AA689F1}" srcOrd="0" destOrd="0" presId="urn:microsoft.com/office/officeart/2011/layout/TabList"/>
    <dgm:cxn modelId="{C64A0C02-C9E2-4939-AD75-8DF53917DEA6}" srcId="{D05A139D-C06C-467C-B9BA-98786B7F465A}" destId="{79482B94-87C7-4108-9915-6CDFAF6DF069}" srcOrd="1" destOrd="0" parTransId="{6C9C358F-0CF8-418B-9516-E1018178F86A}" sibTransId="{B74237DF-7182-4237-9F7C-D69351388FE9}"/>
    <dgm:cxn modelId="{7A767F34-A671-4696-9CC3-13ADE6789F57}" type="presOf" srcId="{79482B94-87C7-4108-9915-6CDFAF6DF069}" destId="{8026627F-5A3F-46BF-87C5-D1BEEA011489}" srcOrd="0" destOrd="0" presId="urn:microsoft.com/office/officeart/2011/layout/TabList"/>
    <dgm:cxn modelId="{1BF4B843-3758-4025-A4D9-D81624955BB4}" type="presOf" srcId="{D05A139D-C06C-467C-B9BA-98786B7F465A}" destId="{3448DB53-ACF5-47DA-9FFE-FC88B3CC807F}" srcOrd="0" destOrd="0" presId="urn:microsoft.com/office/officeart/2011/layout/TabList"/>
    <dgm:cxn modelId="{C9F3CBAB-06CC-4DDB-8CDB-D3DD6CDEA434}" srcId="{8F656D94-4DD6-400D-83D8-14C1BB353D85}" destId="{BE90B4D0-77A5-4EC6-B856-9D2EE74DFBEC}" srcOrd="1" destOrd="0" parTransId="{842227FD-C522-4C17-8B02-ADBE21ED4F9B}" sibTransId="{FE9B0C32-5EEB-4145-8944-EE313502296F}"/>
    <dgm:cxn modelId="{D99B5B7E-AEA9-4727-8E9D-40F574D0362A}" type="presOf" srcId="{C5736BE1-AF41-4024-95CB-368B38A2EA3D}" destId="{93C1F53B-B300-4652-8B69-C4A3D0433023}" srcOrd="0" destOrd="1" presId="urn:microsoft.com/office/officeart/2011/layout/TabList"/>
    <dgm:cxn modelId="{55645A3E-6F6B-42DB-8594-6C2B684259F6}" type="presOf" srcId="{CE4658FF-7ADC-4E59-9954-E8D0111CFE11}" destId="{8026627F-5A3F-46BF-87C5-D1BEEA011489}" srcOrd="0" destOrd="1" presId="urn:microsoft.com/office/officeart/2011/layout/TabList"/>
    <dgm:cxn modelId="{F5D54448-20CE-4DE4-AF7E-E4BDF2DBA2BE}" type="presOf" srcId="{8F656D94-4DD6-400D-83D8-14C1BB353D85}" destId="{F6493969-28A6-4E5A-9FBF-053F80A663D9}" srcOrd="0" destOrd="0" presId="urn:microsoft.com/office/officeart/2011/layout/TabList"/>
    <dgm:cxn modelId="{81825215-904D-48CF-A091-32FE112CFFA5}" srcId="{79482B94-87C7-4108-9915-6CDFAF6DF069}" destId="{CE4658FF-7ADC-4E59-9954-E8D0111CFE11}" srcOrd="0" destOrd="0" parTransId="{C9622D08-DD17-456B-BD51-EFDC77A2B720}" sibTransId="{91DF48F0-8673-4557-B4FF-55C7D20393C7}"/>
    <dgm:cxn modelId="{83FB7DF4-DB7D-4977-93A5-9900BE1B25D6}" srcId="{BE90B4D0-77A5-4EC6-B856-9D2EE74DFBEC}" destId="{C5736BE1-AF41-4024-95CB-368B38A2EA3D}" srcOrd="0" destOrd="0" parTransId="{69A66FA9-206F-45DC-8929-5515A37B652B}" sibTransId="{5813DF3E-8DBC-4FAD-963A-0FD7962EF725}"/>
    <dgm:cxn modelId="{80D0A832-6FA5-4AAC-AE37-52B204EA4D9B}" type="presOf" srcId="{7D1466B1-B261-4A1E-B269-F6A334EF9202}" destId="{EA6578D1-07DD-432F-A82C-981C2151DBAB}" srcOrd="0" destOrd="0" presId="urn:microsoft.com/office/officeart/2011/layout/TabList"/>
    <dgm:cxn modelId="{C412EB73-AC2E-41D6-85D9-6393593B9D68}" srcId="{7D1466B1-B261-4A1E-B269-F6A334EF9202}" destId="{D05A139D-C06C-467C-B9BA-98786B7F465A}" srcOrd="1" destOrd="0" parTransId="{DBA73F56-496D-45D6-95D3-A2AC25001EEE}" sibTransId="{0DDC8353-0E05-4671-B778-1EF85902A2FD}"/>
    <dgm:cxn modelId="{D3477C28-86FC-48E1-8CE1-6D1BFCA5A6BC}" type="presParOf" srcId="{EA6578D1-07DD-432F-A82C-981C2151DBAB}" destId="{F16E0A2D-0952-4BA1-8586-699B8E4242B6}" srcOrd="0" destOrd="0" presId="urn:microsoft.com/office/officeart/2011/layout/TabList"/>
    <dgm:cxn modelId="{49A6A098-FF12-4162-B36A-B2A09AEC4A1F}" type="presParOf" srcId="{F16E0A2D-0952-4BA1-8586-699B8E4242B6}" destId="{BEBFCA90-6245-418F-ACD6-ECB72AA689F1}" srcOrd="0" destOrd="0" presId="urn:microsoft.com/office/officeart/2011/layout/TabList"/>
    <dgm:cxn modelId="{A9FF54DA-CE79-43EF-9165-8281BF1891C7}" type="presParOf" srcId="{F16E0A2D-0952-4BA1-8586-699B8E4242B6}" destId="{F6493969-28A6-4E5A-9FBF-053F80A663D9}" srcOrd="1" destOrd="0" presId="urn:microsoft.com/office/officeart/2011/layout/TabList"/>
    <dgm:cxn modelId="{759811F1-7CFD-4A8F-9AD0-6E0462F827F8}" type="presParOf" srcId="{F16E0A2D-0952-4BA1-8586-699B8E4242B6}" destId="{9163C53B-C363-4A58-876A-D40B1C961B86}" srcOrd="2" destOrd="0" presId="urn:microsoft.com/office/officeart/2011/layout/TabList"/>
    <dgm:cxn modelId="{C87AB7E3-AECA-44C7-ACD6-29A99B39EB0D}" type="presParOf" srcId="{EA6578D1-07DD-432F-A82C-981C2151DBAB}" destId="{93C1F53B-B300-4652-8B69-C4A3D0433023}" srcOrd="1" destOrd="0" presId="urn:microsoft.com/office/officeart/2011/layout/TabList"/>
    <dgm:cxn modelId="{B2317EF1-87A7-4FDA-8E85-9A6259F76E13}" type="presParOf" srcId="{EA6578D1-07DD-432F-A82C-981C2151DBAB}" destId="{7EB19FD1-C26C-41DB-86C1-EFE403DCDEB8}" srcOrd="2" destOrd="0" presId="urn:microsoft.com/office/officeart/2011/layout/TabList"/>
    <dgm:cxn modelId="{4B9F936A-38B8-4CC4-AF8C-61BC6D7D5C4A}" type="presParOf" srcId="{EA6578D1-07DD-432F-A82C-981C2151DBAB}" destId="{BB3EBBF6-AEEB-4E35-BDF2-E8FB47A14210}" srcOrd="3" destOrd="0" presId="urn:microsoft.com/office/officeart/2011/layout/TabList"/>
    <dgm:cxn modelId="{37FEE505-AC5A-44F5-8B03-6A13C2874A2E}" type="presParOf" srcId="{BB3EBBF6-AEEB-4E35-BDF2-E8FB47A14210}" destId="{122A339C-812C-4539-BCC6-DFA0A7890257}" srcOrd="0" destOrd="0" presId="urn:microsoft.com/office/officeart/2011/layout/TabList"/>
    <dgm:cxn modelId="{E4AB851A-B264-4FB7-96AA-DC2DAEA6F128}" type="presParOf" srcId="{BB3EBBF6-AEEB-4E35-BDF2-E8FB47A14210}" destId="{3448DB53-ACF5-47DA-9FFE-FC88B3CC807F}" srcOrd="1" destOrd="0" presId="urn:microsoft.com/office/officeart/2011/layout/TabList"/>
    <dgm:cxn modelId="{BFFA83C7-7598-4A7E-B8D8-5E4873F79BE3}" type="presParOf" srcId="{BB3EBBF6-AEEB-4E35-BDF2-E8FB47A14210}" destId="{45CCE251-ACE4-4D5D-9C67-2E26B8CA6F88}" srcOrd="2" destOrd="0" presId="urn:microsoft.com/office/officeart/2011/layout/TabList"/>
    <dgm:cxn modelId="{74F33CAF-AC3D-487F-81A9-76A52D2CDE1E}" type="presParOf" srcId="{EA6578D1-07DD-432F-A82C-981C2151DBAB}" destId="{8026627F-5A3F-46BF-87C5-D1BEEA011489}" srcOrd="4"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So sánh chuỗi</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Tránh sử dụng startsWith() vì lý do hiệu suất</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5B1CB415-02FC-404E-ADE5-FE7B2F921CDD}" type="presOf" srcId="{39C2420A-536D-4131-A287-EA92A85D9640}" destId="{B4B7674D-8B29-4B77-92FF-C249CEF4F87F}" srcOrd="0" destOrd="0" presId="urn:microsoft.com/office/officeart/2008/layout/SquareAccentLi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Sao chép mảng</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Không nên sử dụng Thread.sleep vì lý do hiệu suất</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Sử dụng mảng char[] thay vì sử dụng String.charAt();</a:t>
          </a:r>
          <a:endParaRPr lang="en-US" sz="2400" b="0" smtClean="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3782"/>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1466B1-B261-4A1E-B269-F6A334EF920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90302D05-BAE2-41E0-944C-444CD9294AB5}">
      <dgm:prSet phldrT="[Text]" custT="1"/>
      <dgm:spPr/>
      <dgm:t>
        <a:bodyPr/>
        <a:lstStyle/>
        <a:p>
          <a:r>
            <a:rPr lang="en-US" sz="2400" err="1" smtClean="0">
              <a:latin typeface="Arial" panose="020B0604020202020204" pitchFamily="34" charset="0"/>
              <a:cs typeface="Arial" panose="020B0604020202020204" pitchFamily="34" charset="0"/>
            </a:rPr>
            <a:t>Tên</a:t>
          </a:r>
          <a:r>
            <a:rPr lang="en-US" sz="2400" smtClean="0">
              <a:latin typeface="Arial" panose="020B0604020202020204" pitchFamily="34" charset="0"/>
              <a:cs typeface="Arial" panose="020B0604020202020204" pitchFamily="34" charset="0"/>
            </a:rPr>
            <a:t> lớp:</a:t>
          </a:r>
          <a:endParaRPr lang="en-US" sz="2400">
            <a:latin typeface="Arial" panose="020B0604020202020204" pitchFamily="34" charset="0"/>
            <a:cs typeface="Arial" panose="020B0604020202020204" pitchFamily="34" charset="0"/>
          </a:endParaRPr>
        </a:p>
      </dgm:t>
    </dgm:pt>
    <dgm:pt modelId="{E7ABC9D5-BEE9-4440-A350-30F043E067A0}" type="parTrans" cxnId="{E2D3909F-8C81-4C04-A644-680398B4AD9B}">
      <dgm:prSet/>
      <dgm:spPr/>
      <dgm:t>
        <a:bodyPr/>
        <a:lstStyle/>
        <a:p>
          <a:endParaRPr lang="en-US">
            <a:latin typeface="Arial" panose="020B0604020202020204" pitchFamily="34" charset="0"/>
            <a:cs typeface="Arial" panose="020B0604020202020204" pitchFamily="34" charset="0"/>
          </a:endParaRPr>
        </a:p>
      </dgm:t>
    </dgm:pt>
    <dgm:pt modelId="{F0BC94DE-DA6F-4DFD-9440-835CD9F06368}" type="sibTrans" cxnId="{E2D3909F-8C81-4C04-A644-680398B4AD9B}">
      <dgm:prSet/>
      <dgm:spPr/>
      <dgm:t>
        <a:bodyPr/>
        <a:lstStyle/>
        <a:p>
          <a:endParaRPr lang="en-US">
            <a:latin typeface="Arial" panose="020B0604020202020204" pitchFamily="34" charset="0"/>
            <a:cs typeface="Arial" panose="020B0604020202020204" pitchFamily="34" charset="0"/>
          </a:endParaRPr>
        </a:p>
      </dgm:t>
    </dgm:pt>
    <dgm:pt modelId="{9DD7C2F2-95C6-4461-B25E-220CBF44ECF8}">
      <dgm:prSet phldrT="[Text]" custT="1"/>
      <dgm:spPr/>
      <dgm:t>
        <a:bodyPr/>
        <a:lstStyle/>
        <a:p>
          <a:endParaRPr lang="en-US" sz="2400">
            <a:latin typeface="Arial" panose="020B0604020202020204" pitchFamily="34" charset="0"/>
            <a:cs typeface="Arial" panose="020B0604020202020204" pitchFamily="34" charset="0"/>
          </a:endParaRPr>
        </a:p>
      </dgm:t>
    </dgm:pt>
    <dgm:pt modelId="{DC456D81-7D54-4D28-AD3A-CBFC95376BF7}" type="parTrans" cxnId="{47C61600-17B9-4A14-AED8-461337F63E0F}">
      <dgm:prSet/>
      <dgm:spPr/>
      <dgm:t>
        <a:bodyPr/>
        <a:lstStyle/>
        <a:p>
          <a:endParaRPr lang="en-US">
            <a:latin typeface="Arial" panose="020B0604020202020204" pitchFamily="34" charset="0"/>
            <a:cs typeface="Arial" panose="020B0604020202020204" pitchFamily="34" charset="0"/>
          </a:endParaRPr>
        </a:p>
      </dgm:t>
    </dgm:pt>
    <dgm:pt modelId="{1C73997C-BE8E-4D16-98D2-8887896C6477}" type="sibTrans" cxnId="{47C61600-17B9-4A14-AED8-461337F63E0F}">
      <dgm:prSet/>
      <dgm:spPr/>
      <dgm:t>
        <a:bodyPr/>
        <a:lstStyle/>
        <a:p>
          <a:endParaRPr lang="en-US">
            <a:latin typeface="Arial" panose="020B0604020202020204" pitchFamily="34" charset="0"/>
            <a:cs typeface="Arial" panose="020B0604020202020204" pitchFamily="34" charset="0"/>
          </a:endParaRPr>
        </a:p>
      </dgm:t>
    </dgm:pt>
    <dgm:pt modelId="{75CBCEDC-5D7F-429E-B532-0D936929FEDB}">
      <dgm:prSet phldrT="[Text]" custT="1"/>
      <dgm:spPr/>
      <dgm:t>
        <a:bodyPr/>
        <a:lstStyle/>
        <a:p>
          <a:r>
            <a:rPr lang="en-US" sz="2400" b="0" i="0" u="none" strike="noStrike" cap="none" smtClean="0">
              <a:solidFill>
                <a:schemeClr val="tx1"/>
              </a:solidFill>
              <a:latin typeface="Arial" panose="020B0604020202020204" pitchFamily="34" charset="0"/>
              <a:ea typeface="Calibri"/>
              <a:cs typeface="Arial" panose="020B0604020202020204" pitchFamily="34" charset="0"/>
              <a:sym typeface="Calibri"/>
            </a:rPr>
            <a:t>Các lớp kế thừa các lớp về GUI có thể để tên lớp phía cuối. </a:t>
          </a:r>
          <a:br>
            <a:rPr lang="en-US" sz="2400" b="0" i="0" u="none" strike="noStrike" cap="none" smtClean="0">
              <a:solidFill>
                <a:schemeClr val="tx1"/>
              </a:solidFill>
              <a:latin typeface="Arial" panose="020B0604020202020204" pitchFamily="34" charset="0"/>
              <a:ea typeface="Calibri"/>
              <a:cs typeface="Arial" panose="020B0604020202020204" pitchFamily="34" charset="0"/>
              <a:sym typeface="Calibri"/>
            </a:rPr>
          </a:br>
          <a:r>
            <a:rPr lang="en-US" sz="2400" b="0" i="0" u="none" strike="noStrike" cap="none" smtClean="0">
              <a:solidFill>
                <a:schemeClr val="tx1"/>
              </a:solidFill>
              <a:latin typeface="Arial" panose="020B0604020202020204" pitchFamily="34" charset="0"/>
              <a:ea typeface="Calibri"/>
              <a:cs typeface="Arial" panose="020B0604020202020204" pitchFamily="34" charset="0"/>
              <a:sym typeface="Calibri"/>
            </a:rPr>
            <a:t>Ví dụ: lớp Customer</a:t>
          </a:r>
          <a:r>
            <a:rPr lang="en-US" sz="2400" b="1" i="0" u="none" strike="noStrike" cap="none" smtClean="0">
              <a:solidFill>
                <a:schemeClr val="tx1"/>
              </a:solidFill>
              <a:latin typeface="Arial" panose="020B0604020202020204" pitchFamily="34" charset="0"/>
              <a:ea typeface="Calibri"/>
              <a:cs typeface="Arial" panose="020B0604020202020204" pitchFamily="34" charset="0"/>
              <a:sym typeface="Calibri"/>
            </a:rPr>
            <a:t>Panel, </a:t>
          </a:r>
          <a:r>
            <a:rPr lang="en-US" sz="2400" b="0" i="0" u="none" strike="noStrike" cap="none" smtClean="0">
              <a:solidFill>
                <a:schemeClr val="tx1"/>
              </a:solidFill>
              <a:latin typeface="Arial" panose="020B0604020202020204" pitchFamily="34" charset="0"/>
              <a:ea typeface="Calibri"/>
              <a:cs typeface="Arial" panose="020B0604020202020204" pitchFamily="34" charset="0"/>
              <a:sym typeface="Calibri"/>
            </a:rPr>
            <a:t>như vậy sẽ giúp dễ nhận biết lớp.</a:t>
          </a:r>
          <a:endParaRPr lang="en-US" sz="2400" b="0">
            <a:solidFill>
              <a:schemeClr val="tx1"/>
            </a:solidFill>
            <a:latin typeface="Arial" panose="020B0604020202020204" pitchFamily="34" charset="0"/>
            <a:cs typeface="Arial" panose="020B0604020202020204" pitchFamily="34" charset="0"/>
          </a:endParaRPr>
        </a:p>
      </dgm:t>
    </dgm:pt>
    <dgm:pt modelId="{4652192D-EDAD-4296-B171-04B3BDB14BD4}" type="parTrans" cxnId="{6A03FCCF-31BA-476D-8FA7-F42EB1506C56}">
      <dgm:prSet/>
      <dgm:spPr/>
      <dgm:t>
        <a:bodyPr/>
        <a:lstStyle/>
        <a:p>
          <a:endParaRPr lang="en-US">
            <a:latin typeface="Arial" panose="020B0604020202020204" pitchFamily="34" charset="0"/>
            <a:cs typeface="Arial" panose="020B0604020202020204" pitchFamily="34" charset="0"/>
          </a:endParaRPr>
        </a:p>
      </dgm:t>
    </dgm:pt>
    <dgm:pt modelId="{7DB60653-C552-4FB3-AB32-AF3041A302A7}" type="sibTrans" cxnId="{6A03FCCF-31BA-476D-8FA7-F42EB1506C56}">
      <dgm:prSet/>
      <dgm:spPr/>
      <dgm:t>
        <a:bodyPr/>
        <a:lstStyle/>
        <a:p>
          <a:endParaRPr lang="en-US">
            <a:latin typeface="Arial" panose="020B0604020202020204" pitchFamily="34" charset="0"/>
            <a:cs typeface="Arial" panose="020B0604020202020204" pitchFamily="34" charset="0"/>
          </a:endParaRPr>
        </a:p>
      </dgm:t>
    </dgm:pt>
    <dgm:pt modelId="{487D4C83-07A0-492B-AE4F-2B44A3B1B72E}">
      <dgm:prSet phldrT="[Text]" custT="1"/>
      <dgm:spPr/>
      <dgm:t>
        <a:bodyPr/>
        <a:lstStyle/>
        <a:p>
          <a:r>
            <a:rPr lang="en-US" sz="2400" b="1" u="sng" smtClean="0">
              <a:solidFill>
                <a:schemeClr val="tx1"/>
              </a:solidFill>
              <a:latin typeface="Arial" panose="020B0604020202020204" pitchFamily="34" charset="0"/>
              <a:cs typeface="Arial" panose="020B0604020202020204" pitchFamily="34" charset="0"/>
            </a:rPr>
            <a:t>Lưu ý</a:t>
          </a:r>
          <a:r>
            <a:rPr lang="en-US" sz="2400" b="1" u="none" smtClean="0">
              <a:solidFill>
                <a:schemeClr val="tx1"/>
              </a:solidFill>
              <a:latin typeface="Arial" panose="020B0604020202020204" pitchFamily="34" charset="0"/>
              <a:cs typeface="Arial" panose="020B0604020202020204" pitchFamily="34" charset="0"/>
            </a:rPr>
            <a:t>: </a:t>
          </a:r>
          <a:r>
            <a:rPr lang="en-US" sz="2400" b="0" u="none" smtClean="0">
              <a:solidFill>
                <a:schemeClr val="tx1"/>
              </a:solidFill>
              <a:latin typeface="Arial" panose="020B0604020202020204" pitchFamily="34" charset="0"/>
              <a:cs typeface="Arial" panose="020B0604020202020204" pitchFamily="34" charset="0"/>
            </a:rPr>
            <a:t>Mỗi </a:t>
          </a:r>
          <a:r>
            <a:rPr lang="vi-VN" sz="2400" b="0" u="none" smtClean="0">
              <a:solidFill>
                <a:schemeClr val="tx1"/>
              </a:solidFill>
              <a:latin typeface="Arial" panose="020B0604020202020204" pitchFamily="34" charset="0"/>
              <a:cs typeface="Arial" panose="020B0604020202020204" pitchFamily="34" charset="0"/>
            </a:rPr>
            <a:t>lớp nên có một file riêng</a:t>
          </a:r>
          <a:r>
            <a:rPr lang="en-US" sz="2400" b="0" u="none" smtClean="0">
              <a:solidFill>
                <a:schemeClr val="tx1"/>
              </a:solidFill>
              <a:latin typeface="Arial" panose="020B0604020202020204" pitchFamily="34" charset="0"/>
              <a:cs typeface="Arial" panose="020B0604020202020204" pitchFamily="34" charset="0"/>
            </a:rPr>
            <a:t> (</a:t>
          </a:r>
          <a:r>
            <a:rPr lang="vi-VN" sz="2400" b="0" u="none" smtClean="0">
              <a:solidFill>
                <a:schemeClr val="tx1"/>
              </a:solidFill>
              <a:latin typeface="Arial" panose="020B0604020202020204" pitchFamily="34" charset="0"/>
              <a:cs typeface="Arial" panose="020B0604020202020204" pitchFamily="34" charset="0"/>
            </a:rPr>
            <a:t>trừ những trường hợp đặc biệt như lớp nội</a:t>
          </a:r>
          <a:r>
            <a:rPr lang="en-US" sz="2400" b="0" u="none" smtClean="0">
              <a:solidFill>
                <a:schemeClr val="tx1"/>
              </a:solidFill>
              <a:latin typeface="Arial" panose="020B0604020202020204" pitchFamily="34" charset="0"/>
              <a:cs typeface="Arial" panose="020B0604020202020204" pitchFamily="34" charset="0"/>
            </a:rPr>
            <a:t>) sẽ giúp dễ quản lý hơn.</a:t>
          </a:r>
          <a:endParaRPr lang="en-US" sz="2400" b="1" u="none">
            <a:solidFill>
              <a:schemeClr val="tx1"/>
            </a:solidFill>
            <a:latin typeface="Arial" panose="020B0604020202020204" pitchFamily="34" charset="0"/>
            <a:cs typeface="Arial" panose="020B0604020202020204" pitchFamily="34" charset="0"/>
          </a:endParaRPr>
        </a:p>
      </dgm:t>
    </dgm:pt>
    <dgm:pt modelId="{477B2972-6A95-40E4-8CD4-9E821A8AE474}" type="parTrans" cxnId="{446EDE8F-BC85-45F0-A967-511A1CCC8447}">
      <dgm:prSet/>
      <dgm:spPr/>
      <dgm:t>
        <a:bodyPr/>
        <a:lstStyle/>
        <a:p>
          <a:endParaRPr lang="en-US"/>
        </a:p>
      </dgm:t>
    </dgm:pt>
    <dgm:pt modelId="{72CEBCB4-4C17-4903-BB3C-770D2A4A7AE2}" type="sibTrans" cxnId="{446EDE8F-BC85-45F0-A967-511A1CCC8447}">
      <dgm:prSet/>
      <dgm:spPr/>
      <dgm:t>
        <a:bodyPr/>
        <a:lstStyle/>
        <a:p>
          <a:endParaRPr lang="en-US"/>
        </a:p>
      </dgm:t>
    </dgm:pt>
    <dgm:pt modelId="{C0D86855-7E40-44E0-88FC-2280B2E9A80A}">
      <dgm:prSet phldrT="[Text]" custT="1"/>
      <dgm:spPr/>
      <dgm:t>
        <a:bodyPr/>
        <a:lstStyle/>
        <a:p>
          <a:endParaRPr lang="en-US" sz="2400" b="0">
            <a:solidFill>
              <a:schemeClr val="tx1"/>
            </a:solidFill>
            <a:latin typeface="Arial" panose="020B0604020202020204" pitchFamily="34" charset="0"/>
            <a:cs typeface="Arial" panose="020B0604020202020204" pitchFamily="34" charset="0"/>
          </a:endParaRPr>
        </a:p>
      </dgm:t>
    </dgm:pt>
    <dgm:pt modelId="{BB6830A5-D44F-44C8-B69B-DD85ECA86CBA}" type="parTrans" cxnId="{5C6FAEA5-6A7D-4CE8-B9C0-A2BD5115C1FC}">
      <dgm:prSet/>
      <dgm:spPr/>
      <dgm:t>
        <a:bodyPr/>
        <a:lstStyle/>
        <a:p>
          <a:endParaRPr lang="en-US"/>
        </a:p>
      </dgm:t>
    </dgm:pt>
    <dgm:pt modelId="{58388F86-35A6-4BFA-AD34-19462D83A50B}" type="sibTrans" cxnId="{5C6FAEA5-6A7D-4CE8-B9C0-A2BD5115C1FC}">
      <dgm:prSet/>
      <dgm:spPr/>
      <dgm:t>
        <a:bodyPr/>
        <a:lstStyle/>
        <a:p>
          <a:endParaRPr lang="en-US"/>
        </a:p>
      </dgm:t>
    </dgm:pt>
    <dgm:pt modelId="{7B89210E-2A2F-47E2-A29C-4F9463C5264D}">
      <dgm:prSet phldrT="[Text]" custT="1"/>
      <dgm:spPr/>
      <dgm:t>
        <a:bodyPr/>
        <a:lstStyle/>
        <a:p>
          <a:endParaRPr lang="en-US" sz="2400" b="1" u="none">
            <a:solidFill>
              <a:schemeClr val="tx1"/>
            </a:solidFill>
            <a:latin typeface="Arial" panose="020B0604020202020204" pitchFamily="34" charset="0"/>
            <a:cs typeface="Arial" panose="020B0604020202020204" pitchFamily="34" charset="0"/>
          </a:endParaRPr>
        </a:p>
      </dgm:t>
    </dgm:pt>
    <dgm:pt modelId="{7F356CA2-9144-4008-853B-B0FCDABF4ADB}" type="parTrans" cxnId="{79A6BFCE-32F2-4B25-83A2-B5927319E76B}">
      <dgm:prSet/>
      <dgm:spPr/>
      <dgm:t>
        <a:bodyPr/>
        <a:lstStyle/>
        <a:p>
          <a:endParaRPr lang="en-US"/>
        </a:p>
      </dgm:t>
    </dgm:pt>
    <dgm:pt modelId="{43C20736-AD43-4661-8B55-75AB1B5E7A81}" type="sibTrans" cxnId="{79A6BFCE-32F2-4B25-83A2-B5927319E76B}">
      <dgm:prSet/>
      <dgm:spPr/>
      <dgm:t>
        <a:bodyPr/>
        <a:lstStyle/>
        <a:p>
          <a:endParaRPr lang="en-US"/>
        </a:p>
      </dgm:t>
    </dgm:pt>
    <dgm:pt modelId="{EA6578D1-07DD-432F-A82C-981C2151DBAB}" type="pres">
      <dgm:prSet presAssocID="{7D1466B1-B261-4A1E-B269-F6A334EF9202}" presName="Name0" presStyleCnt="0">
        <dgm:presLayoutVars>
          <dgm:chMax/>
          <dgm:chPref val="3"/>
          <dgm:dir/>
          <dgm:animOne val="branch"/>
          <dgm:animLvl val="lvl"/>
        </dgm:presLayoutVars>
      </dgm:prSet>
      <dgm:spPr/>
      <dgm:t>
        <a:bodyPr/>
        <a:lstStyle/>
        <a:p>
          <a:endParaRPr lang="en-US"/>
        </a:p>
      </dgm:t>
    </dgm:pt>
    <dgm:pt modelId="{FA98C15C-A193-42F5-A34D-3CA6E28096E0}" type="pres">
      <dgm:prSet presAssocID="{90302D05-BAE2-41E0-944C-444CD9294AB5}" presName="composite" presStyleCnt="0"/>
      <dgm:spPr/>
    </dgm:pt>
    <dgm:pt modelId="{DFFC51D7-3810-4841-A1A7-81C513A66347}" type="pres">
      <dgm:prSet presAssocID="{90302D05-BAE2-41E0-944C-444CD9294AB5}" presName="FirstChild" presStyleLbl="revTx" presStyleIdx="0" presStyleCnt="2">
        <dgm:presLayoutVars>
          <dgm:chMax val="0"/>
          <dgm:chPref val="0"/>
          <dgm:bulletEnabled val="1"/>
        </dgm:presLayoutVars>
      </dgm:prSet>
      <dgm:spPr/>
      <dgm:t>
        <a:bodyPr/>
        <a:lstStyle/>
        <a:p>
          <a:endParaRPr lang="en-US"/>
        </a:p>
      </dgm:t>
    </dgm:pt>
    <dgm:pt modelId="{DABF244A-CEAB-458F-8634-07C44BD71623}" type="pres">
      <dgm:prSet presAssocID="{90302D05-BAE2-41E0-944C-444CD9294AB5}" presName="Parent" presStyleLbl="alignNode1" presStyleIdx="0" presStyleCnt="1">
        <dgm:presLayoutVars>
          <dgm:chMax val="3"/>
          <dgm:chPref val="3"/>
          <dgm:bulletEnabled val="1"/>
        </dgm:presLayoutVars>
      </dgm:prSet>
      <dgm:spPr/>
      <dgm:t>
        <a:bodyPr/>
        <a:lstStyle/>
        <a:p>
          <a:endParaRPr lang="en-US"/>
        </a:p>
      </dgm:t>
    </dgm:pt>
    <dgm:pt modelId="{740DC6E3-79D5-4DF0-B1DA-E8EABDE4F74D}" type="pres">
      <dgm:prSet presAssocID="{90302D05-BAE2-41E0-944C-444CD9294AB5}" presName="Accent" presStyleLbl="parChTrans1D1" presStyleIdx="0" presStyleCnt="1"/>
      <dgm:spPr/>
    </dgm:pt>
    <dgm:pt modelId="{4E43DF45-E95E-4422-8BEF-BE36EBD41E14}" type="pres">
      <dgm:prSet presAssocID="{90302D05-BAE2-41E0-944C-444CD9294AB5}" presName="Child" presStyleLbl="revTx" presStyleIdx="1" presStyleCnt="2">
        <dgm:presLayoutVars>
          <dgm:chMax val="0"/>
          <dgm:chPref val="0"/>
          <dgm:bulletEnabled val="1"/>
        </dgm:presLayoutVars>
      </dgm:prSet>
      <dgm:spPr/>
      <dgm:t>
        <a:bodyPr/>
        <a:lstStyle/>
        <a:p>
          <a:endParaRPr lang="en-US"/>
        </a:p>
      </dgm:t>
    </dgm:pt>
  </dgm:ptLst>
  <dgm:cxnLst>
    <dgm:cxn modelId="{917F3116-EF8C-4EAB-BFF2-22AD970D943B}" type="presOf" srcId="{9DD7C2F2-95C6-4461-B25E-220CBF44ECF8}" destId="{DFFC51D7-3810-4841-A1A7-81C513A66347}" srcOrd="0" destOrd="0" presId="urn:microsoft.com/office/officeart/2011/layout/TabList"/>
    <dgm:cxn modelId="{71E3FDA6-9CFC-434C-9C5C-F75815A68521}" type="presOf" srcId="{487D4C83-07A0-492B-AE4F-2B44A3B1B72E}" destId="{4E43DF45-E95E-4422-8BEF-BE36EBD41E14}" srcOrd="0" destOrd="3" presId="urn:microsoft.com/office/officeart/2011/layout/TabList"/>
    <dgm:cxn modelId="{47C61600-17B9-4A14-AED8-461337F63E0F}" srcId="{90302D05-BAE2-41E0-944C-444CD9294AB5}" destId="{9DD7C2F2-95C6-4461-B25E-220CBF44ECF8}" srcOrd="0" destOrd="0" parTransId="{DC456D81-7D54-4D28-AD3A-CBFC95376BF7}" sibTransId="{1C73997C-BE8E-4D16-98D2-8887896C6477}"/>
    <dgm:cxn modelId="{EF16EBEF-9F76-4A7B-8914-F3E0A01E68A8}" type="presOf" srcId="{75CBCEDC-5D7F-429E-B532-0D936929FEDB}" destId="{4E43DF45-E95E-4422-8BEF-BE36EBD41E14}" srcOrd="0" destOrd="1" presId="urn:microsoft.com/office/officeart/2011/layout/TabList"/>
    <dgm:cxn modelId="{50F3EB3F-DC73-4976-9F17-D24785773C16}" type="presOf" srcId="{7B89210E-2A2F-47E2-A29C-4F9463C5264D}" destId="{4E43DF45-E95E-4422-8BEF-BE36EBD41E14}" srcOrd="0" destOrd="2" presId="urn:microsoft.com/office/officeart/2011/layout/TabList"/>
    <dgm:cxn modelId="{446EDE8F-BC85-45F0-A967-511A1CCC8447}" srcId="{90302D05-BAE2-41E0-944C-444CD9294AB5}" destId="{487D4C83-07A0-492B-AE4F-2B44A3B1B72E}" srcOrd="4" destOrd="0" parTransId="{477B2972-6A95-40E4-8CD4-9E821A8AE474}" sibTransId="{72CEBCB4-4C17-4903-BB3C-770D2A4A7AE2}"/>
    <dgm:cxn modelId="{E2D3909F-8C81-4C04-A644-680398B4AD9B}" srcId="{7D1466B1-B261-4A1E-B269-F6A334EF9202}" destId="{90302D05-BAE2-41E0-944C-444CD9294AB5}" srcOrd="0" destOrd="0" parTransId="{E7ABC9D5-BEE9-4440-A350-30F043E067A0}" sibTransId="{F0BC94DE-DA6F-4DFD-9440-835CD9F06368}"/>
    <dgm:cxn modelId="{FBA255B5-5BFC-449F-A83A-C65A394A70DC}" type="presOf" srcId="{90302D05-BAE2-41E0-944C-444CD9294AB5}" destId="{DABF244A-CEAB-458F-8634-07C44BD71623}" srcOrd="0" destOrd="0" presId="urn:microsoft.com/office/officeart/2011/layout/TabList"/>
    <dgm:cxn modelId="{E2EB4832-21CF-48F3-95A4-49DEE4F2A059}" type="presOf" srcId="{C0D86855-7E40-44E0-88FC-2280B2E9A80A}" destId="{4E43DF45-E95E-4422-8BEF-BE36EBD41E14}" srcOrd="0" destOrd="0" presId="urn:microsoft.com/office/officeart/2011/layout/TabList"/>
    <dgm:cxn modelId="{6A03FCCF-31BA-476D-8FA7-F42EB1506C56}" srcId="{90302D05-BAE2-41E0-944C-444CD9294AB5}" destId="{75CBCEDC-5D7F-429E-B532-0D936929FEDB}" srcOrd="2" destOrd="0" parTransId="{4652192D-EDAD-4296-B171-04B3BDB14BD4}" sibTransId="{7DB60653-C552-4FB3-AB32-AF3041A302A7}"/>
    <dgm:cxn modelId="{79A6BFCE-32F2-4B25-83A2-B5927319E76B}" srcId="{90302D05-BAE2-41E0-944C-444CD9294AB5}" destId="{7B89210E-2A2F-47E2-A29C-4F9463C5264D}" srcOrd="3" destOrd="0" parTransId="{7F356CA2-9144-4008-853B-B0FCDABF4ADB}" sibTransId="{43C20736-AD43-4661-8B55-75AB1B5E7A81}"/>
    <dgm:cxn modelId="{80D0A832-6FA5-4AAC-AE37-52B204EA4D9B}" type="presOf" srcId="{7D1466B1-B261-4A1E-B269-F6A334EF9202}" destId="{EA6578D1-07DD-432F-A82C-981C2151DBAB}" srcOrd="0" destOrd="0" presId="urn:microsoft.com/office/officeart/2011/layout/TabList"/>
    <dgm:cxn modelId="{5C6FAEA5-6A7D-4CE8-B9C0-A2BD5115C1FC}" srcId="{90302D05-BAE2-41E0-944C-444CD9294AB5}" destId="{C0D86855-7E40-44E0-88FC-2280B2E9A80A}" srcOrd="1" destOrd="0" parTransId="{BB6830A5-D44F-44C8-B69B-DD85ECA86CBA}" sibTransId="{58388F86-35A6-4BFA-AD34-19462D83A50B}"/>
    <dgm:cxn modelId="{0039472A-DC74-47B8-993D-CCBCA3DDE422}" type="presParOf" srcId="{EA6578D1-07DD-432F-A82C-981C2151DBAB}" destId="{FA98C15C-A193-42F5-A34D-3CA6E28096E0}" srcOrd="0" destOrd="0" presId="urn:microsoft.com/office/officeart/2011/layout/TabList"/>
    <dgm:cxn modelId="{C3A0E0C3-469A-4D71-84FE-DBEDFE13CDFB}" type="presParOf" srcId="{FA98C15C-A193-42F5-A34D-3CA6E28096E0}" destId="{DFFC51D7-3810-4841-A1A7-81C513A66347}" srcOrd="0" destOrd="0" presId="urn:microsoft.com/office/officeart/2011/layout/TabList"/>
    <dgm:cxn modelId="{5F216896-0C61-46C4-AC6D-262BBA481CCD}" type="presParOf" srcId="{FA98C15C-A193-42F5-A34D-3CA6E28096E0}" destId="{DABF244A-CEAB-458F-8634-07C44BD71623}" srcOrd="1" destOrd="0" presId="urn:microsoft.com/office/officeart/2011/layout/TabList"/>
    <dgm:cxn modelId="{84BC0415-D6A0-4799-8504-FE0AC98F619A}" type="presParOf" srcId="{FA98C15C-A193-42F5-A34D-3CA6E28096E0}" destId="{740DC6E3-79D5-4DF0-B1DA-E8EABDE4F74D}" srcOrd="2" destOrd="0" presId="urn:microsoft.com/office/officeart/2011/layout/TabList"/>
    <dgm:cxn modelId="{EB43ADBB-6F38-401B-8931-BA9A1935E947}" type="presParOf" srcId="{EA6578D1-07DD-432F-A82C-981C2151DBAB}" destId="{4E43DF45-E95E-4422-8BEF-BE36EBD41E14}" srcOrd="1"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solidFill>
                <a:schemeClr val="dk1"/>
              </a:solidFill>
              <a:latin typeface="Arial" panose="020B0604020202020204" pitchFamily="34" charset="0"/>
              <a:ea typeface="Calibri"/>
              <a:cs typeface="Arial" panose="020B0604020202020204" pitchFamily="34" charset="0"/>
              <a:sym typeface="Calibri"/>
            </a:rPr>
            <a:t>Ngắt dòng sau dấu phẩy</a:t>
          </a:r>
          <a:endParaRPr lang="en-US" sz="2400" b="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6856"/>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solidFill>
                <a:schemeClr val="dk1"/>
              </a:solidFill>
              <a:latin typeface="Arial" panose="020B0604020202020204" pitchFamily="34" charset="0"/>
              <a:ea typeface="Calibri"/>
              <a:cs typeface="Arial" panose="020B0604020202020204" pitchFamily="34" charset="0"/>
              <a:sym typeface="Calibri"/>
            </a:rPr>
            <a:t>Ngắt dòng sau biểu thức tính toán</a:t>
          </a:r>
          <a:endParaRPr lang="en-US" sz="2400" b="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6856"/>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solidFill>
                <a:schemeClr val="dk1"/>
              </a:solidFill>
              <a:latin typeface="Arial" panose="020B0604020202020204" pitchFamily="34" charset="0"/>
              <a:ea typeface="Calibri"/>
              <a:cs typeface="Arial" panose="020B0604020202020204" pitchFamily="34" charset="0"/>
              <a:sym typeface="Calibri"/>
            </a:rPr>
            <a:t>Sử dụng tab, khoảng trắng, dấu phẩy, chấm phẩy phù hợp</a:t>
          </a:r>
          <a:endParaRPr lang="en-US" sz="2400" b="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6856"/>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solidFill>
                <a:schemeClr val="dk1"/>
              </a:solidFill>
              <a:latin typeface="Arial" panose="020B0604020202020204" pitchFamily="34" charset="0"/>
              <a:ea typeface="Calibri"/>
              <a:cs typeface="Arial" panose="020B0604020202020204" pitchFamily="34" charset="0"/>
              <a:sym typeface="Calibri"/>
            </a:rPr>
            <a:t>Sử dụng tab, khoảng trắng, dấu phẩy, chấm phẩy phù hợp</a:t>
          </a:r>
          <a:endParaRPr lang="en-US" sz="2400" b="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6856"/>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7C8E03F-5047-4213-8D6B-0ED2639FDEA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39C2420A-536D-4131-A287-EA92A85D9640}">
      <dgm:prSet phldrT="[Text]" custT="1"/>
      <dgm:spPr/>
      <dgm:t>
        <a:bodyPr/>
        <a:lstStyle/>
        <a:p>
          <a:pPr rtl="0"/>
          <a:r>
            <a:rPr lang="en-US" sz="2400" b="0" smtClean="0">
              <a:latin typeface="Arial" panose="020B0604020202020204" pitchFamily="34" charset="0"/>
              <a:cs typeface="Arial" panose="020B0604020202020204" pitchFamily="34" charset="0"/>
            </a:rPr>
            <a:t>Chỉ sử dụng chú thích khi cần thiết</a:t>
          </a:r>
          <a:endParaRPr lang="en-US" sz="2400" b="0">
            <a:latin typeface="Arial" panose="020B0604020202020204" pitchFamily="34" charset="0"/>
            <a:cs typeface="Arial" panose="020B0604020202020204" pitchFamily="34" charset="0"/>
          </a:endParaRPr>
        </a:p>
      </dgm:t>
    </dgm:pt>
    <dgm:pt modelId="{AE8142A7-DF22-4382-8870-680BB8879176}" type="parTrans" cxnId="{A9136065-A261-4FD7-ADD1-8117A78EDAAF}">
      <dgm:prSet/>
      <dgm:spPr/>
      <dgm:t>
        <a:bodyPr/>
        <a:lstStyle/>
        <a:p>
          <a:endParaRPr lang="en-US"/>
        </a:p>
      </dgm:t>
    </dgm:pt>
    <dgm:pt modelId="{6212464E-4D19-4B55-8A3A-180E999049DE}" type="sibTrans" cxnId="{A9136065-A261-4FD7-ADD1-8117A78EDAAF}">
      <dgm:prSet/>
      <dgm:spPr/>
      <dgm:t>
        <a:bodyPr/>
        <a:lstStyle/>
        <a:p>
          <a:endParaRPr lang="en-US"/>
        </a:p>
      </dgm:t>
    </dgm:pt>
    <dgm:pt modelId="{FAC8BC4A-4E0F-4428-BAF6-A708C6FED4BA}" type="pres">
      <dgm:prSet presAssocID="{27C8E03F-5047-4213-8D6B-0ED2639FDEA1}" presName="layout" presStyleCnt="0">
        <dgm:presLayoutVars>
          <dgm:chMax/>
          <dgm:chPref/>
          <dgm:dir/>
          <dgm:resizeHandles/>
        </dgm:presLayoutVars>
      </dgm:prSet>
      <dgm:spPr/>
      <dgm:t>
        <a:bodyPr/>
        <a:lstStyle/>
        <a:p>
          <a:endParaRPr lang="en-US"/>
        </a:p>
      </dgm:t>
    </dgm:pt>
    <dgm:pt modelId="{25B62309-55D9-481F-B511-925B4EAE834E}" type="pres">
      <dgm:prSet presAssocID="{39C2420A-536D-4131-A287-EA92A85D9640}" presName="root" presStyleCnt="0">
        <dgm:presLayoutVars>
          <dgm:chMax/>
          <dgm:chPref/>
        </dgm:presLayoutVars>
      </dgm:prSet>
      <dgm:spPr/>
    </dgm:pt>
    <dgm:pt modelId="{BA31C552-B41D-43B5-8192-1F3125ED0122}" type="pres">
      <dgm:prSet presAssocID="{39C2420A-536D-4131-A287-EA92A85D9640}" presName="rootComposite" presStyleCnt="0">
        <dgm:presLayoutVars/>
      </dgm:prSet>
      <dgm:spPr/>
    </dgm:pt>
    <dgm:pt modelId="{DBB721E3-0BF6-4BDA-A06B-7DF777EB457E}" type="pres">
      <dgm:prSet presAssocID="{39C2420A-536D-4131-A287-EA92A85D9640}" presName="ParentAccent" presStyleLbl="alignNode1" presStyleIdx="0" presStyleCnt="1" custFlipVert="1" custScaleX="132682" custScaleY="22048" custLinFactNeighborX="-4831" custLinFactNeighborY="-96856"/>
      <dgm:spPr/>
    </dgm:pt>
    <dgm:pt modelId="{716A733F-80F1-4A1E-9A8F-3573FBE2C14E}" type="pres">
      <dgm:prSet presAssocID="{39C2420A-536D-4131-A287-EA92A85D9640}" presName="ParentSmallAccent" presStyleLbl="fgAcc1" presStyleIdx="0" presStyleCnt="1" custFlipVert="1" custFlipHor="1" custScaleX="92639" custScaleY="81656" custLinFactX="-100000" custLinFactY="-75165" custLinFactNeighborX="-197721" custLinFactNeighborY="-100000"/>
      <dgm:spPr/>
    </dgm:pt>
    <dgm:pt modelId="{B4B7674D-8B29-4B77-92FF-C249CEF4F87F}" type="pres">
      <dgm:prSet presAssocID="{39C2420A-536D-4131-A287-EA92A85D9640}" presName="Parent" presStyleLbl="revTx" presStyleIdx="0" presStyleCnt="1" custScaleX="144989">
        <dgm:presLayoutVars>
          <dgm:chMax/>
          <dgm:chPref val="4"/>
          <dgm:bulletEnabled val="1"/>
        </dgm:presLayoutVars>
      </dgm:prSet>
      <dgm:spPr/>
      <dgm:t>
        <a:bodyPr/>
        <a:lstStyle/>
        <a:p>
          <a:endParaRPr lang="en-US"/>
        </a:p>
      </dgm:t>
    </dgm:pt>
    <dgm:pt modelId="{7ED64DF5-A1EA-474E-ACB6-3CE04541DDD5}" type="pres">
      <dgm:prSet presAssocID="{39C2420A-536D-4131-A287-EA92A85D9640}" presName="childShape" presStyleCnt="0">
        <dgm:presLayoutVars>
          <dgm:chMax val="0"/>
          <dgm:chPref val="0"/>
        </dgm:presLayoutVars>
      </dgm:prSet>
      <dgm:spPr/>
    </dgm:pt>
  </dgm:ptLst>
  <dgm:cxnLst>
    <dgm:cxn modelId="{A9136065-A261-4FD7-ADD1-8117A78EDAAF}" srcId="{27C8E03F-5047-4213-8D6B-0ED2639FDEA1}" destId="{39C2420A-536D-4131-A287-EA92A85D9640}" srcOrd="0" destOrd="0" parTransId="{AE8142A7-DF22-4382-8870-680BB8879176}" sibTransId="{6212464E-4D19-4B55-8A3A-180E999049DE}"/>
    <dgm:cxn modelId="{ACA46019-942C-48CD-A203-0BEF5195D4A0}" type="presOf" srcId="{27C8E03F-5047-4213-8D6B-0ED2639FDEA1}" destId="{FAC8BC4A-4E0F-4428-BAF6-A708C6FED4BA}" srcOrd="0" destOrd="0" presId="urn:microsoft.com/office/officeart/2008/layout/SquareAccentList"/>
    <dgm:cxn modelId="{5B1CB415-02FC-404E-ADE5-FE7B2F921CDD}" type="presOf" srcId="{39C2420A-536D-4131-A287-EA92A85D9640}" destId="{B4B7674D-8B29-4B77-92FF-C249CEF4F87F}" srcOrd="0" destOrd="0" presId="urn:microsoft.com/office/officeart/2008/layout/SquareAccentList"/>
    <dgm:cxn modelId="{E440A631-2B78-4112-9064-3241D4928FAC}" type="presParOf" srcId="{FAC8BC4A-4E0F-4428-BAF6-A708C6FED4BA}" destId="{25B62309-55D9-481F-B511-925B4EAE834E}" srcOrd="0" destOrd="0" presId="urn:microsoft.com/office/officeart/2008/layout/SquareAccentList"/>
    <dgm:cxn modelId="{717FC213-30C5-49C5-8FF8-9FF80A12CF85}" type="presParOf" srcId="{25B62309-55D9-481F-B511-925B4EAE834E}" destId="{BA31C552-B41D-43B5-8192-1F3125ED0122}" srcOrd="0" destOrd="0" presId="urn:microsoft.com/office/officeart/2008/layout/SquareAccentList"/>
    <dgm:cxn modelId="{D4767C04-B14A-4303-9D23-FD82C6987653}" type="presParOf" srcId="{BA31C552-B41D-43B5-8192-1F3125ED0122}" destId="{DBB721E3-0BF6-4BDA-A06B-7DF777EB457E}" srcOrd="0" destOrd="0" presId="urn:microsoft.com/office/officeart/2008/layout/SquareAccentList"/>
    <dgm:cxn modelId="{A7406A3A-EF70-4759-8746-D2C947887D10}" type="presParOf" srcId="{BA31C552-B41D-43B5-8192-1F3125ED0122}" destId="{716A733F-80F1-4A1E-9A8F-3573FBE2C14E}" srcOrd="1" destOrd="0" presId="urn:microsoft.com/office/officeart/2008/layout/SquareAccentList"/>
    <dgm:cxn modelId="{340BA0D6-99AF-44C4-838D-9AA55BE5FFBE}" type="presParOf" srcId="{BA31C552-B41D-43B5-8192-1F3125ED0122}" destId="{B4B7674D-8B29-4B77-92FF-C249CEF4F87F}" srcOrd="2" destOrd="0" presId="urn:microsoft.com/office/officeart/2008/layout/SquareAccentList"/>
    <dgm:cxn modelId="{C1159C34-D3AC-4163-A8BA-A59E60FF524B}" type="presParOf" srcId="{25B62309-55D9-481F-B511-925B4EAE834E}" destId="{7ED64DF5-A1EA-474E-ACB6-3CE04541DDD5}"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422B0-0C76-49EB-8795-1218E38FDDE5}">
      <dsp:nvSpPr>
        <dsp:cNvPr id="0" name=""/>
        <dsp:cNvSpPr/>
      </dsp:nvSpPr>
      <dsp:spPr>
        <a:xfrm>
          <a:off x="0" y="0"/>
          <a:ext cx="7366000" cy="14097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err="1" smtClean="0">
              <a:latin typeface="Arial" panose="020B0604020202020204" pitchFamily="34" charset="0"/>
              <a:cs typeface="Arial" panose="020B0604020202020204" pitchFamily="34" charset="0"/>
            </a:rPr>
            <a:t>NỘI</a:t>
          </a:r>
          <a:r>
            <a:rPr lang="en-US" sz="4000" b="1" kern="1200" smtClean="0">
              <a:latin typeface="Arial" panose="020B0604020202020204" pitchFamily="34" charset="0"/>
              <a:cs typeface="Arial" panose="020B0604020202020204" pitchFamily="34" charset="0"/>
            </a:rPr>
            <a:t> DUNG </a:t>
          </a:r>
          <a:r>
            <a:rPr lang="en-US" sz="4000" b="1" kern="1200" err="1" smtClean="0">
              <a:latin typeface="Arial" panose="020B0604020202020204" pitchFamily="34" charset="0"/>
              <a:cs typeface="Arial" panose="020B0604020202020204" pitchFamily="34" charset="0"/>
            </a:rPr>
            <a:t>CƠ</a:t>
          </a:r>
          <a:r>
            <a:rPr lang="en-US" sz="4000" b="1" kern="1200" smtClean="0">
              <a:latin typeface="Arial" panose="020B0604020202020204" pitchFamily="34" charset="0"/>
              <a:cs typeface="Arial" panose="020B0604020202020204" pitchFamily="34" charset="0"/>
            </a:rPr>
            <a:t> </a:t>
          </a:r>
          <a:r>
            <a:rPr lang="en-US" sz="4000" b="1" kern="1200" err="1" smtClean="0">
              <a:latin typeface="Arial" panose="020B0604020202020204" pitchFamily="34" charset="0"/>
              <a:cs typeface="Arial" panose="020B0604020202020204" pitchFamily="34" charset="0"/>
            </a:rPr>
            <a:t>BẢN</a:t>
          </a:r>
          <a:endParaRPr lang="en-US" sz="4000" kern="1200"/>
        </a:p>
      </dsp:txBody>
      <dsp:txXfrm>
        <a:off x="41289" y="41289"/>
        <a:ext cx="7283422" cy="13271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05623"/>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Chỉ sử dụng chú thích khi cần thiết</a:t>
          </a:r>
          <a:endParaRPr lang="en-US" sz="2400" b="0" kern="120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Chỉ sử dụng chú thích khi cần thiết</a:t>
          </a:r>
          <a:endParaRPr lang="en-US" sz="2400" b="0" kern="120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Những điều nên tránh trong Java</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Những điều nên tránh trong Java</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Những điều nên tránh trong Java</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Những điều nên tránh trong Java</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Những điều nên tránh trong Java</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Những điều nên tránh trong Java</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Thu gọn những biểu thức dùng nhiều lần</a:t>
          </a:r>
        </a:p>
      </dsp:txBody>
      <dsp:txXfrm>
        <a:off x="1594" y="0"/>
        <a:ext cx="9166210" cy="133611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vi-VN" sz="2400" b="0" kern="1200" smtClean="0">
              <a:latin typeface="Arial" panose="020B0604020202020204" pitchFamily="34" charset="0"/>
              <a:cs typeface="Arial" panose="020B0604020202020204" pitchFamily="34" charset="0"/>
            </a:rPr>
            <a:t>Đưa những biểu thức không phụ thuộc vòng lặp ra ngoài</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422B0-0C76-49EB-8795-1218E38FDDE5}">
      <dsp:nvSpPr>
        <dsp:cNvPr id="0" name=""/>
        <dsp:cNvSpPr/>
      </dsp:nvSpPr>
      <dsp:spPr>
        <a:xfrm>
          <a:off x="0" y="0"/>
          <a:ext cx="7366000" cy="14097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smtClean="0">
              <a:latin typeface="Arial" panose="020B0604020202020204" pitchFamily="34" charset="0"/>
              <a:cs typeface="Arial" panose="020B0604020202020204" pitchFamily="34" charset="0"/>
            </a:rPr>
            <a:t>Quy tắc chung</a:t>
          </a:r>
          <a:endParaRPr lang="en-US" sz="4000" kern="1200"/>
        </a:p>
      </dsp:txBody>
      <dsp:txXfrm>
        <a:off x="41289" y="41289"/>
        <a:ext cx="7283422" cy="132712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vi-VN" sz="2400" b="0" kern="1200" smtClean="0">
              <a:latin typeface="Arial" panose="020B0604020202020204" pitchFamily="34" charset="0"/>
              <a:cs typeface="Arial" panose="020B0604020202020204" pitchFamily="34" charset="0"/>
            </a:rPr>
            <a:t>Thay thế một biểu thức tương đương </a:t>
          </a:r>
          <a:r>
            <a:rPr lang="en-US" sz="2400" b="0" kern="1200" smtClean="0">
              <a:latin typeface="Arial" panose="020B0604020202020204" pitchFamily="34" charset="0"/>
              <a:cs typeface="Arial" panose="020B0604020202020204" pitchFamily="34" charset="0"/>
            </a:rPr>
            <a:t>có</a:t>
          </a:r>
          <a:r>
            <a:rPr lang="vi-VN" sz="2400" b="0" kern="1200" smtClean="0">
              <a:latin typeface="Arial" panose="020B0604020202020204" pitchFamily="34" charset="0"/>
              <a:cs typeface="Arial" panose="020B0604020202020204" pitchFamily="34" charset="0"/>
            </a:rPr>
            <a:t> lợi về thực thi</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Loại bỏ câu lệnh rẽ nhánh trong vòng lặp</a:t>
          </a:r>
        </a:p>
      </dsp:txBody>
      <dsp:txXfrm>
        <a:off x="1594" y="0"/>
        <a:ext cx="9166210" cy="133611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Thoát khỏi vòng lặp sớm nhất có thể:</a:t>
          </a:r>
        </a:p>
      </dsp:txBody>
      <dsp:txXfrm>
        <a:off x="1594" y="0"/>
        <a:ext cx="9166210" cy="133611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Gom các vòng lặp tương tự nhau</a:t>
          </a:r>
        </a:p>
      </dsp:txBody>
      <dsp:txXfrm>
        <a:off x="1594" y="0"/>
        <a:ext cx="9166210" cy="133611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Sử dụng phép shift thay cho nhân chia</a:t>
          </a:r>
        </a:p>
      </dsp:txBody>
      <dsp:txXfrm>
        <a:off x="1594" y="0"/>
        <a:ext cx="9166210" cy="133611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Cải tiến tính toán cho biến cờ</a:t>
          </a:r>
        </a:p>
      </dsp:txBody>
      <dsp:txXfrm>
        <a:off x="1594" y="0"/>
        <a:ext cx="9166210" cy="133611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Sử dụng biến tạm thay cho truy cập giá trị của phần tử trong mảng</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Tránh lãng phí bộ nhớ</a:t>
          </a:r>
        </a:p>
      </dsp:txBody>
      <dsp:txXfrm>
        <a:off x="1594" y="0"/>
        <a:ext cx="9166210" cy="133611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Đặt Try Catch ra ngoài vòng lặp</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Sử dụng String.length() để kiểm tra chuỗi rỗng </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CE251-ACE4-4D5D-9C67-2E26B8CA6F88}">
      <dsp:nvSpPr>
        <dsp:cNvPr id="0" name=""/>
        <dsp:cNvSpPr/>
      </dsp:nvSpPr>
      <dsp:spPr>
        <a:xfrm>
          <a:off x="0" y="3019663"/>
          <a:ext cx="921512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63C53B-C363-4A58-876A-D40B1C961B86}">
      <dsp:nvSpPr>
        <dsp:cNvPr id="0" name=""/>
        <dsp:cNvSpPr/>
      </dsp:nvSpPr>
      <dsp:spPr>
        <a:xfrm>
          <a:off x="0" y="979534"/>
          <a:ext cx="921512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BFCA90-6245-418F-ACD6-ECB72AA689F1}">
      <dsp:nvSpPr>
        <dsp:cNvPr id="0" name=""/>
        <dsp:cNvSpPr/>
      </dsp:nvSpPr>
      <dsp:spPr>
        <a:xfrm>
          <a:off x="2395931" y="1803"/>
          <a:ext cx="6819188" cy="97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1066800">
            <a:lnSpc>
              <a:spcPct val="90000"/>
            </a:lnSpc>
            <a:spcBef>
              <a:spcPct val="0"/>
            </a:spcBef>
            <a:spcAft>
              <a:spcPct val="35000"/>
            </a:spcAft>
          </a:pPr>
          <a:r>
            <a:rPr lang="en-US" sz="2400" kern="1200" err="1" smtClean="0">
              <a:latin typeface="Arial" panose="020B0604020202020204" pitchFamily="34" charset="0"/>
              <a:cs typeface="Arial" panose="020B0604020202020204" pitchFamily="34" charset="0"/>
            </a:rPr>
            <a:t>Nên</a:t>
          </a:r>
          <a:r>
            <a:rPr lang="en-US" sz="2400" kern="1200" smtClean="0">
              <a:latin typeface="Arial" panose="020B0604020202020204" pitchFamily="34" charset="0"/>
              <a:cs typeface="Arial" panose="020B0604020202020204" pitchFamily="34" charset="0"/>
            </a:rPr>
            <a:t> dùng (</a:t>
          </a:r>
          <a:r>
            <a:rPr lang="en-US" sz="2400" kern="1200" err="1" smtClean="0">
              <a:latin typeface="Arial" panose="020B0604020202020204" pitchFamily="34" charset="0"/>
              <a:cs typeface="Arial" panose="020B0604020202020204" pitchFamily="34" charset="0"/>
            </a:rPr>
            <a:t>cụm</a:t>
          </a:r>
          <a:r>
            <a:rPr lang="en-US" sz="2400" kern="1200" smtClean="0">
              <a:latin typeface="Arial" panose="020B0604020202020204" pitchFamily="34" charset="0"/>
              <a:cs typeface="Arial" panose="020B0604020202020204" pitchFamily="34" charset="0"/>
            </a:rPr>
            <a:t>) </a:t>
          </a:r>
          <a:r>
            <a:rPr lang="en-US" sz="2400" kern="1200" err="1" smtClean="0">
              <a:latin typeface="Arial" panose="020B0604020202020204" pitchFamily="34" charset="0"/>
              <a:cs typeface="Arial" panose="020B0604020202020204" pitchFamily="34" charset="0"/>
            </a:rPr>
            <a:t>danh</a:t>
          </a:r>
          <a:r>
            <a:rPr lang="en-US" sz="2400" kern="1200" smtClean="0">
              <a:latin typeface="Arial" panose="020B0604020202020204" pitchFamily="34" charset="0"/>
              <a:cs typeface="Arial" panose="020B0604020202020204" pitchFamily="34" charset="0"/>
            </a:rPr>
            <a:t> </a:t>
          </a:r>
          <a:r>
            <a:rPr lang="en-US" sz="2400" kern="1200" err="1" smtClean="0">
              <a:latin typeface="Arial" panose="020B0604020202020204" pitchFamily="34" charset="0"/>
              <a:cs typeface="Arial" panose="020B0604020202020204" pitchFamily="34" charset="0"/>
            </a:rPr>
            <a:t>từ</a:t>
          </a:r>
          <a:r>
            <a:rPr lang="en-US" sz="2400" kern="1200" smtClean="0">
              <a:latin typeface="Arial" panose="020B0604020202020204" pitchFamily="34" charset="0"/>
              <a:cs typeface="Arial" panose="020B0604020202020204" pitchFamily="34" charset="0"/>
            </a:rPr>
            <a:t>, </a:t>
          </a:r>
          <a:r>
            <a:rPr lang="en-US" sz="2400" kern="1200" err="1" smtClean="0">
              <a:latin typeface="Arial" panose="020B0604020202020204" pitchFamily="34" charset="0"/>
              <a:cs typeface="Arial" panose="020B0604020202020204" pitchFamily="34" charset="0"/>
            </a:rPr>
            <a:t>và</a:t>
          </a:r>
          <a:r>
            <a:rPr lang="en-US" sz="2400" kern="1200" smtClean="0">
              <a:latin typeface="Arial" panose="020B0604020202020204" pitchFamily="34" charset="0"/>
              <a:cs typeface="Arial" panose="020B0604020202020204" pitchFamily="34" charset="0"/>
            </a:rPr>
            <a:t> </a:t>
          </a:r>
          <a:r>
            <a:rPr lang="en-US" sz="2400" kern="1200" err="1" smtClean="0">
              <a:latin typeface="Arial" panose="020B0604020202020204" pitchFamily="34" charset="0"/>
              <a:cs typeface="Arial" panose="020B0604020202020204" pitchFamily="34" charset="0"/>
            </a:rPr>
            <a:t>viết</a:t>
          </a:r>
          <a:r>
            <a:rPr lang="en-US" sz="2400" kern="1200" smtClean="0">
              <a:latin typeface="Arial" panose="020B0604020202020204" pitchFamily="34" charset="0"/>
              <a:cs typeface="Arial" panose="020B0604020202020204" pitchFamily="34" charset="0"/>
            </a:rPr>
            <a:t> </a:t>
          </a:r>
          <a:r>
            <a:rPr lang="en-US" sz="2400" kern="1200" err="1" smtClean="0">
              <a:latin typeface="Arial" panose="020B0604020202020204" pitchFamily="34" charset="0"/>
              <a:cs typeface="Arial" panose="020B0604020202020204" pitchFamily="34" charset="0"/>
            </a:rPr>
            <a:t>hoa</a:t>
          </a:r>
          <a:r>
            <a:rPr lang="en-US" sz="2400" kern="1200" smtClean="0">
              <a:latin typeface="Arial" panose="020B0604020202020204" pitchFamily="34" charset="0"/>
              <a:cs typeface="Arial" panose="020B0604020202020204" pitchFamily="34" charset="0"/>
            </a:rPr>
            <a:t> </a:t>
          </a:r>
          <a:r>
            <a:rPr lang="en-US" sz="2400" kern="1200" err="1" smtClean="0">
              <a:latin typeface="Arial" panose="020B0604020202020204" pitchFamily="34" charset="0"/>
              <a:cs typeface="Arial" panose="020B0604020202020204" pitchFamily="34" charset="0"/>
            </a:rPr>
            <a:t>kí</a:t>
          </a:r>
          <a:r>
            <a:rPr lang="en-US" sz="2400" kern="1200" smtClean="0">
              <a:latin typeface="Arial" panose="020B0604020202020204" pitchFamily="34" charset="0"/>
              <a:cs typeface="Arial" panose="020B0604020202020204" pitchFamily="34" charset="0"/>
            </a:rPr>
            <a:t> </a:t>
          </a:r>
          <a:r>
            <a:rPr lang="en-US" sz="2400" kern="1200" err="1" smtClean="0">
              <a:latin typeface="Arial" panose="020B0604020202020204" pitchFamily="34" charset="0"/>
              <a:cs typeface="Arial" panose="020B0604020202020204" pitchFamily="34" charset="0"/>
            </a:rPr>
            <a:t>tự</a:t>
          </a:r>
          <a:r>
            <a:rPr lang="en-US" sz="2400" kern="1200" smtClean="0">
              <a:latin typeface="Arial" panose="020B0604020202020204" pitchFamily="34" charset="0"/>
              <a:cs typeface="Arial" panose="020B0604020202020204" pitchFamily="34" charset="0"/>
            </a:rPr>
            <a:t> </a:t>
          </a:r>
          <a:r>
            <a:rPr lang="en-US" sz="2400" kern="1200" err="1" smtClean="0">
              <a:latin typeface="Arial" panose="020B0604020202020204" pitchFamily="34" charset="0"/>
              <a:cs typeface="Arial" panose="020B0604020202020204" pitchFamily="34" charset="0"/>
            </a:rPr>
            <a:t>đầu</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dsp:txBody>
      <dsp:txXfrm>
        <a:off x="2395931" y="1803"/>
        <a:ext cx="6819188" cy="977730"/>
      </dsp:txXfrm>
    </dsp:sp>
    <dsp:sp modelId="{F6493969-28A6-4E5A-9FBF-053F80A663D9}">
      <dsp:nvSpPr>
        <dsp:cNvPr id="0" name=""/>
        <dsp:cNvSpPr/>
      </dsp:nvSpPr>
      <dsp:spPr>
        <a:xfrm>
          <a:off x="0" y="1803"/>
          <a:ext cx="2395931" cy="977730"/>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err="1" smtClean="0">
              <a:latin typeface="Arial" panose="020B0604020202020204" pitchFamily="34" charset="0"/>
              <a:cs typeface="Arial" panose="020B0604020202020204" pitchFamily="34" charset="0"/>
            </a:rPr>
            <a:t>Tên</a:t>
          </a:r>
          <a:r>
            <a:rPr lang="en-US" sz="2400" kern="1200" smtClean="0">
              <a:latin typeface="Arial" panose="020B0604020202020204" pitchFamily="34" charset="0"/>
              <a:cs typeface="Arial" panose="020B0604020202020204" pitchFamily="34" charset="0"/>
            </a:rPr>
            <a:t> project:</a:t>
          </a:r>
          <a:endParaRPr lang="en-US" sz="2400" kern="1200">
            <a:latin typeface="Arial" panose="020B0604020202020204" pitchFamily="34" charset="0"/>
            <a:cs typeface="Arial" panose="020B0604020202020204" pitchFamily="34" charset="0"/>
          </a:endParaRPr>
        </a:p>
      </dsp:txBody>
      <dsp:txXfrm>
        <a:off x="47737" y="49540"/>
        <a:ext cx="2300457" cy="929993"/>
      </dsp:txXfrm>
    </dsp:sp>
    <dsp:sp modelId="{93C1F53B-B300-4652-8B69-C4A3D0433023}">
      <dsp:nvSpPr>
        <dsp:cNvPr id="0" name=""/>
        <dsp:cNvSpPr/>
      </dsp:nvSpPr>
      <dsp:spPr>
        <a:xfrm>
          <a:off x="0" y="979534"/>
          <a:ext cx="9215120" cy="1013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endParaRPr lang="en-US" sz="2400" kern="1200">
            <a:latin typeface="Arial" panose="020B0604020202020204" pitchFamily="34" charset="0"/>
            <a:cs typeface="Arial" panose="020B0604020202020204" pitchFamily="34" charset="0"/>
          </a:endParaRPr>
        </a:p>
        <a:p>
          <a:pPr marL="457200" lvl="2" indent="-228600" algn="l" defTabSz="1066800">
            <a:lnSpc>
              <a:spcPct val="90000"/>
            </a:lnSpc>
            <a:spcBef>
              <a:spcPct val="0"/>
            </a:spcBef>
            <a:spcAft>
              <a:spcPct val="15000"/>
            </a:spcAft>
            <a:buChar char="••"/>
          </a:pPr>
          <a:r>
            <a:rPr lang="en-US" sz="2400" kern="1200" smtClean="0">
              <a:latin typeface="Arial" panose="020B0604020202020204" pitchFamily="34" charset="0"/>
              <a:cs typeface="Arial" panose="020B0604020202020204" pitchFamily="34" charset="0"/>
            </a:rPr>
            <a:t>	Ví </a:t>
          </a:r>
          <a:r>
            <a:rPr lang="en-US" sz="2400" kern="1200" err="1" smtClean="0">
              <a:latin typeface="Arial" panose="020B0604020202020204" pitchFamily="34" charset="0"/>
              <a:cs typeface="Arial" panose="020B0604020202020204" pitchFamily="34" charset="0"/>
            </a:rPr>
            <a:t>dụ</a:t>
          </a:r>
          <a:r>
            <a:rPr lang="en-US" sz="2400" kern="1200" smtClean="0">
              <a:latin typeface="Arial" panose="020B0604020202020204" pitchFamily="34" charset="0"/>
              <a:cs typeface="Arial" panose="020B0604020202020204" pitchFamily="34" charset="0"/>
            </a:rPr>
            <a:t>: nên đặt là QuanLyHocVien thay vì quanlyhocvien.</a:t>
          </a:r>
          <a:endParaRPr lang="en-US" sz="2400" kern="1200">
            <a:latin typeface="Arial" panose="020B0604020202020204" pitchFamily="34" charset="0"/>
            <a:cs typeface="Arial" panose="020B0604020202020204" pitchFamily="34" charset="0"/>
          </a:endParaRPr>
        </a:p>
      </dsp:txBody>
      <dsp:txXfrm>
        <a:off x="0" y="979534"/>
        <a:ext cx="9215120" cy="1013511"/>
      </dsp:txXfrm>
    </dsp:sp>
    <dsp:sp modelId="{122A339C-812C-4539-BCC6-DFA0A7890257}">
      <dsp:nvSpPr>
        <dsp:cNvPr id="0" name=""/>
        <dsp:cNvSpPr/>
      </dsp:nvSpPr>
      <dsp:spPr>
        <a:xfrm>
          <a:off x="2395931" y="2041932"/>
          <a:ext cx="6819188" cy="97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1066800">
            <a:lnSpc>
              <a:spcPct val="90000"/>
            </a:lnSpc>
            <a:spcBef>
              <a:spcPct val="0"/>
            </a:spcBef>
            <a:spcAft>
              <a:spcPct val="35000"/>
            </a:spcAft>
          </a:pPr>
          <a:r>
            <a:rPr lang="en-US" sz="2400" kern="1200" baseline="0" err="1" smtClean="0">
              <a:latin typeface="Arial" panose="020B0604020202020204" pitchFamily="34" charset="0"/>
              <a:cs typeface="Arial" panose="020B0604020202020204" pitchFamily="34" charset="0"/>
            </a:rPr>
            <a:t>Nên</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viết</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tất</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cả</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bằng</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chữ</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thường</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để</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dễ</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phân</a:t>
          </a:r>
          <a:r>
            <a:rPr lang="en-US" sz="2400" kern="1200" baseline="0" smtClean="0">
              <a:latin typeface="Arial" panose="020B0604020202020204" pitchFamily="34" charset="0"/>
              <a:cs typeface="Arial" panose="020B0604020202020204" pitchFamily="34" charset="0"/>
            </a:rPr>
            <a:t> </a:t>
          </a:r>
          <a:r>
            <a:rPr lang="en-US" sz="2400" kern="1200" baseline="0" err="1" smtClean="0">
              <a:latin typeface="Arial" panose="020B0604020202020204" pitchFamily="34" charset="0"/>
              <a:cs typeface="Arial" panose="020B0604020202020204" pitchFamily="34" charset="0"/>
            </a:rPr>
            <a:t>biệt</a:t>
          </a:r>
          <a:r>
            <a:rPr lang="en-US" sz="2400" kern="1200" baseline="0" smtClean="0">
              <a:latin typeface="Arial" panose="020B0604020202020204" pitchFamily="34" charset="0"/>
              <a:cs typeface="Arial" panose="020B0604020202020204" pitchFamily="34" charset="0"/>
            </a:rPr>
            <a:t>.</a:t>
          </a:r>
          <a:endParaRPr lang="en-US" sz="2400" kern="1200" baseline="0">
            <a:latin typeface="Arial" panose="020B0604020202020204" pitchFamily="34" charset="0"/>
            <a:cs typeface="Arial" panose="020B0604020202020204" pitchFamily="34" charset="0"/>
          </a:endParaRPr>
        </a:p>
      </dsp:txBody>
      <dsp:txXfrm>
        <a:off x="2395931" y="2041932"/>
        <a:ext cx="6819188" cy="977730"/>
      </dsp:txXfrm>
    </dsp:sp>
    <dsp:sp modelId="{3448DB53-ACF5-47DA-9FFE-FC88B3CC807F}">
      <dsp:nvSpPr>
        <dsp:cNvPr id="0" name=""/>
        <dsp:cNvSpPr/>
      </dsp:nvSpPr>
      <dsp:spPr>
        <a:xfrm>
          <a:off x="0" y="2041932"/>
          <a:ext cx="2395931" cy="977730"/>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err="1" smtClean="0">
              <a:latin typeface="Arial" panose="020B0604020202020204" pitchFamily="34" charset="0"/>
              <a:cs typeface="Arial" panose="020B0604020202020204" pitchFamily="34" charset="0"/>
            </a:rPr>
            <a:t>Tên</a:t>
          </a:r>
          <a:r>
            <a:rPr lang="en-US" sz="2400" kern="1200" smtClean="0">
              <a:latin typeface="Arial" panose="020B0604020202020204" pitchFamily="34" charset="0"/>
              <a:cs typeface="Arial" panose="020B0604020202020204" pitchFamily="34" charset="0"/>
            </a:rPr>
            <a:t> </a:t>
          </a:r>
          <a:r>
            <a:rPr lang="en-US" sz="2400" kern="1200" err="1" smtClean="0">
              <a:latin typeface="Arial" panose="020B0604020202020204" pitchFamily="34" charset="0"/>
              <a:cs typeface="Arial" panose="020B0604020202020204" pitchFamily="34" charset="0"/>
            </a:rPr>
            <a:t>gói</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dsp:txBody>
      <dsp:txXfrm>
        <a:off x="47737" y="2089669"/>
        <a:ext cx="2300457" cy="929993"/>
      </dsp:txXfrm>
    </dsp:sp>
    <dsp:sp modelId="{8026627F-5A3F-46BF-87C5-D1BEEA011489}">
      <dsp:nvSpPr>
        <dsp:cNvPr id="0" name=""/>
        <dsp:cNvSpPr/>
      </dsp:nvSpPr>
      <dsp:spPr>
        <a:xfrm>
          <a:off x="0" y="3019663"/>
          <a:ext cx="9215120" cy="103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endParaRPr lang="en-US" sz="2400" kern="1200">
            <a:latin typeface="Arial" panose="020B0604020202020204" pitchFamily="34" charset="0"/>
            <a:cs typeface="Arial" panose="020B0604020202020204" pitchFamily="34" charset="0"/>
          </a:endParaRPr>
        </a:p>
        <a:p>
          <a:pPr marL="457200" lvl="2" indent="-228600" algn="l" defTabSz="1066800">
            <a:lnSpc>
              <a:spcPct val="90000"/>
            </a:lnSpc>
            <a:spcBef>
              <a:spcPct val="0"/>
            </a:spcBef>
            <a:spcAft>
              <a:spcPct val="15000"/>
            </a:spcAft>
            <a:buChar char="••"/>
          </a:pPr>
          <a:r>
            <a:rPr lang="en-US" sz="2400" kern="1200" smtClean="0">
              <a:latin typeface="Arial" panose="020B0604020202020204" pitchFamily="34" charset="0"/>
              <a:cs typeface="Arial" panose="020B0604020202020204" pitchFamily="34" charset="0"/>
            </a:rPr>
            <a:t>	Ví dụ: Nên đặt là datahocvien.</a:t>
          </a:r>
          <a:endParaRPr lang="en-US" sz="2400" kern="1200">
            <a:latin typeface="Arial" panose="020B0604020202020204" pitchFamily="34" charset="0"/>
            <a:cs typeface="Arial" panose="020B0604020202020204" pitchFamily="34" charset="0"/>
          </a:endParaRPr>
        </a:p>
      </dsp:txBody>
      <dsp:txXfrm>
        <a:off x="0" y="3019663"/>
        <a:ext cx="9215120" cy="103236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So sánh chuỗi</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Tránh sử dụng startsWith() vì lý do hiệu suất</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Sao chép mảng</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Không nên sử dụng Thread.sleep vì lý do hiệu suất</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28487"/>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Sử dụng mảng char[] thay vì sử dụng String.charAt();</a:t>
          </a:r>
          <a:endParaRPr lang="en-US" sz="2400" b="0" kern="1200" smtClean="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DC6E3-79D5-4DF0-B1DA-E8EABDE4F74D}">
      <dsp:nvSpPr>
        <dsp:cNvPr id="0" name=""/>
        <dsp:cNvSpPr/>
      </dsp:nvSpPr>
      <dsp:spPr>
        <a:xfrm>
          <a:off x="0" y="1351142"/>
          <a:ext cx="9215120" cy="0"/>
        </a:xfrm>
        <a:prstGeom prst="line">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FC51D7-3810-4841-A1A7-81C513A66347}">
      <dsp:nvSpPr>
        <dsp:cNvPr id="0" name=""/>
        <dsp:cNvSpPr/>
      </dsp:nvSpPr>
      <dsp:spPr>
        <a:xfrm>
          <a:off x="2395931" y="0"/>
          <a:ext cx="6819188" cy="135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1066800">
            <a:lnSpc>
              <a:spcPct val="90000"/>
            </a:lnSpc>
            <a:spcBef>
              <a:spcPct val="0"/>
            </a:spcBef>
            <a:spcAft>
              <a:spcPct val="35000"/>
            </a:spcAft>
          </a:pPr>
          <a:endParaRPr lang="en-US" sz="2400" kern="1200">
            <a:latin typeface="Arial" panose="020B0604020202020204" pitchFamily="34" charset="0"/>
            <a:cs typeface="Arial" panose="020B0604020202020204" pitchFamily="34" charset="0"/>
          </a:endParaRPr>
        </a:p>
      </dsp:txBody>
      <dsp:txXfrm>
        <a:off x="2395931" y="0"/>
        <a:ext cx="6819188" cy="1351142"/>
      </dsp:txXfrm>
    </dsp:sp>
    <dsp:sp modelId="{DABF244A-CEAB-458F-8634-07C44BD71623}">
      <dsp:nvSpPr>
        <dsp:cNvPr id="0" name=""/>
        <dsp:cNvSpPr/>
      </dsp:nvSpPr>
      <dsp:spPr>
        <a:xfrm>
          <a:off x="0" y="0"/>
          <a:ext cx="2395931" cy="1351142"/>
        </a:xfrm>
        <a:prstGeom prst="round2SameRect">
          <a:avLst>
            <a:gd name="adj1" fmla="val 16670"/>
            <a:gd name="adj2" fmla="val 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err="1" smtClean="0">
              <a:latin typeface="Arial" panose="020B0604020202020204" pitchFamily="34" charset="0"/>
              <a:cs typeface="Arial" panose="020B0604020202020204" pitchFamily="34" charset="0"/>
            </a:rPr>
            <a:t>Tên</a:t>
          </a:r>
          <a:r>
            <a:rPr lang="en-US" sz="2400" kern="1200" smtClean="0">
              <a:latin typeface="Arial" panose="020B0604020202020204" pitchFamily="34" charset="0"/>
              <a:cs typeface="Arial" panose="020B0604020202020204" pitchFamily="34" charset="0"/>
            </a:rPr>
            <a:t> lớp:</a:t>
          </a:r>
          <a:endParaRPr lang="en-US" sz="2400" kern="1200">
            <a:latin typeface="Arial" panose="020B0604020202020204" pitchFamily="34" charset="0"/>
            <a:cs typeface="Arial" panose="020B0604020202020204" pitchFamily="34" charset="0"/>
          </a:endParaRPr>
        </a:p>
      </dsp:txBody>
      <dsp:txXfrm>
        <a:off x="65969" y="65969"/>
        <a:ext cx="2263993" cy="1285173"/>
      </dsp:txXfrm>
    </dsp:sp>
    <dsp:sp modelId="{4E43DF45-E95E-4422-8BEF-BE36EBD41E14}">
      <dsp:nvSpPr>
        <dsp:cNvPr id="0" name=""/>
        <dsp:cNvSpPr/>
      </dsp:nvSpPr>
      <dsp:spPr>
        <a:xfrm>
          <a:off x="0" y="1351142"/>
          <a:ext cx="9215120" cy="2702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endParaRPr lang="en-US" sz="2400" b="0" kern="1200">
            <a:solidFill>
              <a:schemeClr val="tx1"/>
            </a:solidFill>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n-US" sz="2400" b="0" i="0" u="none" strike="noStrike" kern="1200" cap="none" smtClean="0">
              <a:solidFill>
                <a:schemeClr val="tx1"/>
              </a:solidFill>
              <a:latin typeface="Arial" panose="020B0604020202020204" pitchFamily="34" charset="0"/>
              <a:ea typeface="Calibri"/>
              <a:cs typeface="Arial" panose="020B0604020202020204" pitchFamily="34" charset="0"/>
              <a:sym typeface="Calibri"/>
            </a:rPr>
            <a:t>Các lớp kế thừa các lớp về GUI có thể để tên lớp phía cuối. </a:t>
          </a:r>
          <a:br>
            <a:rPr lang="en-US" sz="2400" b="0" i="0" u="none" strike="noStrike" kern="1200" cap="none" smtClean="0">
              <a:solidFill>
                <a:schemeClr val="tx1"/>
              </a:solidFill>
              <a:latin typeface="Arial" panose="020B0604020202020204" pitchFamily="34" charset="0"/>
              <a:ea typeface="Calibri"/>
              <a:cs typeface="Arial" panose="020B0604020202020204" pitchFamily="34" charset="0"/>
              <a:sym typeface="Calibri"/>
            </a:rPr>
          </a:br>
          <a:r>
            <a:rPr lang="en-US" sz="2400" b="0" i="0" u="none" strike="noStrike" kern="1200" cap="none" smtClean="0">
              <a:solidFill>
                <a:schemeClr val="tx1"/>
              </a:solidFill>
              <a:latin typeface="Arial" panose="020B0604020202020204" pitchFamily="34" charset="0"/>
              <a:ea typeface="Calibri"/>
              <a:cs typeface="Arial" panose="020B0604020202020204" pitchFamily="34" charset="0"/>
              <a:sym typeface="Calibri"/>
            </a:rPr>
            <a:t>Ví dụ: lớp Customer</a:t>
          </a:r>
          <a:r>
            <a:rPr lang="en-US" sz="2400" b="1" i="0" u="none" strike="noStrike" kern="1200" cap="none" smtClean="0">
              <a:solidFill>
                <a:schemeClr val="tx1"/>
              </a:solidFill>
              <a:latin typeface="Arial" panose="020B0604020202020204" pitchFamily="34" charset="0"/>
              <a:ea typeface="Calibri"/>
              <a:cs typeface="Arial" panose="020B0604020202020204" pitchFamily="34" charset="0"/>
              <a:sym typeface="Calibri"/>
            </a:rPr>
            <a:t>Panel, </a:t>
          </a:r>
          <a:r>
            <a:rPr lang="en-US" sz="2400" b="0" i="0" u="none" strike="noStrike" kern="1200" cap="none" smtClean="0">
              <a:solidFill>
                <a:schemeClr val="tx1"/>
              </a:solidFill>
              <a:latin typeface="Arial" panose="020B0604020202020204" pitchFamily="34" charset="0"/>
              <a:ea typeface="Calibri"/>
              <a:cs typeface="Arial" panose="020B0604020202020204" pitchFamily="34" charset="0"/>
              <a:sym typeface="Calibri"/>
            </a:rPr>
            <a:t>như vậy sẽ giúp dễ nhận biết lớp.</a:t>
          </a:r>
          <a:endParaRPr lang="en-US" sz="2400" b="0" kern="1200">
            <a:solidFill>
              <a:schemeClr val="tx1"/>
            </a:solidFill>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endParaRPr lang="en-US" sz="2400" b="1" u="none" kern="1200">
            <a:solidFill>
              <a:schemeClr val="tx1"/>
            </a:solidFill>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n-US" sz="2400" b="1" u="sng" kern="1200" smtClean="0">
              <a:solidFill>
                <a:schemeClr val="tx1"/>
              </a:solidFill>
              <a:latin typeface="Arial" panose="020B0604020202020204" pitchFamily="34" charset="0"/>
              <a:cs typeface="Arial" panose="020B0604020202020204" pitchFamily="34" charset="0"/>
            </a:rPr>
            <a:t>Lưu ý</a:t>
          </a:r>
          <a:r>
            <a:rPr lang="en-US" sz="2400" b="1" u="none" kern="1200" smtClean="0">
              <a:solidFill>
                <a:schemeClr val="tx1"/>
              </a:solidFill>
              <a:latin typeface="Arial" panose="020B0604020202020204" pitchFamily="34" charset="0"/>
              <a:cs typeface="Arial" panose="020B0604020202020204" pitchFamily="34" charset="0"/>
            </a:rPr>
            <a:t>: </a:t>
          </a:r>
          <a:r>
            <a:rPr lang="en-US" sz="2400" b="0" u="none" kern="1200" smtClean="0">
              <a:solidFill>
                <a:schemeClr val="tx1"/>
              </a:solidFill>
              <a:latin typeface="Arial" panose="020B0604020202020204" pitchFamily="34" charset="0"/>
              <a:cs typeface="Arial" panose="020B0604020202020204" pitchFamily="34" charset="0"/>
            </a:rPr>
            <a:t>Mỗi </a:t>
          </a:r>
          <a:r>
            <a:rPr lang="vi-VN" sz="2400" b="0" u="none" kern="1200" smtClean="0">
              <a:solidFill>
                <a:schemeClr val="tx1"/>
              </a:solidFill>
              <a:latin typeface="Arial" panose="020B0604020202020204" pitchFamily="34" charset="0"/>
              <a:cs typeface="Arial" panose="020B0604020202020204" pitchFamily="34" charset="0"/>
            </a:rPr>
            <a:t>lớp nên có một file riêng</a:t>
          </a:r>
          <a:r>
            <a:rPr lang="en-US" sz="2400" b="0" u="none" kern="1200" smtClean="0">
              <a:solidFill>
                <a:schemeClr val="tx1"/>
              </a:solidFill>
              <a:latin typeface="Arial" panose="020B0604020202020204" pitchFamily="34" charset="0"/>
              <a:cs typeface="Arial" panose="020B0604020202020204" pitchFamily="34" charset="0"/>
            </a:rPr>
            <a:t> (</a:t>
          </a:r>
          <a:r>
            <a:rPr lang="vi-VN" sz="2400" b="0" u="none" kern="1200" smtClean="0">
              <a:solidFill>
                <a:schemeClr val="tx1"/>
              </a:solidFill>
              <a:latin typeface="Arial" panose="020B0604020202020204" pitchFamily="34" charset="0"/>
              <a:cs typeface="Arial" panose="020B0604020202020204" pitchFamily="34" charset="0"/>
            </a:rPr>
            <a:t>trừ những trường hợp đặc biệt như lớp nội</a:t>
          </a:r>
          <a:r>
            <a:rPr lang="en-US" sz="2400" b="0" u="none" kern="1200" smtClean="0">
              <a:solidFill>
                <a:schemeClr val="tx1"/>
              </a:solidFill>
              <a:latin typeface="Arial" panose="020B0604020202020204" pitchFamily="34" charset="0"/>
              <a:cs typeface="Arial" panose="020B0604020202020204" pitchFamily="34" charset="0"/>
            </a:rPr>
            <a:t>) sẽ giúp dễ quản lý hơn.</a:t>
          </a:r>
          <a:endParaRPr lang="en-US" sz="2400" b="1" u="none" kern="1200">
            <a:solidFill>
              <a:schemeClr val="tx1"/>
            </a:solidFill>
            <a:latin typeface="Arial" panose="020B0604020202020204" pitchFamily="34" charset="0"/>
            <a:cs typeface="Arial" panose="020B0604020202020204" pitchFamily="34" charset="0"/>
          </a:endParaRPr>
        </a:p>
      </dsp:txBody>
      <dsp:txXfrm>
        <a:off x="0" y="1351142"/>
        <a:ext cx="9215120" cy="2702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05623"/>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solidFill>
                <a:schemeClr val="dk1"/>
              </a:solidFill>
              <a:latin typeface="Arial" panose="020B0604020202020204" pitchFamily="34" charset="0"/>
              <a:ea typeface="Calibri"/>
              <a:cs typeface="Arial" panose="020B0604020202020204" pitchFamily="34" charset="0"/>
              <a:sym typeface="Calibri"/>
            </a:rPr>
            <a:t>Ngắt dòng sau dấu phẩy</a:t>
          </a:r>
          <a:endParaRPr lang="en-US" sz="2400" b="0" kern="120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05623"/>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solidFill>
                <a:schemeClr val="dk1"/>
              </a:solidFill>
              <a:latin typeface="Arial" panose="020B0604020202020204" pitchFamily="34" charset="0"/>
              <a:ea typeface="Calibri"/>
              <a:cs typeface="Arial" panose="020B0604020202020204" pitchFamily="34" charset="0"/>
              <a:sym typeface="Calibri"/>
            </a:rPr>
            <a:t>Ngắt dòng sau biểu thức tính toán</a:t>
          </a:r>
          <a:endParaRPr lang="en-US" sz="2400" b="0" kern="120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05623"/>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solidFill>
                <a:schemeClr val="dk1"/>
              </a:solidFill>
              <a:latin typeface="Arial" panose="020B0604020202020204" pitchFamily="34" charset="0"/>
              <a:ea typeface="Calibri"/>
              <a:cs typeface="Arial" panose="020B0604020202020204" pitchFamily="34" charset="0"/>
              <a:sym typeface="Calibri"/>
            </a:rPr>
            <a:t>Sử dụng tab, khoảng trắng, dấu phẩy, chấm phẩy phù hợp</a:t>
          </a:r>
          <a:endParaRPr lang="en-US" sz="2400" b="0" kern="120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05623"/>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solidFill>
                <a:schemeClr val="dk1"/>
              </a:solidFill>
              <a:latin typeface="Arial" panose="020B0604020202020204" pitchFamily="34" charset="0"/>
              <a:ea typeface="Calibri"/>
              <a:cs typeface="Arial" panose="020B0604020202020204" pitchFamily="34" charset="0"/>
              <a:sym typeface="Calibri"/>
            </a:rPr>
            <a:t>Sử dụng tab, khoảng trắng, dấu phẩy, chấm phẩy phù hợp</a:t>
          </a:r>
          <a:endParaRPr lang="en-US" sz="2400" b="0" kern="1200">
            <a:latin typeface="Arial" panose="020B0604020202020204" pitchFamily="34" charset="0"/>
            <a:cs typeface="Arial" panose="020B0604020202020204" pitchFamily="34" charset="0"/>
          </a:endParaRPr>
        </a:p>
      </dsp:txBody>
      <dsp:txXfrm>
        <a:off x="1594" y="0"/>
        <a:ext cx="9166210" cy="13361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721E3-0BF6-4BDA-A06B-7DF777EB457E}">
      <dsp:nvSpPr>
        <dsp:cNvPr id="0" name=""/>
        <dsp:cNvSpPr/>
      </dsp:nvSpPr>
      <dsp:spPr>
        <a:xfrm flipV="1">
          <a:off x="85203" y="905623"/>
          <a:ext cx="8388161" cy="16398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A733F-80F1-4A1E-9A8F-3573FBE2C14E}">
      <dsp:nvSpPr>
        <dsp:cNvPr id="0" name=""/>
        <dsp:cNvSpPr/>
      </dsp:nvSpPr>
      <dsp:spPr>
        <a:xfrm flipH="1" flipV="1">
          <a:off x="58064" y="844509"/>
          <a:ext cx="430250" cy="37924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7674D-8B29-4B77-92FF-C249CEF4F87F}">
      <dsp:nvSpPr>
        <dsp:cNvPr id="0" name=""/>
        <dsp:cNvSpPr/>
      </dsp:nvSpPr>
      <dsp:spPr>
        <a:xfrm>
          <a:off x="1594" y="0"/>
          <a:ext cx="9166210" cy="133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rtl="0">
            <a:lnSpc>
              <a:spcPct val="90000"/>
            </a:lnSpc>
            <a:spcBef>
              <a:spcPct val="0"/>
            </a:spcBef>
            <a:spcAft>
              <a:spcPct val="35000"/>
            </a:spcAft>
          </a:pPr>
          <a:r>
            <a:rPr lang="en-US" sz="2400" b="0" kern="1200" smtClean="0">
              <a:latin typeface="Arial" panose="020B0604020202020204" pitchFamily="34" charset="0"/>
              <a:cs typeface="Arial" panose="020B0604020202020204" pitchFamily="34" charset="0"/>
            </a:rPr>
            <a:t>Chỉ sử dụng chú thích khi cần thiết</a:t>
          </a:r>
          <a:endParaRPr lang="en-US" sz="2400" b="0" kern="1200">
            <a:latin typeface="Arial" panose="020B0604020202020204" pitchFamily="34" charset="0"/>
            <a:cs typeface="Arial" panose="020B0604020202020204" pitchFamily="34" charset="0"/>
          </a:endParaRPr>
        </a:p>
      </dsp:txBody>
      <dsp:txXfrm>
        <a:off x="1594" y="0"/>
        <a:ext cx="9166210" cy="13361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0F59E-4856-4ABF-9E00-9670A054CC48}" type="datetimeFigureOut">
              <a:rPr lang="en-US" smtClean="0"/>
              <a:t>24-Jul-16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1DFFE-E402-4A34-A3A7-56859A407A9C}" type="slidenum">
              <a:rPr lang="en-US" smtClean="0"/>
              <a:t>‹#›</a:t>
            </a:fld>
            <a:endParaRPr lang="en-US"/>
          </a:p>
        </p:txBody>
      </p:sp>
    </p:spTree>
    <p:extLst>
      <p:ext uri="{BB962C8B-B14F-4D97-AF65-F5344CB8AC3E}">
        <p14:creationId xmlns:p14="http://schemas.microsoft.com/office/powerpoint/2010/main" val="310390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a:t>
            </a:fld>
            <a:endParaRPr lang="en-US"/>
          </a:p>
        </p:txBody>
      </p:sp>
    </p:spTree>
    <p:extLst>
      <p:ext uri="{BB962C8B-B14F-4D97-AF65-F5344CB8AC3E}">
        <p14:creationId xmlns:p14="http://schemas.microsoft.com/office/powerpoint/2010/main" val="1519864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12</a:t>
            </a:fld>
            <a:endParaRPr lang="en-US"/>
          </a:p>
        </p:txBody>
      </p:sp>
    </p:spTree>
    <p:extLst>
      <p:ext uri="{BB962C8B-B14F-4D97-AF65-F5344CB8AC3E}">
        <p14:creationId xmlns:p14="http://schemas.microsoft.com/office/powerpoint/2010/main" val="268511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13</a:t>
            </a:fld>
            <a:endParaRPr lang="en-US"/>
          </a:p>
        </p:txBody>
      </p:sp>
    </p:spTree>
    <p:extLst>
      <p:ext uri="{BB962C8B-B14F-4D97-AF65-F5344CB8AC3E}">
        <p14:creationId xmlns:p14="http://schemas.microsoft.com/office/powerpoint/2010/main" val="1064758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14</a:t>
            </a:fld>
            <a:endParaRPr lang="en-US"/>
          </a:p>
        </p:txBody>
      </p:sp>
    </p:spTree>
    <p:extLst>
      <p:ext uri="{BB962C8B-B14F-4D97-AF65-F5344CB8AC3E}">
        <p14:creationId xmlns:p14="http://schemas.microsoft.com/office/powerpoint/2010/main" val="438544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15</a:t>
            </a:fld>
            <a:endParaRPr lang="en-US"/>
          </a:p>
        </p:txBody>
      </p:sp>
    </p:spTree>
    <p:extLst>
      <p:ext uri="{BB962C8B-B14F-4D97-AF65-F5344CB8AC3E}">
        <p14:creationId xmlns:p14="http://schemas.microsoft.com/office/powerpoint/2010/main" val="63285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16</a:t>
            </a:fld>
            <a:endParaRPr lang="en-US"/>
          </a:p>
        </p:txBody>
      </p:sp>
    </p:spTree>
    <p:extLst>
      <p:ext uri="{BB962C8B-B14F-4D97-AF65-F5344CB8AC3E}">
        <p14:creationId xmlns:p14="http://schemas.microsoft.com/office/powerpoint/2010/main" val="2956116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17</a:t>
            </a:fld>
            <a:endParaRPr lang="en-US"/>
          </a:p>
        </p:txBody>
      </p:sp>
    </p:spTree>
    <p:extLst>
      <p:ext uri="{BB962C8B-B14F-4D97-AF65-F5344CB8AC3E}">
        <p14:creationId xmlns:p14="http://schemas.microsoft.com/office/powerpoint/2010/main" val="1333519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18</a:t>
            </a:fld>
            <a:endParaRPr lang="en-US"/>
          </a:p>
        </p:txBody>
      </p:sp>
    </p:spTree>
    <p:extLst>
      <p:ext uri="{BB962C8B-B14F-4D97-AF65-F5344CB8AC3E}">
        <p14:creationId xmlns:p14="http://schemas.microsoft.com/office/powerpoint/2010/main" val="297881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19</a:t>
            </a:fld>
            <a:endParaRPr lang="en-US"/>
          </a:p>
        </p:txBody>
      </p:sp>
    </p:spTree>
    <p:extLst>
      <p:ext uri="{BB962C8B-B14F-4D97-AF65-F5344CB8AC3E}">
        <p14:creationId xmlns:p14="http://schemas.microsoft.com/office/powerpoint/2010/main" val="3823829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20</a:t>
            </a:fld>
            <a:endParaRPr lang="en-US"/>
          </a:p>
        </p:txBody>
      </p:sp>
    </p:spTree>
    <p:extLst>
      <p:ext uri="{BB962C8B-B14F-4D97-AF65-F5344CB8AC3E}">
        <p14:creationId xmlns:p14="http://schemas.microsoft.com/office/powerpoint/2010/main" val="2310755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21</a:t>
            </a:fld>
            <a:endParaRPr lang="en-US"/>
          </a:p>
        </p:txBody>
      </p:sp>
    </p:spTree>
    <p:extLst>
      <p:ext uri="{BB962C8B-B14F-4D97-AF65-F5344CB8AC3E}">
        <p14:creationId xmlns:p14="http://schemas.microsoft.com/office/powerpoint/2010/main" val="354976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4</a:t>
            </a:fld>
            <a:endParaRPr lang="en-US"/>
          </a:p>
        </p:txBody>
      </p:sp>
    </p:spTree>
    <p:extLst>
      <p:ext uri="{BB962C8B-B14F-4D97-AF65-F5344CB8AC3E}">
        <p14:creationId xmlns:p14="http://schemas.microsoft.com/office/powerpoint/2010/main" val="2594067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22</a:t>
            </a:fld>
            <a:endParaRPr lang="en-US"/>
          </a:p>
        </p:txBody>
      </p:sp>
    </p:spTree>
    <p:extLst>
      <p:ext uri="{BB962C8B-B14F-4D97-AF65-F5344CB8AC3E}">
        <p14:creationId xmlns:p14="http://schemas.microsoft.com/office/powerpoint/2010/main" val="386517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23</a:t>
            </a:fld>
            <a:endParaRPr lang="en-US"/>
          </a:p>
        </p:txBody>
      </p:sp>
    </p:spTree>
    <p:extLst>
      <p:ext uri="{BB962C8B-B14F-4D97-AF65-F5344CB8AC3E}">
        <p14:creationId xmlns:p14="http://schemas.microsoft.com/office/powerpoint/2010/main" val="3616397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0" smtClean="0">
                <a:solidFill>
                  <a:schemeClr val="tx1"/>
                </a:solidFill>
                <a:latin typeface="+mn-lt"/>
              </a:rPr>
              <a:t>String là 1 đối tượng bất biến, mỗi khi nối chuỗi gây ra tạo mới đối tượng String, số lần lặp càng lớn càng gây chậm trễ chương trình, tốn tài nguyên xử lý</a:t>
            </a:r>
            <a:r>
              <a:rPr lang="en-US" b="0" smtClean="0">
                <a:solidFill>
                  <a:schemeClr val="tx1"/>
                </a:solidFill>
                <a:latin typeface="+mn-lt"/>
              </a:rPr>
              <a:t>.</a:t>
            </a:r>
            <a:endParaRPr lang="en-US" b="0">
              <a:solidFill>
                <a:schemeClr val="tx1"/>
              </a:solidFill>
              <a:latin typeface="+mn-lt"/>
            </a:endParaRPr>
          </a:p>
        </p:txBody>
      </p:sp>
      <p:sp>
        <p:nvSpPr>
          <p:cNvPr id="4" name="Slide Number Placeholder 3"/>
          <p:cNvSpPr>
            <a:spLocks noGrp="1"/>
          </p:cNvSpPr>
          <p:nvPr>
            <p:ph type="sldNum" sz="quarter" idx="10"/>
          </p:nvPr>
        </p:nvSpPr>
        <p:spPr/>
        <p:txBody>
          <a:bodyPr/>
          <a:lstStyle/>
          <a:p>
            <a:fld id="{B081DFFE-E402-4A34-A3A7-56859A407A9C}" type="slidenum">
              <a:rPr lang="en-US" smtClean="0"/>
              <a:t>24</a:t>
            </a:fld>
            <a:endParaRPr lang="en-US"/>
          </a:p>
        </p:txBody>
      </p:sp>
    </p:spTree>
    <p:extLst>
      <p:ext uri="{BB962C8B-B14F-4D97-AF65-F5344CB8AC3E}">
        <p14:creationId xmlns:p14="http://schemas.microsoft.com/office/powerpoint/2010/main" val="722355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25</a:t>
            </a:fld>
            <a:endParaRPr lang="en-US"/>
          </a:p>
        </p:txBody>
      </p:sp>
    </p:spTree>
    <p:extLst>
      <p:ext uri="{BB962C8B-B14F-4D97-AF65-F5344CB8AC3E}">
        <p14:creationId xmlns:p14="http://schemas.microsoft.com/office/powerpoint/2010/main" val="2211900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26</a:t>
            </a:fld>
            <a:endParaRPr lang="en-US"/>
          </a:p>
        </p:txBody>
      </p:sp>
    </p:spTree>
    <p:extLst>
      <p:ext uri="{BB962C8B-B14F-4D97-AF65-F5344CB8AC3E}">
        <p14:creationId xmlns:p14="http://schemas.microsoft.com/office/powerpoint/2010/main" val="193999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27</a:t>
            </a:fld>
            <a:endParaRPr lang="en-US"/>
          </a:p>
        </p:txBody>
      </p:sp>
    </p:spTree>
    <p:extLst>
      <p:ext uri="{BB962C8B-B14F-4D97-AF65-F5344CB8AC3E}">
        <p14:creationId xmlns:p14="http://schemas.microsoft.com/office/powerpoint/2010/main" val="1241813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28</a:t>
            </a:fld>
            <a:endParaRPr lang="en-US"/>
          </a:p>
        </p:txBody>
      </p:sp>
    </p:spTree>
    <p:extLst>
      <p:ext uri="{BB962C8B-B14F-4D97-AF65-F5344CB8AC3E}">
        <p14:creationId xmlns:p14="http://schemas.microsoft.com/office/powerpoint/2010/main" val="3447199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29</a:t>
            </a:fld>
            <a:endParaRPr lang="en-US"/>
          </a:p>
        </p:txBody>
      </p:sp>
    </p:spTree>
    <p:extLst>
      <p:ext uri="{BB962C8B-B14F-4D97-AF65-F5344CB8AC3E}">
        <p14:creationId xmlns:p14="http://schemas.microsoft.com/office/powerpoint/2010/main" val="2953487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30</a:t>
            </a:fld>
            <a:endParaRPr lang="en-US"/>
          </a:p>
        </p:txBody>
      </p:sp>
    </p:spTree>
    <p:extLst>
      <p:ext uri="{BB962C8B-B14F-4D97-AF65-F5344CB8AC3E}">
        <p14:creationId xmlns:p14="http://schemas.microsoft.com/office/powerpoint/2010/main" val="1676145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31</a:t>
            </a:fld>
            <a:endParaRPr lang="en-US"/>
          </a:p>
        </p:txBody>
      </p:sp>
    </p:spTree>
    <p:extLst>
      <p:ext uri="{BB962C8B-B14F-4D97-AF65-F5344CB8AC3E}">
        <p14:creationId xmlns:p14="http://schemas.microsoft.com/office/powerpoint/2010/main" val="121551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5</a:t>
            </a:fld>
            <a:endParaRPr lang="en-US"/>
          </a:p>
        </p:txBody>
      </p:sp>
    </p:spTree>
    <p:extLst>
      <p:ext uri="{BB962C8B-B14F-4D97-AF65-F5344CB8AC3E}">
        <p14:creationId xmlns:p14="http://schemas.microsoft.com/office/powerpoint/2010/main" val="2372714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32</a:t>
            </a:fld>
            <a:endParaRPr lang="en-US"/>
          </a:p>
        </p:txBody>
      </p:sp>
    </p:spTree>
    <p:extLst>
      <p:ext uri="{BB962C8B-B14F-4D97-AF65-F5344CB8AC3E}">
        <p14:creationId xmlns:p14="http://schemas.microsoft.com/office/powerpoint/2010/main" val="3108610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Việc truy cập tới 1 phần tử trong mảng luôn làm tốn chi phí hơn là truy cập tới 1 biến tạm bởi vì máy ảo Java (VM) phải kiểm tra các ràng buộc truy cập tới phần tử đó cũng như phải kiểm tra độ dài của mảng </a:t>
            </a: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33</a:t>
            </a:fld>
            <a:endParaRPr lang="en-US"/>
          </a:p>
        </p:txBody>
      </p:sp>
    </p:spTree>
    <p:extLst>
      <p:ext uri="{BB962C8B-B14F-4D97-AF65-F5344CB8AC3E}">
        <p14:creationId xmlns:p14="http://schemas.microsoft.com/office/powerpoint/2010/main" val="3529346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34</a:t>
            </a:fld>
            <a:endParaRPr lang="en-US"/>
          </a:p>
        </p:txBody>
      </p:sp>
    </p:spTree>
    <p:extLst>
      <p:ext uri="{BB962C8B-B14F-4D97-AF65-F5344CB8AC3E}">
        <p14:creationId xmlns:p14="http://schemas.microsoft.com/office/powerpoint/2010/main" val="41281042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35</a:t>
            </a:fld>
            <a:endParaRPr lang="en-US"/>
          </a:p>
        </p:txBody>
      </p:sp>
    </p:spTree>
    <p:extLst>
      <p:ext uri="{BB962C8B-B14F-4D97-AF65-F5344CB8AC3E}">
        <p14:creationId xmlns:p14="http://schemas.microsoft.com/office/powerpoint/2010/main" val="4163117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Phương thức String.equals () là quá mức cần thiết để kiểm tra một chuỗi rỗng. Kiểm tra độ dài của chuỗi là 0 sử dụng String.length() sẽ nhanh hơn.</a:t>
            </a: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36</a:t>
            </a:fld>
            <a:endParaRPr lang="en-US"/>
          </a:p>
        </p:txBody>
      </p:sp>
    </p:spTree>
    <p:extLst>
      <p:ext uri="{BB962C8B-B14F-4D97-AF65-F5344CB8AC3E}">
        <p14:creationId xmlns:p14="http://schemas.microsoft.com/office/powerpoint/2010/main" val="1422951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37</a:t>
            </a:fld>
            <a:endParaRPr lang="en-US"/>
          </a:p>
        </p:txBody>
      </p:sp>
    </p:spTree>
    <p:extLst>
      <p:ext uri="{BB962C8B-B14F-4D97-AF65-F5344CB8AC3E}">
        <p14:creationId xmlns:p14="http://schemas.microsoft.com/office/powerpoint/2010/main" val="1519213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38</a:t>
            </a:fld>
            <a:endParaRPr lang="en-US"/>
          </a:p>
        </p:txBody>
      </p:sp>
    </p:spTree>
    <p:extLst>
      <p:ext uri="{BB962C8B-B14F-4D97-AF65-F5344CB8AC3E}">
        <p14:creationId xmlns:p14="http://schemas.microsoft.com/office/powerpoint/2010/main" val="469640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39</a:t>
            </a:fld>
            <a:endParaRPr lang="en-US"/>
          </a:p>
        </p:txBody>
      </p:sp>
    </p:spTree>
    <p:extLst>
      <p:ext uri="{BB962C8B-B14F-4D97-AF65-F5344CB8AC3E}">
        <p14:creationId xmlns:p14="http://schemas.microsoft.com/office/powerpoint/2010/main" val="1722516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40</a:t>
            </a:fld>
            <a:endParaRPr lang="en-US"/>
          </a:p>
        </p:txBody>
      </p:sp>
    </p:spTree>
    <p:extLst>
      <p:ext uri="{BB962C8B-B14F-4D97-AF65-F5344CB8AC3E}">
        <p14:creationId xmlns:p14="http://schemas.microsoft.com/office/powerpoint/2010/main" val="1864474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41</a:t>
            </a:fld>
            <a:endParaRPr lang="en-US"/>
          </a:p>
        </p:txBody>
      </p:sp>
    </p:spTree>
    <p:extLst>
      <p:ext uri="{BB962C8B-B14F-4D97-AF65-F5344CB8AC3E}">
        <p14:creationId xmlns:p14="http://schemas.microsoft.com/office/powerpoint/2010/main" val="69533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6</a:t>
            </a:fld>
            <a:endParaRPr lang="en-US"/>
          </a:p>
        </p:txBody>
      </p:sp>
    </p:spTree>
    <p:extLst>
      <p:ext uri="{BB962C8B-B14F-4D97-AF65-F5344CB8AC3E}">
        <p14:creationId xmlns:p14="http://schemas.microsoft.com/office/powerpoint/2010/main" val="3639645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42</a:t>
            </a:fld>
            <a:endParaRPr lang="en-US"/>
          </a:p>
        </p:txBody>
      </p:sp>
    </p:spTree>
    <p:extLst>
      <p:ext uri="{BB962C8B-B14F-4D97-AF65-F5344CB8AC3E}">
        <p14:creationId xmlns:p14="http://schemas.microsoft.com/office/powerpoint/2010/main" val="329623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7</a:t>
            </a:fld>
            <a:endParaRPr lang="en-US"/>
          </a:p>
        </p:txBody>
      </p:sp>
    </p:spTree>
    <p:extLst>
      <p:ext uri="{BB962C8B-B14F-4D97-AF65-F5344CB8AC3E}">
        <p14:creationId xmlns:p14="http://schemas.microsoft.com/office/powerpoint/2010/main" val="3394249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8</a:t>
            </a:fld>
            <a:endParaRPr lang="en-US"/>
          </a:p>
        </p:txBody>
      </p:sp>
    </p:spTree>
    <p:extLst>
      <p:ext uri="{BB962C8B-B14F-4D97-AF65-F5344CB8AC3E}">
        <p14:creationId xmlns:p14="http://schemas.microsoft.com/office/powerpoint/2010/main" val="1026827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9</a:t>
            </a:fld>
            <a:endParaRPr lang="en-US"/>
          </a:p>
        </p:txBody>
      </p:sp>
    </p:spTree>
    <p:extLst>
      <p:ext uri="{BB962C8B-B14F-4D97-AF65-F5344CB8AC3E}">
        <p14:creationId xmlns:p14="http://schemas.microsoft.com/office/powerpoint/2010/main" val="1599129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10</a:t>
            </a:fld>
            <a:endParaRPr lang="en-US"/>
          </a:p>
        </p:txBody>
      </p:sp>
    </p:spTree>
    <p:extLst>
      <p:ext uri="{BB962C8B-B14F-4D97-AF65-F5344CB8AC3E}">
        <p14:creationId xmlns:p14="http://schemas.microsoft.com/office/powerpoint/2010/main" val="2959398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081DFFE-E402-4A34-A3A7-56859A407A9C}" type="slidenum">
              <a:rPr lang="en-US" smtClean="0"/>
              <a:t>11</a:t>
            </a:fld>
            <a:endParaRPr lang="en-US"/>
          </a:p>
        </p:txBody>
      </p:sp>
    </p:spTree>
    <p:extLst>
      <p:ext uri="{BB962C8B-B14F-4D97-AF65-F5344CB8AC3E}">
        <p14:creationId xmlns:p14="http://schemas.microsoft.com/office/powerpoint/2010/main" val="69864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73BA0F-E3BB-4F80-BAE6-19EF3371EA6A}" type="datetimeFigureOut">
              <a:rPr lang="en-US" smtClean="0"/>
              <a:t>24-Jul-16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242002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73BA0F-E3BB-4F80-BAE6-19EF3371EA6A}" type="datetimeFigureOut">
              <a:rPr lang="en-US" smtClean="0"/>
              <a:t>24-Jul-16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131780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73BA0F-E3BB-4F80-BAE6-19EF3371EA6A}" type="datetimeFigureOut">
              <a:rPr lang="en-US" smtClean="0"/>
              <a:t>24-Jul-16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D519E8-B530-4070-AF40-7B8EA620A9B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82082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C73BA0F-E3BB-4F80-BAE6-19EF3371EA6A}" type="datetimeFigureOut">
              <a:rPr lang="en-US" smtClean="0"/>
              <a:t>24-Jul-16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189782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C73BA0F-E3BB-4F80-BAE6-19EF3371EA6A}" type="datetimeFigureOut">
              <a:rPr lang="en-US" smtClean="0"/>
              <a:t>24-Jul-16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D519E8-B530-4070-AF40-7B8EA620A9B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805671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C73BA0F-E3BB-4F80-BAE6-19EF3371EA6A}" type="datetimeFigureOut">
              <a:rPr lang="en-US" smtClean="0"/>
              <a:t>24-Jul-16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560580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73BA0F-E3BB-4F80-BAE6-19EF3371EA6A}" type="datetimeFigureOut">
              <a:rPr lang="en-US" smtClean="0"/>
              <a:t>24-Jul-16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4199801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73BA0F-E3BB-4F80-BAE6-19EF3371EA6A}" type="datetimeFigureOut">
              <a:rPr lang="en-US" smtClean="0"/>
              <a:t>24-Jul-16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131894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73BA0F-E3BB-4F80-BAE6-19EF3371EA6A}" type="datetimeFigureOut">
              <a:rPr lang="en-US" smtClean="0"/>
              <a:t>24-Jul-16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53783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73BA0F-E3BB-4F80-BAE6-19EF3371EA6A}" type="datetimeFigureOut">
              <a:rPr lang="en-US" smtClean="0"/>
              <a:t>24-Jul-16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284455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73BA0F-E3BB-4F80-BAE6-19EF3371EA6A}" type="datetimeFigureOut">
              <a:rPr lang="en-US" smtClean="0"/>
              <a:t>24-Jul-16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235945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73BA0F-E3BB-4F80-BAE6-19EF3371EA6A}" type="datetimeFigureOut">
              <a:rPr lang="en-US" smtClean="0"/>
              <a:t>24-Jul-16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44093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73BA0F-E3BB-4F80-BAE6-19EF3371EA6A}" type="datetimeFigureOut">
              <a:rPr lang="en-US" smtClean="0"/>
              <a:t>24-Jul-16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233811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3BA0F-E3BB-4F80-BAE6-19EF3371EA6A}" type="datetimeFigureOut">
              <a:rPr lang="en-US" smtClean="0"/>
              <a:t>24-Jul-16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161683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3BA0F-E3BB-4F80-BAE6-19EF3371EA6A}" type="datetimeFigureOut">
              <a:rPr lang="en-US" smtClean="0"/>
              <a:t>24-Jul-16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188594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3BA0F-E3BB-4F80-BAE6-19EF3371EA6A}" type="datetimeFigureOut">
              <a:rPr lang="en-US" smtClean="0"/>
              <a:t>24-Jul-16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D519E8-B530-4070-AF40-7B8EA620A9B5}" type="slidenum">
              <a:rPr lang="en-US" smtClean="0"/>
              <a:t>‹#›</a:t>
            </a:fld>
            <a:endParaRPr lang="en-US"/>
          </a:p>
        </p:txBody>
      </p:sp>
    </p:spTree>
    <p:extLst>
      <p:ext uri="{BB962C8B-B14F-4D97-AF65-F5344CB8AC3E}">
        <p14:creationId xmlns:p14="http://schemas.microsoft.com/office/powerpoint/2010/main" val="289051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73BA0F-E3BB-4F80-BAE6-19EF3371EA6A}" type="datetimeFigureOut">
              <a:rPr lang="en-US" smtClean="0"/>
              <a:t>24-Jul-16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9D519E8-B530-4070-AF40-7B8EA620A9B5}" type="slidenum">
              <a:rPr lang="en-US" smtClean="0"/>
              <a:t>‹#›</a:t>
            </a:fld>
            <a:endParaRPr lang="en-US"/>
          </a:p>
        </p:txBody>
      </p:sp>
    </p:spTree>
    <p:extLst>
      <p:ext uri="{BB962C8B-B14F-4D97-AF65-F5344CB8AC3E}">
        <p14:creationId xmlns:p14="http://schemas.microsoft.com/office/powerpoint/2010/main" val="1680614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3.jpeg"/><Relationship Id="rId7" Type="http://schemas.openxmlformats.org/officeDocument/2006/relationships/diagramQuickStyle" Target="../diagrams/quickStyle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4.png"/><Relationship Id="rId9" Type="http://schemas.microsoft.com/office/2007/relationships/diagramDrawing" Target="../diagrams/drawing5.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3.jpeg"/><Relationship Id="rId7" Type="http://schemas.openxmlformats.org/officeDocument/2006/relationships/diagramQuickStyle" Target="../diagrams/quickStyle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4.png"/><Relationship Id="rId9" Type="http://schemas.microsoft.com/office/2007/relationships/diagramDrawing" Target="../diagrams/drawing6.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3.jpeg"/><Relationship Id="rId7" Type="http://schemas.openxmlformats.org/officeDocument/2006/relationships/diagramQuickStyle" Target="../diagrams/quickStyle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4.png"/><Relationship Id="rId9" Type="http://schemas.microsoft.com/office/2007/relationships/diagramDrawing" Target="../diagrams/drawing7.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3.jpeg"/><Relationship Id="rId7" Type="http://schemas.openxmlformats.org/officeDocument/2006/relationships/diagramQuickStyle" Target="../diagrams/quickStyle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8.xml"/><Relationship Id="rId11" Type="http://schemas.openxmlformats.org/officeDocument/2006/relationships/image" Target="../media/image9.png"/><Relationship Id="rId5" Type="http://schemas.openxmlformats.org/officeDocument/2006/relationships/diagramData" Target="../diagrams/data8.xml"/><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diagramDrawing" Target="../diagrams/drawing8.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3.jpeg"/><Relationship Id="rId7" Type="http://schemas.openxmlformats.org/officeDocument/2006/relationships/diagramQuickStyle" Target="../diagrams/quickStyle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4.png"/><Relationship Id="rId9" Type="http://schemas.microsoft.com/office/2007/relationships/diagramDrawing" Target="../diagrams/drawing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3.jpeg"/><Relationship Id="rId7" Type="http://schemas.openxmlformats.org/officeDocument/2006/relationships/diagramQuickStyle" Target="../diagrams/quickStyle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4.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3.jpeg"/><Relationship Id="rId7" Type="http://schemas.openxmlformats.org/officeDocument/2006/relationships/diagramQuickStyle" Target="../diagrams/quickStyle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4.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3.jpeg"/><Relationship Id="rId7" Type="http://schemas.openxmlformats.org/officeDocument/2006/relationships/diagramQuickStyle" Target="../diagrams/quickStyle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4.png"/><Relationship Id="rId9" Type="http://schemas.microsoft.com/office/2007/relationships/diagramDrawing" Target="../diagrams/drawing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3.jpeg"/><Relationship Id="rId7" Type="http://schemas.openxmlformats.org/officeDocument/2006/relationships/diagramQuickStyle" Target="../diagrams/quickStyle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4.png"/><Relationship Id="rId9" Type="http://schemas.microsoft.com/office/2007/relationships/diagramDrawing" Target="../diagrams/drawing13.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3.jpeg"/><Relationship Id="rId7" Type="http://schemas.openxmlformats.org/officeDocument/2006/relationships/diagramQuickStyle" Target="../diagrams/quickStyle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4.png"/><Relationship Id="rId9" Type="http://schemas.microsoft.com/office/2007/relationships/diagramDrawing" Target="../diagrams/drawing14.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3.jpeg"/><Relationship Id="rId7" Type="http://schemas.openxmlformats.org/officeDocument/2006/relationships/diagramQuickStyle" Target="../diagrams/quickStyle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4.png"/><Relationship Id="rId9" Type="http://schemas.microsoft.com/office/2007/relationships/diagramDrawing" Target="../diagrams/drawing15.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3.jpeg"/><Relationship Id="rId7" Type="http://schemas.openxmlformats.org/officeDocument/2006/relationships/diagramQuickStyle" Target="../diagrams/quickStyle1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Layout" Target="../diagrams/layout16.xml"/><Relationship Id="rId5" Type="http://schemas.openxmlformats.org/officeDocument/2006/relationships/diagramData" Target="../diagrams/data16.xml"/><Relationship Id="rId4" Type="http://schemas.openxmlformats.org/officeDocument/2006/relationships/image" Target="../media/image4.png"/><Relationship Id="rId9" Type="http://schemas.microsoft.com/office/2007/relationships/diagramDrawing" Target="../diagrams/drawing16.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3.jpeg"/><Relationship Id="rId7" Type="http://schemas.openxmlformats.org/officeDocument/2006/relationships/diagramQuickStyle" Target="../diagrams/quickStyle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Layout" Target="../diagrams/layout17.xml"/><Relationship Id="rId5" Type="http://schemas.openxmlformats.org/officeDocument/2006/relationships/diagramData" Target="../diagrams/data17.xml"/><Relationship Id="rId4" Type="http://schemas.openxmlformats.org/officeDocument/2006/relationships/image" Target="../media/image4.png"/><Relationship Id="rId9" Type="http://schemas.microsoft.com/office/2007/relationships/diagramDrawing" Target="../diagrams/drawing17.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8.xml"/><Relationship Id="rId3" Type="http://schemas.openxmlformats.org/officeDocument/2006/relationships/image" Target="../media/image3.jpeg"/><Relationship Id="rId7" Type="http://schemas.openxmlformats.org/officeDocument/2006/relationships/diagramQuickStyle" Target="../diagrams/quickStyle1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8.xml"/><Relationship Id="rId5" Type="http://schemas.openxmlformats.org/officeDocument/2006/relationships/diagramData" Target="../diagrams/data18.xml"/><Relationship Id="rId4" Type="http://schemas.openxmlformats.org/officeDocument/2006/relationships/image" Target="../media/image4.png"/><Relationship Id="rId9" Type="http://schemas.microsoft.com/office/2007/relationships/diagramDrawing" Target="../diagrams/drawing18.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9.xml"/><Relationship Id="rId3" Type="http://schemas.openxmlformats.org/officeDocument/2006/relationships/image" Target="../media/image3.jpeg"/><Relationship Id="rId7" Type="http://schemas.openxmlformats.org/officeDocument/2006/relationships/diagramQuickStyle" Target="../diagrams/quickStyle1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Layout" Target="../diagrams/layout19.xml"/><Relationship Id="rId5" Type="http://schemas.openxmlformats.org/officeDocument/2006/relationships/diagramData" Target="../diagrams/data19.xml"/><Relationship Id="rId4" Type="http://schemas.openxmlformats.org/officeDocument/2006/relationships/image" Target="../media/image4.png"/><Relationship Id="rId9" Type="http://schemas.microsoft.com/office/2007/relationships/diagramDrawing" Target="../diagrams/drawing19.xml"/></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20.xml"/><Relationship Id="rId3" Type="http://schemas.openxmlformats.org/officeDocument/2006/relationships/image" Target="../media/image3.jpeg"/><Relationship Id="rId7" Type="http://schemas.openxmlformats.org/officeDocument/2006/relationships/diagramQuickStyle" Target="../diagrams/quickStyle2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Layout" Target="../diagrams/layout20.xml"/><Relationship Id="rId5" Type="http://schemas.openxmlformats.org/officeDocument/2006/relationships/diagramData" Target="../diagrams/data20.xml"/><Relationship Id="rId4" Type="http://schemas.openxmlformats.org/officeDocument/2006/relationships/image" Target="../media/image4.png"/><Relationship Id="rId9" Type="http://schemas.microsoft.com/office/2007/relationships/diagramDrawing" Target="../diagrams/drawing20.xml"/></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21.xml"/><Relationship Id="rId3" Type="http://schemas.openxmlformats.org/officeDocument/2006/relationships/image" Target="../media/image3.jpeg"/><Relationship Id="rId7" Type="http://schemas.openxmlformats.org/officeDocument/2006/relationships/diagramQuickStyle" Target="../diagrams/quickStyle2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Layout" Target="../diagrams/layout21.xml"/><Relationship Id="rId5" Type="http://schemas.openxmlformats.org/officeDocument/2006/relationships/diagramData" Target="../diagrams/data21.xml"/><Relationship Id="rId10" Type="http://schemas.openxmlformats.org/officeDocument/2006/relationships/image" Target="../media/image10.png"/><Relationship Id="rId4" Type="http://schemas.openxmlformats.org/officeDocument/2006/relationships/image" Target="../media/image4.png"/><Relationship Id="rId9" Type="http://schemas.microsoft.com/office/2007/relationships/diagramDrawing" Target="../diagrams/drawing21.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22.xml"/><Relationship Id="rId3" Type="http://schemas.openxmlformats.org/officeDocument/2006/relationships/image" Target="../media/image3.jpeg"/><Relationship Id="rId7" Type="http://schemas.openxmlformats.org/officeDocument/2006/relationships/diagramQuickStyle" Target="../diagrams/quickStyle2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Layout" Target="../diagrams/layout22.xml"/><Relationship Id="rId5" Type="http://schemas.openxmlformats.org/officeDocument/2006/relationships/diagramData" Target="../diagrams/data22.xml"/><Relationship Id="rId10" Type="http://schemas.openxmlformats.org/officeDocument/2006/relationships/image" Target="../media/image11.png"/><Relationship Id="rId4" Type="http://schemas.openxmlformats.org/officeDocument/2006/relationships/image" Target="../media/image4.png"/><Relationship Id="rId9" Type="http://schemas.microsoft.com/office/2007/relationships/diagramDrawing" Target="../diagrams/drawing2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23.xml"/><Relationship Id="rId3" Type="http://schemas.openxmlformats.org/officeDocument/2006/relationships/image" Target="../media/image3.jpeg"/><Relationship Id="rId7" Type="http://schemas.openxmlformats.org/officeDocument/2006/relationships/diagramQuickStyle" Target="../diagrams/quickStyle2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Layout" Target="../diagrams/layout23.xml"/><Relationship Id="rId5" Type="http://schemas.openxmlformats.org/officeDocument/2006/relationships/diagramData" Target="../diagrams/data23.xml"/><Relationship Id="rId4" Type="http://schemas.openxmlformats.org/officeDocument/2006/relationships/image" Target="../media/image4.png"/><Relationship Id="rId9" Type="http://schemas.microsoft.com/office/2007/relationships/diagramDrawing" Target="../diagrams/drawing23.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24.xml"/><Relationship Id="rId3" Type="http://schemas.openxmlformats.org/officeDocument/2006/relationships/image" Target="../media/image3.jpeg"/><Relationship Id="rId7" Type="http://schemas.openxmlformats.org/officeDocument/2006/relationships/diagramQuickStyle" Target="../diagrams/quickStyle2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Layout" Target="../diagrams/layout24.xml"/><Relationship Id="rId5" Type="http://schemas.openxmlformats.org/officeDocument/2006/relationships/diagramData" Target="../diagrams/data24.xml"/><Relationship Id="rId4" Type="http://schemas.openxmlformats.org/officeDocument/2006/relationships/image" Target="../media/image4.png"/><Relationship Id="rId9" Type="http://schemas.microsoft.com/office/2007/relationships/diagramDrawing" Target="../diagrams/drawing24.xml"/></Relationships>
</file>

<file path=ppt/slides/_rels/slide32.xml.rels><?xml version="1.0" encoding="UTF-8" standalone="yes"?>
<Relationships xmlns="http://schemas.openxmlformats.org/package/2006/relationships"><Relationship Id="rId8" Type="http://schemas.openxmlformats.org/officeDocument/2006/relationships/diagramColors" Target="../diagrams/colors25.xml"/><Relationship Id="rId3" Type="http://schemas.openxmlformats.org/officeDocument/2006/relationships/image" Target="../media/image3.jpeg"/><Relationship Id="rId7" Type="http://schemas.openxmlformats.org/officeDocument/2006/relationships/diagramQuickStyle" Target="../diagrams/quickStyle2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Layout" Target="../diagrams/layout25.xml"/><Relationship Id="rId5" Type="http://schemas.openxmlformats.org/officeDocument/2006/relationships/diagramData" Target="../diagrams/data25.xml"/><Relationship Id="rId4" Type="http://schemas.openxmlformats.org/officeDocument/2006/relationships/image" Target="../media/image4.png"/><Relationship Id="rId9" Type="http://schemas.microsoft.com/office/2007/relationships/diagramDrawing" Target="../diagrams/drawing25.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26.xml"/><Relationship Id="rId3" Type="http://schemas.openxmlformats.org/officeDocument/2006/relationships/image" Target="../media/image3.jpeg"/><Relationship Id="rId7" Type="http://schemas.openxmlformats.org/officeDocument/2006/relationships/diagramQuickStyle" Target="../diagrams/quickStyle2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Layout" Target="../diagrams/layout26.xml"/><Relationship Id="rId5" Type="http://schemas.openxmlformats.org/officeDocument/2006/relationships/diagramData" Target="../diagrams/data26.xml"/><Relationship Id="rId4" Type="http://schemas.openxmlformats.org/officeDocument/2006/relationships/image" Target="../media/image4.png"/><Relationship Id="rId9" Type="http://schemas.microsoft.com/office/2007/relationships/diagramDrawing" Target="../diagrams/drawing26.xml"/></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27.xml"/><Relationship Id="rId3" Type="http://schemas.openxmlformats.org/officeDocument/2006/relationships/image" Target="../media/image3.jpeg"/><Relationship Id="rId7" Type="http://schemas.openxmlformats.org/officeDocument/2006/relationships/diagramQuickStyle" Target="../diagrams/quickStyle2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Layout" Target="../diagrams/layout27.xml"/><Relationship Id="rId5" Type="http://schemas.openxmlformats.org/officeDocument/2006/relationships/diagramData" Target="../diagrams/data27.xml"/><Relationship Id="rId4" Type="http://schemas.openxmlformats.org/officeDocument/2006/relationships/image" Target="../media/image4.png"/><Relationship Id="rId9" Type="http://schemas.microsoft.com/office/2007/relationships/diagramDrawing" Target="../diagrams/drawing27.xml"/></Relationships>
</file>

<file path=ppt/slides/_rels/slide35.xml.rels><?xml version="1.0" encoding="UTF-8" standalone="yes"?>
<Relationships xmlns="http://schemas.openxmlformats.org/package/2006/relationships"><Relationship Id="rId8" Type="http://schemas.openxmlformats.org/officeDocument/2006/relationships/diagramColors" Target="../diagrams/colors28.xml"/><Relationship Id="rId3" Type="http://schemas.openxmlformats.org/officeDocument/2006/relationships/image" Target="../media/image3.jpeg"/><Relationship Id="rId7" Type="http://schemas.openxmlformats.org/officeDocument/2006/relationships/diagramQuickStyle" Target="../diagrams/quickStyle28.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Layout" Target="../diagrams/layout28.xml"/><Relationship Id="rId5" Type="http://schemas.openxmlformats.org/officeDocument/2006/relationships/diagramData" Target="../diagrams/data28.xml"/><Relationship Id="rId4" Type="http://schemas.openxmlformats.org/officeDocument/2006/relationships/image" Target="../media/image4.png"/><Relationship Id="rId9" Type="http://schemas.microsoft.com/office/2007/relationships/diagramDrawing" Target="../diagrams/drawing28.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29.xml"/><Relationship Id="rId3" Type="http://schemas.openxmlformats.org/officeDocument/2006/relationships/image" Target="../media/image3.jpeg"/><Relationship Id="rId7" Type="http://schemas.openxmlformats.org/officeDocument/2006/relationships/diagramQuickStyle" Target="../diagrams/quickStyle29.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Layout" Target="../diagrams/layout29.xml"/><Relationship Id="rId5" Type="http://schemas.openxmlformats.org/officeDocument/2006/relationships/diagramData" Target="../diagrams/data29.xml"/><Relationship Id="rId4" Type="http://schemas.openxmlformats.org/officeDocument/2006/relationships/image" Target="../media/image4.png"/><Relationship Id="rId9" Type="http://schemas.microsoft.com/office/2007/relationships/diagramDrawing" Target="../diagrams/drawing29.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30.xml"/><Relationship Id="rId3" Type="http://schemas.openxmlformats.org/officeDocument/2006/relationships/image" Target="../media/image3.jpeg"/><Relationship Id="rId7" Type="http://schemas.openxmlformats.org/officeDocument/2006/relationships/diagramQuickStyle" Target="../diagrams/quickStyle30.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Layout" Target="../diagrams/layout30.xml"/><Relationship Id="rId5" Type="http://schemas.openxmlformats.org/officeDocument/2006/relationships/diagramData" Target="../diagrams/data30.xml"/><Relationship Id="rId4" Type="http://schemas.openxmlformats.org/officeDocument/2006/relationships/image" Target="../media/image4.png"/><Relationship Id="rId9" Type="http://schemas.microsoft.com/office/2007/relationships/diagramDrawing" Target="../diagrams/drawing30.xml"/></Relationships>
</file>

<file path=ppt/slides/_rels/slide38.xml.rels><?xml version="1.0" encoding="UTF-8" standalone="yes"?>
<Relationships xmlns="http://schemas.openxmlformats.org/package/2006/relationships"><Relationship Id="rId8" Type="http://schemas.openxmlformats.org/officeDocument/2006/relationships/diagramColors" Target="../diagrams/colors31.xml"/><Relationship Id="rId3" Type="http://schemas.openxmlformats.org/officeDocument/2006/relationships/image" Target="../media/image3.jpeg"/><Relationship Id="rId7" Type="http://schemas.openxmlformats.org/officeDocument/2006/relationships/diagramQuickStyle" Target="../diagrams/quickStyle3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Layout" Target="../diagrams/layout31.xml"/><Relationship Id="rId5" Type="http://schemas.openxmlformats.org/officeDocument/2006/relationships/diagramData" Target="../diagrams/data31.xml"/><Relationship Id="rId4" Type="http://schemas.openxmlformats.org/officeDocument/2006/relationships/image" Target="../media/image4.png"/><Relationship Id="rId9" Type="http://schemas.microsoft.com/office/2007/relationships/diagramDrawing" Target="../diagrams/drawing31.xm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32.xml"/><Relationship Id="rId3" Type="http://schemas.openxmlformats.org/officeDocument/2006/relationships/image" Target="../media/image3.jpeg"/><Relationship Id="rId7" Type="http://schemas.openxmlformats.org/officeDocument/2006/relationships/diagramQuickStyle" Target="../diagrams/quickStyle3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Layout" Target="../diagrams/layout32.xml"/><Relationship Id="rId5" Type="http://schemas.openxmlformats.org/officeDocument/2006/relationships/diagramData" Target="../diagrams/data32.xml"/><Relationship Id="rId4" Type="http://schemas.openxmlformats.org/officeDocument/2006/relationships/image" Target="../media/image4.png"/><Relationship Id="rId9" Type="http://schemas.microsoft.com/office/2007/relationships/diagramDrawing" Target="../diagrams/drawing3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jpeg"/><Relationship Id="rId7" Type="http://schemas.openxmlformats.org/officeDocument/2006/relationships/diagramQuickStyle" Target="../diagrams/quickStyl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40.xml.rels><?xml version="1.0" encoding="UTF-8" standalone="yes"?>
<Relationships xmlns="http://schemas.openxmlformats.org/package/2006/relationships"><Relationship Id="rId8" Type="http://schemas.openxmlformats.org/officeDocument/2006/relationships/diagramColors" Target="../diagrams/colors33.xml"/><Relationship Id="rId3" Type="http://schemas.openxmlformats.org/officeDocument/2006/relationships/image" Target="../media/image3.jpeg"/><Relationship Id="rId7" Type="http://schemas.openxmlformats.org/officeDocument/2006/relationships/diagramQuickStyle" Target="../diagrams/quickStyle33.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Layout" Target="../diagrams/layout33.xml"/><Relationship Id="rId5" Type="http://schemas.openxmlformats.org/officeDocument/2006/relationships/diagramData" Target="../diagrams/data33.xml"/><Relationship Id="rId4" Type="http://schemas.openxmlformats.org/officeDocument/2006/relationships/image" Target="../media/image4.png"/><Relationship Id="rId9" Type="http://schemas.microsoft.com/office/2007/relationships/diagramDrawing" Target="../diagrams/drawing33.xml"/></Relationships>
</file>

<file path=ppt/slides/_rels/slide41.xml.rels><?xml version="1.0" encoding="UTF-8" standalone="yes"?>
<Relationships xmlns="http://schemas.openxmlformats.org/package/2006/relationships"><Relationship Id="rId8" Type="http://schemas.openxmlformats.org/officeDocument/2006/relationships/diagramColors" Target="../diagrams/colors34.xml"/><Relationship Id="rId3" Type="http://schemas.openxmlformats.org/officeDocument/2006/relationships/image" Target="../media/image3.jpeg"/><Relationship Id="rId7" Type="http://schemas.openxmlformats.org/officeDocument/2006/relationships/diagramQuickStyle" Target="../diagrams/quickStyle3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Layout" Target="../diagrams/layout34.xml"/><Relationship Id="rId5" Type="http://schemas.openxmlformats.org/officeDocument/2006/relationships/diagramData" Target="../diagrams/data34.xml"/><Relationship Id="rId4" Type="http://schemas.openxmlformats.org/officeDocument/2006/relationships/image" Target="../media/image4.png"/><Relationship Id="rId9" Type="http://schemas.microsoft.com/office/2007/relationships/diagramDrawing" Target="../diagrams/drawing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jpeg"/><Relationship Id="rId7" Type="http://schemas.openxmlformats.org/officeDocument/2006/relationships/diagramQuickStyle" Target="../diagrams/quickStyl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439906" y="295095"/>
            <a:ext cx="95377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4572000" algn="l"/>
              </a:tabLst>
            </a:pPr>
            <a:endParaRPr lang="en-US" sz="800">
              <a:solidFill>
                <a:schemeClr val="accent2">
                  <a:lumMod val="75000"/>
                </a:schemeClr>
              </a:solidFill>
              <a:latin typeface="Arial" panose="020B0604020202020204" pitchFamily="34" charset="0"/>
              <a:cs typeface="Arial" panose="020B0604020202020204" pitchFamily="34" charset="0"/>
            </a:endParaRPr>
          </a:p>
          <a:p>
            <a:pPr algn="ctr" eaLnBrk="0" fontAlgn="base" hangingPunct="0">
              <a:spcBef>
                <a:spcPct val="0"/>
              </a:spcBef>
              <a:spcAft>
                <a:spcPct val="0"/>
              </a:spcAft>
              <a:tabLst>
                <a:tab pos="4572000" algn="l"/>
              </a:tabLst>
            </a:pPr>
            <a:endParaRPr lang="en-US" sz="2800" b="1" smtClean="0">
              <a:latin typeface="Arial" panose="020B0604020202020204" pitchFamily="34" charset="0"/>
              <a:cs typeface="Arial" panose="020B0604020202020204" pitchFamily="34" charset="0"/>
            </a:endParaRPr>
          </a:p>
          <a:p>
            <a:pPr algn="ctr" eaLnBrk="0" fontAlgn="base" hangingPunct="0">
              <a:spcBef>
                <a:spcPct val="0"/>
              </a:spcBef>
              <a:spcAft>
                <a:spcPct val="0"/>
              </a:spcAft>
              <a:tabLst>
                <a:tab pos="4572000" algn="l"/>
              </a:tabLst>
            </a:pPr>
            <a:r>
              <a:rPr lang="en-US" altLang="vi-VN" sz="4800" b="1">
                <a:latin typeface="Arial" panose="020B0604020202020204" pitchFamily="34" charset="0"/>
                <a:cs typeface="Arial" panose="020B0604020202020204" pitchFamily="34" charset="0"/>
              </a:rPr>
              <a:t>PROGRAMMING STYLE</a:t>
            </a:r>
            <a:endParaRPr lang="en-US" sz="4800" b="1" smtClean="0">
              <a:latin typeface="Arial" panose="020B0604020202020204" pitchFamily="34" charset="0"/>
              <a:cs typeface="Arial" panose="020B0604020202020204" pitchFamily="34" charset="0"/>
            </a:endParaRPr>
          </a:p>
          <a:p>
            <a:pPr algn="ctr" eaLnBrk="0" fontAlgn="base" hangingPunct="0">
              <a:spcBef>
                <a:spcPct val="0"/>
              </a:spcBef>
              <a:spcAft>
                <a:spcPct val="0"/>
              </a:spcAft>
              <a:tabLst>
                <a:tab pos="4572000" algn="l"/>
              </a:tabLst>
            </a:pPr>
            <a:endParaRPr lang="en-US" sz="2400" b="1" smtClean="0">
              <a:solidFill>
                <a:schemeClr val="accent2">
                  <a:lumMod val="75000"/>
                </a:schemeClr>
              </a:solidFill>
              <a:latin typeface="Arial" panose="020B0604020202020204" pitchFamily="34" charset="0"/>
              <a:ea typeface="Times New Roman" pitchFamily="18" charset="0"/>
              <a:cs typeface="Arial" panose="020B0604020202020204" pitchFamily="34" charset="0"/>
            </a:endParaRPr>
          </a:p>
          <a:p>
            <a:pPr lvl="6" algn="just"/>
            <a:endParaRPr lang="en-US" sz="2000" b="1" smtClean="0">
              <a:latin typeface="Arial" panose="020B0604020202020204" pitchFamily="34" charset="0"/>
              <a:cs typeface="Arial" panose="020B0604020202020204" pitchFamily="34" charset="0"/>
            </a:endParaRPr>
          </a:p>
          <a:p>
            <a:pPr lvl="6" algn="r"/>
            <a:endParaRPr lang="en-US" sz="2000" b="1">
              <a:latin typeface="Arial" panose="020B0604020202020204" pitchFamily="34" charset="0"/>
              <a:cs typeface="Arial" panose="020B0604020202020204" pitchFamily="34" charset="0"/>
            </a:endParaRPr>
          </a:p>
          <a:p>
            <a:pPr lvl="6" algn="r"/>
            <a:endParaRPr lang="en-US" sz="2000" b="1" smtClean="0">
              <a:latin typeface="Arial" panose="020B0604020202020204" pitchFamily="34" charset="0"/>
              <a:cs typeface="Arial" panose="020B0604020202020204" pitchFamily="34" charset="0"/>
            </a:endParaRPr>
          </a:p>
          <a:p>
            <a:pPr lvl="6" algn="r"/>
            <a:endParaRPr lang="en-US" sz="2000" b="1">
              <a:latin typeface="Arial" panose="020B0604020202020204" pitchFamily="34" charset="0"/>
              <a:cs typeface="Arial" panose="020B0604020202020204" pitchFamily="34" charset="0"/>
            </a:endParaRPr>
          </a:p>
          <a:p>
            <a:pPr lvl="6" algn="r"/>
            <a:endParaRPr lang="en-US" sz="2000" b="1" smtClean="0">
              <a:latin typeface="Arial" panose="020B0604020202020204" pitchFamily="34" charset="0"/>
              <a:cs typeface="Arial" panose="020B0604020202020204" pitchFamily="34" charset="0"/>
            </a:endParaRPr>
          </a:p>
          <a:p>
            <a:pPr lvl="6" algn="r"/>
            <a:endParaRPr lang="en-US" sz="2000" b="1" smtClean="0">
              <a:latin typeface="Arial" panose="020B0604020202020204" pitchFamily="34" charset="0"/>
              <a:cs typeface="Arial" panose="020B0604020202020204" pitchFamily="34" charset="0"/>
            </a:endParaRPr>
          </a:p>
          <a:p>
            <a:pPr lvl="6" algn="r"/>
            <a:endParaRPr lang="en-US" sz="2000" b="1">
              <a:latin typeface="Arial" panose="020B0604020202020204" pitchFamily="34" charset="0"/>
              <a:cs typeface="Arial" panose="020B0604020202020204" pitchFamily="34" charset="0"/>
            </a:endParaRPr>
          </a:p>
          <a:p>
            <a:pPr lvl="6" algn="r"/>
            <a:endParaRPr lang="en-US" sz="2000" b="1" smtClean="0">
              <a:latin typeface="Arial" panose="020B0604020202020204" pitchFamily="34" charset="0"/>
              <a:cs typeface="Arial" panose="020B0604020202020204" pitchFamily="34" charset="0"/>
            </a:endParaRPr>
          </a:p>
          <a:p>
            <a:pPr lvl="6" algn="r"/>
            <a:endParaRPr lang="en-US" sz="2000" b="1">
              <a:latin typeface="Arial" panose="020B0604020202020204" pitchFamily="34" charset="0"/>
              <a:cs typeface="Arial" panose="020B0604020202020204" pitchFamily="34" charset="0"/>
            </a:endParaRPr>
          </a:p>
          <a:p>
            <a:pPr lvl="6" algn="r"/>
            <a:endParaRPr lang="en-US" sz="2000" b="1">
              <a:latin typeface="Arial" panose="020B0604020202020204" pitchFamily="34" charset="0"/>
              <a:cs typeface="Arial" panose="020B0604020202020204" pitchFamily="34" charset="0"/>
            </a:endParaRPr>
          </a:p>
          <a:p>
            <a:pPr lvl="6" algn="r"/>
            <a:r>
              <a:rPr lang="en-US" sz="2400" b="1" err="1" smtClean="0">
                <a:latin typeface="Arial" panose="020B0604020202020204" pitchFamily="34" charset="0"/>
                <a:cs typeface="Arial" panose="020B0604020202020204" pitchFamily="34" charset="0"/>
              </a:rPr>
              <a:t>GV</a:t>
            </a:r>
            <a:r>
              <a:rPr lang="en-US" sz="2400" b="1" smtClean="0">
                <a:latin typeface="Arial" panose="020B0604020202020204" pitchFamily="34" charset="0"/>
                <a:cs typeface="Arial" panose="020B0604020202020204" pitchFamily="34" charset="0"/>
              </a:rPr>
              <a:t>: </a:t>
            </a:r>
            <a:r>
              <a:rPr lang="en-US" sz="2400" b="1" err="1" smtClean="0">
                <a:latin typeface="Arial" panose="020B0604020202020204" pitchFamily="34" charset="0"/>
                <a:cs typeface="Arial" panose="020B0604020202020204" pitchFamily="34" charset="0"/>
              </a:rPr>
              <a:t>Khuất</a:t>
            </a:r>
            <a:r>
              <a:rPr lang="en-US" sz="2400" b="1" smtClean="0">
                <a:latin typeface="Arial" panose="020B0604020202020204" pitchFamily="34" charset="0"/>
                <a:cs typeface="Arial" panose="020B0604020202020204" pitchFamily="34" charset="0"/>
              </a:rPr>
              <a:t> </a:t>
            </a:r>
            <a:r>
              <a:rPr lang="en-US" sz="2400" b="1" err="1" smtClean="0">
                <a:latin typeface="Arial" panose="020B0604020202020204" pitchFamily="34" charset="0"/>
                <a:cs typeface="Arial" panose="020B0604020202020204" pitchFamily="34" charset="0"/>
              </a:rPr>
              <a:t>Thuỳ</a:t>
            </a:r>
            <a:r>
              <a:rPr lang="en-US" sz="2400" b="1" smtClean="0">
                <a:latin typeface="Arial" panose="020B0604020202020204" pitchFamily="34" charset="0"/>
                <a:cs typeface="Arial" panose="020B0604020202020204" pitchFamily="34" charset="0"/>
              </a:rPr>
              <a:t> </a:t>
            </a:r>
            <a:r>
              <a:rPr lang="en-US" sz="2400" b="1" err="1" smtClean="0">
                <a:latin typeface="Arial" panose="020B0604020202020204" pitchFamily="34" charset="0"/>
                <a:cs typeface="Arial" panose="020B0604020202020204" pitchFamily="34" charset="0"/>
              </a:rPr>
              <a:t>Phương</a:t>
            </a:r>
            <a:r>
              <a:rPr lang="en-US" sz="2400" b="1"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pPr lvl="6" algn="just"/>
            <a:r>
              <a:rPr lang="en-US" sz="2400" b="1">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		    </a:t>
            </a:r>
            <a:r>
              <a:rPr lang="en-US" sz="2400" b="1" err="1" smtClean="0">
                <a:latin typeface="Arial" panose="020B0604020202020204" pitchFamily="34" charset="0"/>
                <a:cs typeface="Arial" panose="020B0604020202020204" pitchFamily="34" charset="0"/>
              </a:rPr>
              <a:t>Thực</a:t>
            </a:r>
            <a:r>
              <a:rPr lang="en-US" sz="2400" b="1" smtClean="0">
                <a:latin typeface="Arial" panose="020B0604020202020204" pitchFamily="34" charset="0"/>
                <a:cs typeface="Arial" panose="020B0604020202020204" pitchFamily="34" charset="0"/>
              </a:rPr>
              <a:t> </a:t>
            </a:r>
            <a:r>
              <a:rPr lang="en-US" sz="2400" b="1" err="1" smtClean="0">
                <a:latin typeface="Arial" panose="020B0604020202020204" pitchFamily="34" charset="0"/>
                <a:cs typeface="Arial" panose="020B0604020202020204" pitchFamily="34" charset="0"/>
              </a:rPr>
              <a:t>hiện</a:t>
            </a:r>
            <a:r>
              <a:rPr lang="en-US" sz="2400" b="1" smtClean="0">
                <a:latin typeface="Arial" panose="020B0604020202020204" pitchFamily="34" charset="0"/>
                <a:cs typeface="Arial" panose="020B0604020202020204" pitchFamily="34" charset="0"/>
              </a:rPr>
              <a:t>: Võ Văn Minh</a:t>
            </a:r>
            <a:endParaRPr lang="en-US" sz="2400" b="1">
              <a:latin typeface="Arial" panose="020B0604020202020204" pitchFamily="34" charset="0"/>
              <a:cs typeface="Arial" panose="020B0604020202020204" pitchFamily="34" charset="0"/>
            </a:endParaRPr>
          </a:p>
          <a:p>
            <a:pPr algn="ctr" eaLnBrk="0" fontAlgn="base" hangingPunct="0">
              <a:spcBef>
                <a:spcPct val="0"/>
              </a:spcBef>
              <a:spcAft>
                <a:spcPct val="0"/>
              </a:spcAft>
              <a:tabLst>
                <a:tab pos="4572000" algn="l"/>
              </a:tabLst>
            </a:pPr>
            <a:endParaRPr lang="en-US" sz="2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2054" y="1853514"/>
            <a:ext cx="7636476" cy="2940907"/>
          </a:xfrm>
          <a:prstGeom prst="rect">
            <a:avLst/>
          </a:prstGeom>
        </p:spPr>
      </p:pic>
    </p:spTree>
    <p:extLst>
      <p:ext uri="{BB962C8B-B14F-4D97-AF65-F5344CB8AC3E}">
        <p14:creationId xmlns:p14="http://schemas.microsoft.com/office/powerpoint/2010/main" val="42729665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4828" y="2910032"/>
            <a:ext cx="10058400" cy="402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2670648" cy="523220"/>
            </a:xfrm>
            <a:prstGeom prst="rect">
              <a:avLst/>
            </a:prstGeom>
          </p:spPr>
          <p:txBody>
            <a:bodyPr wrap="square">
              <a:spAutoFit/>
            </a:bodyPr>
            <a:lstStyle/>
            <a:p>
              <a:pPr lvl="0"/>
              <a:r>
                <a:rPr lang="en-US" sz="2800" smtClean="0">
                  <a:latin typeface="Arial" panose="020B0604020202020204" pitchFamily="34" charset="0"/>
                  <a:cs typeface="Arial" panose="020B0604020202020204" pitchFamily="34" charset="0"/>
                </a:rPr>
                <a:t>1.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tên</a:t>
              </a:r>
              <a:endParaRPr lang="en-US" sz="2800"/>
            </a:p>
          </p:txBody>
        </p:sp>
      </p:grpSp>
      <p:grpSp>
        <p:nvGrpSpPr>
          <p:cNvPr id="17" name="Group 16"/>
          <p:cNvGrpSpPr/>
          <p:nvPr/>
        </p:nvGrpSpPr>
        <p:grpSpPr>
          <a:xfrm>
            <a:off x="2582780" y="1779248"/>
            <a:ext cx="2395931" cy="768344"/>
            <a:chOff x="0" y="342013"/>
            <a:chExt cx="2395931" cy="1439451"/>
          </a:xfrm>
        </p:grpSpPr>
        <p:sp>
          <p:nvSpPr>
            <p:cNvPr id="18" name="Round Same Side Corner Rectangle 17"/>
            <p:cNvSpPr/>
            <p:nvPr/>
          </p:nvSpPr>
          <p:spPr>
            <a:xfrm>
              <a:off x="0" y="342013"/>
              <a:ext cx="2395931" cy="1439451"/>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 Same Side Corner Rectangle 4"/>
            <p:cNvSpPr txBox="1"/>
            <p:nvPr/>
          </p:nvSpPr>
          <p:spPr>
            <a:xfrm>
              <a:off x="0" y="717890"/>
              <a:ext cx="2255369" cy="796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pSp>
      <p:sp>
        <p:nvSpPr>
          <p:cNvPr id="24" name="TextBox 23"/>
          <p:cNvSpPr txBox="1"/>
          <p:nvPr/>
        </p:nvSpPr>
        <p:spPr>
          <a:xfrm>
            <a:off x="4574651" y="1793994"/>
            <a:ext cx="8724266" cy="907941"/>
          </a:xfrm>
          <a:prstGeom prst="rect">
            <a:avLst/>
          </a:prstGeom>
          <a:noFill/>
        </p:spPr>
        <p:txBody>
          <a:bodyPr wrap="square" rtlCol="0">
            <a:spAutoFit/>
          </a:bodyPr>
          <a:lstStyle/>
          <a:p>
            <a:pPr marL="800100" lvl="1" indent="-342900">
              <a:spcBef>
                <a:spcPts val="560"/>
              </a:spcBef>
              <a:buClr>
                <a:schemeClr val="dk1"/>
              </a:buClr>
              <a:buSzPct val="100000"/>
              <a:buFont typeface="Wingdings" panose="05000000000000000000" pitchFamily="2" charset="2"/>
              <a:buChar char="q"/>
            </a:pPr>
            <a:r>
              <a:rPr lang="en-US" sz="2400" smtClean="0">
                <a:solidFill>
                  <a:schemeClr val="dk1"/>
                </a:solidFill>
                <a:latin typeface="Arial" panose="020B0604020202020204" pitchFamily="34" charset="0"/>
                <a:ea typeface="Calibri"/>
                <a:cs typeface="Arial" panose="020B0604020202020204" pitchFamily="34" charset="0"/>
                <a:sym typeface="Calibri"/>
              </a:rPr>
              <a:t>Nên viết hoa tất cả các kí tự.</a:t>
            </a:r>
            <a:endParaRPr lang="vi-VN" sz="2400">
              <a:solidFill>
                <a:schemeClr val="dk1"/>
              </a:solidFill>
              <a:latin typeface="Arial" panose="020B0604020202020204" pitchFamily="34" charset="0"/>
              <a:ea typeface="Calibri"/>
              <a:cs typeface="Arial" panose="020B0604020202020204" pitchFamily="34" charset="0"/>
              <a:sym typeface="Calibri"/>
            </a:endParaRPr>
          </a:p>
          <a:p>
            <a:pPr marL="800100" lvl="1" indent="-342900">
              <a:spcBef>
                <a:spcPts val="560"/>
              </a:spcBef>
              <a:buClr>
                <a:schemeClr val="dk1"/>
              </a:buClr>
              <a:buSzPct val="100000"/>
              <a:buFont typeface="Wingdings" panose="05000000000000000000" pitchFamily="2" charset="2"/>
              <a:buChar char="q"/>
            </a:pPr>
            <a:r>
              <a:rPr lang="en-US" sz="2400" smtClean="0">
                <a:solidFill>
                  <a:schemeClr val="dk1"/>
                </a:solidFill>
                <a:latin typeface="Arial" panose="020B0604020202020204" pitchFamily="34" charset="0"/>
                <a:cs typeface="Arial" panose="020B0604020202020204" pitchFamily="34" charset="0"/>
                <a:sym typeface="Calibri"/>
              </a:rPr>
              <a:t>Nên dùng hằng cho các số sử dụng nhiều.</a:t>
            </a:r>
            <a:endParaRPr lang="en-US" sz="2400">
              <a:solidFill>
                <a:schemeClr val="dk1"/>
              </a:solidFill>
              <a:latin typeface="Arial" panose="020B0604020202020204" pitchFamily="34" charset="0"/>
              <a:cs typeface="Arial" panose="020B0604020202020204" pitchFamily="34" charset="0"/>
              <a:sym typeface="Calibri"/>
            </a:endParaRPr>
          </a:p>
        </p:txBody>
      </p:sp>
      <p:pic>
        <p:nvPicPr>
          <p:cNvPr id="21" name="Shape 150"/>
          <p:cNvPicPr preferRelativeResize="0"/>
          <p:nvPr/>
        </p:nvPicPr>
        <p:blipFill rotWithShape="1">
          <a:blip r:embed="rId5">
            <a:alphaModFix/>
          </a:blip>
          <a:srcRect/>
          <a:stretch/>
        </p:blipFill>
        <p:spPr>
          <a:xfrm>
            <a:off x="2741612" y="2953023"/>
            <a:ext cx="6699568" cy="2944857"/>
          </a:xfrm>
          <a:prstGeom prst="rect">
            <a:avLst/>
          </a:prstGeom>
          <a:noFill/>
          <a:ln>
            <a:noFill/>
          </a:ln>
        </p:spPr>
      </p:pic>
    </p:spTree>
    <p:extLst>
      <p:ext uri="{BB962C8B-B14F-4D97-AF65-F5344CB8AC3E}">
        <p14:creationId xmlns:p14="http://schemas.microsoft.com/office/powerpoint/2010/main" val="22151629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47746" y="2939244"/>
            <a:ext cx="10058400" cy="402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3115492"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2</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bày</a:t>
              </a:r>
              <a:endParaRPr lang="en-US" sz="2800"/>
            </a:p>
          </p:txBody>
        </p:sp>
      </p:grpSp>
      <p:sp>
        <p:nvSpPr>
          <p:cNvPr id="3" name="TextBox 2"/>
          <p:cNvSpPr txBox="1"/>
          <p:nvPr/>
        </p:nvSpPr>
        <p:spPr>
          <a:xfrm>
            <a:off x="2647877" y="1882174"/>
            <a:ext cx="8416363" cy="3785652"/>
          </a:xfrm>
          <a:prstGeom prst="rect">
            <a:avLst/>
          </a:prstGeom>
          <a:noFill/>
        </p:spPr>
        <p:txBody>
          <a:bodyPr wrap="square" rtlCol="0">
            <a:spAutoFit/>
          </a:bodyPr>
          <a:lstStyle/>
          <a:p>
            <a:pPr marL="285750" lvl="0" indent="-285750">
              <a:buFont typeface="Wingdings" panose="05000000000000000000" pitchFamily="2" charset="2"/>
              <a:buChar char="q"/>
            </a:pPr>
            <a:r>
              <a:rPr lang="en-US" sz="2400" smtClean="0">
                <a:solidFill>
                  <a:schemeClr val="dk1"/>
                </a:solidFill>
                <a:latin typeface="Arial" panose="020B0604020202020204" pitchFamily="34" charset="0"/>
                <a:ea typeface="Calibri"/>
                <a:cs typeface="Arial" panose="020B0604020202020204" pitchFamily="34" charset="0"/>
                <a:sym typeface="Calibri"/>
              </a:rPr>
              <a:t> Mỗi </a:t>
            </a:r>
            <a:r>
              <a:rPr lang="en-US" sz="2400">
                <a:solidFill>
                  <a:schemeClr val="dk1"/>
                </a:solidFill>
                <a:latin typeface="Arial" panose="020B0604020202020204" pitchFamily="34" charset="0"/>
                <a:ea typeface="Calibri"/>
                <a:cs typeface="Arial" panose="020B0604020202020204" pitchFamily="34" charset="0"/>
                <a:sym typeface="Calibri"/>
              </a:rPr>
              <a:t>dòng lệnh không nên quá 80 ký </a:t>
            </a:r>
            <a:r>
              <a:rPr lang="en-US" sz="2400" smtClean="0">
                <a:solidFill>
                  <a:schemeClr val="dk1"/>
                </a:solidFill>
                <a:latin typeface="Arial" panose="020B0604020202020204" pitchFamily="34" charset="0"/>
                <a:ea typeface="Calibri"/>
                <a:cs typeface="Arial" panose="020B0604020202020204" pitchFamily="34" charset="0"/>
                <a:sym typeface="Calibri"/>
              </a:rPr>
              <a:t>tự.</a:t>
            </a:r>
            <a:endParaRPr lang="en-US" sz="2400">
              <a:solidFill>
                <a:schemeClr val="dk1"/>
              </a:solidFill>
              <a:latin typeface="Arial" panose="020B0604020202020204" pitchFamily="34" charset="0"/>
              <a:ea typeface="Calibri"/>
              <a:cs typeface="Arial" panose="020B0604020202020204" pitchFamily="34" charset="0"/>
              <a:sym typeface="Calibri"/>
            </a:endParaRPr>
          </a:p>
          <a:p>
            <a:pPr marL="285750" indent="-285750">
              <a:buFont typeface="Wingdings" panose="05000000000000000000" pitchFamily="2" charset="2"/>
              <a:buChar char="q"/>
            </a:pPr>
            <a:r>
              <a:rPr lang="en-US" sz="2400" smtClean="0">
                <a:solidFill>
                  <a:schemeClr val="dk1"/>
                </a:solidFill>
                <a:latin typeface="Arial" panose="020B0604020202020204" pitchFamily="34" charset="0"/>
                <a:ea typeface="Calibri"/>
                <a:cs typeface="Arial" panose="020B0604020202020204" pitchFamily="34" charset="0"/>
                <a:sym typeface="Calibri"/>
              </a:rPr>
              <a:t> Nên </a:t>
            </a:r>
            <a:r>
              <a:rPr lang="en-US" sz="2400">
                <a:solidFill>
                  <a:schemeClr val="dk1"/>
                </a:solidFill>
                <a:latin typeface="Arial" panose="020B0604020202020204" pitchFamily="34" charset="0"/>
                <a:ea typeface="Calibri"/>
                <a:cs typeface="Arial" panose="020B0604020202020204" pitchFamily="34" charset="0"/>
                <a:sym typeface="Calibri"/>
              </a:rPr>
              <a:t>tách ra nhiều dòng trong trường h</a:t>
            </a:r>
            <a:r>
              <a:rPr lang="en-US" sz="2400">
                <a:latin typeface="Arial" panose="020B0604020202020204" pitchFamily="34" charset="0"/>
                <a:cs typeface="Arial" panose="020B0604020202020204" pitchFamily="34" charset="0"/>
              </a:rPr>
              <a:t>ợp</a:t>
            </a:r>
            <a:r>
              <a:rPr lang="en-US" sz="2400">
                <a:solidFill>
                  <a:schemeClr val="dk1"/>
                </a:solidFill>
                <a:latin typeface="Arial" panose="020B0604020202020204" pitchFamily="34" charset="0"/>
                <a:ea typeface="Calibri"/>
                <a:cs typeface="Arial" panose="020B0604020202020204" pitchFamily="34" charset="0"/>
                <a:sym typeface="Calibri"/>
              </a:rPr>
              <a:t> quá </a:t>
            </a:r>
            <a:r>
              <a:rPr lang="en-US" sz="2400" smtClean="0">
                <a:solidFill>
                  <a:schemeClr val="dk1"/>
                </a:solidFill>
                <a:latin typeface="Arial" panose="020B0604020202020204" pitchFamily="34" charset="0"/>
                <a:ea typeface="Calibri"/>
                <a:cs typeface="Arial" panose="020B0604020202020204" pitchFamily="34" charset="0"/>
                <a:sym typeface="Calibri"/>
              </a:rPr>
              <a:t>dài.</a:t>
            </a:r>
          </a:p>
          <a:p>
            <a:pPr marL="285750" indent="-285750">
              <a:buFont typeface="Wingdings" panose="05000000000000000000" pitchFamily="2" charset="2"/>
              <a:buChar char="q"/>
            </a:pPr>
            <a:r>
              <a:rPr lang="en-US" sz="2400" smtClean="0">
                <a:solidFill>
                  <a:srgbClr val="000000"/>
                </a:solidFill>
                <a:latin typeface="Arial" panose="020B0604020202020204" pitchFamily="34" charset="0"/>
                <a:cs typeface="Arial" panose="020B0604020202020204" pitchFamily="34" charset="0"/>
              </a:rPr>
              <a:t> </a:t>
            </a:r>
            <a:r>
              <a:rPr lang="vi-VN" sz="2400" smtClean="0">
                <a:solidFill>
                  <a:srgbClr val="000000"/>
                </a:solidFill>
                <a:latin typeface="Arial" panose="020B0604020202020204" pitchFamily="34" charset="0"/>
                <a:cs typeface="Arial" panose="020B0604020202020204" pitchFamily="34" charset="0"/>
              </a:rPr>
              <a:t>Mỗi </a:t>
            </a:r>
            <a:r>
              <a:rPr lang="vi-VN" sz="2400">
                <a:solidFill>
                  <a:srgbClr val="000000"/>
                </a:solidFill>
                <a:latin typeface="Arial" panose="020B0604020202020204" pitchFamily="34" charset="0"/>
                <a:cs typeface="Arial" panose="020B0604020202020204" pitchFamily="34" charset="0"/>
              </a:rPr>
              <a:t>câu lệnh nên được đặt trên một </a:t>
            </a:r>
            <a:r>
              <a:rPr lang="vi-VN" sz="2400" smtClean="0">
                <a:solidFill>
                  <a:srgbClr val="000000"/>
                </a:solidFill>
                <a:latin typeface="Arial" panose="020B0604020202020204" pitchFamily="34" charset="0"/>
                <a:cs typeface="Arial" panose="020B0604020202020204" pitchFamily="34" charset="0"/>
              </a:rPr>
              <a:t>dòng</a:t>
            </a:r>
            <a:r>
              <a:rPr lang="en-US" sz="2400" smtClean="0">
                <a:solidFill>
                  <a:srgbClr val="000000"/>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q"/>
            </a:pPr>
            <a:r>
              <a:rPr lang="en-US" sz="2400" smtClean="0">
                <a:solidFill>
                  <a:srgbClr val="000000"/>
                </a:solidFill>
                <a:latin typeface="Arial" panose="020B0604020202020204" pitchFamily="34" charset="0"/>
                <a:ea typeface="Calibri"/>
                <a:cs typeface="Arial" panose="020B0604020202020204" pitchFamily="34" charset="0"/>
                <a:sym typeface="Calibri"/>
              </a:rPr>
              <a:t>Ví dụ:</a:t>
            </a:r>
          </a:p>
          <a:p>
            <a:pPr marL="285750" indent="-285750">
              <a:buFont typeface="Wingdings" panose="05000000000000000000" pitchFamily="2" charset="2"/>
              <a:buChar char="q"/>
            </a:pPr>
            <a:endParaRPr lang="en-US" sz="2400">
              <a:solidFill>
                <a:srgbClr val="000000"/>
              </a:solidFill>
              <a:latin typeface="Arial" panose="020B0604020202020204" pitchFamily="34" charset="0"/>
              <a:ea typeface="Calibri"/>
              <a:cs typeface="Arial" panose="020B0604020202020204" pitchFamily="34" charset="0"/>
              <a:sym typeface="Calibri"/>
            </a:endParaRPr>
          </a:p>
          <a:p>
            <a:r>
              <a:rPr lang="en-US" sz="2400" smtClean="0">
                <a:solidFill>
                  <a:srgbClr val="000000"/>
                </a:solidFill>
                <a:latin typeface="Arial" panose="020B0604020202020204" pitchFamily="34" charset="0"/>
                <a:ea typeface="Calibri"/>
                <a:cs typeface="Arial" panose="020B0604020202020204" pitchFamily="34" charset="0"/>
                <a:sym typeface="Calibri"/>
              </a:rPr>
              <a:t>	Không nên			        	Nên</a:t>
            </a:r>
          </a:p>
          <a:p>
            <a:r>
              <a:rPr lang="en-US" sz="2400" smtClean="0">
                <a:solidFill>
                  <a:schemeClr val="dk1"/>
                </a:solidFill>
                <a:latin typeface="Arial" panose="020B0604020202020204" pitchFamily="34" charset="0"/>
                <a:ea typeface="Calibri"/>
                <a:cs typeface="Arial" panose="020B0604020202020204" pitchFamily="34" charset="0"/>
                <a:sym typeface="Calibri"/>
              </a:rPr>
              <a:t>  a=a-b*c+5;b=c+5*6;c=a*b*5;		a = a – b * c + 5;</a:t>
            </a:r>
          </a:p>
          <a:p>
            <a:r>
              <a:rPr lang="en-US" sz="2400">
                <a:solidFill>
                  <a:schemeClr val="dk1"/>
                </a:solidFill>
                <a:latin typeface="Arial" panose="020B0604020202020204" pitchFamily="34" charset="0"/>
                <a:ea typeface="Calibri"/>
                <a:cs typeface="Arial" panose="020B0604020202020204" pitchFamily="34" charset="0"/>
                <a:sym typeface="Calibri"/>
              </a:rPr>
              <a:t>	</a:t>
            </a:r>
            <a:r>
              <a:rPr lang="en-US" sz="2400" smtClean="0">
                <a:solidFill>
                  <a:schemeClr val="dk1"/>
                </a:solidFill>
                <a:latin typeface="Arial" panose="020B0604020202020204" pitchFamily="34" charset="0"/>
                <a:ea typeface="Calibri"/>
                <a:cs typeface="Arial" panose="020B0604020202020204" pitchFamily="34" charset="0"/>
                <a:sym typeface="Calibri"/>
              </a:rPr>
              <a:t>					b = c + 5 * 6;</a:t>
            </a:r>
            <a:endParaRPr lang="en-US" sz="2400">
              <a:solidFill>
                <a:schemeClr val="dk1"/>
              </a:solidFill>
              <a:latin typeface="Arial" panose="020B0604020202020204" pitchFamily="34" charset="0"/>
              <a:ea typeface="Calibri"/>
              <a:cs typeface="Arial" panose="020B0604020202020204" pitchFamily="34" charset="0"/>
              <a:sym typeface="Calibri"/>
            </a:endParaRPr>
          </a:p>
          <a:p>
            <a:r>
              <a:rPr lang="en-US" sz="2400" smtClean="0">
                <a:latin typeface="Arial" panose="020B0604020202020204" pitchFamily="34" charset="0"/>
                <a:cs typeface="Arial" panose="020B0604020202020204" pitchFamily="34" charset="0"/>
              </a:rPr>
              <a:t>						</a:t>
            </a:r>
            <a:r>
              <a:rPr lang="en-US" sz="2400" smtClean="0">
                <a:solidFill>
                  <a:schemeClr val="dk1"/>
                </a:solidFill>
                <a:latin typeface="Arial" panose="020B0604020202020204" pitchFamily="34" charset="0"/>
                <a:ea typeface="Calibri"/>
                <a:cs typeface="Arial" panose="020B0604020202020204" pitchFamily="34" charset="0"/>
                <a:sym typeface="Calibri"/>
              </a:rPr>
              <a:t>c = a * b * 5;</a:t>
            </a:r>
          </a:p>
          <a:p>
            <a:r>
              <a:rPr lang="en-US" sz="2400" smtClean="0">
                <a:latin typeface="Arial" panose="020B0604020202020204" pitchFamily="34" charset="0"/>
                <a:cs typeface="Arial" panose="020B0604020202020204" pitchFamily="34" charset="0"/>
              </a:rPr>
              <a:t>Viết như </a:t>
            </a:r>
            <a:r>
              <a:rPr lang="en-US" sz="2400">
                <a:latin typeface="Arial" panose="020B0604020202020204" pitchFamily="34" charset="0"/>
                <a:cs typeface="Arial" panose="020B0604020202020204" pitchFamily="34" charset="0"/>
              </a:rPr>
              <a:t>vậy sẽ giúp dễ đọc hơn.</a:t>
            </a:r>
          </a:p>
        </p:txBody>
      </p:sp>
    </p:spTree>
    <p:extLst>
      <p:ext uri="{BB962C8B-B14F-4D97-AF65-F5344CB8AC3E}">
        <p14:creationId xmlns:p14="http://schemas.microsoft.com/office/powerpoint/2010/main" val="13198050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3115492"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2</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bày</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1198911485"/>
              </p:ext>
            </p:extLst>
          </p:nvPr>
        </p:nvGraphicFramePr>
        <p:xfrm>
          <a:off x="2146300" y="1631984"/>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146300" y="3417179"/>
            <a:ext cx="9579535"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smtClean="0">
                <a:latin typeface="Arial" panose="020B0604020202020204" pitchFamily="34" charset="0"/>
                <a:cs typeface="Arial" panose="020B0604020202020204" pitchFamily="34" charset="0"/>
              </a:rPr>
              <a:t> N</a:t>
            </a:r>
            <a:r>
              <a:rPr lang="en-US" sz="2400" smtClean="0">
                <a:latin typeface="Arial" panose="020B0604020202020204" pitchFamily="34" charset="0"/>
                <a:cs typeface="Arial" panose="020B0604020202020204" pitchFamily="34" charset="0"/>
              </a:rPr>
              <a:t>ên</a:t>
            </a:r>
          </a:p>
          <a:p>
            <a:r>
              <a:rPr lang="en-US" sz="2400" smtClean="0">
                <a:latin typeface="Arial" panose="020B0604020202020204" pitchFamily="34" charset="0"/>
                <a:cs typeface="Arial" panose="020B0604020202020204" pitchFamily="34" charset="0"/>
              </a:rPr>
              <a:t>someMethod (</a:t>
            </a:r>
            <a:r>
              <a:rPr lang="en-US" sz="2400">
                <a:latin typeface="Arial" panose="020B0604020202020204" pitchFamily="34" charset="0"/>
                <a:cs typeface="Arial" panose="020B0604020202020204" pitchFamily="34" charset="0"/>
              </a:rPr>
              <a:t>longExpression1</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longExpression2, longExpression3</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longExpression4</a:t>
            </a:r>
            <a:r>
              <a:rPr lang="en-US" sz="2400">
                <a:latin typeface="Arial" panose="020B0604020202020204" pitchFamily="34" charset="0"/>
                <a:cs typeface="Arial" panose="020B0604020202020204" pitchFamily="34" charset="0"/>
              </a:rPr>
              <a:t>, longExpression5);</a:t>
            </a:r>
          </a:p>
          <a:p>
            <a:r>
              <a:rPr lang="en-US" sz="2400">
                <a:latin typeface="Arial" panose="020B0604020202020204" pitchFamily="34" charset="0"/>
                <a:cs typeface="Arial" panose="020B0604020202020204" pitchFamily="34" charset="0"/>
              </a:rPr>
              <a:t> </a:t>
            </a:r>
          </a:p>
          <a:p>
            <a:r>
              <a:rPr lang="en-US" sz="2400">
                <a:latin typeface="Arial" panose="020B0604020202020204" pitchFamily="34" charset="0"/>
                <a:cs typeface="Arial" panose="020B0604020202020204" pitchFamily="34" charset="0"/>
              </a:rPr>
              <a:t>var </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someMethod1 (</a:t>
            </a:r>
            <a:r>
              <a:rPr lang="en-US" sz="2400">
                <a:latin typeface="Arial" panose="020B0604020202020204" pitchFamily="34" charset="0"/>
                <a:cs typeface="Arial" panose="020B0604020202020204" pitchFamily="34" charset="0"/>
              </a:rPr>
              <a:t>longExpression1,</a:t>
            </a:r>
          </a:p>
          <a:p>
            <a:r>
              <a:rPr lang="en-US" sz="2400">
                <a:latin typeface="Arial" panose="020B0604020202020204" pitchFamily="34" charset="0"/>
                <a:cs typeface="Arial" panose="020B0604020202020204" pitchFamily="34" charset="0"/>
              </a:rPr>
              <a:t>                someMethod2(longExpression2,</a:t>
            </a:r>
          </a:p>
          <a:p>
            <a:r>
              <a:rPr lang="en-US" sz="2400">
                <a:latin typeface="Arial" panose="020B0604020202020204" pitchFamily="34" charset="0"/>
                <a:cs typeface="Arial" panose="020B0604020202020204" pitchFamily="34" charset="0"/>
              </a:rPr>
              <a:t>                        longExpression3)); </a:t>
            </a:r>
          </a:p>
          <a:p>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5696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3115492"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2</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bày</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1825271252"/>
              </p:ext>
            </p:extLst>
          </p:nvPr>
        </p:nvGraphicFramePr>
        <p:xfrm>
          <a:off x="2146300" y="1631984"/>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146300" y="3417179"/>
            <a:ext cx="9579535" cy="2308324"/>
          </a:xfrm>
          <a:prstGeom prst="rect">
            <a:avLst/>
          </a:prstGeom>
          <a:noFill/>
        </p:spPr>
        <p:txBody>
          <a:bodyPr wrap="square" rtlCol="0">
            <a:spAutoFit/>
          </a:bodyPr>
          <a:lstStyle/>
          <a:p>
            <a:pPr marL="285750" indent="-285750">
              <a:buFont typeface="Wingdings" panose="05000000000000000000" pitchFamily="2" charset="2"/>
              <a:buChar char="q"/>
            </a:pPr>
            <a:r>
              <a:rPr lang="en-US" sz="2400" smtClean="0">
                <a:latin typeface="Arial" panose="020B0604020202020204" pitchFamily="34" charset="0"/>
                <a:cs typeface="Arial" panose="020B0604020202020204" pitchFamily="34" charset="0"/>
              </a:rPr>
              <a:t> Không nên</a:t>
            </a:r>
          </a:p>
          <a:p>
            <a:r>
              <a:rPr lang="en-US" sz="2400">
                <a:latin typeface="Arial" panose="020B0604020202020204" pitchFamily="34" charset="0"/>
                <a:cs typeface="Arial" panose="020B0604020202020204" pitchFamily="34" charset="0"/>
              </a:rPr>
              <a:t>longName1 = longName2 * (longName3 + longName4</a:t>
            </a:r>
          </a:p>
          <a:p>
            <a:r>
              <a:rPr lang="en-US" sz="2400">
                <a:latin typeface="Arial" panose="020B0604020202020204" pitchFamily="34" charset="0"/>
                <a:cs typeface="Arial" panose="020B0604020202020204" pitchFamily="34" charset="0"/>
              </a:rPr>
              <a:t>                       - longName5) + 4 * longname6;</a:t>
            </a:r>
          </a:p>
          <a:p>
            <a:pPr marL="285750" indent="-285750">
              <a:buFont typeface="Wingdings" panose="05000000000000000000" pitchFamily="2" charset="2"/>
              <a:buChar char="q"/>
            </a:pP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Nên</a:t>
            </a:r>
          </a:p>
          <a:p>
            <a:r>
              <a:rPr lang="en-US" sz="2400">
                <a:latin typeface="Arial" panose="020B0604020202020204" pitchFamily="34" charset="0"/>
                <a:cs typeface="Arial" panose="020B0604020202020204" pitchFamily="34" charset="0"/>
              </a:rPr>
              <a:t>longName1 = longName2 * (longName3 + longName4 - longName5)</a:t>
            </a:r>
          </a:p>
          <a:p>
            <a:r>
              <a:rPr lang="en-US" sz="2400">
                <a:latin typeface="Arial" panose="020B0604020202020204" pitchFamily="34" charset="0"/>
                <a:cs typeface="Arial" panose="020B0604020202020204" pitchFamily="34" charset="0"/>
              </a:rPr>
              <a:t>           + 4 * longname6;</a:t>
            </a:r>
          </a:p>
        </p:txBody>
      </p:sp>
    </p:spTree>
    <p:extLst>
      <p:ext uri="{BB962C8B-B14F-4D97-AF65-F5344CB8AC3E}">
        <p14:creationId xmlns:p14="http://schemas.microsoft.com/office/powerpoint/2010/main" val="5260581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3115492"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2</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bày</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3816824913"/>
              </p:ext>
            </p:extLst>
          </p:nvPr>
        </p:nvGraphicFramePr>
        <p:xfrm>
          <a:off x="2146300" y="1631984"/>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146300" y="3417179"/>
            <a:ext cx="8609965" cy="2308324"/>
          </a:xfrm>
          <a:prstGeom prst="rect">
            <a:avLst/>
          </a:prstGeom>
          <a:noFill/>
        </p:spPr>
        <p:txBody>
          <a:bodyPr wrap="square" rtlCol="0">
            <a:spAutoFit/>
          </a:bodyPr>
          <a:lstStyle/>
          <a:p>
            <a:pPr marL="285750" indent="-285750">
              <a:buFont typeface="Wingdings" panose="05000000000000000000" pitchFamily="2" charset="2"/>
              <a:buChar char="q"/>
            </a:pPr>
            <a:r>
              <a:rPr lang="en-US" sz="2400" smtClean="0">
                <a:latin typeface="Arial" panose="020B0604020202020204" pitchFamily="34" charset="0"/>
                <a:cs typeface="Arial" panose="020B0604020202020204" pitchFamily="34" charset="0"/>
              </a:rPr>
              <a:t> Dùng tab căn lề cho các nhóm lệnh ngang hàng.</a:t>
            </a:r>
          </a:p>
          <a:p>
            <a:pPr marL="285750" indent="-285750">
              <a:buFont typeface="Wingdings" panose="05000000000000000000" pitchFamily="2" charset="2"/>
              <a:buChar char="q"/>
            </a:pPr>
            <a:r>
              <a:rPr lang="en-US" sz="2400" smtClean="0">
                <a:latin typeface="Arial" panose="020B0604020202020204" pitchFamily="34" charset="0"/>
                <a:cs typeface="Arial" panose="020B0604020202020204" pitchFamily="34" charset="0"/>
              </a:rPr>
              <a:t> Khoảng </a:t>
            </a:r>
            <a:r>
              <a:rPr lang="en-US" sz="2400">
                <a:latin typeface="Arial" panose="020B0604020202020204" pitchFamily="34" charset="0"/>
                <a:cs typeface="Arial" panose="020B0604020202020204" pitchFamily="34" charset="0"/>
              </a:rPr>
              <a:t>trắng giữa các dấu phẩy, chấm phẩy với tham </a:t>
            </a:r>
            <a:r>
              <a:rPr lang="en-US" sz="2400" smtClean="0">
                <a:latin typeface="Arial" panose="020B0604020202020204" pitchFamily="34" charset="0"/>
                <a:cs typeface="Arial" panose="020B0604020202020204" pitchFamily="34" charset="0"/>
              </a:rPr>
              <a:t>số.</a:t>
            </a:r>
            <a:endParaRPr lang="en-US" sz="240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a:latin typeface="Arial" panose="020B0604020202020204" pitchFamily="34" charset="0"/>
                <a:cs typeface="Arial" panose="020B0604020202020204" pitchFamily="34" charset="0"/>
              </a:rPr>
              <a:t> K</a:t>
            </a:r>
            <a:r>
              <a:rPr lang="en-US" sz="2400" smtClean="0">
                <a:latin typeface="Arial" panose="020B0604020202020204" pitchFamily="34" charset="0"/>
                <a:cs typeface="Arial" panose="020B0604020202020204" pitchFamily="34" charset="0"/>
              </a:rPr>
              <a:t>hoảng </a:t>
            </a:r>
            <a:r>
              <a:rPr lang="en-US" sz="2400">
                <a:latin typeface="Arial" panose="020B0604020202020204" pitchFamily="34" charset="0"/>
                <a:cs typeface="Arial" panose="020B0604020202020204" pitchFamily="34" charset="0"/>
              </a:rPr>
              <a:t>trắng giữa </a:t>
            </a:r>
            <a:r>
              <a:rPr lang="en-US" sz="2400" smtClean="0">
                <a:latin typeface="Arial" panose="020B0604020202020204" pitchFamily="34" charset="0"/>
                <a:cs typeface="Arial" panose="020B0604020202020204" pitchFamily="34" charset="0"/>
              </a:rPr>
              <a:t>toán hạng, toán tử.</a:t>
            </a:r>
            <a:endParaRPr lang="en-US" sz="240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Chấm phẩy ngay sau toán tử</a:t>
            </a:r>
            <a:r>
              <a:rPr lang="en-US" sz="240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q"/>
            </a:pPr>
            <a:r>
              <a:rPr lang="en-US" sz="2400" smtClean="0">
                <a:latin typeface="Arial" panose="020B0604020202020204" pitchFamily="34" charset="0"/>
                <a:cs typeface="Arial" panose="020B0604020202020204" pitchFamily="34" charset="0"/>
              </a:rPr>
              <a:t> Không nên dùng khoảng trắng giữa các toán tử với ) hoặc ( </a:t>
            </a:r>
            <a:endParaRPr lang="en-US" sz="240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614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3115492"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2</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bày</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nvGraphicFramePr>
        <p:xfrm>
          <a:off x="2146300" y="1631984"/>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426017" y="3005699"/>
            <a:ext cx="8609965" cy="461665"/>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    Nên						Không nên</a:t>
            </a:r>
            <a:endParaRPr lang="en-US" sz="2400">
              <a:latin typeface="Arial" panose="020B0604020202020204" pitchFamily="34" charset="0"/>
              <a:cs typeface="Arial" panose="020B0604020202020204" pitchFamily="34" charset="0"/>
            </a:endParaRPr>
          </a:p>
        </p:txBody>
      </p:sp>
      <p:pic>
        <p:nvPicPr>
          <p:cNvPr id="17" name="Shape 164"/>
          <p:cNvPicPr preferRelativeResize="0"/>
          <p:nvPr/>
        </p:nvPicPr>
        <p:blipFill rotWithShape="1">
          <a:blip r:embed="rId10">
            <a:alphaModFix/>
          </a:blip>
          <a:srcRect/>
          <a:stretch/>
        </p:blipFill>
        <p:spPr>
          <a:xfrm>
            <a:off x="2146300" y="3877836"/>
            <a:ext cx="4048760" cy="2415619"/>
          </a:xfrm>
          <a:prstGeom prst="rect">
            <a:avLst/>
          </a:prstGeom>
          <a:noFill/>
          <a:ln>
            <a:noFill/>
          </a:ln>
        </p:spPr>
      </p:pic>
      <p:pic>
        <p:nvPicPr>
          <p:cNvPr id="18" name="Shape 163"/>
          <p:cNvPicPr preferRelativeResize="0"/>
          <p:nvPr/>
        </p:nvPicPr>
        <p:blipFill rotWithShape="1">
          <a:blip r:embed="rId11">
            <a:alphaModFix/>
          </a:blip>
          <a:srcRect/>
          <a:stretch/>
        </p:blipFill>
        <p:spPr>
          <a:xfrm>
            <a:off x="6982458" y="3877836"/>
            <a:ext cx="4584701" cy="2415619"/>
          </a:xfrm>
          <a:prstGeom prst="rect">
            <a:avLst/>
          </a:prstGeom>
          <a:noFill/>
          <a:ln>
            <a:noFill/>
          </a:ln>
        </p:spPr>
      </p:pic>
    </p:spTree>
    <p:extLst>
      <p:ext uri="{BB962C8B-B14F-4D97-AF65-F5344CB8AC3E}">
        <p14:creationId xmlns:p14="http://schemas.microsoft.com/office/powerpoint/2010/main" val="11058660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3115492"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2</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bày</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3650962520"/>
              </p:ext>
            </p:extLst>
          </p:nvPr>
        </p:nvGraphicFramePr>
        <p:xfrm>
          <a:off x="2146299" y="122949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550476" y="2453934"/>
            <a:ext cx="8609965"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Đầu mỗi class</a:t>
            </a:r>
            <a:endParaRPr lang="en-US" sz="2400">
              <a:latin typeface="Arial" panose="020B0604020202020204" pitchFamily="34" charset="0"/>
              <a:cs typeface="Arial" panose="020B0604020202020204" pitchFamily="34" charset="0"/>
            </a:endParaRPr>
          </a:p>
        </p:txBody>
      </p:sp>
      <p:sp>
        <p:nvSpPr>
          <p:cNvPr id="20" name="Shape 193"/>
          <p:cNvSpPr txBox="1">
            <a:spLocks noGrp="1"/>
          </p:cNvSpPr>
          <p:nvPr/>
        </p:nvSpPr>
        <p:spPr>
          <a:xfrm>
            <a:off x="2741611" y="2860561"/>
            <a:ext cx="8208329" cy="4297363"/>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057400" marR="0" lvl="4"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marR="0" lvl="0" indent="0" algn="l" rtl="0">
              <a:lnSpc>
                <a:spcPct val="80000"/>
              </a:lnSpc>
              <a:spcBef>
                <a:spcPts val="0"/>
              </a:spcBef>
              <a:spcAft>
                <a:spcPts val="0"/>
              </a:spcAft>
              <a:buClr>
                <a:schemeClr val="dk1"/>
              </a:buClr>
              <a:buSzPct val="98666"/>
              <a:buNone/>
            </a:pPr>
            <a:r>
              <a:rPr lang="en-US" sz="2960" b="0" i="0" u="none" strike="noStrike" cap="none" smtClean="0">
                <a:solidFill>
                  <a:schemeClr val="dk1"/>
                </a:solidFill>
                <a:latin typeface="Calibri"/>
                <a:ea typeface="Calibri"/>
                <a:cs typeface="Calibri"/>
                <a:sym typeface="Calibri"/>
              </a:rPr>
              <a:t>  /**-----------------------------------------------------------</a:t>
            </a:r>
            <a:r>
              <a:rPr lang="en-US" sz="2960" b="0" i="0" u="none" strike="noStrike" cap="none">
                <a:solidFill>
                  <a:schemeClr val="dk1"/>
                </a:solidFill>
                <a:latin typeface="Calibri"/>
                <a:ea typeface="Calibri"/>
                <a:cs typeface="Calibri"/>
                <a:sym typeface="Calibri"/>
              </a:rPr>
              <a:t/>
            </a:r>
            <a:br>
              <a:rPr lang="en-US" sz="2960" b="0" i="0" u="none" strike="noStrike" cap="none">
                <a:solidFill>
                  <a:schemeClr val="dk1"/>
                </a:solidFill>
                <a:latin typeface="Calibri"/>
                <a:ea typeface="Calibri"/>
                <a:cs typeface="Calibri"/>
                <a:sym typeface="Calibri"/>
              </a:rPr>
            </a:br>
            <a:r>
              <a:rPr lang="en-US" sz="2960" b="0" i="0" u="none" strike="noStrike" cap="none" smtClean="0">
                <a:solidFill>
                  <a:schemeClr val="dk1"/>
                </a:solidFill>
                <a:latin typeface="Calibri"/>
                <a:ea typeface="Calibri"/>
                <a:cs typeface="Calibri"/>
                <a:sym typeface="Calibri"/>
              </a:rPr>
              <a:t>    * </a:t>
            </a:r>
            <a:r>
              <a:rPr lang="en-US" sz="2960" b="0" i="0" u="none" strike="noStrike" cap="none">
                <a:solidFill>
                  <a:schemeClr val="dk1"/>
                </a:solidFill>
                <a:latin typeface="Calibri"/>
                <a:ea typeface="Calibri"/>
                <a:cs typeface="Calibri"/>
                <a:sym typeface="Calibri"/>
              </a:rPr>
              <a:t>Program/Project : ….</a:t>
            </a:r>
            <a:br>
              <a:rPr lang="en-US" sz="2960" b="0" i="0" u="none" strike="noStrike" cap="none">
                <a:solidFill>
                  <a:schemeClr val="dk1"/>
                </a:solidFill>
                <a:latin typeface="Calibri"/>
                <a:ea typeface="Calibri"/>
                <a:cs typeface="Calibri"/>
                <a:sym typeface="Calibri"/>
              </a:rPr>
            </a:br>
            <a:r>
              <a:rPr lang="en-US" sz="2960" b="0" i="0" u="none" strike="noStrike" cap="none" smtClean="0">
                <a:solidFill>
                  <a:schemeClr val="dk1"/>
                </a:solidFill>
                <a:latin typeface="Calibri"/>
                <a:ea typeface="Calibri"/>
                <a:cs typeface="Calibri"/>
                <a:sym typeface="Calibri"/>
              </a:rPr>
              <a:t>    * </a:t>
            </a:r>
            <a:r>
              <a:rPr lang="en-US" sz="2960" b="0" i="0" u="none" strike="noStrike" cap="none">
                <a:solidFill>
                  <a:schemeClr val="dk1"/>
                </a:solidFill>
                <a:latin typeface="Calibri"/>
                <a:ea typeface="Calibri"/>
                <a:cs typeface="Calibri"/>
                <a:sym typeface="Calibri"/>
              </a:rPr>
              <a:t>Written by : </a:t>
            </a:r>
            <a:r>
              <a:rPr lang="en-US" sz="2960" smtClean="0"/>
              <a:t>Vo Van Minh</a:t>
            </a:r>
            <a:r>
              <a:rPr lang="en-US" sz="2960" b="0" i="0" u="none" strike="noStrike" cap="none" smtClean="0">
                <a:solidFill>
                  <a:schemeClr val="dk1"/>
                </a:solidFill>
                <a:latin typeface="Calibri"/>
                <a:ea typeface="Calibri"/>
                <a:cs typeface="Calibri"/>
                <a:sym typeface="Calibri"/>
              </a:rPr>
              <a:t> </a:t>
            </a:r>
            <a:r>
              <a:rPr lang="en-US" sz="2960" b="0" i="0" u="none" strike="noStrike" cap="none">
                <a:solidFill>
                  <a:schemeClr val="dk1"/>
                </a:solidFill>
                <a:latin typeface="Calibri"/>
                <a:ea typeface="Calibri"/>
                <a:cs typeface="Calibri"/>
                <a:sym typeface="Calibri"/>
              </a:rPr>
              <a:t/>
            </a:r>
            <a:br>
              <a:rPr lang="en-US" sz="2960" b="0" i="0" u="none" strike="noStrike" cap="none">
                <a:solidFill>
                  <a:schemeClr val="dk1"/>
                </a:solidFill>
                <a:latin typeface="Calibri"/>
                <a:ea typeface="Calibri"/>
                <a:cs typeface="Calibri"/>
                <a:sym typeface="Calibri"/>
              </a:rPr>
            </a:br>
            <a:r>
              <a:rPr lang="en-US" sz="2960" b="0" i="0" u="none" strike="noStrike" cap="none" smtClean="0">
                <a:solidFill>
                  <a:schemeClr val="dk1"/>
                </a:solidFill>
                <a:latin typeface="Calibri"/>
                <a:ea typeface="Calibri"/>
                <a:cs typeface="Calibri"/>
                <a:sym typeface="Calibri"/>
              </a:rPr>
              <a:t>    * </a:t>
            </a:r>
            <a:r>
              <a:rPr lang="en-US" sz="2960" b="0" i="0" u="none" strike="noStrike" cap="none">
                <a:solidFill>
                  <a:schemeClr val="dk1"/>
                </a:solidFill>
                <a:latin typeface="Calibri"/>
                <a:ea typeface="Calibri"/>
                <a:cs typeface="Calibri"/>
                <a:sym typeface="Calibri"/>
              </a:rPr>
              <a:t>Email : </a:t>
            </a:r>
            <a:r>
              <a:rPr lang="en-US" sz="2960" smtClean="0"/>
              <a:t>vovanminh1994</a:t>
            </a:r>
            <a:r>
              <a:rPr lang="en-US" sz="2960" b="0" i="0" u="none" strike="noStrike" cap="none" smtClean="0">
                <a:solidFill>
                  <a:schemeClr val="dk1"/>
                </a:solidFill>
                <a:latin typeface="Calibri"/>
                <a:ea typeface="Calibri"/>
                <a:cs typeface="Calibri"/>
                <a:sym typeface="Calibri"/>
              </a:rPr>
              <a:t>@gmail.com</a:t>
            </a:r>
            <a:endParaRPr lang="en-US" sz="2960" b="0" i="0" u="none" strike="noStrike" cap="none">
              <a:solidFill>
                <a:schemeClr val="dk1"/>
              </a:solidFill>
              <a:latin typeface="Calibri"/>
              <a:ea typeface="Calibri"/>
              <a:cs typeface="Calibri"/>
              <a:sym typeface="Calibri"/>
            </a:endParaRPr>
          </a:p>
          <a:p>
            <a:pPr marL="0" marR="0" lvl="0" indent="0" algn="l" rtl="0">
              <a:lnSpc>
                <a:spcPct val="80000"/>
              </a:lnSpc>
              <a:spcBef>
                <a:spcPts val="592"/>
              </a:spcBef>
              <a:spcAft>
                <a:spcPts val="0"/>
              </a:spcAft>
              <a:buClr>
                <a:schemeClr val="dk1"/>
              </a:buClr>
              <a:buSzPct val="98666"/>
              <a:buNone/>
            </a:pPr>
            <a:r>
              <a:rPr lang="en-US" sz="2960"/>
              <a:t> </a:t>
            </a:r>
            <a:r>
              <a:rPr lang="en-US" sz="2960" smtClean="0"/>
              <a:t>   </a:t>
            </a:r>
            <a:r>
              <a:rPr lang="en-US" sz="2960" b="0" i="0" u="none" strike="noStrike" cap="none" smtClean="0">
                <a:solidFill>
                  <a:schemeClr val="dk1"/>
                </a:solidFill>
                <a:latin typeface="Calibri"/>
                <a:ea typeface="Calibri"/>
                <a:cs typeface="Calibri"/>
                <a:sym typeface="Calibri"/>
              </a:rPr>
              <a:t>* </a:t>
            </a:r>
            <a:r>
              <a:rPr lang="en-US" sz="2960" b="0" i="0" u="none" strike="noStrike" cap="none">
                <a:solidFill>
                  <a:schemeClr val="dk1"/>
                </a:solidFill>
                <a:latin typeface="Calibri"/>
                <a:ea typeface="Calibri"/>
                <a:cs typeface="Calibri"/>
                <a:sym typeface="Calibri"/>
              </a:rPr>
              <a:t>Created date: </a:t>
            </a:r>
            <a:r>
              <a:rPr lang="en-US" sz="2960" smtClean="0"/>
              <a:t>22/07/2016</a:t>
            </a:r>
            <a:r>
              <a:rPr lang="en-US" sz="2960" b="0" i="0" u="none" strike="noStrike" cap="none" smtClean="0">
                <a:solidFill>
                  <a:schemeClr val="dk1"/>
                </a:solidFill>
                <a:latin typeface="Calibri"/>
                <a:ea typeface="Calibri"/>
                <a:cs typeface="Calibri"/>
                <a:sym typeface="Calibri"/>
              </a:rPr>
              <a:t> </a:t>
            </a:r>
            <a:endParaRPr lang="en-US" sz="2960" b="0" i="0" u="none" strike="noStrike" cap="none">
              <a:solidFill>
                <a:schemeClr val="dk1"/>
              </a:solidFill>
              <a:latin typeface="Calibri"/>
              <a:ea typeface="Calibri"/>
              <a:cs typeface="Calibri"/>
              <a:sym typeface="Calibri"/>
            </a:endParaRPr>
          </a:p>
          <a:p>
            <a:pPr marL="0" marR="0" lvl="0" indent="0" algn="l" rtl="0">
              <a:lnSpc>
                <a:spcPct val="80000"/>
              </a:lnSpc>
              <a:spcBef>
                <a:spcPts val="592"/>
              </a:spcBef>
              <a:spcAft>
                <a:spcPts val="0"/>
              </a:spcAft>
              <a:buClr>
                <a:schemeClr val="dk1"/>
              </a:buClr>
              <a:buSzPct val="98666"/>
              <a:buNone/>
            </a:pPr>
            <a:r>
              <a:rPr lang="en-US" sz="2960" b="0" i="0" u="none" strike="noStrike" cap="none" smtClean="0">
                <a:solidFill>
                  <a:schemeClr val="dk1"/>
                </a:solidFill>
                <a:latin typeface="Calibri"/>
                <a:ea typeface="Calibri"/>
                <a:cs typeface="Calibri"/>
                <a:sym typeface="Calibri"/>
              </a:rPr>
              <a:t>    * </a:t>
            </a:r>
            <a:r>
              <a:rPr lang="en-US" sz="2960" b="0" i="0" u="none" strike="noStrike" cap="none">
                <a:solidFill>
                  <a:schemeClr val="dk1"/>
                </a:solidFill>
                <a:latin typeface="Calibri"/>
                <a:ea typeface="Calibri"/>
                <a:cs typeface="Calibri"/>
                <a:sym typeface="Calibri"/>
              </a:rPr>
              <a:t>Modified date</a:t>
            </a:r>
            <a:r>
              <a:rPr lang="en-US" sz="2960" b="0" i="0" u="none" strike="noStrike" cap="none" smtClean="0">
                <a:solidFill>
                  <a:schemeClr val="dk1"/>
                </a:solidFill>
                <a:latin typeface="Calibri"/>
                <a:ea typeface="Calibri"/>
                <a:cs typeface="Calibri"/>
                <a:sym typeface="Calibri"/>
              </a:rPr>
              <a:t>: 24/07/2016</a:t>
            </a:r>
            <a:endParaRPr lang="en-US" sz="2960" b="0" i="0" u="none" strike="noStrike" cap="none">
              <a:solidFill>
                <a:schemeClr val="dk1"/>
              </a:solidFill>
              <a:latin typeface="Calibri"/>
              <a:ea typeface="Calibri"/>
              <a:cs typeface="Calibri"/>
              <a:sym typeface="Calibri"/>
            </a:endParaRPr>
          </a:p>
          <a:p>
            <a:pPr marL="0" marR="0" lvl="0" indent="0" algn="l" rtl="0">
              <a:lnSpc>
                <a:spcPct val="80000"/>
              </a:lnSpc>
              <a:spcBef>
                <a:spcPts val="592"/>
              </a:spcBef>
              <a:spcAft>
                <a:spcPts val="0"/>
              </a:spcAft>
              <a:buClr>
                <a:schemeClr val="dk1"/>
              </a:buClr>
              <a:buSzPct val="98666"/>
              <a:buNone/>
            </a:pPr>
            <a:r>
              <a:rPr lang="en-US" sz="2960" b="0" i="0" u="none" strike="noStrike" cap="none" smtClean="0">
                <a:solidFill>
                  <a:schemeClr val="dk1"/>
                </a:solidFill>
                <a:latin typeface="Calibri"/>
                <a:ea typeface="Calibri"/>
                <a:cs typeface="Calibri"/>
                <a:sym typeface="Calibri"/>
              </a:rPr>
              <a:t>    * </a:t>
            </a:r>
            <a:r>
              <a:rPr lang="en-US" sz="2960" b="0" i="0" u="none" strike="noStrike" cap="none">
                <a:solidFill>
                  <a:schemeClr val="dk1"/>
                </a:solidFill>
                <a:latin typeface="Calibri"/>
                <a:ea typeface="Calibri"/>
                <a:cs typeface="Calibri"/>
                <a:sym typeface="Calibri"/>
              </a:rPr>
              <a:t>Version: 1.0</a:t>
            </a:r>
          </a:p>
          <a:p>
            <a:pPr marL="0" marR="0" lvl="0" indent="0" algn="l" rtl="0">
              <a:lnSpc>
                <a:spcPct val="80000"/>
              </a:lnSpc>
              <a:spcBef>
                <a:spcPts val="592"/>
              </a:spcBef>
              <a:spcAft>
                <a:spcPts val="0"/>
              </a:spcAft>
              <a:buClr>
                <a:schemeClr val="dk1"/>
              </a:buClr>
              <a:buSzPct val="98666"/>
              <a:buNone/>
            </a:pPr>
            <a:r>
              <a:rPr lang="en-US" sz="2960" b="0" i="0" u="none" strike="noStrike" cap="none" smtClean="0">
                <a:solidFill>
                  <a:schemeClr val="dk1"/>
                </a:solidFill>
                <a:latin typeface="Calibri"/>
                <a:ea typeface="Calibri"/>
                <a:cs typeface="Calibri"/>
                <a:sym typeface="Calibri"/>
              </a:rPr>
              <a:t>    * </a:t>
            </a:r>
            <a:r>
              <a:rPr lang="en-US" sz="2960" b="0" i="0" u="none" strike="noStrike" cap="none">
                <a:solidFill>
                  <a:schemeClr val="dk1"/>
                </a:solidFill>
                <a:latin typeface="Calibri"/>
                <a:ea typeface="Calibri"/>
                <a:cs typeface="Calibri"/>
                <a:sym typeface="Calibri"/>
              </a:rPr>
              <a:t>Description: </a:t>
            </a:r>
          </a:p>
          <a:p>
            <a:pPr marL="0" marR="0" lvl="0" indent="0" algn="l" rtl="0">
              <a:lnSpc>
                <a:spcPct val="80000"/>
              </a:lnSpc>
              <a:spcBef>
                <a:spcPts val="592"/>
              </a:spcBef>
              <a:buClr>
                <a:schemeClr val="dk1"/>
              </a:buClr>
              <a:buSzPct val="98666"/>
              <a:buNone/>
            </a:pPr>
            <a:r>
              <a:rPr lang="en-US" sz="296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38224348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3115492"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2</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bày</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nvGraphicFramePr>
        <p:xfrm>
          <a:off x="2146299" y="122949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550476" y="2453934"/>
            <a:ext cx="8609965"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Đầu mỗi hàm</a:t>
            </a:r>
            <a:endParaRPr lang="en-US" sz="2400">
              <a:latin typeface="Arial" panose="020B0604020202020204" pitchFamily="34" charset="0"/>
              <a:cs typeface="Arial" panose="020B0604020202020204" pitchFamily="34" charset="0"/>
            </a:endParaRPr>
          </a:p>
        </p:txBody>
      </p:sp>
      <p:sp>
        <p:nvSpPr>
          <p:cNvPr id="17" name="Shape 199"/>
          <p:cNvSpPr txBox="1">
            <a:spLocks noGrp="1"/>
          </p:cNvSpPr>
          <p:nvPr/>
        </p:nvSpPr>
        <p:spPr>
          <a:xfrm>
            <a:off x="2741611" y="2949099"/>
            <a:ext cx="7392988" cy="4297363"/>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057400" marR="0" lvl="4"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marR="0" lvl="0" indent="0" algn="l" rtl="0">
              <a:spcBef>
                <a:spcPts val="0"/>
              </a:spcBef>
              <a:spcAft>
                <a:spcPts val="0"/>
              </a:spcAft>
              <a:buClr>
                <a:schemeClr val="dk1"/>
              </a:buClr>
              <a:buSzPct val="100000"/>
              <a:buNone/>
            </a:pPr>
            <a:r>
              <a:rPr lang="en-US" sz="3200" b="0" i="0" u="none" strike="noStrike" cap="none" smtClean="0">
                <a:solidFill>
                  <a:schemeClr val="dk1"/>
                </a:solidFill>
                <a:latin typeface="Calibri"/>
                <a:ea typeface="Calibri"/>
                <a:cs typeface="Calibri"/>
                <a:sym typeface="Calibri"/>
              </a:rPr>
              <a:t>/**-----------------------------------------------------</a:t>
            </a:r>
            <a:r>
              <a:rPr lang="en-US" sz="3200" b="0" i="0" u="none" strike="noStrike" cap="none">
                <a:solidFill>
                  <a:schemeClr val="dk1"/>
                </a:solidFill>
                <a:latin typeface="Calibri"/>
                <a:ea typeface="Calibri"/>
                <a:cs typeface="Calibri"/>
                <a:sym typeface="Calibri"/>
              </a:rPr>
              <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 Description: …</a:t>
            </a:r>
          </a:p>
          <a:p>
            <a:pPr marL="0" marR="0" lvl="0" indent="0" algn="l" rtl="0">
              <a:spcBef>
                <a:spcPts val="640"/>
              </a:spcBef>
              <a:spcAft>
                <a:spcPts val="0"/>
              </a:spcAft>
              <a:buClr>
                <a:schemeClr val="dk1"/>
              </a:buClr>
              <a:buSzPct val="100000"/>
              <a:buNone/>
            </a:pPr>
            <a:r>
              <a:rPr lang="en-US" sz="3200" b="0" i="0" u="none" strike="noStrike" cap="none">
                <a:solidFill>
                  <a:schemeClr val="dk1"/>
                </a:solidFill>
                <a:latin typeface="Calibri"/>
                <a:ea typeface="Calibri"/>
                <a:cs typeface="Calibri"/>
                <a:sym typeface="Calibri"/>
              </a:rPr>
              <a:t>* Method name: … </a:t>
            </a:r>
            <a:br>
              <a:rPr lang="en-US" sz="3200" b="0" i="0" u="none" strike="noStrike" cap="none">
                <a:solidFill>
                  <a:schemeClr val="dk1"/>
                </a:solidFill>
                <a:latin typeface="Calibri"/>
                <a:ea typeface="Calibri"/>
                <a:cs typeface="Calibri"/>
                <a:sym typeface="Calibri"/>
              </a:rPr>
            </a:br>
            <a:r>
              <a:rPr lang="en-US" sz="3200" b="0" i="0" u="none" strike="noStrike" cap="none">
                <a:solidFill>
                  <a:schemeClr val="dk1"/>
                </a:solidFill>
                <a:latin typeface="Calibri"/>
                <a:ea typeface="Calibri"/>
                <a:cs typeface="Calibri"/>
                <a:sym typeface="Calibri"/>
              </a:rPr>
              <a:t>* Parameters: …</a:t>
            </a:r>
          </a:p>
          <a:p>
            <a:pPr marL="0" marR="0" lvl="0" indent="0" algn="l" rtl="0">
              <a:spcBef>
                <a:spcPts val="640"/>
              </a:spcBef>
              <a:spcAft>
                <a:spcPts val="0"/>
              </a:spcAft>
              <a:buClr>
                <a:schemeClr val="dk1"/>
              </a:buClr>
              <a:buSzPct val="100000"/>
              <a:buNone/>
            </a:pPr>
            <a:r>
              <a:rPr lang="en-US" sz="3200" b="0" i="0" u="none" strike="noStrike" cap="none">
                <a:solidFill>
                  <a:schemeClr val="dk1"/>
                </a:solidFill>
                <a:latin typeface="Calibri"/>
                <a:ea typeface="Calibri"/>
                <a:cs typeface="Calibri"/>
                <a:sym typeface="Calibri"/>
              </a:rPr>
              <a:t>* Return value:</a:t>
            </a:r>
          </a:p>
          <a:p>
            <a:pPr marL="0" marR="0" lvl="0" indent="0" algn="l" rtl="0">
              <a:spcBef>
                <a:spcPts val="640"/>
              </a:spcBef>
              <a:buClr>
                <a:schemeClr val="dk1"/>
              </a:buClr>
              <a:buSzPct val="100000"/>
              <a:buNone/>
            </a:pPr>
            <a:r>
              <a:rPr lang="en-US" sz="3200" b="0" i="0" u="none" strike="noStrike" cap="none" smtClean="0">
                <a:solidFill>
                  <a:schemeClr val="dk1"/>
                </a:solidFill>
                <a:latin typeface="Calibri"/>
                <a:ea typeface="Calibri"/>
                <a:cs typeface="Calibri"/>
                <a:sym typeface="Calibri"/>
              </a:rPr>
              <a:t>------------------------------------------------------*/ </a:t>
            </a:r>
            <a:endParaRPr lang="en-US" sz="3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01779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3115492"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2</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trình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bày</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3729458586"/>
              </p:ext>
            </p:extLst>
          </p:nvPr>
        </p:nvGraphicFramePr>
        <p:xfrm>
          <a:off x="2146299" y="15495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582780" y="3099336"/>
            <a:ext cx="8609965" cy="2308324"/>
          </a:xfrm>
          <a:prstGeom prst="rect">
            <a:avLst/>
          </a:prstGeom>
          <a:noFill/>
        </p:spPr>
        <p:txBody>
          <a:bodyPr wrap="square" rtlCol="0">
            <a:spAutoFit/>
          </a:bodyPr>
          <a:lstStyle/>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Ở các đoạn </a:t>
            </a:r>
            <a:r>
              <a:rPr lang="en-US" sz="2400">
                <a:latin typeface="Arial" panose="020B0604020202020204" pitchFamily="34" charset="0"/>
                <a:cs typeface="Arial" panose="020B0604020202020204" pitchFamily="34" charset="0"/>
              </a:rPr>
              <a:t>mã phức </a:t>
            </a:r>
            <a:r>
              <a:rPr lang="en-US" sz="2400" smtClean="0">
                <a:latin typeface="Arial" panose="020B0604020202020204" pitchFamily="34" charset="0"/>
                <a:cs typeface="Arial" panose="020B0604020202020204" pitchFamily="34" charset="0"/>
              </a:rPr>
              <a:t>tạp.</a:t>
            </a:r>
          </a:p>
          <a:p>
            <a:pPr marL="342900" indent="-342900">
              <a:buFont typeface="Wingdings" panose="05000000000000000000" pitchFamily="2" charset="2"/>
              <a:buChar char="q"/>
            </a:pPr>
            <a:r>
              <a:rPr lang="en-US" sz="2400">
                <a:latin typeface="Arial" panose="020B0604020202020204" pitchFamily="34" charset="0"/>
                <a:cs typeface="Arial" panose="020B0604020202020204" pitchFamily="34" charset="0"/>
              </a:rPr>
              <a:t>K</a:t>
            </a:r>
            <a:r>
              <a:rPr lang="vi-VN" sz="2400" smtClean="0">
                <a:latin typeface="Arial" panose="020B0604020202020204" pitchFamily="34" charset="0"/>
                <a:cs typeface="Arial" panose="020B0604020202020204" pitchFamily="34" charset="0"/>
              </a:rPr>
              <a:t>hông </a:t>
            </a:r>
            <a:r>
              <a:rPr lang="vi-VN" sz="2400">
                <a:latin typeface="Arial" panose="020B0604020202020204" pitchFamily="34" charset="0"/>
                <a:cs typeface="Arial" panose="020B0604020202020204" pitchFamily="34" charset="0"/>
              </a:rPr>
              <a:t>nên lạm dụng</a:t>
            </a:r>
          </a:p>
          <a:p>
            <a:r>
              <a:rPr lang="en-US" sz="2400" smtClean="0">
                <a:latin typeface="Arial" panose="020B0604020202020204" pitchFamily="34" charset="0"/>
                <a:cs typeface="Arial" panose="020B0604020202020204" pitchFamily="34" charset="0"/>
              </a:rPr>
              <a:t>    </a:t>
            </a:r>
            <a:r>
              <a:rPr lang="vi-VN" sz="2400" smtClean="0">
                <a:latin typeface="Arial" panose="020B0604020202020204" pitchFamily="34" charset="0"/>
                <a:cs typeface="Arial" panose="020B0604020202020204" pitchFamily="34" charset="0"/>
              </a:rPr>
              <a:t>Ví </a:t>
            </a:r>
            <a:r>
              <a:rPr lang="vi-VN" sz="2400">
                <a:latin typeface="Arial" panose="020B0604020202020204" pitchFamily="34" charset="0"/>
                <a:cs typeface="Arial" panose="020B0604020202020204" pitchFamily="34" charset="0"/>
              </a:rPr>
              <a:t>dụ: </a:t>
            </a:r>
            <a:br>
              <a:rPr lang="vi-VN" sz="2400">
                <a:latin typeface="Arial" panose="020B0604020202020204" pitchFamily="34" charset="0"/>
                <a:cs typeface="Arial" panose="020B0604020202020204" pitchFamily="34" charset="0"/>
              </a:rPr>
            </a:br>
            <a:r>
              <a:rPr lang="vi-VN" sz="2400">
                <a:latin typeface="Arial" panose="020B0604020202020204" pitchFamily="34" charset="0"/>
                <a:cs typeface="Arial" panose="020B0604020202020204" pitchFamily="34" charset="0"/>
              </a:rPr>
              <a:t>	</a:t>
            </a:r>
            <a:r>
              <a:rPr lang="vi-VN" sz="2400" smtClean="0">
                <a:latin typeface="Arial" panose="020B0604020202020204" pitchFamily="34" charset="0"/>
                <a:cs typeface="Arial" panose="020B0604020202020204" pitchFamily="34" charset="0"/>
              </a:rPr>
              <a:t>i</a:t>
            </a:r>
            <a:r>
              <a:rPr lang="vi-VN" sz="2400">
                <a:latin typeface="Arial" panose="020B0604020202020204" pitchFamily="34" charset="0"/>
                <a:cs typeface="Arial" panose="020B0604020202020204" pitchFamily="34" charset="0"/>
              </a:rPr>
              <a:t>++; // tăng i lên 1.</a:t>
            </a:r>
          </a:p>
          <a:p>
            <a:pPr marL="342900" indent="-342900">
              <a:buFont typeface="Wingdings" panose="05000000000000000000" pitchFamily="2" charset="2"/>
              <a:buChar char="q"/>
            </a:pP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79297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1843414168"/>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74925" y="2904745"/>
            <a:ext cx="9312275" cy="2308324"/>
          </a:xfrm>
          <a:prstGeom prst="rect">
            <a:avLst/>
          </a:prstGeom>
          <a:noFill/>
        </p:spPr>
        <p:txBody>
          <a:bodyPr wrap="square" rtlCol="0">
            <a:spAutoFit/>
          </a:bodyPr>
          <a:lstStyle/>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Tránh dùng Object để truy cập đến một lớp.</a:t>
            </a:r>
          </a:p>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Ví dụ:</a:t>
            </a:r>
            <a:endParaRPr lang="en-US" sz="2400" smtClean="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classMethod</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OK</a:t>
            </a:r>
          </a:p>
          <a:p>
            <a:r>
              <a:rPr lang="en-US" sz="2400">
                <a:latin typeface="Arial" panose="020B0604020202020204" pitchFamily="34" charset="0"/>
                <a:cs typeface="Arial" panose="020B0604020202020204" pitchFamily="34" charset="0"/>
              </a:rPr>
              <a:t>AClass.classMethod</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OK</a:t>
            </a:r>
          </a:p>
          <a:p>
            <a:r>
              <a:rPr lang="en-US" sz="2400">
                <a:latin typeface="Arial" panose="020B0604020202020204" pitchFamily="34" charset="0"/>
                <a:cs typeface="Arial" panose="020B0604020202020204" pitchFamily="34" charset="0"/>
              </a:rPr>
              <a:t>anObject.classMethod</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AVOID!</a:t>
            </a:r>
          </a:p>
          <a:p>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9337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844799" y="2519896"/>
            <a:ext cx="8301347" cy="3777622"/>
          </a:xfrm>
        </p:spPr>
        <p:txBody>
          <a:bodyPr>
            <a:normAutofit/>
          </a:bodyPr>
          <a:lstStyle/>
          <a:p>
            <a:pPr marL="742950" indent="-742950">
              <a:buFont typeface="+mj-lt"/>
              <a:buAutoNum type="arabicPeriod"/>
            </a:pPr>
            <a:r>
              <a:rPr lang="en-US" sz="3600" err="1" smtClean="0">
                <a:latin typeface="Arial" panose="020B0604020202020204" pitchFamily="34" charset="0"/>
                <a:cs typeface="Arial" panose="020B0604020202020204" pitchFamily="34" charset="0"/>
              </a:rPr>
              <a:t>Cách</a:t>
            </a:r>
            <a:r>
              <a:rPr lang="en-US" sz="3600" smtClean="0">
                <a:latin typeface="Arial" panose="020B0604020202020204" pitchFamily="34" charset="0"/>
                <a:cs typeface="Arial" panose="020B0604020202020204" pitchFamily="34" charset="0"/>
              </a:rPr>
              <a:t> đặt </a:t>
            </a:r>
            <a:r>
              <a:rPr lang="en-US" sz="3600" err="1" smtClean="0">
                <a:latin typeface="Arial" panose="020B0604020202020204" pitchFamily="34" charset="0"/>
                <a:cs typeface="Arial" panose="020B0604020202020204" pitchFamily="34" charset="0"/>
              </a:rPr>
              <a:t>tên</a:t>
            </a:r>
            <a:endParaRPr lang="en-US" sz="3600" smtClean="0">
              <a:latin typeface="Arial" panose="020B0604020202020204" pitchFamily="34" charset="0"/>
              <a:cs typeface="Arial" panose="020B0604020202020204" pitchFamily="34" charset="0"/>
            </a:endParaRPr>
          </a:p>
          <a:p>
            <a:pPr marL="742950" indent="-742950">
              <a:buFont typeface="+mj-lt"/>
              <a:buAutoNum type="arabicPeriod"/>
            </a:pPr>
            <a:r>
              <a:rPr lang="en-US" sz="3600" err="1" smtClean="0">
                <a:latin typeface="Arial" panose="020B0604020202020204" pitchFamily="34" charset="0"/>
                <a:cs typeface="Arial" panose="020B0604020202020204" pitchFamily="34" charset="0"/>
              </a:rPr>
              <a:t>Cách</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trình</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bày</a:t>
            </a:r>
            <a:endParaRPr lang="en-US" sz="3600" smtClean="0">
              <a:latin typeface="Arial" panose="020B0604020202020204" pitchFamily="34" charset="0"/>
              <a:cs typeface="Arial" panose="020B0604020202020204" pitchFamily="34" charset="0"/>
            </a:endParaRPr>
          </a:p>
          <a:p>
            <a:pPr marL="742950" indent="-742950">
              <a:buFont typeface="+mj-lt"/>
              <a:buAutoNum type="arabicPeriod"/>
            </a:pPr>
            <a:r>
              <a:rPr lang="en-US" sz="3600" err="1" smtClean="0">
                <a:latin typeface="Arial" panose="020B0604020202020204" pitchFamily="34" charset="0"/>
                <a:cs typeface="Arial" panose="020B0604020202020204" pitchFamily="34" charset="0"/>
              </a:rPr>
              <a:t>Cách</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tối</a:t>
            </a:r>
            <a:r>
              <a:rPr lang="en-US" sz="3600" smtClean="0">
                <a:latin typeface="Arial" panose="020B0604020202020204" pitchFamily="34" charset="0"/>
                <a:cs typeface="Arial" panose="020B0604020202020204" pitchFamily="34" charset="0"/>
              </a:rPr>
              <a:t> </a:t>
            </a:r>
            <a:r>
              <a:rPr lang="en-US" sz="3600" err="1" smtClean="0">
                <a:latin typeface="Arial" panose="020B0604020202020204" pitchFamily="34" charset="0"/>
                <a:cs typeface="Arial" panose="020B0604020202020204" pitchFamily="34" charset="0"/>
              </a:rPr>
              <a:t>ưu</a:t>
            </a:r>
            <a:r>
              <a:rPr lang="en-US" sz="3600" smtClean="0">
                <a:latin typeface="Arial" panose="020B0604020202020204" pitchFamily="34" charset="0"/>
                <a:cs typeface="Arial" panose="020B0604020202020204" pitchFamily="34" charset="0"/>
              </a:rPr>
              <a:t> code</a:t>
            </a:r>
          </a:p>
          <a:p>
            <a:pPr marL="0" indent="0">
              <a:buNone/>
            </a:pPr>
            <a:endParaRPr lang="en-US" sz="3600" smtClean="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977476122"/>
              </p:ext>
            </p:extLst>
          </p:nvPr>
        </p:nvGraphicFramePr>
        <p:xfrm>
          <a:off x="2844800" y="635000"/>
          <a:ext cx="7366000" cy="140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8682037" y="2519896"/>
            <a:ext cx="3057525" cy="3436623"/>
          </a:xfrm>
          <a:prstGeom prst="rect">
            <a:avLst/>
          </a:prstGeom>
        </p:spPr>
      </p:pic>
    </p:spTree>
    <p:extLst>
      <p:ext uri="{BB962C8B-B14F-4D97-AF65-F5344CB8AC3E}">
        <p14:creationId xmlns:p14="http://schemas.microsoft.com/office/powerpoint/2010/main" val="36396899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82780" y="2940969"/>
            <a:ext cx="4878837" cy="3416320"/>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fooBar.fChar </a:t>
            </a:r>
            <a:r>
              <a:rPr lang="en-US" sz="2400">
                <a:latin typeface="Arial" panose="020B0604020202020204" pitchFamily="34" charset="0"/>
                <a:cs typeface="Arial" panose="020B0604020202020204" pitchFamily="34" charset="0"/>
              </a:rPr>
              <a:t>= barFoo.lchar = </a:t>
            </a:r>
            <a:r>
              <a:rPr lang="en-US" sz="2400">
                <a:latin typeface="Arial" panose="020B0604020202020204" pitchFamily="34" charset="0"/>
                <a:cs typeface="Arial" panose="020B0604020202020204" pitchFamily="34" charset="0"/>
              </a:rPr>
              <a:t>'c</a:t>
            </a:r>
            <a:r>
              <a:rPr lang="en-US" sz="2400" smtClean="0">
                <a:latin typeface="Arial" panose="020B0604020202020204" pitchFamily="34" charset="0"/>
                <a:cs typeface="Arial" panose="020B0604020202020204" pitchFamily="34" charset="0"/>
              </a:rPr>
              <a:t>';</a:t>
            </a:r>
          </a:p>
          <a:p>
            <a:endParaRPr lang="en-US" sz="2400">
              <a:latin typeface="Arial" panose="020B0604020202020204" pitchFamily="34" charset="0"/>
              <a:cs typeface="Arial" panose="020B0604020202020204" pitchFamily="34" charset="0"/>
            </a:endParaRPr>
          </a:p>
          <a:p>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if </a:t>
            </a:r>
            <a:r>
              <a:rPr lang="en-US" sz="2400">
                <a:latin typeface="Arial" panose="020B0604020202020204" pitchFamily="34" charset="0"/>
                <a:cs typeface="Arial" panose="020B0604020202020204" pitchFamily="34" charset="0"/>
              </a:rPr>
              <a:t>(c++ = d</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p>
          <a:p>
            <a:r>
              <a:rPr lang="en-US" sz="2400">
                <a:latin typeface="Arial" panose="020B0604020202020204" pitchFamily="34" charset="0"/>
                <a:cs typeface="Arial" panose="020B0604020202020204" pitchFamily="34" charset="0"/>
              </a:rPr>
              <a:t>}</a:t>
            </a:r>
          </a:p>
          <a:p>
            <a:endParaRPr lang="en-US" sz="2400">
              <a:latin typeface="Arial" panose="020B0604020202020204" pitchFamily="34" charset="0"/>
              <a:cs typeface="Arial" panose="020B0604020202020204" pitchFamily="34" charset="0"/>
            </a:endParaRPr>
          </a:p>
        </p:txBody>
      </p:sp>
      <p:sp>
        <p:nvSpPr>
          <p:cNvPr id="18" name="TextBox 17"/>
          <p:cNvSpPr txBox="1"/>
          <p:nvPr/>
        </p:nvSpPr>
        <p:spPr>
          <a:xfrm>
            <a:off x="7820166" y="2984140"/>
            <a:ext cx="4144521" cy="3416320"/>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fooBar.fChar </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‘c’;</a:t>
            </a:r>
          </a:p>
          <a:p>
            <a:r>
              <a:rPr lang="en-US" sz="2400" smtClean="0">
                <a:latin typeface="Arial" panose="020B0604020202020204" pitchFamily="34" charset="0"/>
                <a:cs typeface="Arial" panose="020B0604020202020204" pitchFamily="34" charset="0"/>
              </a:rPr>
              <a:t>barFoo.lchar </a:t>
            </a:r>
            <a:r>
              <a:rPr 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'c</a:t>
            </a:r>
            <a:r>
              <a:rPr lang="en-US" sz="2400" smtClean="0">
                <a:latin typeface="Arial" panose="020B0604020202020204" pitchFamily="34" charset="0"/>
                <a:cs typeface="Arial" panose="020B0604020202020204" pitchFamily="34" charset="0"/>
              </a:rPr>
              <a:t>';</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if ((c++ = d++) != 0) {</a:t>
            </a:r>
          </a:p>
          <a:p>
            <a:r>
              <a:rPr lang="en-US" sz="2400">
                <a:latin typeface="Arial" panose="020B0604020202020204" pitchFamily="34" charset="0"/>
                <a:cs typeface="Arial" panose="020B0604020202020204" pitchFamily="34" charset="0"/>
              </a:rPr>
              <a:t>    ...</a:t>
            </a:r>
          </a:p>
          <a:p>
            <a:r>
              <a:rPr lang="en-US" sz="2400">
                <a:latin typeface="Arial" panose="020B0604020202020204" pitchFamily="34" charset="0"/>
                <a:cs typeface="Arial" panose="020B0604020202020204" pitchFamily="34" charset="0"/>
              </a:rPr>
              <a:t>}</a:t>
            </a:r>
          </a:p>
          <a:p>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2509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947916" y="2939316"/>
            <a:ext cx="4077220" cy="2308324"/>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if (condition) {</a:t>
            </a:r>
          </a:p>
          <a:p>
            <a:r>
              <a:rPr lang="en-US" sz="2400">
                <a:latin typeface="Arial" panose="020B0604020202020204" pitchFamily="34" charset="0"/>
                <a:cs typeface="Arial" panose="020B0604020202020204" pitchFamily="34" charset="0"/>
              </a:rPr>
              <a:t>    return x;</a:t>
            </a:r>
          </a:p>
          <a:p>
            <a:r>
              <a:rPr lang="en-US" sz="2400">
                <a:latin typeface="Arial" panose="020B0604020202020204" pitchFamily="34" charset="0"/>
                <a:cs typeface="Arial" panose="020B0604020202020204" pitchFamily="34" charset="0"/>
              </a:rPr>
              <a:t>}</a:t>
            </a:r>
          </a:p>
          <a:p>
            <a:r>
              <a:rPr lang="en-US" sz="2400">
                <a:latin typeface="Arial" panose="020B0604020202020204" pitchFamily="34" charset="0"/>
                <a:cs typeface="Arial" panose="020B0604020202020204" pitchFamily="34" charset="0"/>
              </a:rPr>
              <a:t>return y;</a:t>
            </a:r>
          </a:p>
        </p:txBody>
      </p:sp>
      <p:sp>
        <p:nvSpPr>
          <p:cNvPr id="18" name="TextBox 17"/>
          <p:cNvSpPr txBox="1"/>
          <p:nvPr/>
        </p:nvSpPr>
        <p:spPr>
          <a:xfrm>
            <a:off x="7009260" y="2984140"/>
            <a:ext cx="4955428" cy="1569660"/>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smtClean="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return (condition ? x : y);</a:t>
            </a:r>
          </a:p>
          <a:p>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77275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970461" y="2830303"/>
            <a:ext cx="4955428" cy="2677656"/>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if </a:t>
            </a:r>
            <a:r>
              <a:rPr lang="en-US" sz="2400" smtClean="0">
                <a:latin typeface="Arial" panose="020B0604020202020204" pitchFamily="34" charset="0"/>
                <a:cs typeface="Arial" panose="020B0604020202020204" pitchFamily="34" charset="0"/>
              </a:rPr>
              <a:t>(booleanExpression</a:t>
            </a:r>
            <a:r>
              <a:rPr lang="en-US" sz="2400">
                <a:latin typeface="Arial" panose="020B0604020202020204" pitchFamily="34" charset="0"/>
                <a:cs typeface="Arial" panose="020B0604020202020204" pitchFamily="34" charset="0"/>
              </a:rPr>
              <a:t>) {</a:t>
            </a:r>
          </a:p>
          <a:p>
            <a:r>
              <a:rPr lang="en-US" sz="2400">
                <a:latin typeface="Arial" panose="020B0604020202020204" pitchFamily="34" charset="0"/>
                <a:cs typeface="Arial" panose="020B0604020202020204" pitchFamily="34" charset="0"/>
              </a:rPr>
              <a:t>    return true;</a:t>
            </a:r>
          </a:p>
          <a:p>
            <a:r>
              <a:rPr lang="en-US" sz="2400">
                <a:latin typeface="Arial" panose="020B0604020202020204" pitchFamily="34" charset="0"/>
                <a:cs typeface="Arial" panose="020B0604020202020204" pitchFamily="34" charset="0"/>
              </a:rPr>
              <a:t>} else {</a:t>
            </a:r>
          </a:p>
          <a:p>
            <a:r>
              <a:rPr lang="en-US" sz="2400">
                <a:latin typeface="Arial" panose="020B0604020202020204" pitchFamily="34" charset="0"/>
                <a:cs typeface="Arial" panose="020B0604020202020204" pitchFamily="34" charset="0"/>
              </a:rPr>
              <a:t>    return false;</a:t>
            </a:r>
          </a:p>
          <a:p>
            <a:r>
              <a:rPr lang="en-US" sz="2400">
                <a:latin typeface="Arial" panose="020B0604020202020204" pitchFamily="34" charset="0"/>
                <a:cs typeface="Arial" panose="020B0604020202020204" pitchFamily="34" charset="0"/>
              </a:rPr>
              <a:t>}</a:t>
            </a:r>
          </a:p>
        </p:txBody>
      </p:sp>
      <p:sp>
        <p:nvSpPr>
          <p:cNvPr id="18" name="TextBox 17"/>
          <p:cNvSpPr txBox="1"/>
          <p:nvPr/>
        </p:nvSpPr>
        <p:spPr>
          <a:xfrm>
            <a:off x="7820166" y="2984140"/>
            <a:ext cx="4144521" cy="1938992"/>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smtClean="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return  </a:t>
            </a:r>
          </a:p>
          <a:p>
            <a:r>
              <a:rPr lang="pt-BR" sz="2400">
                <a:latin typeface="Arial" panose="020B0604020202020204" pitchFamily="34" charset="0"/>
                <a:cs typeface="Arial" panose="020B0604020202020204" pitchFamily="34" charset="0"/>
              </a:rPr>
              <a:t>             booleanExpression;</a:t>
            </a:r>
          </a:p>
          <a:p>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47156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74925" y="2984140"/>
            <a:ext cx="4955428" cy="2308324"/>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d = (a = b + c) + </a:t>
            </a:r>
            <a:r>
              <a:rPr lang="pt-BR" sz="2400">
                <a:latin typeface="Arial" panose="020B0604020202020204" pitchFamily="34" charset="0"/>
                <a:cs typeface="Arial" panose="020B0604020202020204" pitchFamily="34" charset="0"/>
              </a:rPr>
              <a:t>r</a:t>
            </a:r>
            <a:r>
              <a:rPr lang="pt-BR" sz="2400" smtClean="0">
                <a:latin typeface="Arial" panose="020B0604020202020204" pitchFamily="34" charset="0"/>
                <a:cs typeface="Arial" panose="020B0604020202020204" pitchFamily="34" charset="0"/>
              </a:rPr>
              <a:t>;</a:t>
            </a:r>
          </a:p>
          <a:p>
            <a:endParaRPr lang="pt-BR" sz="2400">
              <a:latin typeface="Arial" panose="020B0604020202020204" pitchFamily="34" charset="0"/>
              <a:cs typeface="Arial" panose="020B0604020202020204" pitchFamily="34" charset="0"/>
            </a:endParaRPr>
          </a:p>
          <a:p>
            <a:endParaRPr lang="pt-BR" sz="2400" smtClean="0">
              <a:latin typeface="Arial" panose="020B0604020202020204" pitchFamily="34" charset="0"/>
              <a:cs typeface="Arial" panose="020B0604020202020204" pitchFamily="34" charset="0"/>
            </a:endParaRPr>
          </a:p>
          <a:p>
            <a:r>
              <a:rPr lang="pt-BR"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if (a == b &amp;&amp; c == d)</a:t>
            </a:r>
            <a:endParaRPr lang="en-US" sz="2400">
              <a:latin typeface="Arial" panose="020B0604020202020204" pitchFamily="34" charset="0"/>
              <a:cs typeface="Arial" panose="020B0604020202020204" pitchFamily="34" charset="0"/>
            </a:endParaRPr>
          </a:p>
        </p:txBody>
      </p:sp>
      <p:sp>
        <p:nvSpPr>
          <p:cNvPr id="18" name="TextBox 17"/>
          <p:cNvSpPr txBox="1"/>
          <p:nvPr/>
        </p:nvSpPr>
        <p:spPr>
          <a:xfrm>
            <a:off x="7009260" y="2984140"/>
            <a:ext cx="4955428" cy="2677656"/>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smtClean="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a = b + c;</a:t>
            </a:r>
          </a:p>
          <a:p>
            <a:r>
              <a:rPr lang="pt-BR" sz="2400">
                <a:latin typeface="Arial" panose="020B0604020202020204" pitchFamily="34" charset="0"/>
                <a:cs typeface="Arial" panose="020B0604020202020204" pitchFamily="34" charset="0"/>
              </a:rPr>
              <a:t>d = a + </a:t>
            </a:r>
            <a:r>
              <a:rPr lang="pt-BR" sz="2400">
                <a:latin typeface="Arial" panose="020B0604020202020204" pitchFamily="34" charset="0"/>
                <a:cs typeface="Arial" panose="020B0604020202020204" pitchFamily="34" charset="0"/>
              </a:rPr>
              <a:t>r</a:t>
            </a:r>
            <a:r>
              <a:rPr lang="pt-BR" sz="2400" smtClean="0">
                <a:latin typeface="Arial" panose="020B0604020202020204" pitchFamily="34" charset="0"/>
                <a:cs typeface="Arial" panose="020B0604020202020204" pitchFamily="34" charset="0"/>
              </a:rPr>
              <a:t>;</a:t>
            </a:r>
          </a:p>
          <a:p>
            <a:endParaRPr lang="pt-BR"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if ((a == b) &amp;&amp; (c == d))</a:t>
            </a:r>
            <a:endParaRPr lang="pt-BR"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05283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1497310" y="2939316"/>
            <a:ext cx="4460241" cy="2677656"/>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String result = "";</a:t>
            </a:r>
          </a:p>
          <a:p>
            <a:r>
              <a:rPr lang="pt-BR" sz="2400" smtClean="0">
                <a:latin typeface="Arial" panose="020B0604020202020204" pitchFamily="34" charset="0"/>
                <a:cs typeface="Arial" panose="020B0604020202020204" pitchFamily="34" charset="0"/>
              </a:rPr>
              <a:t>for </a:t>
            </a:r>
            <a:r>
              <a:rPr lang="pt-BR" sz="2400">
                <a:latin typeface="Arial" panose="020B0604020202020204" pitchFamily="34" charset="0"/>
                <a:cs typeface="Arial" panose="020B0604020202020204" pitchFamily="34" charset="0"/>
              </a:rPr>
              <a:t>(int i = 0; i &lt; 20; i++) </a:t>
            </a:r>
          </a:p>
          <a:p>
            <a:r>
              <a:rPr lang="pt-BR" sz="2400" smtClean="0">
                <a:latin typeface="Arial" panose="020B0604020202020204" pitchFamily="34" charset="0"/>
                <a:cs typeface="Arial" panose="020B0604020202020204" pitchFamily="34" charset="0"/>
              </a:rPr>
              <a:t>{</a:t>
            </a:r>
            <a:endParaRPr lang="pt-BR" sz="2400">
              <a:latin typeface="Arial" panose="020B0604020202020204" pitchFamily="34" charset="0"/>
              <a:cs typeface="Arial" panose="020B0604020202020204" pitchFamily="34" charset="0"/>
            </a:endParaRPr>
          </a:p>
          <a:p>
            <a:r>
              <a:rPr lang="pt-BR" sz="2400" smtClean="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result += getNextString</a:t>
            </a:r>
            <a:r>
              <a:rPr lang="pt-BR" sz="2400">
                <a:latin typeface="Arial" panose="020B0604020202020204" pitchFamily="34" charset="0"/>
                <a:cs typeface="Arial" panose="020B0604020202020204" pitchFamily="34" charset="0"/>
              </a:rPr>
              <a:t>();                </a:t>
            </a:r>
            <a:r>
              <a:rPr lang="pt-BR" sz="2400" smtClean="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p:txBody>
      </p:sp>
      <p:sp>
        <p:nvSpPr>
          <p:cNvPr id="18" name="TextBox 17"/>
          <p:cNvSpPr txBox="1"/>
          <p:nvPr/>
        </p:nvSpPr>
        <p:spPr>
          <a:xfrm>
            <a:off x="5957551" y="2939316"/>
            <a:ext cx="6007137" cy="3046988"/>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smtClean="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String result = "";</a:t>
            </a:r>
          </a:p>
          <a:p>
            <a:r>
              <a:rPr lang="pt-BR" sz="2400">
                <a:latin typeface="Arial" panose="020B0604020202020204" pitchFamily="34" charset="0"/>
                <a:cs typeface="Arial" panose="020B0604020202020204" pitchFamily="34" charset="0"/>
              </a:rPr>
              <a:t>StringBuilder builder = new StringBuilder();</a:t>
            </a:r>
          </a:p>
          <a:p>
            <a:r>
              <a:rPr lang="pt-BR" sz="2400">
                <a:latin typeface="Arial" panose="020B0604020202020204" pitchFamily="34" charset="0"/>
                <a:cs typeface="Arial" panose="020B0604020202020204" pitchFamily="34" charset="0"/>
              </a:rPr>
              <a:t>for (int i = 0; i &lt; 20; </a:t>
            </a:r>
            <a:r>
              <a:rPr lang="pt-BR" sz="2400">
                <a:latin typeface="Arial" panose="020B0604020202020204" pitchFamily="34" charset="0"/>
                <a:cs typeface="Arial" panose="020B0604020202020204" pitchFamily="34" charset="0"/>
              </a:rPr>
              <a:t>i</a:t>
            </a:r>
            <a:r>
              <a:rPr lang="pt-BR" sz="2400" smtClean="0">
                <a:latin typeface="Arial" panose="020B0604020202020204" pitchFamily="34" charset="0"/>
                <a:cs typeface="Arial" panose="020B0604020202020204" pitchFamily="34" charset="0"/>
              </a:rPr>
              <a:t>++) {</a:t>
            </a:r>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builder.append(getNextString</a:t>
            </a:r>
            <a:r>
              <a:rPr lang="pt-BR" sz="2400">
                <a:latin typeface="Arial" panose="020B0604020202020204" pitchFamily="34" charset="0"/>
                <a:cs typeface="Arial" panose="020B0604020202020204" pitchFamily="34" charset="0"/>
              </a:rPr>
              <a:t>()); </a:t>
            </a:r>
            <a:endParaRPr lang="pt-BR" sz="2400" smtClean="0">
              <a:latin typeface="Arial" panose="020B0604020202020204" pitchFamily="34" charset="0"/>
              <a:cs typeface="Arial" panose="020B0604020202020204" pitchFamily="34" charset="0"/>
            </a:endParaRPr>
          </a:p>
          <a:p>
            <a:r>
              <a:rPr lang="pt-BR" sz="2400" smtClean="0">
                <a:latin typeface="Arial" panose="020B0604020202020204" pitchFamily="34" charset="0"/>
                <a:cs typeface="Arial" panose="020B0604020202020204" pitchFamily="34" charset="0"/>
              </a:rPr>
              <a:t>}</a:t>
            </a:r>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result = buffer.toString</a:t>
            </a:r>
            <a:r>
              <a:rPr lang="pt-BR" sz="2400">
                <a:latin typeface="Arial" panose="020B0604020202020204" pitchFamily="34" charset="0"/>
                <a:cs typeface="Arial" panose="020B0604020202020204" pitchFamily="34" charset="0"/>
              </a:rPr>
              <a:t>(); </a:t>
            </a:r>
            <a:endParaRPr lang="pt-BR"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351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3819190760"/>
              </p:ext>
            </p:extLst>
          </p:nvPr>
        </p:nvGraphicFramePr>
        <p:xfrm>
          <a:off x="2146299" y="15495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582780" y="3099336"/>
            <a:ext cx="8609965" cy="3416320"/>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Ví dụ:</a:t>
            </a: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400">
                <a:latin typeface="Arial" panose="020B0604020202020204" pitchFamily="34" charset="0"/>
                <a:cs typeface="Arial" panose="020B0604020202020204" pitchFamily="34" charset="0"/>
              </a:rPr>
              <a:t>Không nên viết:</a:t>
            </a:r>
          </a:p>
          <a:p>
            <a:r>
              <a:rPr lang="en-US" sz="2400" smtClean="0">
                <a:latin typeface="Arial" panose="020B0604020202020204" pitchFamily="34" charset="0"/>
                <a:cs typeface="Arial" panose="020B0604020202020204" pitchFamily="34" charset="0"/>
              </a:rPr>
              <a:t>	F </a:t>
            </a:r>
            <a:r>
              <a:rPr lang="en-US" sz="2400">
                <a:latin typeface="Arial" panose="020B0604020202020204" pitchFamily="34" charset="0"/>
                <a:cs typeface="Arial" panose="020B0604020202020204" pitchFamily="34" charset="0"/>
              </a:rPr>
              <a:t>= sqrt(dx*dx+dy*dy) + Math.pow((dx*dx + dy*dy), 5);</a:t>
            </a:r>
          </a:p>
          <a:p>
            <a:r>
              <a:rPr lang="en-US" sz="2400">
                <a:latin typeface="Arial" panose="020B0604020202020204" pitchFamily="34" charset="0"/>
                <a:cs typeface="Arial" panose="020B0604020202020204" pitchFamily="34" charset="0"/>
              </a:rPr>
              <a:t>	</a:t>
            </a:r>
          </a:p>
          <a:p>
            <a:pPr marL="342900" indent="-342900">
              <a:buFont typeface="Wingdings" panose="05000000000000000000" pitchFamily="2" charset="2"/>
              <a:buChar char="q"/>
            </a:pPr>
            <a:r>
              <a:rPr lang="en-US" sz="2400">
                <a:latin typeface="Arial" panose="020B0604020202020204" pitchFamily="34" charset="0"/>
                <a:cs typeface="Arial" panose="020B0604020202020204" pitchFamily="34" charset="0"/>
              </a:rPr>
              <a:t>Nên viết: </a:t>
            </a:r>
          </a:p>
          <a:p>
            <a:r>
              <a:rPr lang="en-US" sz="2400" smtClean="0">
                <a:latin typeface="Arial" panose="020B0604020202020204" pitchFamily="34" charset="0"/>
                <a:cs typeface="Arial" panose="020B0604020202020204" pitchFamily="34" charset="0"/>
              </a:rPr>
              <a:t>	tongBP </a:t>
            </a:r>
            <a:r>
              <a:rPr lang="en-US" sz="2400">
                <a:latin typeface="Arial" panose="020B0604020202020204" pitchFamily="34" charset="0"/>
                <a:cs typeface="Arial" panose="020B0604020202020204" pitchFamily="34" charset="0"/>
              </a:rPr>
              <a:t>= dx*dx + dy*dy;</a:t>
            </a:r>
          </a:p>
          <a:p>
            <a:r>
              <a:rPr lang="en-US" sz="2400" smtClean="0">
                <a:latin typeface="Arial" panose="020B0604020202020204" pitchFamily="34" charset="0"/>
                <a:cs typeface="Arial" panose="020B0604020202020204" pitchFamily="34" charset="0"/>
              </a:rPr>
              <a:t>	F </a:t>
            </a:r>
            <a:r>
              <a:rPr lang="en-US" sz="2400">
                <a:latin typeface="Arial" panose="020B0604020202020204" pitchFamily="34" charset="0"/>
                <a:cs typeface="Arial" panose="020B0604020202020204" pitchFamily="34" charset="0"/>
              </a:rPr>
              <a:t>= sqrt(tongBP) + Math.pow(tongBP,  5);</a:t>
            </a:r>
          </a:p>
          <a:p>
            <a:r>
              <a:rPr lang="en-US" sz="2400">
                <a:latin typeface="Arial" panose="020B0604020202020204" pitchFamily="34" charset="0"/>
                <a:cs typeface="Arial" panose="020B0604020202020204" pitchFamily="34" charset="0"/>
              </a:rPr>
              <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30812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249627066"/>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582780" y="2675520"/>
            <a:ext cx="8609965"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Không </a:t>
            </a:r>
            <a:r>
              <a:rPr lang="en-US" sz="2400">
                <a:latin typeface="Arial" panose="020B0604020202020204" pitchFamily="34" charset="0"/>
                <a:cs typeface="Arial" panose="020B0604020202020204" pitchFamily="34" charset="0"/>
              </a:rPr>
              <a:t>nên viết: </a:t>
            </a:r>
          </a:p>
          <a:p>
            <a:r>
              <a:rPr lang="en-US" sz="2400" smtClean="0">
                <a:latin typeface="Arial" panose="020B0604020202020204" pitchFamily="34" charset="0"/>
                <a:cs typeface="Arial" panose="020B0604020202020204" pitchFamily="34" charset="0"/>
              </a:rPr>
              <a:t>	for</a:t>
            </a:r>
            <a:r>
              <a:rPr lang="en-US" sz="2400">
                <a:latin typeface="Arial" panose="020B0604020202020204" pitchFamily="34" charset="0"/>
                <a:cs typeface="Arial" panose="020B0604020202020204" pitchFamily="34" charset="0"/>
              </a:rPr>
              <a:t>( i = 0; i &lt; strlen(str);  i++)</a:t>
            </a:r>
          </a:p>
          <a:p>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	//lệnh</a:t>
            </a:r>
          </a:p>
          <a:p>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400">
                <a:latin typeface="Arial" panose="020B0604020202020204" pitchFamily="34" charset="0"/>
                <a:cs typeface="Arial" panose="020B0604020202020204" pitchFamily="34" charset="0"/>
              </a:rPr>
              <a:t>Nên viết:</a:t>
            </a:r>
          </a:p>
          <a:p>
            <a:r>
              <a:rPr lang="en-US" sz="2400">
                <a:latin typeface="Arial" panose="020B0604020202020204" pitchFamily="34" charset="0"/>
                <a:cs typeface="Arial" panose="020B0604020202020204" pitchFamily="34" charset="0"/>
              </a:rPr>
              <a:t>	int n = strlen(str);</a:t>
            </a:r>
          </a:p>
          <a:p>
            <a:r>
              <a:rPr lang="en-US" sz="2400" smtClean="0">
                <a:latin typeface="Arial" panose="020B0604020202020204" pitchFamily="34" charset="0"/>
                <a:cs typeface="Arial" panose="020B0604020202020204" pitchFamily="34" charset="0"/>
              </a:rPr>
              <a:t>	for</a:t>
            </a:r>
            <a:r>
              <a:rPr lang="en-US" sz="2400">
                <a:latin typeface="Arial" panose="020B0604020202020204" pitchFamily="34" charset="0"/>
                <a:cs typeface="Arial" panose="020B0604020202020204" pitchFamily="34" charset="0"/>
              </a:rPr>
              <a:t>( i = 0; i &lt; n; i++)</a:t>
            </a:r>
          </a:p>
          <a:p>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lệnh</a:t>
            </a:r>
          </a:p>
          <a:p>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3202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69139430"/>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Box 5"/>
          <p:cNvSpPr txBox="1"/>
          <p:nvPr/>
        </p:nvSpPr>
        <p:spPr>
          <a:xfrm>
            <a:off x="2582780" y="2675520"/>
            <a:ext cx="8609965"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Không </a:t>
            </a:r>
            <a:r>
              <a:rPr lang="en-US" sz="2400">
                <a:latin typeface="Arial" panose="020B0604020202020204" pitchFamily="34" charset="0"/>
                <a:cs typeface="Arial" panose="020B0604020202020204" pitchFamily="34" charset="0"/>
              </a:rPr>
              <a:t>nên viết: </a:t>
            </a:r>
          </a:p>
          <a:p>
            <a:r>
              <a:rPr lang="en-US" sz="2400">
                <a:latin typeface="Arial" panose="020B0604020202020204" pitchFamily="34" charset="0"/>
                <a:cs typeface="Arial" panose="020B0604020202020204" pitchFamily="34" charset="0"/>
              </a:rPr>
              <a:t>	if (sqrt(a) &lt; sqrt(b))</a:t>
            </a:r>
          </a:p>
          <a:p>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lệnh</a:t>
            </a:r>
          </a:p>
          <a:p>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Nên </a:t>
            </a:r>
            <a:r>
              <a:rPr lang="en-US" sz="2400">
                <a:latin typeface="Arial" panose="020B0604020202020204" pitchFamily="34" charset="0"/>
                <a:cs typeface="Arial" panose="020B0604020202020204" pitchFamily="34" charset="0"/>
              </a:rPr>
              <a:t>viết:</a:t>
            </a:r>
          </a:p>
          <a:p>
            <a:r>
              <a:rPr lang="en-US" sz="2400">
                <a:latin typeface="Arial" panose="020B0604020202020204" pitchFamily="34" charset="0"/>
                <a:cs typeface="Arial" panose="020B0604020202020204" pitchFamily="34" charset="0"/>
              </a:rPr>
              <a:t>	if (a &lt; b)</a:t>
            </a:r>
          </a:p>
          <a:p>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lệnh</a:t>
            </a:r>
          </a:p>
          <a:p>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3750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512896972"/>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7" name="Shape 227" descr="https://lh4.googleusercontent.com/fdC51XqJsLMVh3pUZAvlyfP9g2vExYppHY3BwhrxQsua80FCSCC5GwfO0a-ONzgksR6KArZWYt3ksC9ko8AAII6CueuMt6BqyyLWOTX3VdX-tJwNO-HOo3-KcqlSc61J7CIfOuAL"/>
          <p:cNvPicPr preferRelativeResize="0"/>
          <p:nvPr/>
        </p:nvPicPr>
        <p:blipFill rotWithShape="1">
          <a:blip r:embed="rId10">
            <a:alphaModFix/>
          </a:blip>
          <a:srcRect/>
          <a:stretch/>
        </p:blipFill>
        <p:spPr>
          <a:xfrm>
            <a:off x="2249168" y="2904745"/>
            <a:ext cx="8540752" cy="3400425"/>
          </a:xfrm>
          <a:prstGeom prst="rect">
            <a:avLst/>
          </a:prstGeom>
          <a:noFill/>
          <a:ln>
            <a:noFill/>
          </a:ln>
        </p:spPr>
      </p:pic>
    </p:spTree>
    <p:extLst>
      <p:ext uri="{BB962C8B-B14F-4D97-AF65-F5344CB8AC3E}">
        <p14:creationId xmlns:p14="http://schemas.microsoft.com/office/powerpoint/2010/main" val="32402928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4108441589"/>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8" name="Shape 234" descr="https://lh4.googleusercontent.com/8gRUAE8l7V2MRuINOEdwqgwH1jZDXdTOSqrNYx2NKvTrA9-3PQjJVtraroS501ojU6uFipHIEm4niPGV0wTeyOnW2Ufq5IGxYwOotsntuuyhCIMlcqPOKDMg7b-hkOwLNccNL-8B"/>
          <p:cNvPicPr preferRelativeResize="0"/>
          <p:nvPr/>
        </p:nvPicPr>
        <p:blipFill rotWithShape="1">
          <a:blip r:embed="rId10">
            <a:alphaModFix/>
          </a:blip>
          <a:srcRect/>
          <a:stretch/>
        </p:blipFill>
        <p:spPr>
          <a:xfrm>
            <a:off x="2146298" y="2750682"/>
            <a:ext cx="8597901" cy="3672978"/>
          </a:xfrm>
          <a:prstGeom prst="rect">
            <a:avLst/>
          </a:prstGeom>
          <a:noFill/>
          <a:ln>
            <a:noFill/>
          </a:ln>
        </p:spPr>
      </p:pic>
    </p:spTree>
    <p:extLst>
      <p:ext uri="{BB962C8B-B14F-4D97-AF65-F5344CB8AC3E}">
        <p14:creationId xmlns:p14="http://schemas.microsoft.com/office/powerpoint/2010/main" val="16816836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844799" y="2519896"/>
            <a:ext cx="8301347" cy="3777622"/>
          </a:xfrm>
        </p:spPr>
        <p:txBody>
          <a:bodyPr>
            <a:normAutofit/>
          </a:bodyPr>
          <a:lstStyle/>
          <a:p>
            <a:pPr marL="742950" indent="-742950">
              <a:buFont typeface="+mj-lt"/>
              <a:buAutoNum type="arabicPeriod"/>
            </a:pPr>
            <a:r>
              <a:rPr lang="en-US" sz="2400" b="1" u="sng" err="1" smtClean="0">
                <a:latin typeface="Arial" panose="020B0604020202020204" pitchFamily="34" charset="0"/>
                <a:cs typeface="Arial" panose="020B0604020202020204" pitchFamily="34" charset="0"/>
              </a:rPr>
              <a:t>Cách</a:t>
            </a:r>
            <a:r>
              <a:rPr lang="en-US" sz="2400" b="1" u="sng" smtClean="0">
                <a:latin typeface="Arial" panose="020B0604020202020204" pitchFamily="34" charset="0"/>
                <a:cs typeface="Arial" panose="020B0604020202020204" pitchFamily="34" charset="0"/>
              </a:rPr>
              <a:t> đặt tên</a:t>
            </a:r>
            <a:r>
              <a:rPr lang="en-US" sz="2400" smtClean="0">
                <a:latin typeface="Arial" panose="020B0604020202020204" pitchFamily="34" charset="0"/>
                <a:cs typeface="Arial" panose="020B0604020202020204" pitchFamily="34" charset="0"/>
              </a:rPr>
              <a:t>: Sao cho ngắn gọn nhất, nhưng vẫn có thể hiểu được ý nghĩa, nội dung được.</a:t>
            </a:r>
          </a:p>
          <a:p>
            <a:pPr marL="742950" indent="-742950">
              <a:buFont typeface="+mj-lt"/>
              <a:buAutoNum type="arabicPeriod"/>
            </a:pPr>
            <a:r>
              <a:rPr lang="en-US" sz="2400" b="1" u="sng" err="1" smtClean="0">
                <a:latin typeface="Arial" panose="020B0604020202020204" pitchFamily="34" charset="0"/>
                <a:cs typeface="Arial" panose="020B0604020202020204" pitchFamily="34" charset="0"/>
              </a:rPr>
              <a:t>Cách</a:t>
            </a:r>
            <a:r>
              <a:rPr lang="en-US" sz="2400" b="1" u="sng" smtClean="0">
                <a:latin typeface="Arial" panose="020B0604020202020204" pitchFamily="34" charset="0"/>
                <a:cs typeface="Arial" panose="020B0604020202020204" pitchFamily="34" charset="0"/>
              </a:rPr>
              <a:t> </a:t>
            </a:r>
            <a:r>
              <a:rPr lang="en-US" sz="2400" b="1" u="sng" err="1" smtClean="0">
                <a:latin typeface="Arial" panose="020B0604020202020204" pitchFamily="34" charset="0"/>
                <a:cs typeface="Arial" panose="020B0604020202020204" pitchFamily="34" charset="0"/>
              </a:rPr>
              <a:t>trình</a:t>
            </a:r>
            <a:r>
              <a:rPr lang="en-US" sz="2400" b="1" u="sng" smtClean="0">
                <a:latin typeface="Arial" panose="020B0604020202020204" pitchFamily="34" charset="0"/>
                <a:cs typeface="Arial" panose="020B0604020202020204" pitchFamily="34" charset="0"/>
              </a:rPr>
              <a:t> bày</a:t>
            </a:r>
            <a:r>
              <a:rPr lang="en-US" sz="2400" smtClean="0">
                <a:latin typeface="Arial" panose="020B0604020202020204" pitchFamily="34" charset="0"/>
                <a:cs typeface="Arial" panose="020B0604020202020204" pitchFamily="34" charset="0"/>
              </a:rPr>
              <a:t>: Sao cho dễ nhìn, dễ hiểu, bằng cách sử dụng các phím tab, dấu khoảng cách, dấu chấm phẩy,… và chỉ chú thích khi cần thiết.</a:t>
            </a:r>
          </a:p>
          <a:p>
            <a:pPr marL="742950" indent="-742950">
              <a:buFont typeface="+mj-lt"/>
              <a:buAutoNum type="arabicPeriod"/>
            </a:pPr>
            <a:r>
              <a:rPr lang="en-US" sz="2400" b="1" u="sng" err="1" smtClean="0">
                <a:latin typeface="Arial" panose="020B0604020202020204" pitchFamily="34" charset="0"/>
                <a:cs typeface="Arial" panose="020B0604020202020204" pitchFamily="34" charset="0"/>
              </a:rPr>
              <a:t>Cách</a:t>
            </a:r>
            <a:r>
              <a:rPr lang="en-US" sz="2400" b="1" u="sng" smtClean="0">
                <a:latin typeface="Arial" panose="020B0604020202020204" pitchFamily="34" charset="0"/>
                <a:cs typeface="Arial" panose="020B0604020202020204" pitchFamily="34" charset="0"/>
              </a:rPr>
              <a:t> </a:t>
            </a:r>
            <a:r>
              <a:rPr lang="en-US" sz="2400" b="1" u="sng" err="1" smtClean="0">
                <a:latin typeface="Arial" panose="020B0604020202020204" pitchFamily="34" charset="0"/>
                <a:cs typeface="Arial" panose="020B0604020202020204" pitchFamily="34" charset="0"/>
              </a:rPr>
              <a:t>tối</a:t>
            </a:r>
            <a:r>
              <a:rPr lang="en-US" sz="2400" b="1" u="sng" smtClean="0">
                <a:latin typeface="Arial" panose="020B0604020202020204" pitchFamily="34" charset="0"/>
                <a:cs typeface="Arial" panose="020B0604020202020204" pitchFamily="34" charset="0"/>
              </a:rPr>
              <a:t> </a:t>
            </a:r>
            <a:r>
              <a:rPr lang="en-US" sz="2400" b="1" u="sng" err="1" smtClean="0">
                <a:latin typeface="Arial" panose="020B0604020202020204" pitchFamily="34" charset="0"/>
                <a:cs typeface="Arial" panose="020B0604020202020204" pitchFamily="34" charset="0"/>
              </a:rPr>
              <a:t>ưu</a:t>
            </a:r>
            <a:r>
              <a:rPr lang="en-US" sz="2400" b="1" u="sng" smtClean="0">
                <a:latin typeface="Arial" panose="020B0604020202020204" pitchFamily="34" charset="0"/>
                <a:cs typeface="Arial" panose="020B0604020202020204" pitchFamily="34" charset="0"/>
              </a:rPr>
              <a:t> code</a:t>
            </a:r>
            <a:r>
              <a:rPr lang="en-US" sz="2400" smtClean="0">
                <a:latin typeface="Arial" panose="020B0604020202020204" pitchFamily="34" charset="0"/>
                <a:cs typeface="Arial" panose="020B0604020202020204" pitchFamily="34" charset="0"/>
              </a:rPr>
              <a:t>: Viết ngắn gọn nhưng vẫn dễ đọc hiểu, sao cho giảm số vòng lặp hay số lần tính toán tối thiểu, tránh lãng phí bộ nhớ,… nhưng vẫn đảm bảo đúng kết quả.</a:t>
            </a:r>
          </a:p>
          <a:p>
            <a:pPr marL="0" indent="0">
              <a:buNone/>
            </a:pPr>
            <a:endParaRPr lang="en-US" sz="2400" smtClean="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403169430"/>
              </p:ext>
            </p:extLst>
          </p:nvPr>
        </p:nvGraphicFramePr>
        <p:xfrm>
          <a:off x="2844800" y="635000"/>
          <a:ext cx="7366000" cy="140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5291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805150073"/>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82780" y="2675520"/>
            <a:ext cx="8609965" cy="3046988"/>
          </a:xfrm>
          <a:prstGeom prst="rect">
            <a:avLst/>
          </a:prstGeom>
          <a:noFill/>
        </p:spPr>
        <p:txBody>
          <a:bodyPr wrap="square" rtlCol="0">
            <a:spAutoFit/>
          </a:bodyPr>
          <a:lstStyle/>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Không </a:t>
            </a:r>
            <a:r>
              <a:rPr lang="en-US" sz="2400">
                <a:latin typeface="Arial" panose="020B0604020202020204" pitchFamily="34" charset="0"/>
                <a:cs typeface="Arial" panose="020B0604020202020204" pitchFamily="34" charset="0"/>
              </a:rPr>
              <a:t>nên viết: </a:t>
            </a:r>
          </a:p>
          <a:p>
            <a:r>
              <a:rPr lang="en-US" sz="2400" smtClean="0">
                <a:latin typeface="Arial" panose="020B0604020202020204" pitchFamily="34" charset="0"/>
                <a:cs typeface="Arial" panose="020B0604020202020204" pitchFamily="34" charset="0"/>
              </a:rPr>
              <a:t>	</a:t>
            </a:r>
            <a:r>
              <a:rPr lang="nn-NO" sz="2400">
                <a:latin typeface="Arial" panose="020B0604020202020204" pitchFamily="34" charset="0"/>
                <a:cs typeface="Arial" panose="020B0604020202020204" pitchFamily="34" charset="0"/>
              </a:rPr>
              <a:t>for( int i = 0; i &lt; n; i++)</a:t>
            </a:r>
          </a:p>
          <a:p>
            <a:r>
              <a:rPr lang="nn-NO" sz="2400">
                <a:latin typeface="Arial" panose="020B0604020202020204" pitchFamily="34" charset="0"/>
                <a:cs typeface="Arial" panose="020B0604020202020204" pitchFamily="34" charset="0"/>
              </a:rPr>
              <a:t>	</a:t>
            </a:r>
            <a:r>
              <a:rPr lang="nn-NO" sz="2400" smtClean="0">
                <a:latin typeface="Arial" panose="020B0604020202020204" pitchFamily="34" charset="0"/>
                <a:cs typeface="Arial" panose="020B0604020202020204" pitchFamily="34" charset="0"/>
              </a:rPr>
              <a:t>	a[i</a:t>
            </a:r>
            <a:r>
              <a:rPr lang="nn-NO" sz="2400">
                <a:latin typeface="Arial" panose="020B0604020202020204" pitchFamily="34" charset="0"/>
                <a:cs typeface="Arial" panose="020B0604020202020204" pitchFamily="34" charset="0"/>
              </a:rPr>
              <a:t>] = 0;</a:t>
            </a:r>
          </a:p>
          <a:p>
            <a:r>
              <a:rPr lang="nn-NO" sz="2400" smtClean="0">
                <a:latin typeface="Arial" panose="020B0604020202020204" pitchFamily="34" charset="0"/>
                <a:cs typeface="Arial" panose="020B0604020202020204" pitchFamily="34" charset="0"/>
              </a:rPr>
              <a:t>	for(i </a:t>
            </a:r>
            <a:r>
              <a:rPr lang="nn-NO" sz="2400">
                <a:latin typeface="Arial" panose="020B0604020202020204" pitchFamily="34" charset="0"/>
                <a:cs typeface="Arial" panose="020B0604020202020204" pitchFamily="34" charset="0"/>
              </a:rPr>
              <a:t>= 0; i &lt; n; i++)</a:t>
            </a:r>
          </a:p>
          <a:p>
            <a:r>
              <a:rPr lang="nn-NO" sz="2400">
                <a:latin typeface="Arial" panose="020B0604020202020204" pitchFamily="34" charset="0"/>
                <a:cs typeface="Arial" panose="020B0604020202020204" pitchFamily="34" charset="0"/>
              </a:rPr>
              <a:t>	</a:t>
            </a:r>
            <a:r>
              <a:rPr lang="nn-NO" sz="2400" smtClean="0">
                <a:latin typeface="Arial" panose="020B0604020202020204" pitchFamily="34" charset="0"/>
                <a:cs typeface="Arial" panose="020B0604020202020204" pitchFamily="34" charset="0"/>
              </a:rPr>
              <a:t>	b[i</a:t>
            </a:r>
            <a:r>
              <a:rPr lang="nn-NO" sz="2400">
                <a:latin typeface="Arial" panose="020B0604020202020204" pitchFamily="34" charset="0"/>
                <a:cs typeface="Arial" panose="020B0604020202020204" pitchFamily="34" charset="0"/>
              </a:rPr>
              <a:t>] = 0;</a:t>
            </a:r>
          </a:p>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Nên </a:t>
            </a:r>
            <a:r>
              <a:rPr lang="en-US" sz="2400">
                <a:latin typeface="Arial" panose="020B0604020202020204" pitchFamily="34" charset="0"/>
                <a:cs typeface="Arial" panose="020B0604020202020204" pitchFamily="34" charset="0"/>
              </a:rPr>
              <a:t>viết:</a:t>
            </a:r>
          </a:p>
          <a:p>
            <a:r>
              <a:rPr lang="en-US" sz="2400">
                <a:latin typeface="Arial" panose="020B0604020202020204" pitchFamily="34" charset="0"/>
                <a:cs typeface="Arial" panose="020B0604020202020204" pitchFamily="34" charset="0"/>
              </a:rPr>
              <a:t>	</a:t>
            </a:r>
            <a:r>
              <a:rPr lang="nn-NO" sz="2400">
                <a:latin typeface="Arial" panose="020B0604020202020204" pitchFamily="34" charset="0"/>
                <a:cs typeface="Arial" panose="020B0604020202020204" pitchFamily="34" charset="0"/>
              </a:rPr>
              <a:t>for(i = 0; i &lt; n; i++)</a:t>
            </a:r>
          </a:p>
          <a:p>
            <a:r>
              <a:rPr lang="nn-NO" sz="2400">
                <a:latin typeface="Arial" panose="020B0604020202020204" pitchFamily="34" charset="0"/>
                <a:cs typeface="Arial" panose="020B0604020202020204" pitchFamily="34" charset="0"/>
              </a:rPr>
              <a:t>	</a:t>
            </a:r>
            <a:r>
              <a:rPr lang="nn-NO" sz="2400" smtClean="0">
                <a:latin typeface="Arial" panose="020B0604020202020204" pitchFamily="34" charset="0"/>
                <a:cs typeface="Arial" panose="020B0604020202020204" pitchFamily="34" charset="0"/>
              </a:rPr>
              <a:t>	a[i</a:t>
            </a:r>
            <a:r>
              <a:rPr lang="nn-NO" sz="2400">
                <a:latin typeface="Arial" panose="020B0604020202020204" pitchFamily="34" charset="0"/>
                <a:cs typeface="Arial" panose="020B0604020202020204" pitchFamily="34" charset="0"/>
              </a:rPr>
              <a:t>] =  b[i] = 0;</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34308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1877185289"/>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74925" y="2904745"/>
            <a:ext cx="8609965" cy="3046988"/>
          </a:xfrm>
          <a:prstGeom prst="rect">
            <a:avLst/>
          </a:prstGeom>
          <a:noFill/>
        </p:spPr>
        <p:txBody>
          <a:bodyPr wrap="square" rtlCol="0">
            <a:spAutoFit/>
          </a:bodyPr>
          <a:lstStyle/>
          <a:p>
            <a:pPr marL="342900" indent="-342900">
              <a:buFont typeface="Wingdings" panose="05000000000000000000" pitchFamily="2" charset="2"/>
              <a:buChar char="q"/>
            </a:pPr>
            <a:r>
              <a:rPr lang="en-US" sz="2400">
                <a:latin typeface="Arial" panose="020B0604020202020204" pitchFamily="34" charset="0"/>
                <a:cs typeface="Arial" panose="020B0604020202020204" pitchFamily="34" charset="0"/>
              </a:rPr>
              <a:t>Shift trái 1 bit: nhân </a:t>
            </a:r>
            <a:r>
              <a:rPr lang="en-US" sz="2400" smtClean="0">
                <a:latin typeface="Arial" panose="020B0604020202020204" pitchFamily="34" charset="0"/>
                <a:cs typeface="Arial" panose="020B0604020202020204" pitchFamily="34" charset="0"/>
              </a:rPr>
              <a:t>2.</a:t>
            </a: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400">
                <a:latin typeface="Arial" panose="020B0604020202020204" pitchFamily="34" charset="0"/>
                <a:cs typeface="Arial" panose="020B0604020202020204" pitchFamily="34" charset="0"/>
              </a:rPr>
              <a:t>Shift phải 1 bit: chia </a:t>
            </a:r>
            <a:r>
              <a:rPr lang="en-US" sz="2400" smtClean="0">
                <a:latin typeface="Arial" panose="020B0604020202020204" pitchFamily="34" charset="0"/>
                <a:cs typeface="Arial" panose="020B0604020202020204" pitchFamily="34" charset="0"/>
              </a:rPr>
              <a:t>2.</a:t>
            </a:r>
          </a:p>
          <a:p>
            <a:pPr marL="342900" indent="-342900">
              <a:buFont typeface="Wingdings" panose="05000000000000000000" pitchFamily="2" charset="2"/>
              <a:buChar char="q"/>
            </a:pP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Ví dụ:</a:t>
            </a:r>
          </a:p>
          <a:p>
            <a:r>
              <a:rPr lang="en-US" sz="240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a *= 4                       </a:t>
            </a:r>
            <a:r>
              <a:rPr lang="pt-BR" sz="2400" smtClean="0">
                <a:latin typeface="Arial" panose="020B0604020202020204" pitchFamily="34" charset="0"/>
                <a:cs typeface="Arial" panose="020B0604020202020204" pitchFamily="34" charset="0"/>
              </a:rPr>
              <a:t> =&gt;		a</a:t>
            </a:r>
            <a:r>
              <a:rPr lang="pt-BR" sz="2400">
                <a:latin typeface="Arial" panose="020B0604020202020204" pitchFamily="34" charset="0"/>
                <a:cs typeface="Arial" panose="020B0604020202020204" pitchFamily="34" charset="0"/>
              </a:rPr>
              <a:t>&lt;&lt;2</a:t>
            </a:r>
          </a:p>
          <a:p>
            <a:r>
              <a:rPr lang="pt-BR" sz="2400" smtClean="0">
                <a:latin typeface="Arial" panose="020B0604020202020204" pitchFamily="34" charset="0"/>
                <a:cs typeface="Arial" panose="020B0604020202020204" pitchFamily="34" charset="0"/>
              </a:rPr>
              <a:t>	b </a:t>
            </a:r>
            <a:r>
              <a:rPr lang="pt-BR" sz="2400">
                <a:latin typeface="Arial" panose="020B0604020202020204" pitchFamily="34" charset="0"/>
                <a:cs typeface="Arial" panose="020B0604020202020204" pitchFamily="34" charset="0"/>
              </a:rPr>
              <a:t>/=8                    </a:t>
            </a:r>
            <a:r>
              <a:rPr lang="pt-BR" sz="2400" smtClean="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 </a:t>
            </a:r>
            <a:r>
              <a:rPr lang="pt-BR" sz="2400" smtClean="0">
                <a:latin typeface="Arial" panose="020B0604020202020204" pitchFamily="34" charset="0"/>
                <a:cs typeface="Arial" panose="020B0604020202020204" pitchFamily="34" charset="0"/>
              </a:rPr>
              <a:t>=&gt; 		b</a:t>
            </a:r>
            <a:r>
              <a:rPr lang="pt-BR" sz="2400">
                <a:latin typeface="Arial" panose="020B0604020202020204" pitchFamily="34" charset="0"/>
                <a:cs typeface="Arial" panose="020B0604020202020204" pitchFamily="34" charset="0"/>
              </a:rPr>
              <a:t>&gt;&gt;3</a:t>
            </a:r>
          </a:p>
          <a:p>
            <a:r>
              <a:rPr lang="pt-BR" sz="2400" smtClean="0">
                <a:latin typeface="Arial" panose="020B0604020202020204" pitchFamily="34" charset="0"/>
                <a:cs typeface="Arial" panose="020B0604020202020204" pitchFamily="34" charset="0"/>
              </a:rPr>
              <a:t>	a </a:t>
            </a:r>
            <a:r>
              <a:rPr lang="pt-BR" sz="2400">
                <a:latin typeface="Arial" panose="020B0604020202020204" pitchFamily="34" charset="0"/>
                <a:cs typeface="Arial" panose="020B0604020202020204" pitchFamily="34" charset="0"/>
              </a:rPr>
              <a:t>= 2*(b+c)             </a:t>
            </a:r>
            <a:r>
              <a:rPr lang="pt-BR" sz="2400" smtClean="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 </a:t>
            </a:r>
            <a:r>
              <a:rPr lang="pt-BR" sz="2400" smtClean="0">
                <a:latin typeface="Arial" panose="020B0604020202020204" pitchFamily="34" charset="0"/>
                <a:cs typeface="Arial" panose="020B0604020202020204" pitchFamily="34" charset="0"/>
              </a:rPr>
              <a:t>=&gt; 		a </a:t>
            </a:r>
            <a:r>
              <a:rPr lang="pt-BR" sz="2400">
                <a:latin typeface="Arial" panose="020B0604020202020204" pitchFamily="34" charset="0"/>
                <a:cs typeface="Arial" panose="020B0604020202020204" pitchFamily="34" charset="0"/>
              </a:rPr>
              <a:t>= (b+c)&lt;&lt;1</a:t>
            </a:r>
          </a:p>
          <a:p>
            <a:endParaRPr lang="en-US" sz="24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7376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391724512"/>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74925" y="2904745"/>
            <a:ext cx="8609965"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a:latin typeface="Arial" panose="020B0604020202020204" pitchFamily="34" charset="0"/>
                <a:cs typeface="Arial" panose="020B0604020202020204" pitchFamily="34" charset="0"/>
              </a:rPr>
              <a:t>Ví dụ:</a:t>
            </a:r>
          </a:p>
          <a:p>
            <a:r>
              <a:rPr lang="en-US" sz="2400" smtClean="0">
                <a:latin typeface="Arial" panose="020B0604020202020204" pitchFamily="34" charset="0"/>
                <a:cs typeface="Arial" panose="020B0604020202020204" pitchFamily="34" charset="0"/>
              </a:rPr>
              <a:t>	if </a:t>
            </a:r>
            <a:r>
              <a:rPr lang="en-US" sz="2400">
                <a:latin typeface="Arial" panose="020B0604020202020204" pitchFamily="34" charset="0"/>
                <a:cs typeface="Arial" panose="020B0604020202020204" pitchFamily="34" charset="0"/>
              </a:rPr>
              <a:t>(x &gt;y)</a:t>
            </a:r>
          </a:p>
          <a:p>
            <a:pPr lvl="1"/>
            <a:r>
              <a:rPr lang="en-US" sz="2400" smtClean="0">
                <a:latin typeface="Arial" panose="020B0604020202020204" pitchFamily="34" charset="0"/>
                <a:cs typeface="Arial" panose="020B0604020202020204" pitchFamily="34" charset="0"/>
              </a:rPr>
              <a:t>		flag </a:t>
            </a:r>
            <a:r>
              <a:rPr lang="en-US" sz="2400">
                <a:latin typeface="Arial" panose="020B0604020202020204" pitchFamily="34" charset="0"/>
                <a:cs typeface="Arial" panose="020B0604020202020204" pitchFamily="34" charset="0"/>
              </a:rPr>
              <a:t>=1;</a:t>
            </a:r>
          </a:p>
          <a:p>
            <a:r>
              <a:rPr lang="en-US" sz="2400" smtClean="0">
                <a:latin typeface="Arial" panose="020B0604020202020204" pitchFamily="34" charset="0"/>
                <a:cs typeface="Arial" panose="020B0604020202020204" pitchFamily="34" charset="0"/>
              </a:rPr>
              <a:t>	else</a:t>
            </a:r>
            <a:endParaRPr lang="en-US" sz="240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		flag </a:t>
            </a:r>
            <a:r>
              <a:rPr lang="en-US" sz="2400">
                <a:latin typeface="Arial" panose="020B0604020202020204" pitchFamily="34" charset="0"/>
                <a:cs typeface="Arial" panose="020B0604020202020204" pitchFamily="34" charset="0"/>
              </a:rPr>
              <a:t>=0;</a:t>
            </a:r>
          </a:p>
          <a:p>
            <a:r>
              <a:rPr lang="en-US" sz="2400">
                <a:latin typeface="Arial" panose="020B0604020202020204" pitchFamily="34" charset="0"/>
                <a:cs typeface="Arial" panose="020B0604020202020204" pitchFamily="34" charset="0"/>
              </a:rPr>
              <a:t>Cải tiến thành:</a:t>
            </a:r>
          </a:p>
          <a:p>
            <a:pPr lvl="1"/>
            <a:r>
              <a:rPr lang="en-US" sz="2400" smtClean="0">
                <a:latin typeface="Arial" panose="020B0604020202020204" pitchFamily="34" charset="0"/>
                <a:cs typeface="Arial" panose="020B0604020202020204" pitchFamily="34" charset="0"/>
              </a:rPr>
              <a:t>	flag </a:t>
            </a:r>
            <a:r>
              <a:rPr lang="en-US" sz="2400">
                <a:latin typeface="Arial" panose="020B0604020202020204" pitchFamily="34" charset="0"/>
                <a:cs typeface="Arial" panose="020B0604020202020204" pitchFamily="34" charset="0"/>
              </a:rPr>
              <a:t>= x&gt;y;</a:t>
            </a:r>
          </a:p>
        </p:txBody>
      </p:sp>
    </p:spTree>
    <p:extLst>
      <p:ext uri="{BB962C8B-B14F-4D97-AF65-F5344CB8AC3E}">
        <p14:creationId xmlns:p14="http://schemas.microsoft.com/office/powerpoint/2010/main" val="1037274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4021617100"/>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TextBox 17"/>
          <p:cNvSpPr txBox="1"/>
          <p:nvPr/>
        </p:nvSpPr>
        <p:spPr>
          <a:xfrm>
            <a:off x="2069708" y="2939316"/>
            <a:ext cx="4955428" cy="1938992"/>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for(int i = 0; </a:t>
            </a:r>
            <a:r>
              <a:rPr lang="pt-BR" sz="2400">
                <a:latin typeface="Arial" panose="020B0604020202020204" pitchFamily="34" charset="0"/>
                <a:cs typeface="Arial" panose="020B0604020202020204" pitchFamily="34" charset="0"/>
              </a:rPr>
              <a:t>i </a:t>
            </a:r>
            <a:r>
              <a:rPr lang="pt-BR" sz="2400" smtClean="0">
                <a:latin typeface="Arial" panose="020B0604020202020204" pitchFamily="34" charset="0"/>
                <a:cs typeface="Arial" panose="020B0604020202020204" pitchFamily="34" charset="0"/>
              </a:rPr>
              <a:t>&lt; n; </a:t>
            </a:r>
            <a:r>
              <a:rPr lang="pt-BR" sz="2400">
                <a:latin typeface="Arial" panose="020B0604020202020204" pitchFamily="34" charset="0"/>
                <a:cs typeface="Arial" panose="020B0604020202020204" pitchFamily="34" charset="0"/>
              </a:rPr>
              <a:t>i++) {</a:t>
            </a:r>
          </a:p>
          <a:p>
            <a:r>
              <a:rPr lang="pt-BR" sz="2400">
                <a:latin typeface="Arial" panose="020B0604020202020204" pitchFamily="34" charset="0"/>
                <a:cs typeface="Arial" panose="020B0604020202020204" pitchFamily="34" charset="0"/>
              </a:rPr>
              <a:t>        countArr[0] += </a:t>
            </a:r>
            <a:r>
              <a:rPr lang="pt-BR" sz="2400">
                <a:latin typeface="Arial" panose="020B0604020202020204" pitchFamily="34" charset="0"/>
                <a:cs typeface="Arial" panose="020B0604020202020204" pitchFamily="34" charset="0"/>
              </a:rPr>
              <a:t>10</a:t>
            </a:r>
            <a:r>
              <a:rPr lang="pt-BR" sz="2400" smtClean="0">
                <a:latin typeface="Arial" panose="020B0604020202020204" pitchFamily="34" charset="0"/>
                <a:cs typeface="Arial" panose="020B0604020202020204" pitchFamily="34" charset="0"/>
              </a:rPr>
              <a:t>;</a:t>
            </a:r>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 </a:t>
            </a:r>
            <a:endParaRPr lang="en-US" sz="2400">
              <a:latin typeface="Arial" panose="020B0604020202020204" pitchFamily="34" charset="0"/>
              <a:cs typeface="Arial" panose="020B0604020202020204" pitchFamily="34" charset="0"/>
            </a:endParaRPr>
          </a:p>
        </p:txBody>
      </p:sp>
      <p:sp>
        <p:nvSpPr>
          <p:cNvPr id="20" name="TextBox 19"/>
          <p:cNvSpPr txBox="1"/>
          <p:nvPr/>
        </p:nvSpPr>
        <p:spPr>
          <a:xfrm>
            <a:off x="7009260" y="2984140"/>
            <a:ext cx="4955428" cy="2677656"/>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smtClean="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int tempCound = </a:t>
            </a:r>
            <a:r>
              <a:rPr lang="pt-BR" sz="2400">
                <a:latin typeface="Arial" panose="020B0604020202020204" pitchFamily="34" charset="0"/>
                <a:cs typeface="Arial" panose="020B0604020202020204" pitchFamily="34" charset="0"/>
              </a:rPr>
              <a:t>coundArr[0</a:t>
            </a:r>
            <a:r>
              <a:rPr lang="pt-BR" sz="2400" smtClean="0">
                <a:latin typeface="Arial" panose="020B0604020202020204" pitchFamily="34" charset="0"/>
                <a:cs typeface="Arial" panose="020B0604020202020204" pitchFamily="34" charset="0"/>
              </a:rPr>
              <a:t>];</a:t>
            </a:r>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for(int i = 0; i </a:t>
            </a:r>
            <a:r>
              <a:rPr lang="pt-BR" sz="2400">
                <a:latin typeface="Arial" panose="020B0604020202020204" pitchFamily="34" charset="0"/>
                <a:cs typeface="Arial" panose="020B0604020202020204" pitchFamily="34" charset="0"/>
              </a:rPr>
              <a:t>&lt; </a:t>
            </a:r>
            <a:r>
              <a:rPr lang="pt-BR" sz="2400">
                <a:latin typeface="Arial" panose="020B0604020202020204" pitchFamily="34" charset="0"/>
                <a:cs typeface="Arial" panose="020B0604020202020204" pitchFamily="34" charset="0"/>
              </a:rPr>
              <a:t>n</a:t>
            </a:r>
            <a:r>
              <a:rPr lang="pt-BR" sz="2400" smtClean="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i++) {</a:t>
            </a:r>
          </a:p>
          <a:p>
            <a:r>
              <a:rPr lang="pt-BR" sz="2400">
                <a:latin typeface="Arial" panose="020B0604020202020204" pitchFamily="34" charset="0"/>
                <a:cs typeface="Arial" panose="020B0604020202020204" pitchFamily="34" charset="0"/>
              </a:rPr>
              <a:t>       </a:t>
            </a:r>
            <a:r>
              <a:rPr lang="pt-BR" sz="2400" smtClean="0">
                <a:latin typeface="Arial" panose="020B0604020202020204" pitchFamily="34" charset="0"/>
                <a:cs typeface="Arial" panose="020B0604020202020204" pitchFamily="34" charset="0"/>
              </a:rPr>
              <a:t> tempCound </a:t>
            </a:r>
            <a:r>
              <a:rPr lang="pt-BR" sz="240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10</a:t>
            </a:r>
            <a:r>
              <a:rPr lang="pt-BR" sz="2400" smtClean="0">
                <a:latin typeface="Arial" panose="020B0604020202020204" pitchFamily="34" charset="0"/>
                <a:cs typeface="Arial" panose="020B0604020202020204" pitchFamily="34" charset="0"/>
              </a:rPr>
              <a:t>;</a:t>
            </a:r>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countArr[0] = </a:t>
            </a:r>
            <a:r>
              <a:rPr lang="pt-BR" sz="2400">
                <a:latin typeface="Arial" panose="020B0604020202020204" pitchFamily="34" charset="0"/>
                <a:cs typeface="Arial" panose="020B0604020202020204" pitchFamily="34" charset="0"/>
              </a:rPr>
              <a:t>tempCount</a:t>
            </a:r>
            <a:r>
              <a:rPr lang="pt-BR" sz="2400" smtClean="0">
                <a:latin typeface="Arial" panose="020B0604020202020204" pitchFamily="34" charset="0"/>
                <a:cs typeface="Arial" panose="020B0604020202020204" pitchFamily="34" charset="0"/>
              </a:rPr>
              <a:t>;</a:t>
            </a:r>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2240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74925" y="2904745"/>
            <a:ext cx="9312275"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B</a:t>
            </a:r>
            <a:r>
              <a:rPr lang="vi-VN" sz="2400" smtClean="0">
                <a:latin typeface="Arial" panose="020B0604020202020204" pitchFamily="34" charset="0"/>
                <a:cs typeface="Arial" panose="020B0604020202020204" pitchFamily="34" charset="0"/>
              </a:rPr>
              <a:t>ằng </a:t>
            </a:r>
            <a:r>
              <a:rPr lang="vi-VN" sz="2400">
                <a:latin typeface="Arial" panose="020B0604020202020204" pitchFamily="34" charset="0"/>
                <a:cs typeface="Arial" panose="020B0604020202020204" pitchFamily="34" charset="0"/>
              </a:rPr>
              <a:t>cách sử dụng kiểu dữ liệu nhỏ nhất có thể được để lưu trữ</a:t>
            </a:r>
            <a:r>
              <a:rPr lang="vi-VN" sz="2400" smtClean="0">
                <a:latin typeface="Arial" panose="020B0604020202020204" pitchFamily="34" charset="0"/>
                <a:cs typeface="Arial" panose="020B0604020202020204" pitchFamily="34" charset="0"/>
              </a:rPr>
              <a:t>.</a:t>
            </a:r>
            <a:endParaRPr lang="en-US" sz="240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Chỉ khai báo biến khi cần thiết.</a:t>
            </a:r>
          </a:p>
          <a:p>
            <a:pPr marL="342900" indent="-342900">
              <a:buFont typeface="Wingdings" panose="05000000000000000000" pitchFamily="2" charset="2"/>
              <a:buChar char="q"/>
            </a:pP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400" smtClean="0">
                <a:latin typeface="Arial" panose="020B0604020202020204" pitchFamily="34" charset="0"/>
                <a:cs typeface="Arial" panose="020B0604020202020204" pitchFamily="34" charset="0"/>
              </a:rPr>
              <a:t>Ví dụ:</a:t>
            </a: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Với các biến đếm ta nên dùng int thay vì dùng long hay float</a:t>
            </a:r>
            <a:r>
              <a:rPr lang="en-US" sz="2400" smtClean="0">
                <a:latin typeface="Arial" panose="020B0604020202020204" pitchFamily="34" charset="0"/>
                <a:cs typeface="Arial" panose="020B0604020202020204" pitchFamily="34" charset="0"/>
              </a:rPr>
              <a:t>.</a:t>
            </a: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Với mảng số nguyên ta nên dùng int [ ] thay vì Collection.</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0988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216708781"/>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74925" y="2695973"/>
            <a:ext cx="9312275" cy="830997"/>
          </a:xfrm>
          <a:prstGeom prst="rect">
            <a:avLst/>
          </a:prstGeom>
          <a:noFill/>
        </p:spPr>
        <p:txBody>
          <a:bodyPr wrap="square" rtlCol="0">
            <a:spAutoFit/>
          </a:bodyPr>
          <a:lstStyle/>
          <a:p>
            <a:pPr marL="342900" indent="-342900">
              <a:buFont typeface="Wingdings" panose="05000000000000000000" pitchFamily="2" charset="2"/>
              <a:buChar char="q"/>
            </a:pPr>
            <a:r>
              <a:rPr lang="vi-VN" sz="2400">
                <a:latin typeface="Arial" panose="020B0604020202020204" pitchFamily="34" charset="0"/>
                <a:cs typeface="Arial" panose="020B0604020202020204" pitchFamily="34" charset="0"/>
              </a:rPr>
              <a:t>Đặt các khối Try/Catch/Finally bên trong vòng lặp có thể làm chậm quá trình thực thi của chương trình</a:t>
            </a:r>
            <a:endParaRPr lang="en-US" sz="2400">
              <a:latin typeface="Arial" panose="020B0604020202020204" pitchFamily="34" charset="0"/>
              <a:cs typeface="Arial" panose="020B0604020202020204" pitchFamily="34" charset="0"/>
            </a:endParaRPr>
          </a:p>
        </p:txBody>
      </p:sp>
      <p:sp>
        <p:nvSpPr>
          <p:cNvPr id="18" name="TextBox 17"/>
          <p:cNvSpPr txBox="1"/>
          <p:nvPr/>
        </p:nvSpPr>
        <p:spPr>
          <a:xfrm>
            <a:off x="2069708" y="3647976"/>
            <a:ext cx="4955428" cy="3046988"/>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r>
              <a:rPr lang="pt-BR" sz="2400" smtClean="0">
                <a:latin typeface="Arial" panose="020B0604020202020204" pitchFamily="34" charset="0"/>
                <a:cs typeface="Arial" panose="020B0604020202020204" pitchFamily="34" charset="0"/>
              </a:rPr>
              <a:t>for </a:t>
            </a:r>
            <a:r>
              <a:rPr lang="pt-BR" sz="2400">
                <a:latin typeface="Arial" panose="020B0604020202020204" pitchFamily="34" charset="0"/>
                <a:cs typeface="Arial" panose="020B0604020202020204" pitchFamily="34" charset="0"/>
              </a:rPr>
              <a:t>(int i </a:t>
            </a:r>
            <a:r>
              <a:rPr lang="pt-BR" sz="240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0</a:t>
            </a:r>
            <a:r>
              <a:rPr lang="pt-BR" sz="2400" smtClean="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i </a:t>
            </a:r>
            <a:r>
              <a:rPr lang="pt-BR" sz="2400">
                <a:latin typeface="Arial" panose="020B0604020202020204" pitchFamily="34" charset="0"/>
                <a:cs typeface="Arial" panose="020B0604020202020204" pitchFamily="34" charset="0"/>
              </a:rPr>
              <a:t>&lt; </a:t>
            </a:r>
            <a:r>
              <a:rPr lang="pt-BR" sz="2400">
                <a:latin typeface="Arial" panose="020B0604020202020204" pitchFamily="34" charset="0"/>
                <a:cs typeface="Arial" panose="020B0604020202020204" pitchFamily="34" charset="0"/>
              </a:rPr>
              <a:t>n</a:t>
            </a:r>
            <a:r>
              <a:rPr lang="pt-BR" sz="2400" smtClean="0">
                <a:latin typeface="Arial" panose="020B0604020202020204" pitchFamily="34" charset="0"/>
                <a:cs typeface="Arial" panose="020B0604020202020204" pitchFamily="34" charset="0"/>
              </a:rPr>
              <a:t>; </a:t>
            </a:r>
            <a:r>
              <a:rPr lang="pt-BR" sz="2400">
                <a:latin typeface="Arial" panose="020B0604020202020204" pitchFamily="34" charset="0"/>
                <a:cs typeface="Arial" panose="020B0604020202020204" pitchFamily="34" charset="0"/>
              </a:rPr>
              <a:t>i</a:t>
            </a:r>
            <a:r>
              <a:rPr lang="pt-BR" sz="2400" smtClean="0">
                <a:latin typeface="Arial" panose="020B0604020202020204" pitchFamily="34" charset="0"/>
                <a:cs typeface="Arial" panose="020B0604020202020204" pitchFamily="34" charset="0"/>
              </a:rPr>
              <a:t>++) {</a:t>
            </a:r>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a:t>
            </a:r>
            <a:r>
              <a:rPr lang="pt-BR" sz="2400" smtClean="0">
                <a:latin typeface="Arial" panose="020B0604020202020204" pitchFamily="34" charset="0"/>
                <a:cs typeface="Arial" panose="020B0604020202020204" pitchFamily="34" charset="0"/>
              </a:rPr>
              <a:t>try {</a:t>
            </a:r>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count += is.read();</a:t>
            </a:r>
          </a:p>
          <a:p>
            <a:r>
              <a:rPr lang="pt-BR" sz="2400">
                <a:latin typeface="Arial" panose="020B0604020202020204" pitchFamily="34" charset="0"/>
                <a:cs typeface="Arial" panose="020B0604020202020204" pitchFamily="34" charset="0"/>
              </a:rPr>
              <a:t>             </a:t>
            </a:r>
            <a:r>
              <a:rPr lang="pt-BR" sz="2400" smtClean="0">
                <a:latin typeface="Arial" panose="020B0604020202020204" pitchFamily="34" charset="0"/>
                <a:cs typeface="Arial" panose="020B0604020202020204" pitchFamily="34" charset="0"/>
              </a:rPr>
              <a:t>} catch </a:t>
            </a:r>
            <a:r>
              <a:rPr lang="pt-BR" sz="2400">
                <a:latin typeface="Arial" panose="020B0604020202020204" pitchFamily="34" charset="0"/>
                <a:cs typeface="Arial" panose="020B0604020202020204" pitchFamily="34" charset="0"/>
              </a:rPr>
              <a:t>(IOException </a:t>
            </a:r>
            <a:r>
              <a:rPr lang="pt-BR" sz="2400">
                <a:latin typeface="Arial" panose="020B0604020202020204" pitchFamily="34" charset="0"/>
                <a:cs typeface="Arial" panose="020B0604020202020204" pitchFamily="34" charset="0"/>
              </a:rPr>
              <a:t>ioe</a:t>
            </a:r>
            <a:r>
              <a:rPr lang="pt-BR" sz="2400" smtClean="0">
                <a:latin typeface="Arial" panose="020B0604020202020204" pitchFamily="34" charset="0"/>
                <a:cs typeface="Arial" panose="020B0604020202020204" pitchFamily="34" charset="0"/>
              </a:rPr>
              <a:t>) {</a:t>
            </a:r>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a:t>
            </a:r>
            <a:r>
              <a:rPr lang="pt-BR" sz="2400" smtClean="0">
                <a:latin typeface="Arial" panose="020B0604020202020204" pitchFamily="34" charset="0"/>
                <a:cs typeface="Arial" panose="020B0604020202020204" pitchFamily="34" charset="0"/>
              </a:rPr>
              <a:t>  ioe.printStackTrace</a:t>
            </a:r>
            <a:r>
              <a:rPr lang="pt-BR" sz="2400">
                <a:latin typeface="Arial" panose="020B0604020202020204" pitchFamily="34" charset="0"/>
                <a:cs typeface="Arial" panose="020B0604020202020204" pitchFamily="34" charset="0"/>
              </a:rPr>
              <a:t>();</a:t>
            </a:r>
          </a:p>
          <a:p>
            <a:r>
              <a:rPr lang="pt-BR" sz="2400">
                <a:latin typeface="Arial" panose="020B0604020202020204" pitchFamily="34" charset="0"/>
                <a:cs typeface="Arial" panose="020B0604020202020204" pitchFamily="34" charset="0"/>
              </a:rPr>
              <a:t>             }</a:t>
            </a:r>
          </a:p>
          <a:p>
            <a:r>
              <a:rPr lang="pt-BR"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p:txBody>
      </p:sp>
      <p:sp>
        <p:nvSpPr>
          <p:cNvPr id="20" name="TextBox 19"/>
          <p:cNvSpPr txBox="1"/>
          <p:nvPr/>
        </p:nvSpPr>
        <p:spPr>
          <a:xfrm>
            <a:off x="7009260" y="3692800"/>
            <a:ext cx="4955428" cy="3046988"/>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r>
              <a:rPr lang="en-US" sz="2400">
                <a:latin typeface="Arial" panose="020B0604020202020204" pitchFamily="34" charset="0"/>
                <a:cs typeface="Arial" panose="020B0604020202020204" pitchFamily="34" charset="0"/>
              </a:rPr>
              <a:t>try </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for (int i </a:t>
            </a:r>
            <a:r>
              <a:rPr 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0</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i </a:t>
            </a:r>
            <a:r>
              <a:rPr lang="en-US" sz="2400">
                <a:latin typeface="Arial" panose="020B0604020202020204" pitchFamily="34" charset="0"/>
                <a:cs typeface="Arial" panose="020B0604020202020204" pitchFamily="34" charset="0"/>
              </a:rPr>
              <a:t>&lt; </a:t>
            </a:r>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i</a:t>
            </a:r>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count += is.read ();</a:t>
            </a:r>
          </a:p>
          <a:p>
            <a:r>
              <a:rPr lang="en-US" sz="2400">
                <a:latin typeface="Arial" panose="020B0604020202020204" pitchFamily="34" charset="0"/>
                <a:cs typeface="Arial" panose="020B0604020202020204" pitchFamily="34" charset="0"/>
              </a:rPr>
              <a:t>             }</a:t>
            </a: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catch </a:t>
            </a:r>
            <a:r>
              <a:rPr lang="en-US" sz="2400">
                <a:latin typeface="Arial" panose="020B0604020202020204" pitchFamily="34" charset="0"/>
                <a:cs typeface="Arial" panose="020B0604020202020204" pitchFamily="34" charset="0"/>
              </a:rPr>
              <a:t>(IOException </a:t>
            </a:r>
            <a:r>
              <a:rPr lang="en-US" sz="2400">
                <a:latin typeface="Arial" panose="020B0604020202020204" pitchFamily="34" charset="0"/>
                <a:cs typeface="Arial" panose="020B0604020202020204" pitchFamily="34" charset="0"/>
              </a:rPr>
              <a:t>ioe</a:t>
            </a:r>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ioe.printStackTrace();</a:t>
            </a:r>
          </a:p>
          <a:p>
            <a:r>
              <a:rPr lang="en-US"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5730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795323704"/>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74925" y="2695973"/>
            <a:ext cx="9312275" cy="461665"/>
          </a:xfrm>
          <a:prstGeom prst="rect">
            <a:avLst/>
          </a:prstGeom>
          <a:noFill/>
        </p:spPr>
        <p:txBody>
          <a:bodyPr wrap="square" rtlCol="0">
            <a:spAutoFit/>
          </a:bodyPr>
          <a:lstStyle/>
          <a:p>
            <a:pPr marL="342900" indent="-342900">
              <a:buFont typeface="Wingdings" panose="05000000000000000000" pitchFamily="2" charset="2"/>
              <a:buChar char="q"/>
            </a:pPr>
            <a:r>
              <a:rPr lang="vi-VN" sz="2400">
                <a:latin typeface="Arial" panose="020B0604020202020204" pitchFamily="34" charset="0"/>
                <a:cs typeface="Arial" panose="020B0604020202020204" pitchFamily="34" charset="0"/>
              </a:rPr>
              <a:t>String.length() sẽ nhanh </a:t>
            </a:r>
            <a:r>
              <a:rPr lang="vi-VN" sz="2400">
                <a:latin typeface="Arial" panose="020B0604020202020204" pitchFamily="34" charset="0"/>
                <a:cs typeface="Arial" panose="020B0604020202020204" pitchFamily="34" charset="0"/>
              </a:rPr>
              <a:t>hơn</a:t>
            </a:r>
            <a:r>
              <a:rPr lang="vi-VN" sz="2400" smtClean="0">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Hoặc </a:t>
            </a:r>
            <a:r>
              <a:rPr lang="en-US" sz="2400">
                <a:latin typeface="Arial" panose="020B0604020202020204" pitchFamily="34" charset="0"/>
                <a:cs typeface="Arial" panose="020B0604020202020204" pitchFamily="34" charset="0"/>
              </a:rPr>
              <a:t>isEmpty</a:t>
            </a:r>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
        <p:nvSpPr>
          <p:cNvPr id="18" name="TextBox 17"/>
          <p:cNvSpPr txBox="1"/>
          <p:nvPr/>
        </p:nvSpPr>
        <p:spPr>
          <a:xfrm>
            <a:off x="1656958" y="4005339"/>
            <a:ext cx="5074041" cy="1569660"/>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pt-BR" sz="240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return 	</a:t>
            </a:r>
            <a:endParaRPr lang="pt-BR" sz="2400" smtClean="0">
              <a:latin typeface="Arial" panose="020B0604020202020204" pitchFamily="34" charset="0"/>
              <a:cs typeface="Arial" panose="020B0604020202020204" pitchFamily="34" charset="0"/>
            </a:endParaRPr>
          </a:p>
          <a:p>
            <a:r>
              <a:rPr lang="pt-BR" sz="2400">
                <a:latin typeface="Arial" panose="020B0604020202020204" pitchFamily="34" charset="0"/>
                <a:cs typeface="Arial" panose="020B0604020202020204" pitchFamily="34" charset="0"/>
              </a:rPr>
              <a:t>	</a:t>
            </a:r>
            <a:r>
              <a:rPr lang="pt-BR" sz="2400" smtClean="0">
                <a:latin typeface="Arial" panose="020B0604020202020204" pitchFamily="34" charset="0"/>
                <a:cs typeface="Arial" panose="020B0604020202020204" pitchFamily="34" charset="0"/>
              </a:rPr>
              <a:t>doc.getContents</a:t>
            </a:r>
            <a:r>
              <a:rPr lang="pt-BR" sz="2400">
                <a:latin typeface="Arial" panose="020B0604020202020204" pitchFamily="34" charset="0"/>
                <a:cs typeface="Arial" panose="020B0604020202020204" pitchFamily="34" charset="0"/>
              </a:rPr>
              <a:t>().equals("");</a:t>
            </a:r>
          </a:p>
        </p:txBody>
      </p:sp>
      <p:sp>
        <p:nvSpPr>
          <p:cNvPr id="20" name="TextBox 19"/>
          <p:cNvSpPr txBox="1"/>
          <p:nvPr/>
        </p:nvSpPr>
        <p:spPr>
          <a:xfrm>
            <a:off x="6419300" y="3637172"/>
            <a:ext cx="5467899" cy="1569660"/>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return </a:t>
            </a:r>
            <a:endParaRPr lang="en-US" sz="2400" smtClean="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doc.getContents</a:t>
            </a:r>
            <a:r>
              <a:rPr lang="en-US" sz="2400">
                <a:latin typeface="Arial" panose="020B0604020202020204" pitchFamily="34" charset="0"/>
                <a:cs typeface="Arial" panose="020B0604020202020204" pitchFamily="34" charset="0"/>
              </a:rPr>
              <a:t>().length() == 0;</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93753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4239743379"/>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74925" y="2695973"/>
            <a:ext cx="9312275" cy="830997"/>
          </a:xfrm>
          <a:prstGeom prst="rect">
            <a:avLst/>
          </a:prstGeom>
          <a:noFill/>
        </p:spPr>
        <p:txBody>
          <a:bodyPr wrap="square" rtlCol="0">
            <a:spAutoFit/>
          </a:bodyPr>
          <a:lstStyle/>
          <a:p>
            <a:pPr marL="342900" indent="-342900">
              <a:buFont typeface="Wingdings" panose="05000000000000000000" pitchFamily="2" charset="2"/>
              <a:buChar char="q"/>
            </a:pPr>
            <a:r>
              <a:rPr lang="vi-VN" sz="2400">
                <a:latin typeface="Arial" panose="020B0604020202020204" pitchFamily="34" charset="0"/>
                <a:cs typeface="Arial" panose="020B0604020202020204" pitchFamily="34" charset="0"/>
              </a:rPr>
              <a:t>Sử dụng phương thức equalsIgnoreCase() để so sánh chuỗi mà không </a:t>
            </a:r>
            <a:r>
              <a:rPr lang="vi-VN" sz="2400">
                <a:latin typeface="Arial" panose="020B0604020202020204" pitchFamily="34" charset="0"/>
                <a:cs typeface="Arial" panose="020B0604020202020204" pitchFamily="34" charset="0"/>
              </a:rPr>
              <a:t>phân </a:t>
            </a:r>
            <a:r>
              <a:rPr lang="vi-VN" sz="2400" smtClean="0">
                <a:latin typeface="Arial" panose="020B0604020202020204" pitchFamily="34" charset="0"/>
                <a:cs typeface="Arial" panose="020B0604020202020204" pitchFamily="34" charset="0"/>
              </a:rPr>
              <a:t>biệt</a:t>
            </a:r>
            <a:r>
              <a:rPr lang="en-US" sz="2400" smtClean="0">
                <a:latin typeface="Arial" panose="020B0604020202020204" pitchFamily="34" charset="0"/>
                <a:cs typeface="Arial" panose="020B0604020202020204" pitchFamily="34" charset="0"/>
              </a:rPr>
              <a:t> chữ</a:t>
            </a:r>
            <a:r>
              <a:rPr lang="vi-VN" sz="2400" smtClean="0">
                <a:latin typeface="Arial" panose="020B0604020202020204" pitchFamily="34" charset="0"/>
                <a:cs typeface="Arial" panose="020B0604020202020204" pitchFamily="34" charset="0"/>
              </a:rPr>
              <a:t> hoa</a:t>
            </a:r>
            <a:r>
              <a:rPr lang="en-US" sz="2400" smtClean="0">
                <a:latin typeface="Arial" panose="020B0604020202020204" pitchFamily="34" charset="0"/>
                <a:cs typeface="Arial" panose="020B0604020202020204" pitchFamily="34" charset="0"/>
              </a:rPr>
              <a:t> chữ</a:t>
            </a:r>
            <a:r>
              <a:rPr lang="vi-VN" sz="2400" smtClean="0">
                <a:latin typeface="Arial" panose="020B0604020202020204" pitchFamily="34" charset="0"/>
                <a:cs typeface="Arial" panose="020B0604020202020204" pitchFamily="34" charset="0"/>
              </a:rPr>
              <a:t> thường</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p:txBody>
      </p:sp>
      <p:sp>
        <p:nvSpPr>
          <p:cNvPr id="18" name="TextBox 17"/>
          <p:cNvSpPr txBox="1"/>
          <p:nvPr/>
        </p:nvSpPr>
        <p:spPr>
          <a:xfrm>
            <a:off x="1768475" y="3588453"/>
            <a:ext cx="5074041" cy="2308324"/>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if(str1.toUpperCase</a:t>
            </a:r>
            <a:r>
              <a:rPr lang="en-US" sz="2400">
                <a:latin typeface="Arial" panose="020B0604020202020204" pitchFamily="34" charset="0"/>
                <a:cs typeface="Arial" panose="020B0604020202020204" pitchFamily="34" charset="0"/>
              </a:rPr>
              <a:t>().</a:t>
            </a:r>
            <a:r>
              <a:rPr lang="en-US" sz="2400" smtClean="0">
                <a:latin typeface="Arial" panose="020B0604020202020204" pitchFamily="34" charset="0"/>
                <a:cs typeface="Arial" panose="020B0604020202020204" pitchFamily="34" charset="0"/>
              </a:rPr>
              <a:t>equals(str2))      </a:t>
            </a:r>
            <a:endParaRPr lang="en-US" sz="240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System.out.println</a:t>
            </a:r>
            <a:r>
              <a:rPr lang="en-US" sz="2400" smtClean="0">
                <a:latin typeface="Arial" panose="020B0604020202020204" pitchFamily="34" charset="0"/>
                <a:cs typeface="Arial" panose="020B0604020202020204" pitchFamily="34" charset="0"/>
              </a:rPr>
              <a:t>(“Equals</a:t>
            </a:r>
            <a:r>
              <a:rPr lang="en-US" sz="2400">
                <a:latin typeface="Arial" panose="020B0604020202020204" pitchFamily="34" charset="0"/>
                <a:cs typeface="Arial" panose="020B0604020202020204" pitchFamily="34" charset="0"/>
              </a:rPr>
              <a:t>");</a:t>
            </a:r>
          </a:p>
          <a:p>
            <a:r>
              <a:rPr lang="en-US" sz="2400" smtClean="0">
                <a:latin typeface="Arial" panose="020B0604020202020204" pitchFamily="34" charset="0"/>
                <a:cs typeface="Arial" panose="020B0604020202020204" pitchFamily="34" charset="0"/>
              </a:rPr>
              <a:t>} </a:t>
            </a:r>
            <a:endParaRPr lang="pt-BR" sz="2400">
              <a:latin typeface="Arial" panose="020B0604020202020204" pitchFamily="34" charset="0"/>
              <a:cs typeface="Arial" panose="020B0604020202020204" pitchFamily="34" charset="0"/>
            </a:endParaRPr>
          </a:p>
        </p:txBody>
      </p:sp>
      <p:sp>
        <p:nvSpPr>
          <p:cNvPr id="20" name="TextBox 19"/>
          <p:cNvSpPr txBox="1"/>
          <p:nvPr/>
        </p:nvSpPr>
        <p:spPr>
          <a:xfrm>
            <a:off x="6922220" y="3588453"/>
            <a:ext cx="5467899" cy="2308324"/>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if(str1.equalsIgnoreCase(str2)</a:t>
            </a:r>
            <a:endParaRPr lang="en-US" sz="240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System.out.println</a:t>
            </a:r>
            <a:r>
              <a:rPr lang="en-US" sz="2400" smtClean="0">
                <a:latin typeface="Arial" panose="020B0604020202020204" pitchFamily="34" charset="0"/>
                <a:cs typeface="Arial" panose="020B0604020202020204" pitchFamily="34" charset="0"/>
              </a:rPr>
              <a:t>(“Equals</a:t>
            </a:r>
            <a:r>
              <a:rPr lang="en-US" sz="2400">
                <a:latin typeface="Arial" panose="020B0604020202020204" pitchFamily="34" charset="0"/>
                <a:cs typeface="Arial" panose="020B0604020202020204" pitchFamily="34" charset="0"/>
              </a:rPr>
              <a:t>");</a:t>
            </a:r>
          </a:p>
          <a:p>
            <a:r>
              <a:rPr lang="en-US" sz="2400" smtClean="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5944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1180982671"/>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TextBox 17"/>
          <p:cNvSpPr txBox="1"/>
          <p:nvPr/>
        </p:nvSpPr>
        <p:spPr>
          <a:xfrm>
            <a:off x="2301128" y="3582554"/>
            <a:ext cx="5074041" cy="2308324"/>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if </a:t>
            </a:r>
            <a:r>
              <a:rPr lang="en-US" sz="2400">
                <a:latin typeface="Arial" panose="020B0604020202020204" pitchFamily="34" charset="0"/>
                <a:cs typeface="Arial" panose="020B0604020202020204" pitchFamily="34" charset="0"/>
              </a:rPr>
              <a:t>(</a:t>
            </a:r>
            <a:r>
              <a:rPr lang="en-US" sz="2400" smtClean="0">
                <a:latin typeface="Arial" panose="020B0604020202020204" pitchFamily="34" charset="0"/>
                <a:cs typeface="Arial" panose="020B0604020202020204" pitchFamily="34" charset="0"/>
              </a:rPr>
              <a:t>str.startsWith</a:t>
            </a:r>
            <a:r>
              <a:rPr lang="en-US" sz="2400">
                <a:latin typeface="Arial" panose="020B0604020202020204" pitchFamily="34" charset="0"/>
                <a:cs typeface="Arial" panose="020B0604020202020204" pitchFamily="34" charset="0"/>
              </a:rPr>
              <a:t>("</a:t>
            </a:r>
            <a:r>
              <a:rPr lang="en-US" sz="2400" smtClean="0">
                <a:latin typeface="Arial" panose="020B0604020202020204" pitchFamily="34" charset="0"/>
                <a:cs typeface="Arial" panose="020B0604020202020204" pitchFamily="34" charset="0"/>
              </a:rPr>
              <a:t>D)</a:t>
            </a:r>
          </a:p>
          <a:p>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str </a:t>
            </a:r>
            <a:r>
              <a:rPr lang="en-US" sz="2400">
                <a:latin typeface="Arial" panose="020B0604020202020204" pitchFamily="34" charset="0"/>
                <a:cs typeface="Arial" panose="020B0604020202020204" pitchFamily="34" charset="0"/>
              </a:rPr>
              <a:t>= "data";</a:t>
            </a:r>
          </a:p>
          <a:p>
            <a:r>
              <a:rPr lang="en-US" sz="2400" smtClean="0">
                <a:latin typeface="Arial" panose="020B0604020202020204" pitchFamily="34" charset="0"/>
                <a:cs typeface="Arial" panose="020B0604020202020204" pitchFamily="34" charset="0"/>
              </a:rPr>
              <a:t>}</a:t>
            </a:r>
            <a:endParaRPr lang="pt-BR" sz="2400">
              <a:latin typeface="Arial" panose="020B0604020202020204" pitchFamily="34" charset="0"/>
              <a:cs typeface="Arial" panose="020B0604020202020204" pitchFamily="34" charset="0"/>
            </a:endParaRPr>
          </a:p>
        </p:txBody>
      </p:sp>
      <p:sp>
        <p:nvSpPr>
          <p:cNvPr id="20" name="TextBox 19"/>
          <p:cNvSpPr txBox="1"/>
          <p:nvPr/>
        </p:nvSpPr>
        <p:spPr>
          <a:xfrm>
            <a:off x="6922220" y="3588453"/>
            <a:ext cx="5467899" cy="2308324"/>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if </a:t>
            </a:r>
            <a:r>
              <a:rPr lang="en-US" sz="2400" smtClean="0">
                <a:latin typeface="Arial" panose="020B0604020202020204" pitchFamily="34" charset="0"/>
                <a:cs typeface="Arial" panose="020B0604020202020204" pitchFamily="34" charset="0"/>
              </a:rPr>
              <a:t>(str.charAt(0) </a:t>
            </a:r>
            <a:r>
              <a:rPr 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D</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str </a:t>
            </a:r>
            <a:r>
              <a:rPr lang="en-US" sz="2400">
                <a:latin typeface="Arial" panose="020B0604020202020204" pitchFamily="34" charset="0"/>
                <a:cs typeface="Arial" panose="020B0604020202020204" pitchFamily="34" charset="0"/>
              </a:rPr>
              <a:t>= "data"; </a:t>
            </a:r>
          </a:p>
          <a:p>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0403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3685027859"/>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p:cNvSpPr txBox="1"/>
          <p:nvPr/>
        </p:nvSpPr>
        <p:spPr>
          <a:xfrm>
            <a:off x="2574925" y="2695973"/>
            <a:ext cx="9312275" cy="461665"/>
          </a:xfrm>
          <a:prstGeom prst="rect">
            <a:avLst/>
          </a:prstGeom>
          <a:noFill/>
        </p:spPr>
        <p:txBody>
          <a:bodyPr wrap="square" rtlCol="0">
            <a:spAutoFit/>
          </a:bodyPr>
          <a:lstStyle/>
          <a:p>
            <a:pPr marL="342900" indent="-342900">
              <a:buFont typeface="Wingdings" panose="05000000000000000000" pitchFamily="2" charset="2"/>
              <a:buChar char="q"/>
            </a:pPr>
            <a:r>
              <a:rPr lang="vi-VN" sz="2400">
                <a:latin typeface="Arial" panose="020B0604020202020204" pitchFamily="34" charset="0"/>
                <a:cs typeface="Arial" panose="020B0604020202020204" pitchFamily="34" charset="0"/>
              </a:rPr>
              <a:t>Sử dụng System.arraycopy</a:t>
            </a:r>
            <a:r>
              <a:rPr lang="vi-VN" sz="2400">
                <a:latin typeface="Arial" panose="020B0604020202020204" pitchFamily="34" charset="0"/>
                <a:cs typeface="Arial" panose="020B0604020202020204" pitchFamily="34" charset="0"/>
              </a:rPr>
              <a:t>() </a:t>
            </a:r>
            <a:r>
              <a:rPr lang="vi-VN" sz="2400" smtClean="0">
                <a:latin typeface="Arial" panose="020B0604020202020204" pitchFamily="34" charset="0"/>
                <a:cs typeface="Arial" panose="020B0604020202020204" pitchFamily="34" charset="0"/>
              </a:rPr>
              <a:t>nhanh </a:t>
            </a:r>
            <a:r>
              <a:rPr lang="vi-VN" sz="2400">
                <a:latin typeface="Arial" panose="020B0604020202020204" pitchFamily="34" charset="0"/>
                <a:cs typeface="Arial" panose="020B0604020202020204" pitchFamily="34" charset="0"/>
              </a:rPr>
              <a:t>hơn </a:t>
            </a:r>
            <a:r>
              <a:rPr lang="en-US" sz="2400" smtClean="0">
                <a:latin typeface="Arial" panose="020B0604020202020204" pitchFamily="34" charset="0"/>
                <a:cs typeface="Arial" panose="020B0604020202020204" pitchFamily="34" charset="0"/>
              </a:rPr>
              <a:t>so với vòng lặp.</a:t>
            </a:r>
            <a:endParaRPr lang="en-US" sz="2400">
              <a:latin typeface="Arial" panose="020B0604020202020204" pitchFamily="34" charset="0"/>
              <a:cs typeface="Arial" panose="020B0604020202020204" pitchFamily="34" charset="0"/>
            </a:endParaRPr>
          </a:p>
        </p:txBody>
      </p:sp>
      <p:sp>
        <p:nvSpPr>
          <p:cNvPr id="18" name="TextBox 17"/>
          <p:cNvSpPr txBox="1"/>
          <p:nvPr/>
        </p:nvSpPr>
        <p:spPr>
          <a:xfrm>
            <a:off x="1871961" y="3588453"/>
            <a:ext cx="5074041" cy="2308324"/>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f</a:t>
            </a:r>
            <a:r>
              <a:rPr lang="en-US" sz="2400" smtClean="0">
                <a:latin typeface="Arial" panose="020B0604020202020204" pitchFamily="34" charset="0"/>
                <a:cs typeface="Arial" panose="020B0604020202020204" pitchFamily="34" charset="0"/>
              </a:rPr>
              <a:t>or (</a:t>
            </a:r>
            <a:r>
              <a:rPr lang="en-US" sz="2400">
                <a:latin typeface="Arial" panose="020B0604020202020204" pitchFamily="34" charset="0"/>
                <a:cs typeface="Arial" panose="020B0604020202020204" pitchFamily="34" charset="0"/>
              </a:rPr>
              <a:t>int i=0;i&lt;length;i++)</a:t>
            </a:r>
          </a:p>
          <a:p>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copy [i] = </a:t>
            </a:r>
            <a:r>
              <a:rPr lang="en-US" sz="2400">
                <a:latin typeface="Arial" panose="020B0604020202020204" pitchFamily="34" charset="0"/>
                <a:cs typeface="Arial" panose="020B0604020202020204" pitchFamily="34" charset="0"/>
              </a:rPr>
              <a:t>array[i</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a:t>
            </a:r>
            <a:endParaRPr lang="pt-BR" sz="2400">
              <a:latin typeface="Arial" panose="020B0604020202020204" pitchFamily="34" charset="0"/>
              <a:cs typeface="Arial" panose="020B0604020202020204" pitchFamily="34" charset="0"/>
            </a:endParaRPr>
          </a:p>
        </p:txBody>
      </p:sp>
      <p:sp>
        <p:nvSpPr>
          <p:cNvPr id="20" name="TextBox 19"/>
          <p:cNvSpPr txBox="1"/>
          <p:nvPr/>
        </p:nvSpPr>
        <p:spPr>
          <a:xfrm>
            <a:off x="6057900" y="3636007"/>
            <a:ext cx="6356001" cy="1200329"/>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System.arraycopy(array</a:t>
            </a:r>
            <a:r>
              <a:rPr 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0</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copy</a:t>
            </a:r>
            <a:r>
              <a:rPr 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0</a:t>
            </a:r>
            <a:r>
              <a:rPr lang="en-US" sz="2400" smtClean="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length);</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9878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47746" y="2939244"/>
            <a:ext cx="10058400" cy="402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2670648" cy="523220"/>
            </a:xfrm>
            <a:prstGeom prst="rect">
              <a:avLst/>
            </a:prstGeom>
          </p:spPr>
          <p:txBody>
            <a:bodyPr wrap="square">
              <a:spAutoFit/>
            </a:bodyPr>
            <a:lstStyle/>
            <a:p>
              <a:pPr lvl="0"/>
              <a:r>
                <a:rPr lang="en-US" sz="2800" smtClean="0">
                  <a:latin typeface="Arial" panose="020B0604020202020204" pitchFamily="34" charset="0"/>
                  <a:cs typeface="Arial" panose="020B0604020202020204" pitchFamily="34" charset="0"/>
                </a:rPr>
                <a:t>1.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tên</a:t>
              </a:r>
              <a:endParaRPr lang="en-US" sz="2800"/>
            </a:p>
          </p:txBody>
        </p:sp>
      </p:grpSp>
      <p:graphicFrame>
        <p:nvGraphicFramePr>
          <p:cNvPr id="3" name="Diagram 2"/>
          <p:cNvGraphicFramePr/>
          <p:nvPr>
            <p:extLst>
              <p:ext uri="{D42A27DB-BD31-4B8C-83A1-F6EECF244321}">
                <p14:modId xmlns:p14="http://schemas.microsoft.com/office/powerpoint/2010/main" val="1105895018"/>
              </p:ext>
            </p:extLst>
          </p:nvPr>
        </p:nvGraphicFramePr>
        <p:xfrm>
          <a:off x="2536189" y="2072648"/>
          <a:ext cx="9215120" cy="40538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932197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994013092"/>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TextBox 17"/>
          <p:cNvSpPr txBox="1"/>
          <p:nvPr/>
        </p:nvSpPr>
        <p:spPr>
          <a:xfrm>
            <a:off x="2582780" y="3636006"/>
            <a:ext cx="5074041" cy="1200329"/>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Thread.sleep(100);</a:t>
            </a:r>
            <a:endParaRPr lang="pt-BR" sz="2400">
              <a:latin typeface="Arial" panose="020B0604020202020204" pitchFamily="34" charset="0"/>
              <a:cs typeface="Arial" panose="020B0604020202020204" pitchFamily="34" charset="0"/>
            </a:endParaRPr>
          </a:p>
        </p:txBody>
      </p:sp>
      <p:sp>
        <p:nvSpPr>
          <p:cNvPr id="20" name="TextBox 19"/>
          <p:cNvSpPr txBox="1"/>
          <p:nvPr/>
        </p:nvSpPr>
        <p:spPr>
          <a:xfrm>
            <a:off x="7143749" y="3636007"/>
            <a:ext cx="5270152" cy="1200329"/>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this.wait(100);</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6167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0" y="731574"/>
              <a:ext cx="3677691" cy="523220"/>
            </a:xfrm>
            <a:prstGeom prst="rect">
              <a:avLst/>
            </a:prstGeom>
          </p:spPr>
          <p:txBody>
            <a:bodyPr wrap="square">
              <a:spAutoFit/>
            </a:bodyPr>
            <a:lstStyle/>
            <a:p>
              <a:pPr lvl="0"/>
              <a:r>
                <a:rPr lang="en-US" sz="2800">
                  <a:latin typeface="Arial" panose="020B0604020202020204" pitchFamily="34" charset="0"/>
                  <a:cs typeface="Arial" panose="020B0604020202020204" pitchFamily="34" charset="0"/>
                </a:rPr>
                <a:t>3</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tối ưu code</a:t>
              </a:r>
              <a:endParaRPr lang="en-US" sz="2800"/>
            </a:p>
          </p:txBody>
        </p:sp>
      </p:grpSp>
      <p:sp>
        <p:nvSpPr>
          <p:cNvPr id="19" name="Round Same Side Corner Rectangle 4"/>
          <p:cNvSpPr txBox="1"/>
          <p:nvPr/>
        </p:nvSpPr>
        <p:spPr>
          <a:xfrm>
            <a:off x="2582780" y="1979882"/>
            <a:ext cx="2255369" cy="425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Tên hằng</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544505097"/>
              </p:ext>
            </p:extLst>
          </p:nvPr>
        </p:nvGraphicFramePr>
        <p:xfrm>
          <a:off x="2146299" y="1320933"/>
          <a:ext cx="9169400" cy="20941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TextBox 17"/>
          <p:cNvSpPr txBox="1"/>
          <p:nvPr/>
        </p:nvSpPr>
        <p:spPr>
          <a:xfrm>
            <a:off x="2152259" y="3453396"/>
            <a:ext cx="5074041" cy="2308324"/>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Không nên</a:t>
            </a:r>
          </a:p>
          <a:p>
            <a:endParaRPr lang="en-US" sz="2400" smtClean="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for(int i=0</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i&lt;str.length</a:t>
            </a:r>
            <a:r>
              <a:rPr lang="en-US" sz="2400">
                <a:latin typeface="Arial" panose="020B0604020202020204" pitchFamily="34" charset="0"/>
                <a:cs typeface="Arial" panose="020B0604020202020204" pitchFamily="34" charset="0"/>
              </a:rPr>
              <a:t>(); i++)</a:t>
            </a:r>
          </a:p>
          <a:p>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System.out.println(str.charAt(i));</a:t>
            </a:r>
            <a:endParaRPr lang="en-US" sz="240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a:t>
            </a:r>
            <a:endParaRPr lang="pt-BR" sz="2400">
              <a:latin typeface="Arial" panose="020B0604020202020204" pitchFamily="34" charset="0"/>
              <a:cs typeface="Arial" panose="020B0604020202020204" pitchFamily="34" charset="0"/>
            </a:endParaRPr>
          </a:p>
        </p:txBody>
      </p:sp>
      <p:sp>
        <p:nvSpPr>
          <p:cNvPr id="20" name="TextBox 19"/>
          <p:cNvSpPr txBox="1"/>
          <p:nvPr/>
        </p:nvSpPr>
        <p:spPr>
          <a:xfrm>
            <a:off x="7452359" y="3430267"/>
            <a:ext cx="4961541" cy="2677656"/>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N</a:t>
            </a:r>
            <a:r>
              <a:rPr lang="en-US" sz="2400" smtClean="0">
                <a:latin typeface="Arial" panose="020B0604020202020204" pitchFamily="34" charset="0"/>
                <a:cs typeface="Arial" panose="020B0604020202020204" pitchFamily="34" charset="0"/>
              </a:rPr>
              <a:t>ên</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char[] carr = str.toCharArray</a:t>
            </a:r>
            <a:r>
              <a:rPr lang="en-US" sz="2400">
                <a:latin typeface="Arial" panose="020B0604020202020204" pitchFamily="34" charset="0"/>
                <a:cs typeface="Arial" panose="020B0604020202020204" pitchFamily="34" charset="0"/>
              </a:rPr>
              <a:t>(); </a:t>
            </a:r>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for(int </a:t>
            </a:r>
            <a:r>
              <a:rPr lang="en-US" sz="2400">
                <a:latin typeface="Arial" panose="020B0604020202020204" pitchFamily="34" charset="0"/>
                <a:cs typeface="Arial" panose="020B0604020202020204" pitchFamily="34" charset="0"/>
              </a:rPr>
              <a:t>i=0; i&lt;carr.length; i++)</a:t>
            </a:r>
          </a:p>
          <a:p>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System.out.println(carr[i</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0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8165" y="1147806"/>
            <a:ext cx="8596668" cy="777261"/>
          </a:xfrm>
        </p:spPr>
        <p:txBody>
          <a:bodyPr>
            <a:noAutofit/>
          </a:bodyPr>
          <a:lstStyle/>
          <a:p>
            <a:pPr algn="ctr"/>
            <a:r>
              <a:rPr lang="en-US" sz="4800" i="1" smtClean="0">
                <a:solidFill>
                  <a:schemeClr val="accent4">
                    <a:lumMod val="75000"/>
                  </a:schemeClr>
                </a:solidFill>
                <a:latin typeface="Arial" panose="020B0604020202020204" pitchFamily="34" charset="0"/>
                <a:cs typeface="Arial" panose="020B0604020202020204" pitchFamily="34" charset="0"/>
              </a:rPr>
              <a:t>Thank you for your time and attention!</a:t>
            </a:r>
            <a:br>
              <a:rPr lang="en-US" sz="4800" i="1" smtClean="0">
                <a:solidFill>
                  <a:schemeClr val="accent4">
                    <a:lumMod val="75000"/>
                  </a:schemeClr>
                </a:solidFill>
                <a:latin typeface="Arial" panose="020B0604020202020204" pitchFamily="34" charset="0"/>
                <a:cs typeface="Arial" panose="020B0604020202020204" pitchFamily="34" charset="0"/>
              </a:rPr>
            </a:br>
            <a:endParaRPr lang="en-US" sz="4800" i="1">
              <a:solidFill>
                <a:schemeClr val="accent4">
                  <a:lumMod val="75000"/>
                </a:schemeClr>
              </a:solidFill>
              <a:latin typeface="Arial" panose="020B0604020202020204" pitchFamily="34" charset="0"/>
              <a:cs typeface="Arial" panose="020B0604020202020204" pitchFamily="34" charset="0"/>
            </a:endParaRPr>
          </a:p>
        </p:txBody>
      </p:sp>
      <p:sp>
        <p:nvSpPr>
          <p:cNvPr id="5" name="Rectangle 4"/>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Title 3"/>
          <p:cNvSpPr txBox="1">
            <a:spLocks/>
          </p:cNvSpPr>
          <p:nvPr/>
        </p:nvSpPr>
        <p:spPr>
          <a:xfrm>
            <a:off x="2422504" y="3410594"/>
            <a:ext cx="9190375" cy="205294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i="1" smtClean="0">
                <a:solidFill>
                  <a:schemeClr val="tx1"/>
                </a:solidFill>
                <a:latin typeface="Arial" panose="020B0604020202020204" pitchFamily="34" charset="0"/>
                <a:cs typeface="Arial" panose="020B0604020202020204" pitchFamily="34" charset="0"/>
              </a:rPr>
              <a:t>Sources:</a:t>
            </a:r>
            <a:endParaRPr lang="en-US" sz="2400" i="1" smtClean="0">
              <a:solidFill>
                <a:schemeClr val="tx1"/>
              </a:solidFill>
              <a:latin typeface="Arial" panose="020B0604020202020204" pitchFamily="34" charset="0"/>
              <a:cs typeface="Arial" panose="020B0604020202020204" pitchFamily="34" charset="0"/>
            </a:endParaRPr>
          </a:p>
          <a:p>
            <a:endParaRPr lang="en-US" sz="2400" i="1" smtClean="0">
              <a:solidFill>
                <a:schemeClr val="tx1"/>
              </a:solidFill>
              <a:latin typeface="Arial" panose="020B0604020202020204" pitchFamily="34" charset="0"/>
              <a:cs typeface="Arial" panose="020B0604020202020204" pitchFamily="34" charset="0"/>
            </a:endParaRPr>
          </a:p>
          <a:p>
            <a:pPr marL="685800" lvl="0" indent="-685800">
              <a:buFont typeface="Wingdings" panose="05000000000000000000" pitchFamily="2" charset="2"/>
              <a:buChar char="q"/>
            </a:pPr>
            <a:r>
              <a:rPr lang="en-US" sz="2400" smtClean="0">
                <a:solidFill>
                  <a:srgbClr val="FF0000"/>
                </a:solidFill>
                <a:latin typeface="Times New Roman"/>
                <a:ea typeface="Times New Roman"/>
                <a:cs typeface="Times New Roman"/>
                <a:sym typeface="Times New Roman"/>
              </a:rPr>
              <a:t>oracle.com/technetwork/articles/javase/codeconvtoc-136057.html</a:t>
            </a:r>
          </a:p>
          <a:p>
            <a:pPr marL="685800" lvl="0" indent="-685800">
              <a:buFont typeface="Wingdings" panose="05000000000000000000" pitchFamily="2" charset="2"/>
              <a:buChar char="q"/>
            </a:pPr>
            <a:r>
              <a:rPr lang="en-US" sz="2400" smtClean="0">
                <a:solidFill>
                  <a:srgbClr val="FF0000"/>
                </a:solidFill>
                <a:latin typeface="Times New Roman"/>
                <a:ea typeface="Times New Roman"/>
                <a:cs typeface="Times New Roman"/>
                <a:sym typeface="Times New Roman"/>
              </a:rPr>
              <a:t>windybook.com/mot-ky-thuat-phong-cach-lap-trinh</a:t>
            </a:r>
            <a:r>
              <a:rPr lang="en-US" sz="2400" smtClean="0">
                <a:solidFill>
                  <a:srgbClr val="FF0000"/>
                </a:solidFill>
                <a:latin typeface="Times New Roman"/>
                <a:ea typeface="Times New Roman"/>
                <a:cs typeface="Times New Roman"/>
                <a:sym typeface="Times New Roman"/>
              </a:rPr>
              <a:t>/</a:t>
            </a:r>
          </a:p>
          <a:p>
            <a:pPr marL="685800" lvl="0" indent="-685800">
              <a:buFont typeface="Wingdings" panose="05000000000000000000" pitchFamily="2" charset="2"/>
              <a:buChar char="q"/>
            </a:pPr>
            <a:r>
              <a:rPr lang="en-US" sz="2400">
                <a:solidFill>
                  <a:srgbClr val="FF0000"/>
                </a:solidFill>
                <a:latin typeface="Times New Roman"/>
                <a:ea typeface="Times New Roman"/>
                <a:cs typeface="Times New Roman"/>
                <a:sym typeface="Times New Roman"/>
              </a:rPr>
              <a:t>https://viblo.asia/hungtdo/posts/n7prv3Q9MKod</a:t>
            </a:r>
            <a:endParaRPr lang="en-US" sz="2400">
              <a:solidFill>
                <a:srgbClr val="FF0000"/>
              </a:solidFill>
              <a:latin typeface="Times New Roman"/>
              <a:ea typeface="Times New Roman"/>
              <a:cs typeface="Times New Roman"/>
              <a:sym typeface="Times New Roman"/>
            </a:endParaRPr>
          </a:p>
          <a:p>
            <a:endParaRPr lang="en-US" sz="2400" i="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376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47746" y="2939244"/>
            <a:ext cx="10058400" cy="402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2670648" cy="523220"/>
            </a:xfrm>
            <a:prstGeom prst="rect">
              <a:avLst/>
            </a:prstGeom>
          </p:spPr>
          <p:txBody>
            <a:bodyPr wrap="square">
              <a:spAutoFit/>
            </a:bodyPr>
            <a:lstStyle/>
            <a:p>
              <a:pPr lvl="0"/>
              <a:r>
                <a:rPr lang="en-US" sz="2800" smtClean="0">
                  <a:latin typeface="Arial" panose="020B0604020202020204" pitchFamily="34" charset="0"/>
                  <a:cs typeface="Arial" panose="020B0604020202020204" pitchFamily="34" charset="0"/>
                </a:rPr>
                <a:t>1.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tên</a:t>
              </a:r>
              <a:endParaRPr lang="en-US" sz="2800"/>
            </a:p>
          </p:txBody>
        </p:sp>
      </p:grpSp>
      <p:graphicFrame>
        <p:nvGraphicFramePr>
          <p:cNvPr id="3" name="Diagram 2"/>
          <p:cNvGraphicFramePr/>
          <p:nvPr>
            <p:extLst>
              <p:ext uri="{D42A27DB-BD31-4B8C-83A1-F6EECF244321}">
                <p14:modId xmlns:p14="http://schemas.microsoft.com/office/powerpoint/2010/main" val="2489625515"/>
              </p:ext>
            </p:extLst>
          </p:nvPr>
        </p:nvGraphicFramePr>
        <p:xfrm>
          <a:off x="2154642" y="2186948"/>
          <a:ext cx="9215120" cy="40538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p:cNvSpPr txBox="1"/>
          <p:nvPr/>
        </p:nvSpPr>
        <p:spPr>
          <a:xfrm>
            <a:off x="4547422" y="2948460"/>
            <a:ext cx="6548044" cy="461665"/>
          </a:xfrm>
          <a:prstGeom prst="rect">
            <a:avLst/>
          </a:prstGeom>
          <a:noFill/>
        </p:spPr>
        <p:txBody>
          <a:bodyPr wrap="square" rtlCol="0">
            <a:spAutoFit/>
          </a:bodyPr>
          <a:lstStyle/>
          <a:p>
            <a:pPr lvl="0"/>
            <a:r>
              <a:rPr lang="en-US" sz="2400">
                <a:latin typeface="Arial" panose="020B0604020202020204" pitchFamily="34" charset="0"/>
                <a:cs typeface="Arial" panose="020B0604020202020204" pitchFamily="34" charset="0"/>
              </a:rPr>
              <a:t>Nên dùng (cụm) danh từ, và viết hoa kí tự đầu.</a:t>
            </a:r>
            <a:endParaRPr lang="en-US" sz="2400"/>
          </a:p>
        </p:txBody>
      </p:sp>
    </p:spTree>
    <p:extLst>
      <p:ext uri="{BB962C8B-B14F-4D97-AF65-F5344CB8AC3E}">
        <p14:creationId xmlns:p14="http://schemas.microsoft.com/office/powerpoint/2010/main" val="28303398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47746" y="2939244"/>
            <a:ext cx="10058400" cy="402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2670648" cy="523220"/>
            </a:xfrm>
            <a:prstGeom prst="rect">
              <a:avLst/>
            </a:prstGeom>
          </p:spPr>
          <p:txBody>
            <a:bodyPr wrap="square">
              <a:spAutoFit/>
            </a:bodyPr>
            <a:lstStyle/>
            <a:p>
              <a:pPr lvl="0"/>
              <a:r>
                <a:rPr lang="en-US" sz="2800" smtClean="0">
                  <a:latin typeface="Arial" panose="020B0604020202020204" pitchFamily="34" charset="0"/>
                  <a:cs typeface="Arial" panose="020B0604020202020204" pitchFamily="34" charset="0"/>
                </a:rPr>
                <a:t>1.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tên</a:t>
              </a:r>
              <a:endParaRPr lang="en-US" sz="2800"/>
            </a:p>
          </p:txBody>
        </p:sp>
      </p:grpSp>
      <p:grpSp>
        <p:nvGrpSpPr>
          <p:cNvPr id="23" name="Group 22"/>
          <p:cNvGrpSpPr/>
          <p:nvPr/>
        </p:nvGrpSpPr>
        <p:grpSpPr>
          <a:xfrm>
            <a:off x="2151491" y="1733359"/>
            <a:ext cx="9621409" cy="980351"/>
            <a:chOff x="2151491" y="2033613"/>
            <a:chExt cx="9621409" cy="1439451"/>
          </a:xfrm>
        </p:grpSpPr>
        <p:grpSp>
          <p:nvGrpSpPr>
            <p:cNvPr id="17" name="Group 16"/>
            <p:cNvGrpSpPr/>
            <p:nvPr/>
          </p:nvGrpSpPr>
          <p:grpSpPr>
            <a:xfrm>
              <a:off x="2151491" y="2033613"/>
              <a:ext cx="2395931" cy="1439451"/>
              <a:chOff x="0" y="342013"/>
              <a:chExt cx="2395931" cy="1439451"/>
            </a:xfrm>
          </p:grpSpPr>
          <p:sp>
            <p:nvSpPr>
              <p:cNvPr id="18" name="Round Same Side Corner Rectangle 17"/>
              <p:cNvSpPr/>
              <p:nvPr/>
            </p:nvSpPr>
            <p:spPr>
              <a:xfrm>
                <a:off x="0" y="342013"/>
                <a:ext cx="2395931" cy="1439451"/>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 Same Side Corner Rectangle 4"/>
              <p:cNvSpPr txBox="1"/>
              <p:nvPr/>
            </p:nvSpPr>
            <p:spPr>
              <a:xfrm>
                <a:off x="70281" y="412294"/>
                <a:ext cx="2255369" cy="1369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err="1" smtClean="0">
                    <a:latin typeface="Arial" panose="020B0604020202020204" pitchFamily="34" charset="0"/>
                    <a:cs typeface="Arial" panose="020B0604020202020204" pitchFamily="34" charset="0"/>
                  </a:rPr>
                  <a:t>Tên</a:t>
                </a:r>
                <a:r>
                  <a:rPr lang="en-US" sz="2400" kern="1200" smtClean="0">
                    <a:latin typeface="Arial" panose="020B0604020202020204" pitchFamily="34" charset="0"/>
                    <a:cs typeface="Arial" panose="020B0604020202020204" pitchFamily="34" charset="0"/>
                  </a:rPr>
                  <a:t> hàm:</a:t>
                </a:r>
                <a:endParaRPr lang="en-US" sz="2400" kern="1200">
                  <a:latin typeface="Arial" panose="020B0604020202020204" pitchFamily="34" charset="0"/>
                  <a:cs typeface="Arial" panose="020B0604020202020204" pitchFamily="34" charset="0"/>
                </a:endParaRPr>
              </a:p>
            </p:txBody>
          </p:sp>
        </p:grpSp>
        <p:sp>
          <p:nvSpPr>
            <p:cNvPr id="6" name="TextBox 5"/>
            <p:cNvSpPr txBox="1"/>
            <p:nvPr/>
          </p:nvSpPr>
          <p:spPr>
            <a:xfrm>
              <a:off x="4547422" y="2525660"/>
              <a:ext cx="7225478" cy="830997"/>
            </a:xfrm>
            <a:prstGeom prst="rect">
              <a:avLst/>
            </a:prstGeom>
            <a:noFill/>
          </p:spPr>
          <p:txBody>
            <a:bodyPr wrap="square" rtlCol="0">
              <a:spAutoFit/>
            </a:bodyPr>
            <a:lstStyle/>
            <a:p>
              <a:pPr lvl="0"/>
              <a:r>
                <a:rPr lang="en-US" sz="2400">
                  <a:latin typeface="Arial" panose="020B0604020202020204" pitchFamily="34" charset="0"/>
                  <a:cs typeface="Arial" panose="020B0604020202020204" pitchFamily="34" charset="0"/>
                </a:rPr>
                <a:t>Cần thể hiện được chức năng của hàm. </a:t>
              </a:r>
              <a:endParaRPr lang="en-US" sz="2400" smtClean="0">
                <a:latin typeface="Arial" panose="020B0604020202020204" pitchFamily="34" charset="0"/>
                <a:cs typeface="Arial" panose="020B0604020202020204" pitchFamily="34" charset="0"/>
              </a:endParaRPr>
            </a:p>
            <a:p>
              <a:pPr lvl="0"/>
              <a:r>
                <a:rPr lang="en-US" sz="2400" smtClean="0">
                  <a:latin typeface="Arial" panose="020B0604020202020204" pitchFamily="34" charset="0"/>
                  <a:cs typeface="Arial" panose="020B0604020202020204" pitchFamily="34" charset="0"/>
                </a:rPr>
                <a:t>      </a:t>
              </a:r>
              <a:endParaRPr lang="en-US" sz="2400"/>
            </a:p>
          </p:txBody>
        </p:sp>
      </p:grpSp>
      <p:sp>
        <p:nvSpPr>
          <p:cNvPr id="24" name="TextBox 23"/>
          <p:cNvSpPr txBox="1"/>
          <p:nvPr/>
        </p:nvSpPr>
        <p:spPr>
          <a:xfrm>
            <a:off x="2221772" y="3049605"/>
            <a:ext cx="8724266" cy="5214248"/>
          </a:xfrm>
          <a:prstGeom prst="rect">
            <a:avLst/>
          </a:prstGeom>
          <a:noFill/>
        </p:spPr>
        <p:txBody>
          <a:bodyPr wrap="square" rtlCol="0">
            <a:spAutoFit/>
          </a:bodyPr>
          <a:lstStyle/>
          <a:p>
            <a:pPr marL="800100" lvl="1" indent="-342900">
              <a:spcBef>
                <a:spcPts val="480"/>
              </a:spcBef>
              <a:buClr>
                <a:srgbClr val="76923C"/>
              </a:buClr>
              <a:buSzPct val="100000"/>
              <a:buFont typeface="Wingdings" panose="05000000000000000000" pitchFamily="2" charset="2"/>
              <a:buChar char="q"/>
            </a:pPr>
            <a:r>
              <a:rPr lang="en-US" sz="2400">
                <a:latin typeface="Arial" panose="020B0604020202020204" pitchFamily="34" charset="0"/>
                <a:ea typeface="Calibri"/>
                <a:cs typeface="Arial" panose="020B0604020202020204" pitchFamily="34" charset="0"/>
                <a:sym typeface="Calibri"/>
              </a:rPr>
              <a:t>Động từ hoặc cụm động </a:t>
            </a:r>
            <a:r>
              <a:rPr lang="en-US" sz="2400" smtClean="0">
                <a:latin typeface="Arial" panose="020B0604020202020204" pitchFamily="34" charset="0"/>
                <a:ea typeface="Calibri"/>
                <a:cs typeface="Arial" panose="020B0604020202020204" pitchFamily="34" charset="0"/>
                <a:sym typeface="Calibri"/>
              </a:rPr>
              <a:t>từ.</a:t>
            </a:r>
          </a:p>
          <a:p>
            <a:pPr marL="800100" lvl="1" indent="-342900">
              <a:spcBef>
                <a:spcPts val="480"/>
              </a:spcBef>
              <a:buClr>
                <a:srgbClr val="76923C"/>
              </a:buClr>
              <a:buSzPct val="100000"/>
              <a:buFont typeface="Wingdings" panose="05000000000000000000" pitchFamily="2" charset="2"/>
              <a:buChar char="q"/>
            </a:pPr>
            <a:r>
              <a:rPr lang="en-US" sz="2400" smtClean="0">
                <a:latin typeface="Arial" panose="020B0604020202020204" pitchFamily="34" charset="0"/>
                <a:ea typeface="Calibri"/>
                <a:cs typeface="Arial" panose="020B0604020202020204" pitchFamily="34" charset="0"/>
                <a:sym typeface="Calibri"/>
              </a:rPr>
              <a:t>Kí </a:t>
            </a:r>
            <a:r>
              <a:rPr lang="en-US" sz="2400">
                <a:latin typeface="Arial" panose="020B0604020202020204" pitchFamily="34" charset="0"/>
                <a:ea typeface="Calibri"/>
                <a:cs typeface="Arial" panose="020B0604020202020204" pitchFamily="34" charset="0"/>
                <a:sym typeface="Calibri"/>
              </a:rPr>
              <a:t>tự thường từ đầu </a:t>
            </a:r>
            <a:r>
              <a:rPr lang="en-US" sz="2400" smtClean="0">
                <a:latin typeface="Arial" panose="020B0604020202020204" pitchFamily="34" charset="0"/>
                <a:ea typeface="Calibri"/>
                <a:cs typeface="Arial" panose="020B0604020202020204" pitchFamily="34" charset="0"/>
                <a:sym typeface="Calibri"/>
              </a:rPr>
              <a:t>tiên, kí tự hoa ở đầu mỗi từ còn lại.</a:t>
            </a:r>
          </a:p>
          <a:p>
            <a:pPr marL="800100" lvl="1" indent="-342900">
              <a:spcBef>
                <a:spcPts val="480"/>
              </a:spcBef>
              <a:buClr>
                <a:srgbClr val="76923C"/>
              </a:buClr>
              <a:buSzPct val="100000"/>
              <a:buFont typeface="Wingdings" panose="05000000000000000000" pitchFamily="2" charset="2"/>
              <a:buChar char="q"/>
            </a:pPr>
            <a:r>
              <a:rPr lang="en-US" sz="2400" smtClean="0">
                <a:latin typeface="Arial" panose="020B0604020202020204" pitchFamily="34" charset="0"/>
                <a:ea typeface="Calibri"/>
                <a:cs typeface="Arial" panose="020B0604020202020204" pitchFamily="34" charset="0"/>
                <a:sym typeface="Calibri"/>
              </a:rPr>
              <a:t>Các </a:t>
            </a:r>
            <a:r>
              <a:rPr lang="en-US" sz="2400">
                <a:latin typeface="Arial" panose="020B0604020202020204" pitchFamily="34" charset="0"/>
                <a:ea typeface="Calibri"/>
                <a:cs typeface="Arial" panose="020B0604020202020204" pitchFamily="34" charset="0"/>
                <a:sym typeface="Calibri"/>
              </a:rPr>
              <a:t>hàm để truy xuất hoặc gán biến thành viên nên có tiền tố get, set hoặc is</a:t>
            </a:r>
            <a:r>
              <a:rPr lang="en-US" sz="2400" smtClean="0">
                <a:latin typeface="Arial" panose="020B0604020202020204" pitchFamily="34" charset="0"/>
                <a:ea typeface="Calibri"/>
                <a:cs typeface="Arial" panose="020B0604020202020204" pitchFamily="34" charset="0"/>
                <a:sym typeface="Calibri"/>
              </a:rPr>
              <a:t>.</a:t>
            </a:r>
          </a:p>
          <a:p>
            <a:pPr marL="800100" lvl="1" indent="-342900">
              <a:spcBef>
                <a:spcPts val="480"/>
              </a:spcBef>
              <a:buClr>
                <a:srgbClr val="76923C"/>
              </a:buClr>
              <a:buSzPct val="100000"/>
              <a:buFont typeface="Wingdings" panose="05000000000000000000" pitchFamily="2" charset="2"/>
              <a:buChar char="q"/>
            </a:pPr>
            <a:r>
              <a:rPr lang="en-US" sz="2400">
                <a:latin typeface="Arial" panose="020B0604020202020204" pitchFamily="34" charset="0"/>
                <a:cs typeface="Arial" panose="020B0604020202020204" pitchFamily="34" charset="0"/>
                <a:sym typeface="Calibri"/>
              </a:rPr>
              <a:t>Ví dụ: </a:t>
            </a:r>
            <a:r>
              <a:rPr lang="en-US" sz="2400" smtClean="0">
                <a:latin typeface="Arial" panose="020B0604020202020204" pitchFamily="34" charset="0"/>
                <a:cs typeface="Arial" panose="020B0604020202020204" pitchFamily="34" charset="0"/>
                <a:sym typeface="Calibri"/>
              </a:rPr>
              <a:t>nên đặt là inHoaDon</a:t>
            </a:r>
            <a:r>
              <a:rPr lang="en-US" sz="2400">
                <a:latin typeface="Arial" panose="020B0604020202020204" pitchFamily="34" charset="0"/>
                <a:cs typeface="Arial" panose="020B0604020202020204" pitchFamily="34" charset="0"/>
                <a:sym typeface="Calibri"/>
              </a:rPr>
              <a:t>(); doiMatKhau</a:t>
            </a:r>
            <a:r>
              <a:rPr lang="en-US" sz="2400" smtClean="0">
                <a:latin typeface="Arial" panose="020B0604020202020204" pitchFamily="34" charset="0"/>
                <a:cs typeface="Arial" panose="020B0604020202020204" pitchFamily="34" charset="0"/>
                <a:sym typeface="Calibri"/>
              </a:rPr>
              <a:t>(); setMatKhau(); getMatKhau();</a:t>
            </a:r>
          </a:p>
          <a:p>
            <a:pPr lvl="1">
              <a:spcBef>
                <a:spcPts val="480"/>
              </a:spcBef>
              <a:buClr>
                <a:srgbClr val="76923C"/>
              </a:buClr>
              <a:buSzPct val="100000"/>
            </a:pPr>
            <a:r>
              <a:rPr lang="en-US" sz="2400" smtClean="0">
                <a:latin typeface="Arial" panose="020B0604020202020204" pitchFamily="34" charset="0"/>
                <a:cs typeface="Arial" panose="020B0604020202020204" pitchFamily="34" charset="0"/>
                <a:sym typeface="Calibri"/>
              </a:rPr>
              <a:t>	Không nên đặt là: hoadon(); laymk();…</a:t>
            </a:r>
            <a:endParaRPr lang="en-US" sz="2400">
              <a:latin typeface="Arial" panose="020B0604020202020204" pitchFamily="34" charset="0"/>
              <a:cs typeface="Arial" panose="020B0604020202020204" pitchFamily="34" charset="0"/>
              <a:sym typeface="Calibri"/>
            </a:endParaRPr>
          </a:p>
          <a:p>
            <a:pPr marL="800100" lvl="1" indent="-342900">
              <a:spcBef>
                <a:spcPts val="480"/>
              </a:spcBef>
              <a:buClr>
                <a:srgbClr val="76923C"/>
              </a:buClr>
              <a:buSzPct val="100000"/>
              <a:buFont typeface="Wingdings" panose="05000000000000000000" pitchFamily="2" charset="2"/>
              <a:buChar char="q"/>
            </a:pPr>
            <a:endParaRPr lang="en-US" sz="2400">
              <a:latin typeface="Arial" panose="020B0604020202020204" pitchFamily="34" charset="0"/>
              <a:cs typeface="Arial" panose="020B0604020202020204" pitchFamily="34" charset="0"/>
            </a:endParaRPr>
          </a:p>
          <a:p>
            <a:endParaRPr lang="en-US" sz="2400" smtClean="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smtClean="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5062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47746" y="2939244"/>
            <a:ext cx="10058400" cy="402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2670648" cy="523220"/>
            </a:xfrm>
            <a:prstGeom prst="rect">
              <a:avLst/>
            </a:prstGeom>
          </p:spPr>
          <p:txBody>
            <a:bodyPr wrap="square">
              <a:spAutoFit/>
            </a:bodyPr>
            <a:lstStyle/>
            <a:p>
              <a:pPr lvl="0"/>
              <a:r>
                <a:rPr lang="en-US" sz="2800" smtClean="0">
                  <a:latin typeface="Arial" panose="020B0604020202020204" pitchFamily="34" charset="0"/>
                  <a:cs typeface="Arial" panose="020B0604020202020204" pitchFamily="34" charset="0"/>
                </a:rPr>
                <a:t>1.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tên</a:t>
              </a:r>
              <a:endParaRPr lang="en-US" sz="2800"/>
            </a:p>
          </p:txBody>
        </p:sp>
      </p:grpSp>
      <p:grpSp>
        <p:nvGrpSpPr>
          <p:cNvPr id="23" name="Group 22"/>
          <p:cNvGrpSpPr/>
          <p:nvPr/>
        </p:nvGrpSpPr>
        <p:grpSpPr>
          <a:xfrm>
            <a:off x="2151491" y="1733359"/>
            <a:ext cx="9621409" cy="1203379"/>
            <a:chOff x="2151491" y="2033613"/>
            <a:chExt cx="9621409" cy="1439451"/>
          </a:xfrm>
        </p:grpSpPr>
        <p:grpSp>
          <p:nvGrpSpPr>
            <p:cNvPr id="17" name="Group 16"/>
            <p:cNvGrpSpPr/>
            <p:nvPr/>
          </p:nvGrpSpPr>
          <p:grpSpPr>
            <a:xfrm>
              <a:off x="2151491" y="2033613"/>
              <a:ext cx="2395931" cy="1439451"/>
              <a:chOff x="0" y="342013"/>
              <a:chExt cx="2395931" cy="1439451"/>
            </a:xfrm>
          </p:grpSpPr>
          <p:sp>
            <p:nvSpPr>
              <p:cNvPr id="18" name="Round Same Side Corner Rectangle 17"/>
              <p:cNvSpPr/>
              <p:nvPr/>
            </p:nvSpPr>
            <p:spPr>
              <a:xfrm>
                <a:off x="0" y="342013"/>
                <a:ext cx="2395931" cy="1439451"/>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 Same Side Corner Rectangle 4"/>
              <p:cNvSpPr txBox="1"/>
              <p:nvPr/>
            </p:nvSpPr>
            <p:spPr>
              <a:xfrm>
                <a:off x="70281" y="412294"/>
                <a:ext cx="2255369" cy="13691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err="1" smtClean="0">
                    <a:latin typeface="Arial" panose="020B0604020202020204" pitchFamily="34" charset="0"/>
                    <a:cs typeface="Arial" panose="020B0604020202020204" pitchFamily="34" charset="0"/>
                  </a:rPr>
                  <a:t>Tên</a:t>
                </a:r>
                <a:r>
                  <a:rPr lang="en-US" sz="2400" kern="1200" smtClean="0">
                    <a:latin typeface="Arial" panose="020B0604020202020204" pitchFamily="34" charset="0"/>
                    <a:cs typeface="Arial" panose="020B0604020202020204" pitchFamily="34" charset="0"/>
                  </a:rPr>
                  <a:t> hàm:</a:t>
                </a:r>
                <a:endParaRPr lang="en-US" sz="2400" kern="1200">
                  <a:latin typeface="Arial" panose="020B0604020202020204" pitchFamily="34" charset="0"/>
                  <a:cs typeface="Arial" panose="020B0604020202020204" pitchFamily="34" charset="0"/>
                </a:endParaRPr>
              </a:p>
            </p:txBody>
          </p:sp>
        </p:grpSp>
        <p:sp>
          <p:nvSpPr>
            <p:cNvPr id="6" name="TextBox 5"/>
            <p:cNvSpPr txBox="1"/>
            <p:nvPr/>
          </p:nvSpPr>
          <p:spPr>
            <a:xfrm>
              <a:off x="4547422" y="2525660"/>
              <a:ext cx="7225478" cy="830997"/>
            </a:xfrm>
            <a:prstGeom prst="rect">
              <a:avLst/>
            </a:prstGeom>
            <a:noFill/>
          </p:spPr>
          <p:txBody>
            <a:bodyPr wrap="square" rtlCol="0">
              <a:spAutoFit/>
            </a:bodyPr>
            <a:lstStyle/>
            <a:p>
              <a:pPr lvl="0"/>
              <a:r>
                <a:rPr lang="en-US" sz="2400">
                  <a:latin typeface="Arial" panose="020B0604020202020204" pitchFamily="34" charset="0"/>
                  <a:cs typeface="Arial" panose="020B0604020202020204" pitchFamily="34" charset="0"/>
                </a:rPr>
                <a:t>Cần thể hiện được chức năng của hàm. </a:t>
              </a:r>
              <a:endParaRPr lang="en-US" sz="2400" smtClean="0">
                <a:latin typeface="Arial" panose="020B0604020202020204" pitchFamily="34" charset="0"/>
                <a:cs typeface="Arial" panose="020B0604020202020204" pitchFamily="34" charset="0"/>
              </a:endParaRPr>
            </a:p>
            <a:p>
              <a:pPr lvl="0"/>
              <a:r>
                <a:rPr lang="en-US" sz="2400" smtClean="0">
                  <a:latin typeface="Arial" panose="020B0604020202020204" pitchFamily="34" charset="0"/>
                  <a:cs typeface="Arial" panose="020B0604020202020204" pitchFamily="34" charset="0"/>
                </a:rPr>
                <a:t>      </a:t>
              </a:r>
              <a:endParaRPr lang="en-US" sz="2400"/>
            </a:p>
          </p:txBody>
        </p:sp>
      </p:grpSp>
      <p:sp>
        <p:nvSpPr>
          <p:cNvPr id="24" name="TextBox 23"/>
          <p:cNvSpPr txBox="1"/>
          <p:nvPr/>
        </p:nvSpPr>
        <p:spPr>
          <a:xfrm>
            <a:off x="2221772" y="3094474"/>
            <a:ext cx="8724266" cy="4170372"/>
          </a:xfrm>
          <a:prstGeom prst="rect">
            <a:avLst/>
          </a:prstGeom>
          <a:noFill/>
        </p:spPr>
        <p:txBody>
          <a:bodyPr wrap="square" rtlCol="0">
            <a:spAutoFit/>
          </a:bodyPr>
          <a:lstStyle/>
          <a:p>
            <a:pPr marL="800100" lvl="1" indent="-342900">
              <a:spcBef>
                <a:spcPts val="560"/>
              </a:spcBef>
              <a:buClr>
                <a:schemeClr val="dk1"/>
              </a:buClr>
              <a:buSzPct val="100000"/>
              <a:buFont typeface="Wingdings" panose="05000000000000000000" pitchFamily="2" charset="2"/>
              <a:buChar char="q"/>
            </a:pPr>
            <a:r>
              <a:rPr lang="en-US" sz="2400">
                <a:solidFill>
                  <a:schemeClr val="dk1"/>
                </a:solidFill>
                <a:latin typeface="Arial" panose="020B0604020202020204" pitchFamily="34" charset="0"/>
                <a:ea typeface="Arial"/>
                <a:cs typeface="Arial" panose="020B0604020202020204" pitchFamily="34" charset="0"/>
                <a:sym typeface="Arial"/>
              </a:rPr>
              <a:t>Không viết quá dài và xử lí quá nhiều trong 1 hàm</a:t>
            </a:r>
            <a:r>
              <a:rPr lang="en-US" sz="2400" smtClean="0">
                <a:solidFill>
                  <a:schemeClr val="dk1"/>
                </a:solidFill>
                <a:latin typeface="Arial" panose="020B0604020202020204" pitchFamily="34" charset="0"/>
                <a:ea typeface="Arial"/>
                <a:cs typeface="Arial" panose="020B0604020202020204" pitchFamily="34" charset="0"/>
                <a:sym typeface="Arial"/>
              </a:rPr>
              <a:t>.</a:t>
            </a:r>
            <a:endParaRPr lang="en-US" sz="2400">
              <a:solidFill>
                <a:schemeClr val="dk1"/>
              </a:solidFill>
              <a:latin typeface="Arial" panose="020B0604020202020204" pitchFamily="34" charset="0"/>
              <a:ea typeface="Arial"/>
              <a:cs typeface="Arial" panose="020B0604020202020204" pitchFamily="34" charset="0"/>
              <a:sym typeface="Arial"/>
            </a:endParaRPr>
          </a:p>
          <a:p>
            <a:pPr marL="800100" lvl="1" indent="-342900">
              <a:spcBef>
                <a:spcPts val="560"/>
              </a:spcBef>
              <a:buClr>
                <a:schemeClr val="dk1"/>
              </a:buClr>
              <a:buSzPct val="100000"/>
              <a:buFont typeface="Wingdings" panose="05000000000000000000" pitchFamily="2" charset="2"/>
              <a:buChar char="q"/>
            </a:pPr>
            <a:r>
              <a:rPr lang="en-US" sz="2400">
                <a:solidFill>
                  <a:schemeClr val="dk1"/>
                </a:solidFill>
                <a:latin typeface="Arial" panose="020B0604020202020204" pitchFamily="34" charset="0"/>
                <a:ea typeface="Calibri"/>
                <a:cs typeface="Arial" panose="020B0604020202020204" pitchFamily="34" charset="0"/>
                <a:sym typeface="Calibri"/>
              </a:rPr>
              <a:t>Đảm nhiệm một công việc duy nhất</a:t>
            </a:r>
            <a:r>
              <a:rPr lang="en-US" sz="2400" smtClean="0">
                <a:solidFill>
                  <a:schemeClr val="dk1"/>
                </a:solidFill>
                <a:latin typeface="Arial" panose="020B0604020202020204" pitchFamily="34" charset="0"/>
                <a:ea typeface="Calibri"/>
                <a:cs typeface="Arial" panose="020B0604020202020204" pitchFamily="34" charset="0"/>
                <a:sym typeface="Calibri"/>
              </a:rPr>
              <a:t>.</a:t>
            </a:r>
          </a:p>
          <a:p>
            <a:pPr marL="800100" lvl="1" indent="-342900">
              <a:spcBef>
                <a:spcPts val="560"/>
              </a:spcBef>
              <a:buClr>
                <a:schemeClr val="dk1"/>
              </a:buClr>
              <a:buSzPct val="100000"/>
              <a:buFont typeface="Wingdings" panose="05000000000000000000" pitchFamily="2" charset="2"/>
              <a:buChar char="q"/>
            </a:pPr>
            <a:r>
              <a:rPr lang="en-US" sz="2400" smtClean="0">
                <a:solidFill>
                  <a:schemeClr val="dk1"/>
                </a:solidFill>
                <a:latin typeface="Arial" panose="020B0604020202020204" pitchFamily="34" charset="0"/>
                <a:cs typeface="Arial" panose="020B0604020202020204" pitchFamily="34" charset="0"/>
                <a:sym typeface="Calibri"/>
              </a:rPr>
              <a:t>Ví dụ: Để tính điểm trung bình cho sinh viên, ta không nên viết tất cả trong một hàm. Mà ta sẽ chia nhỏ để xử lý, chẳng hạn: </a:t>
            </a:r>
          </a:p>
          <a:p>
            <a:pPr marL="800100" lvl="1" indent="-342900">
              <a:spcBef>
                <a:spcPts val="560"/>
              </a:spcBef>
              <a:buClr>
                <a:schemeClr val="dk1"/>
              </a:buClr>
              <a:buSzPct val="100000"/>
              <a:buFont typeface="Wingdings" panose="05000000000000000000" pitchFamily="2" charset="2"/>
              <a:buChar char="§"/>
            </a:pPr>
            <a:r>
              <a:rPr lang="en-US" sz="2400">
                <a:solidFill>
                  <a:schemeClr val="dk1"/>
                </a:solidFill>
                <a:latin typeface="Arial" panose="020B0604020202020204" pitchFamily="34" charset="0"/>
                <a:cs typeface="Arial" panose="020B0604020202020204" pitchFamily="34" charset="0"/>
                <a:sym typeface="Calibri"/>
              </a:rPr>
              <a:t>	</a:t>
            </a:r>
            <a:r>
              <a:rPr lang="en-US" sz="2400" smtClean="0">
                <a:solidFill>
                  <a:schemeClr val="dk1"/>
                </a:solidFill>
                <a:latin typeface="Arial" panose="020B0604020202020204" pitchFamily="34" charset="0"/>
                <a:cs typeface="Arial" panose="020B0604020202020204" pitchFamily="34" charset="0"/>
                <a:sym typeface="Calibri"/>
              </a:rPr>
              <a:t>docDuLieu() để lấy dữ liệu của sinh viên.</a:t>
            </a:r>
          </a:p>
          <a:p>
            <a:pPr marL="800100" lvl="1" indent="-342900">
              <a:spcBef>
                <a:spcPts val="560"/>
              </a:spcBef>
              <a:buClr>
                <a:schemeClr val="dk1"/>
              </a:buClr>
              <a:buSzPct val="100000"/>
              <a:buFont typeface="Wingdings" panose="05000000000000000000" pitchFamily="2" charset="2"/>
              <a:buChar char="§"/>
            </a:pPr>
            <a:r>
              <a:rPr lang="en-US" sz="2400">
                <a:solidFill>
                  <a:schemeClr val="dk1"/>
                </a:solidFill>
                <a:latin typeface="Arial" panose="020B0604020202020204" pitchFamily="34" charset="0"/>
                <a:cs typeface="Arial" panose="020B0604020202020204" pitchFamily="34" charset="0"/>
                <a:sym typeface="Calibri"/>
              </a:rPr>
              <a:t>	</a:t>
            </a:r>
            <a:r>
              <a:rPr lang="en-US" sz="2400" smtClean="0">
                <a:solidFill>
                  <a:schemeClr val="dk1"/>
                </a:solidFill>
                <a:latin typeface="Arial" panose="020B0604020202020204" pitchFamily="34" charset="0"/>
                <a:cs typeface="Arial" panose="020B0604020202020204" pitchFamily="34" charset="0"/>
                <a:sym typeface="Calibri"/>
              </a:rPr>
              <a:t>inThongTin() để xuất thông tin ra màn hình.</a:t>
            </a:r>
          </a:p>
          <a:p>
            <a:pPr marL="800100" lvl="1" indent="-342900">
              <a:spcBef>
                <a:spcPts val="560"/>
              </a:spcBef>
              <a:buClr>
                <a:schemeClr val="dk1"/>
              </a:buClr>
              <a:buSzPct val="100000"/>
              <a:buFont typeface="Wingdings" panose="05000000000000000000" pitchFamily="2" charset="2"/>
              <a:buChar char="§"/>
            </a:pPr>
            <a:r>
              <a:rPr lang="en-US" sz="2400" smtClean="0">
                <a:solidFill>
                  <a:schemeClr val="dk1"/>
                </a:solidFill>
                <a:latin typeface="Arial" panose="020B0604020202020204" pitchFamily="34" charset="0"/>
                <a:cs typeface="Arial" panose="020B0604020202020204" pitchFamily="34" charset="0"/>
                <a:sym typeface="Calibri"/>
              </a:rPr>
              <a:t> tinhdiemTB() để xử lý tính điểm.</a:t>
            </a:r>
            <a:endParaRPr lang="en-US" sz="240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9640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747746" y="2939244"/>
            <a:ext cx="10058400" cy="402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2670648" cy="523220"/>
            </a:xfrm>
            <a:prstGeom prst="rect">
              <a:avLst/>
            </a:prstGeom>
          </p:spPr>
          <p:txBody>
            <a:bodyPr wrap="square">
              <a:spAutoFit/>
            </a:bodyPr>
            <a:lstStyle/>
            <a:p>
              <a:pPr lvl="0"/>
              <a:r>
                <a:rPr lang="en-US" sz="2800" smtClean="0">
                  <a:latin typeface="Arial" panose="020B0604020202020204" pitchFamily="34" charset="0"/>
                  <a:cs typeface="Arial" panose="020B0604020202020204" pitchFamily="34" charset="0"/>
                </a:rPr>
                <a:t>1.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tên</a:t>
              </a:r>
              <a:endParaRPr lang="en-US" sz="2800"/>
            </a:p>
          </p:txBody>
        </p:sp>
      </p:grpSp>
      <p:grpSp>
        <p:nvGrpSpPr>
          <p:cNvPr id="17" name="Group 16"/>
          <p:cNvGrpSpPr/>
          <p:nvPr/>
        </p:nvGrpSpPr>
        <p:grpSpPr>
          <a:xfrm>
            <a:off x="2582780" y="1962128"/>
            <a:ext cx="2395931" cy="768344"/>
            <a:chOff x="0" y="342013"/>
            <a:chExt cx="2395931" cy="1439451"/>
          </a:xfrm>
        </p:grpSpPr>
        <p:sp>
          <p:nvSpPr>
            <p:cNvPr id="18" name="Round Same Side Corner Rectangle 17"/>
            <p:cNvSpPr/>
            <p:nvPr/>
          </p:nvSpPr>
          <p:spPr>
            <a:xfrm>
              <a:off x="0" y="342013"/>
              <a:ext cx="2395931" cy="1439451"/>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 Same Side Corner Rectangle 4"/>
            <p:cNvSpPr txBox="1"/>
            <p:nvPr/>
          </p:nvSpPr>
          <p:spPr>
            <a:xfrm>
              <a:off x="0" y="717890"/>
              <a:ext cx="2255369" cy="796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smtClean="0">
                  <a:latin typeface="Arial" panose="020B0604020202020204" pitchFamily="34" charset="0"/>
                  <a:cs typeface="Arial" panose="020B0604020202020204" pitchFamily="34" charset="0"/>
                </a:rPr>
                <a:t>Tên</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biến</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pSp>
      <p:sp>
        <p:nvSpPr>
          <p:cNvPr id="24" name="TextBox 23"/>
          <p:cNvSpPr txBox="1"/>
          <p:nvPr/>
        </p:nvSpPr>
        <p:spPr>
          <a:xfrm>
            <a:off x="2288651" y="3165594"/>
            <a:ext cx="8724266" cy="2539157"/>
          </a:xfrm>
          <a:prstGeom prst="rect">
            <a:avLst/>
          </a:prstGeom>
          <a:noFill/>
        </p:spPr>
        <p:txBody>
          <a:bodyPr wrap="square" rtlCol="0">
            <a:spAutoFit/>
          </a:bodyPr>
          <a:lstStyle/>
          <a:p>
            <a:pPr marL="800100" lvl="1" indent="-342900">
              <a:spcBef>
                <a:spcPts val="560"/>
              </a:spcBef>
              <a:buClr>
                <a:schemeClr val="dk1"/>
              </a:buClr>
              <a:buSzPct val="100000"/>
              <a:buFont typeface="Wingdings" panose="05000000000000000000" pitchFamily="2" charset="2"/>
              <a:buChar char="q"/>
            </a:pPr>
            <a:r>
              <a:rPr lang="en-US" sz="2400">
                <a:solidFill>
                  <a:schemeClr val="dk1"/>
                </a:solidFill>
                <a:latin typeface="Arial" panose="020B0604020202020204" pitchFamily="34" charset="0"/>
                <a:ea typeface="Calibri"/>
                <a:cs typeface="Arial" panose="020B0604020202020204" pitchFamily="34" charset="0"/>
                <a:sym typeface="Calibri"/>
              </a:rPr>
              <a:t>Nên xác định được kiểu dữ liệu lưu trữ</a:t>
            </a:r>
            <a:r>
              <a:rPr lang="en-US" sz="2400" smtClean="0">
                <a:solidFill>
                  <a:schemeClr val="dk1"/>
                </a:solidFill>
                <a:latin typeface="Arial" panose="020B0604020202020204" pitchFamily="34" charset="0"/>
                <a:ea typeface="Calibri"/>
                <a:cs typeface="Arial" panose="020B0604020202020204" pitchFamily="34" charset="0"/>
                <a:sym typeface="Calibri"/>
              </a:rPr>
              <a:t>.</a:t>
            </a:r>
          </a:p>
          <a:p>
            <a:pPr marL="800100" lvl="1" indent="-342900">
              <a:spcBef>
                <a:spcPts val="560"/>
              </a:spcBef>
              <a:buClr>
                <a:schemeClr val="dk1"/>
              </a:buClr>
              <a:buSzPct val="100000"/>
              <a:buFont typeface="Wingdings" panose="05000000000000000000" pitchFamily="2" charset="2"/>
              <a:buChar char="q"/>
            </a:pPr>
            <a:r>
              <a:rPr lang="en-US" sz="2400" smtClean="0">
                <a:solidFill>
                  <a:schemeClr val="dk1"/>
                </a:solidFill>
                <a:latin typeface="Arial" panose="020B0604020202020204" pitchFamily="34" charset="0"/>
                <a:cs typeface="Arial" panose="020B0604020202020204" pitchFamily="34" charset="0"/>
                <a:sym typeface="Calibri"/>
              </a:rPr>
              <a:t>Ví dụ: kiểu int thì đặt là iCount hoặc i_Count; kiểu float thì đặt là fCount,…</a:t>
            </a:r>
          </a:p>
          <a:p>
            <a:pPr marL="800100" lvl="1" indent="-342900">
              <a:spcBef>
                <a:spcPts val="560"/>
              </a:spcBef>
              <a:buClr>
                <a:schemeClr val="dk1"/>
              </a:buClr>
              <a:buSzPct val="100000"/>
              <a:buFont typeface="Wingdings" panose="05000000000000000000" pitchFamily="2" charset="2"/>
              <a:buChar char="q"/>
            </a:pPr>
            <a:r>
              <a:rPr lang="en-US" sz="2400" smtClean="0">
                <a:solidFill>
                  <a:schemeClr val="dk1"/>
                </a:solidFill>
                <a:latin typeface="Arial" panose="020B0604020202020204" pitchFamily="34" charset="0"/>
                <a:cs typeface="Arial" panose="020B0604020202020204" pitchFamily="34" charset="0"/>
                <a:sym typeface="Calibri"/>
              </a:rPr>
              <a:t>Đối với biến đếm: </a:t>
            </a:r>
            <a:r>
              <a:rPr lang="vi-VN" sz="2400" smtClean="0">
                <a:solidFill>
                  <a:schemeClr val="dk1"/>
                </a:solidFill>
                <a:latin typeface="Arial" panose="020B0604020202020204" pitchFamily="34" charset="0"/>
                <a:cs typeface="Arial" panose="020B0604020202020204" pitchFamily="34" charset="0"/>
                <a:sym typeface="Calibri"/>
              </a:rPr>
              <a:t>đặt </a:t>
            </a:r>
            <a:r>
              <a:rPr lang="vi-VN" sz="2400">
                <a:solidFill>
                  <a:schemeClr val="dk1"/>
                </a:solidFill>
                <a:latin typeface="Arial" panose="020B0604020202020204" pitchFamily="34" charset="0"/>
                <a:cs typeface="Arial" panose="020B0604020202020204" pitchFamily="34" charset="0"/>
                <a:sym typeface="Calibri"/>
              </a:rPr>
              <a:t>đơn giản như i, j, </a:t>
            </a:r>
            <a:r>
              <a:rPr lang="vi-VN" sz="2400" smtClean="0">
                <a:solidFill>
                  <a:schemeClr val="dk1"/>
                </a:solidFill>
                <a:latin typeface="Arial" panose="020B0604020202020204" pitchFamily="34" charset="0"/>
                <a:cs typeface="Arial" panose="020B0604020202020204" pitchFamily="34" charset="0"/>
                <a:sym typeface="Calibri"/>
              </a:rPr>
              <a:t>k</a:t>
            </a:r>
            <a:r>
              <a:rPr lang="en-US" sz="2400" smtClean="0">
                <a:solidFill>
                  <a:schemeClr val="dk1"/>
                </a:solidFill>
                <a:latin typeface="Arial" panose="020B0604020202020204" pitchFamily="34" charset="0"/>
                <a:cs typeface="Arial" panose="020B0604020202020204" pitchFamily="34" charset="0"/>
                <a:sym typeface="Calibri"/>
              </a:rPr>
              <a:t>,…</a:t>
            </a:r>
            <a:endParaRPr lang="vi-VN" sz="2400">
              <a:solidFill>
                <a:schemeClr val="dk1"/>
              </a:solidFill>
              <a:latin typeface="Arial" panose="020B0604020202020204" pitchFamily="34" charset="0"/>
              <a:cs typeface="Arial" panose="020B0604020202020204" pitchFamily="34" charset="0"/>
              <a:sym typeface="Calibri"/>
            </a:endParaRPr>
          </a:p>
          <a:p>
            <a:pPr marL="800100" lvl="1" indent="-342900">
              <a:spcBef>
                <a:spcPts val="560"/>
              </a:spcBef>
              <a:buClr>
                <a:schemeClr val="dk1"/>
              </a:buClr>
              <a:buSzPct val="100000"/>
              <a:buFont typeface="Wingdings" panose="05000000000000000000" pitchFamily="2" charset="2"/>
              <a:buChar char="q"/>
            </a:pP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47311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4828" y="2910032"/>
            <a:ext cx="10058400" cy="402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1654175" y="469900"/>
            <a:ext cx="6496050" cy="1219200"/>
            <a:chOff x="1654175" y="469900"/>
            <a:chExt cx="6496050" cy="1219200"/>
          </a:xfrm>
        </p:grpSpPr>
        <p:grpSp>
          <p:nvGrpSpPr>
            <p:cNvPr id="7" name="Group 6"/>
            <p:cNvGrpSpPr/>
            <p:nvPr/>
          </p:nvGrpSpPr>
          <p:grpSpPr>
            <a:xfrm>
              <a:off x="1654175" y="469900"/>
              <a:ext cx="6496050" cy="1219200"/>
              <a:chOff x="1247775" y="1219200"/>
              <a:chExt cx="6496050" cy="1219200"/>
            </a:xfrm>
          </p:grpSpPr>
          <p:grpSp>
            <p:nvGrpSpPr>
              <p:cNvPr id="8" name="Group 83"/>
              <p:cNvGrpSpPr>
                <a:grpSpLocks/>
              </p:cNvGrpSpPr>
              <p:nvPr/>
            </p:nvGrpSpPr>
            <p:grpSpPr bwMode="auto">
              <a:xfrm>
                <a:off x="1247775" y="1447800"/>
                <a:ext cx="6496050" cy="558800"/>
                <a:chOff x="1631147" y="1316985"/>
                <a:chExt cx="5761832" cy="559049"/>
              </a:xfrm>
            </p:grpSpPr>
            <p:sp>
              <p:nvSpPr>
                <p:cNvPr id="14" name="Freeform 13"/>
                <p:cNvSpPr/>
                <p:nvPr/>
              </p:nvSpPr>
              <p:spPr>
                <a:xfrm>
                  <a:off x="1631147" y="1316985"/>
                  <a:ext cx="5761832" cy="559049"/>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gradFill flip="none" rotWithShape="1">
                  <a:gsLst>
                    <a:gs pos="1000">
                      <a:srgbClr val="9DCA0D"/>
                    </a:gs>
                    <a:gs pos="14000">
                      <a:srgbClr val="84AA0B"/>
                    </a:gs>
                    <a:gs pos="50000">
                      <a:srgbClr val="9DCA0D"/>
                    </a:gs>
                    <a:gs pos="99000">
                      <a:srgbClr val="9DCA0D"/>
                    </a:gs>
                    <a:gs pos="86000">
                      <a:srgbClr val="9DCA0D">
                        <a:lumMod val="84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14"/>
                <p:cNvSpPr/>
                <p:nvPr/>
              </p:nvSpPr>
              <p:spPr>
                <a:xfrm>
                  <a:off x="1732528" y="1374160"/>
                  <a:ext cx="5563294" cy="452640"/>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1832" h="559049">
                      <a:moveTo>
                        <a:pt x="793" y="7938"/>
                      </a:moveTo>
                      <a:cubicBezTo>
                        <a:pt x="123031" y="32544"/>
                        <a:pt x="250031" y="23813"/>
                        <a:pt x="374650" y="31750"/>
                      </a:cubicBezTo>
                      <a:cubicBezTo>
                        <a:pt x="555361" y="27517"/>
                        <a:pt x="750359" y="32808"/>
                        <a:pt x="916782" y="19050"/>
                      </a:cubicBezTo>
                      <a:lnTo>
                        <a:pt x="4862512" y="19050"/>
                      </a:lnTo>
                      <a:lnTo>
                        <a:pt x="5076032" y="26988"/>
                      </a:lnTo>
                      <a:cubicBezTo>
                        <a:pt x="5303838" y="39423"/>
                        <a:pt x="5643562" y="28046"/>
                        <a:pt x="5759450" y="0"/>
                      </a:cubicBezTo>
                      <a:cubicBezTo>
                        <a:pt x="5713942" y="126736"/>
                        <a:pt x="5635095" y="193939"/>
                        <a:pt x="5577681" y="273050"/>
                      </a:cubicBezTo>
                      <a:lnTo>
                        <a:pt x="5761832" y="522287"/>
                      </a:lnTo>
                      <a:cubicBezTo>
                        <a:pt x="5652030" y="552713"/>
                        <a:pt x="5526881" y="557212"/>
                        <a:pt x="5251450" y="558800"/>
                      </a:cubicBezTo>
                      <a:lnTo>
                        <a:pt x="919163" y="550068"/>
                      </a:lnTo>
                      <a:lnTo>
                        <a:pt x="661194" y="553244"/>
                      </a:lnTo>
                      <a:cubicBezTo>
                        <a:pt x="526521" y="556419"/>
                        <a:pt x="206111" y="573881"/>
                        <a:pt x="0" y="527050"/>
                      </a:cubicBezTo>
                      <a:lnTo>
                        <a:pt x="200025" y="271463"/>
                      </a:lnTo>
                      <a:cubicBezTo>
                        <a:pt x="124089" y="193146"/>
                        <a:pt x="79110" y="136261"/>
                        <a:pt x="793" y="7938"/>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8"/>
              <p:cNvGrpSpPr>
                <a:grpSpLocks/>
              </p:cNvGrpSpPr>
              <p:nvPr/>
            </p:nvGrpSpPr>
            <p:grpSpPr bwMode="auto">
              <a:xfrm>
                <a:off x="2168525" y="1219200"/>
                <a:ext cx="4651375" cy="1219200"/>
                <a:chOff x="2530645" y="1066800"/>
                <a:chExt cx="4651820" cy="1220177"/>
              </a:xfrm>
            </p:grpSpPr>
            <p:pic>
              <p:nvPicPr>
                <p:cNvPr id="10" name="Picture 4" descr="C:\Users\dell\Desktop\Icon sale page\Icon tĩnh\200wide.jpg"/>
                <p:cNvPicPr>
                  <a:picLocks noChangeAspect="1" noChangeArrowheads="1"/>
                </p:cNvPicPr>
                <p:nvPr/>
              </p:nvPicPr>
              <p:blipFill>
                <a:blip r:embed="rId3">
                  <a:extLst>
                    <a:ext uri="{28A0092B-C50C-407E-A947-70E740481C1C}">
                      <a14:useLocalDpi xmlns:a14="http://schemas.microsoft.com/office/drawing/2010/main" val="0"/>
                    </a:ext>
                  </a:extLst>
                </a:blip>
                <a:srcRect l="14159"/>
                <a:stretch>
                  <a:fillRect/>
                </a:stretch>
              </p:blipFill>
              <p:spPr bwMode="auto">
                <a:xfrm flipH="1">
                  <a:off x="2631272" y="2040885"/>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a:grpSpLocks/>
                </p:cNvGrpSpPr>
                <p:nvPr/>
              </p:nvGrpSpPr>
              <p:grpSpPr bwMode="auto">
                <a:xfrm>
                  <a:off x="2530645" y="1066800"/>
                  <a:ext cx="4651820" cy="1011238"/>
                  <a:chOff x="2671148" y="1311915"/>
                  <a:chExt cx="3938587" cy="1011238"/>
                </a:xfrm>
              </p:grpSpPr>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2762555" y="1386588"/>
                    <a:ext cx="3777280" cy="861115"/>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2" name="Rectangle 1"/>
            <p:cNvSpPr/>
            <p:nvPr/>
          </p:nvSpPr>
          <p:spPr>
            <a:xfrm>
              <a:off x="2741611" y="731574"/>
              <a:ext cx="2670648" cy="523220"/>
            </a:xfrm>
            <a:prstGeom prst="rect">
              <a:avLst/>
            </a:prstGeom>
          </p:spPr>
          <p:txBody>
            <a:bodyPr wrap="square">
              <a:spAutoFit/>
            </a:bodyPr>
            <a:lstStyle/>
            <a:p>
              <a:pPr lvl="0"/>
              <a:r>
                <a:rPr lang="en-US" sz="2800" smtClean="0">
                  <a:latin typeface="Arial" panose="020B0604020202020204" pitchFamily="34" charset="0"/>
                  <a:cs typeface="Arial" panose="020B0604020202020204" pitchFamily="34" charset="0"/>
                </a:rPr>
                <a:t>1. </a:t>
              </a:r>
              <a:r>
                <a:rPr lang="en-US" sz="2800" err="1" smtClean="0">
                  <a:latin typeface="Arial" panose="020B0604020202020204" pitchFamily="34" charset="0"/>
                  <a:cs typeface="Arial" panose="020B0604020202020204" pitchFamily="34" charset="0"/>
                </a:rPr>
                <a:t>Cách</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đặt</a:t>
              </a:r>
              <a:r>
                <a:rPr lang="en-US" sz="280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tên</a:t>
              </a:r>
              <a:endParaRPr lang="en-US" sz="2800"/>
            </a:p>
          </p:txBody>
        </p:sp>
      </p:grpSp>
      <p:grpSp>
        <p:nvGrpSpPr>
          <p:cNvPr id="17" name="Group 16"/>
          <p:cNvGrpSpPr/>
          <p:nvPr/>
        </p:nvGrpSpPr>
        <p:grpSpPr>
          <a:xfrm>
            <a:off x="2582780" y="1779248"/>
            <a:ext cx="2395931" cy="768344"/>
            <a:chOff x="0" y="342013"/>
            <a:chExt cx="2395931" cy="1439451"/>
          </a:xfrm>
        </p:grpSpPr>
        <p:sp>
          <p:nvSpPr>
            <p:cNvPr id="18" name="Round Same Side Corner Rectangle 17"/>
            <p:cNvSpPr/>
            <p:nvPr/>
          </p:nvSpPr>
          <p:spPr>
            <a:xfrm>
              <a:off x="0" y="342013"/>
              <a:ext cx="2395931" cy="1439451"/>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 Same Side Corner Rectangle 4"/>
            <p:cNvSpPr txBox="1"/>
            <p:nvPr/>
          </p:nvSpPr>
          <p:spPr>
            <a:xfrm>
              <a:off x="0" y="717890"/>
              <a:ext cx="2255369" cy="796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smtClean="0">
                  <a:latin typeface="Arial" panose="020B0604020202020204" pitchFamily="34" charset="0"/>
                  <a:cs typeface="Arial" panose="020B0604020202020204" pitchFamily="34" charset="0"/>
                </a:rPr>
                <a:t>Khai báo biến</a:t>
              </a:r>
              <a:r>
                <a:rPr lang="en-US" sz="2400" kern="1200" smtClean="0">
                  <a:latin typeface="Arial" panose="020B0604020202020204" pitchFamily="34" charset="0"/>
                  <a:cs typeface="Arial" panose="020B0604020202020204" pitchFamily="34" charset="0"/>
                </a:rPr>
                <a:t>:</a:t>
              </a:r>
              <a:endParaRPr lang="en-US" sz="2400" kern="1200">
                <a:latin typeface="Arial" panose="020B0604020202020204" pitchFamily="34" charset="0"/>
                <a:cs typeface="Arial" panose="020B0604020202020204" pitchFamily="34" charset="0"/>
              </a:endParaRPr>
            </a:p>
          </p:txBody>
        </p:sp>
      </p:grpSp>
      <p:sp>
        <p:nvSpPr>
          <p:cNvPr id="24" name="TextBox 23"/>
          <p:cNvSpPr txBox="1"/>
          <p:nvPr/>
        </p:nvSpPr>
        <p:spPr>
          <a:xfrm>
            <a:off x="4574651" y="1793994"/>
            <a:ext cx="8724266" cy="907941"/>
          </a:xfrm>
          <a:prstGeom prst="rect">
            <a:avLst/>
          </a:prstGeom>
          <a:noFill/>
        </p:spPr>
        <p:txBody>
          <a:bodyPr wrap="square" rtlCol="0">
            <a:spAutoFit/>
          </a:bodyPr>
          <a:lstStyle/>
          <a:p>
            <a:pPr marL="800100" lvl="1" indent="-342900">
              <a:spcBef>
                <a:spcPts val="560"/>
              </a:spcBef>
              <a:buClr>
                <a:schemeClr val="dk1"/>
              </a:buClr>
              <a:buSzPct val="100000"/>
              <a:buFont typeface="Wingdings" panose="05000000000000000000" pitchFamily="2" charset="2"/>
              <a:buChar char="q"/>
            </a:pPr>
            <a:r>
              <a:rPr lang="vi-VN" sz="2400">
                <a:solidFill>
                  <a:schemeClr val="dk1"/>
                </a:solidFill>
                <a:latin typeface="Arial" panose="020B0604020202020204" pitchFamily="34" charset="0"/>
                <a:ea typeface="Calibri"/>
                <a:cs typeface="Arial" panose="020B0604020202020204" pitchFamily="34" charset="0"/>
                <a:sym typeface="Calibri"/>
              </a:rPr>
              <a:t>Gần nơi được sử </a:t>
            </a:r>
            <a:r>
              <a:rPr lang="vi-VN" sz="2400" smtClean="0">
                <a:solidFill>
                  <a:schemeClr val="dk1"/>
                </a:solidFill>
                <a:latin typeface="Arial" panose="020B0604020202020204" pitchFamily="34" charset="0"/>
                <a:ea typeface="Calibri"/>
                <a:cs typeface="Arial" panose="020B0604020202020204" pitchFamily="34" charset="0"/>
                <a:sym typeface="Calibri"/>
              </a:rPr>
              <a:t>dụng</a:t>
            </a:r>
            <a:r>
              <a:rPr lang="en-US" sz="2400" smtClean="0">
                <a:solidFill>
                  <a:schemeClr val="dk1"/>
                </a:solidFill>
                <a:latin typeface="Arial" panose="020B0604020202020204" pitchFamily="34" charset="0"/>
                <a:ea typeface="Calibri"/>
                <a:cs typeface="Arial" panose="020B0604020202020204" pitchFamily="34" charset="0"/>
                <a:sym typeface="Calibri"/>
              </a:rPr>
              <a:t>.</a:t>
            </a:r>
            <a:endParaRPr lang="vi-VN" sz="2400">
              <a:solidFill>
                <a:schemeClr val="dk1"/>
              </a:solidFill>
              <a:latin typeface="Arial" panose="020B0604020202020204" pitchFamily="34" charset="0"/>
              <a:ea typeface="Calibri"/>
              <a:cs typeface="Arial" panose="020B0604020202020204" pitchFamily="34" charset="0"/>
              <a:sym typeface="Calibri"/>
            </a:endParaRPr>
          </a:p>
          <a:p>
            <a:pPr marL="800100" lvl="1" indent="-342900">
              <a:spcBef>
                <a:spcPts val="560"/>
              </a:spcBef>
              <a:buClr>
                <a:schemeClr val="dk1"/>
              </a:buClr>
              <a:buSzPct val="100000"/>
              <a:buFont typeface="Wingdings" panose="05000000000000000000" pitchFamily="2" charset="2"/>
              <a:buChar char="q"/>
            </a:pPr>
            <a:r>
              <a:rPr lang="en-US" sz="2400">
                <a:solidFill>
                  <a:schemeClr val="dk1"/>
                </a:solidFill>
                <a:latin typeface="Arial" panose="020B0604020202020204" pitchFamily="34" charset="0"/>
                <a:cs typeface="Arial" panose="020B0604020202020204" pitchFamily="34" charset="0"/>
                <a:sym typeface="Calibri"/>
              </a:rPr>
              <a:t>Trên một dòng để tiện cho việc chú </a:t>
            </a:r>
            <a:r>
              <a:rPr lang="en-US" sz="2400" smtClean="0">
                <a:solidFill>
                  <a:schemeClr val="dk1"/>
                </a:solidFill>
                <a:latin typeface="Arial" panose="020B0604020202020204" pitchFamily="34" charset="0"/>
                <a:cs typeface="Arial" panose="020B0604020202020204" pitchFamily="34" charset="0"/>
                <a:sym typeface="Calibri"/>
              </a:rPr>
              <a:t>thích.</a:t>
            </a:r>
            <a:endParaRPr lang="en-US" sz="2400">
              <a:solidFill>
                <a:schemeClr val="dk1"/>
              </a:solidFill>
              <a:latin typeface="Arial" panose="020B0604020202020204" pitchFamily="34" charset="0"/>
              <a:cs typeface="Arial" panose="020B0604020202020204" pitchFamily="34" charset="0"/>
              <a:sym typeface="Calibri"/>
            </a:endParaRPr>
          </a:p>
        </p:txBody>
      </p:sp>
      <p:pic>
        <p:nvPicPr>
          <p:cNvPr id="25" name="Shape 140"/>
          <p:cNvPicPr preferRelativeResize="0"/>
          <p:nvPr/>
        </p:nvPicPr>
        <p:blipFill rotWithShape="1">
          <a:blip r:embed="rId5">
            <a:alphaModFix/>
          </a:blip>
          <a:srcRect/>
          <a:stretch/>
        </p:blipFill>
        <p:spPr>
          <a:xfrm>
            <a:off x="2068682" y="3589787"/>
            <a:ext cx="3795346" cy="2819400"/>
          </a:xfrm>
          <a:prstGeom prst="rect">
            <a:avLst/>
          </a:prstGeom>
          <a:noFill/>
          <a:ln>
            <a:noFill/>
          </a:ln>
        </p:spPr>
      </p:pic>
      <p:pic>
        <p:nvPicPr>
          <p:cNvPr id="26" name="Shape 141"/>
          <p:cNvPicPr preferRelativeResize="0"/>
          <p:nvPr/>
        </p:nvPicPr>
        <p:blipFill rotWithShape="1">
          <a:blip r:embed="rId6">
            <a:alphaModFix/>
          </a:blip>
          <a:srcRect/>
          <a:stretch/>
        </p:blipFill>
        <p:spPr>
          <a:xfrm>
            <a:off x="7001407" y="3576648"/>
            <a:ext cx="4199105" cy="2819400"/>
          </a:xfrm>
          <a:prstGeom prst="rect">
            <a:avLst/>
          </a:prstGeom>
          <a:noFill/>
          <a:ln>
            <a:noFill/>
          </a:ln>
        </p:spPr>
      </p:pic>
      <p:sp>
        <p:nvSpPr>
          <p:cNvPr id="20" name="TextBox 19"/>
          <p:cNvSpPr txBox="1"/>
          <p:nvPr/>
        </p:nvSpPr>
        <p:spPr>
          <a:xfrm>
            <a:off x="2582780" y="2857472"/>
            <a:ext cx="7329251"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Nên						Không nên</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747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2401</TotalTime>
  <Words>1945</Words>
  <Application>Microsoft Office PowerPoint</Application>
  <PresentationFormat>Widescreen</PresentationFormat>
  <Paragraphs>472</Paragraphs>
  <Slides>42</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time and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Truong Giang coi</dc:creator>
  <cp:lastModifiedBy>Võ Văn Minh</cp:lastModifiedBy>
  <cp:revision>206</cp:revision>
  <dcterms:created xsi:type="dcterms:W3CDTF">2014-05-18T03:03:57Z</dcterms:created>
  <dcterms:modified xsi:type="dcterms:W3CDTF">2016-07-24T07:32:03Z</dcterms:modified>
</cp:coreProperties>
</file>