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DF0AED9-3AEF-4556-83DE-1BD2DA1A388A}">
  <a:tblStyle styleId="{CDF0AED9-3AEF-4556-83DE-1BD2DA1A388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Shape 42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Shape 46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Shape 50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Shape 52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Shape 53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Shape 54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Shape 55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Shape 56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Shape 57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Shape 58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Shape 61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Shape 62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Shape 63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Shape 64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Shape 65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Shape 66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7" name="Shape 67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Shape 67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Shape 68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Transpile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Means is get changed into JavaScript.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transpile from TypeScript to JavaScript use </a:t>
            </a:r>
            <a:r>
              <a:rPr b="1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tsc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(transcript compiler) command.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Shape 70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Shape 71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Shape 72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1" name="Shape 73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Shape 73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2" name="Shape 74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Shape 74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3" name="Shape 75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Shape 75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Shape 76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4" name="Shape 7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Shape 77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5" name="Shape 78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Shape 78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6" name="Shape 79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Shape 79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6" name="Shape 80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Shape 80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6" name="Shape 81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Shape 81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6" name="Shape 82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Shape 82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6" name="Shape 83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Shape 83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7" name="Shape 84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Shape 84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8" name="Shape 85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Shape 85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9" name="Shape 86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Shape 87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0" name="Shape 88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Shape 88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2" name="Shape 89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Shape 89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4" name="Shape 90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Shape 90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browsers don’t know how to read TypeScript out of the box, so we have two options when it comes to changing our TypeScript code into JavaScript</a:t>
            </a: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4" name="Shape 91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Shape 91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4" name="Shape 92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with Pictur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828675" y="2292094"/>
            <a:ext cx="4300538" cy="2219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828675" y="4511785"/>
            <a:ext cx="4300538" cy="955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An empty placeholder to add an image. Click on the placeholder and select the image that you wish to add." id="21" name="Shape 21"/>
          <p:cNvSpPr/>
          <p:nvPr>
            <p:ph idx="2" type="pic"/>
          </p:nvPr>
        </p:nvSpPr>
        <p:spPr>
          <a:xfrm>
            <a:off x="5235798" y="1310655"/>
            <a:ext cx="3908203" cy="4208604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200" lvl="4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Shape 23"/>
          <p:cNvGrpSpPr/>
          <p:nvPr/>
        </p:nvGrpSpPr>
        <p:grpSpPr>
          <a:xfrm>
            <a:off x="0" y="1143001"/>
            <a:ext cx="9143999" cy="63125"/>
            <a:chOff x="507491" y="1501519"/>
            <a:chExt cx="8129015" cy="63125"/>
          </a:xfrm>
        </p:grpSpPr>
        <p:cxnSp>
          <p:nvCxnSpPr>
            <p:cNvPr id="24" name="Shape 24"/>
            <p:cNvCxnSpPr/>
            <p:nvPr/>
          </p:nvCxnSpPr>
          <p:spPr>
            <a:xfrm>
              <a:off x="507491" y="1564644"/>
              <a:ext cx="8129015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07491" y="1501519"/>
              <a:ext cx="812901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pic>
        <p:nvPicPr>
          <p:cNvPr id="26" name="Shape 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4409" y="0"/>
            <a:ext cx="1310643" cy="2292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Shape 27"/>
          <p:cNvGrpSpPr/>
          <p:nvPr/>
        </p:nvGrpSpPr>
        <p:grpSpPr>
          <a:xfrm rot="10800000">
            <a:off x="0" y="5645510"/>
            <a:ext cx="9143999" cy="63125"/>
            <a:chOff x="507491" y="1501519"/>
            <a:chExt cx="8129015" cy="63125"/>
          </a:xfrm>
        </p:grpSpPr>
        <p:cxnSp>
          <p:nvCxnSpPr>
            <p:cNvPr id="28" name="Shape 28"/>
            <p:cNvCxnSpPr/>
            <p:nvPr/>
          </p:nvCxnSpPr>
          <p:spPr>
            <a:xfrm>
              <a:off x="507491" y="1564644"/>
              <a:ext cx="8129015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507491" y="1501519"/>
              <a:ext cx="812901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30" name="Shape 30"/>
          <p:cNvSpPr/>
          <p:nvPr/>
        </p:nvSpPr>
        <p:spPr>
          <a:xfrm>
            <a:off x="0" y="5778123"/>
            <a:ext cx="9144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828675" y="1600200"/>
            <a:ext cx="254774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An empty placeholder to add an image. Click on the placeholder and select the image that you wish to add." id="96" name="Shape 96"/>
          <p:cNvSpPr/>
          <p:nvPr>
            <p:ph idx="2" type="pic"/>
          </p:nvPr>
        </p:nvSpPr>
        <p:spPr>
          <a:xfrm>
            <a:off x="3491003" y="1600200"/>
            <a:ext cx="482318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 rot="5400000">
            <a:off x="2286000" y="142875"/>
            <a:ext cx="4572000" cy="7486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200" lvl="4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 rot="5400000">
            <a:off x="4766468" y="2628106"/>
            <a:ext cx="5811838" cy="12858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 rot="5400000">
            <a:off x="959841" y="233958"/>
            <a:ext cx="5811838" cy="6074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200" lvl="4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112" name="Shape 112"/>
          <p:cNvGrpSpPr/>
          <p:nvPr/>
        </p:nvGrpSpPr>
        <p:grpSpPr>
          <a:xfrm rot="5400000">
            <a:off x="4181447" y="3239394"/>
            <a:ext cx="5632703" cy="63301"/>
            <a:chOff x="1073150" y="1219200"/>
            <a:chExt cx="10058399" cy="63125"/>
          </a:xfrm>
        </p:grpSpPr>
        <p:cxnSp>
          <p:nvCxnSpPr>
            <p:cNvPr id="113" name="Shape 113"/>
            <p:cNvCxnSpPr/>
            <p:nvPr/>
          </p:nvCxnSpPr>
          <p:spPr>
            <a:xfrm rot="10800000">
              <a:off x="1073150" y="1219200"/>
              <a:ext cx="10058399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4" name="Shape 114"/>
            <p:cNvCxnSpPr/>
            <p:nvPr/>
          </p:nvCxnSpPr>
          <p:spPr>
            <a:xfrm rot="10800000">
              <a:off x="1073150" y="1282325"/>
              <a:ext cx="1005839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828675" y="1600200"/>
            <a:ext cx="748664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200" lvl="4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0" type="dt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Shape 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3333" y="0"/>
            <a:ext cx="1310643" cy="229209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>
            <p:ph type="ctrTitle"/>
          </p:nvPr>
        </p:nvSpPr>
        <p:spPr>
          <a:xfrm>
            <a:off x="828675" y="2292094"/>
            <a:ext cx="7572375" cy="2219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828674" y="4511785"/>
            <a:ext cx="7572376" cy="955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/>
          <p:nvPr/>
        </p:nvSpPr>
        <p:spPr>
          <a:xfrm>
            <a:off x="0" y="5778123"/>
            <a:ext cx="9144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0" y="2514600"/>
            <a:ext cx="9144000" cy="3194034"/>
            <a:chOff x="647401" y="2514600"/>
            <a:chExt cx="10838688" cy="3194034"/>
          </a:xfrm>
        </p:grpSpPr>
        <p:grpSp>
          <p:nvGrpSpPr>
            <p:cNvPr id="52" name="Shape 52"/>
            <p:cNvGrpSpPr/>
            <p:nvPr/>
          </p:nvGrpSpPr>
          <p:grpSpPr>
            <a:xfrm>
              <a:off x="647402" y="2514600"/>
              <a:ext cx="10838688" cy="63125"/>
              <a:chOff x="507491" y="1501519"/>
              <a:chExt cx="8129015" cy="63125"/>
            </a:xfrm>
          </p:grpSpPr>
          <p:cxnSp>
            <p:nvCxnSpPr>
              <p:cNvPr id="53" name="Shape 53"/>
              <p:cNvCxnSpPr/>
              <p:nvPr/>
            </p:nvCxnSpPr>
            <p:spPr>
              <a:xfrm>
                <a:off x="507491" y="1564644"/>
                <a:ext cx="8129015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54" name="Shape 54"/>
              <p:cNvCxnSpPr/>
              <p:nvPr/>
            </p:nvCxnSpPr>
            <p:spPr>
              <a:xfrm>
                <a:off x="507491" y="1501519"/>
                <a:ext cx="8129015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55" name="Shape 55"/>
            <p:cNvSpPr/>
            <p:nvPr/>
          </p:nvSpPr>
          <p:spPr>
            <a:xfrm>
              <a:off x="647402" y="2640850"/>
              <a:ext cx="10838687" cy="294153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" name="Shape 56"/>
            <p:cNvGrpSpPr/>
            <p:nvPr/>
          </p:nvGrpSpPr>
          <p:grpSpPr>
            <a:xfrm rot="10800000">
              <a:off x="647401" y="5645509"/>
              <a:ext cx="10838688" cy="63125"/>
              <a:chOff x="507491" y="1501519"/>
              <a:chExt cx="8129015" cy="63125"/>
            </a:xfrm>
          </p:grpSpPr>
          <p:cxnSp>
            <p:nvCxnSpPr>
              <p:cNvPr id="57" name="Shape 57"/>
              <p:cNvCxnSpPr/>
              <p:nvPr/>
            </p:nvCxnSpPr>
            <p:spPr>
              <a:xfrm>
                <a:off x="507491" y="1564644"/>
                <a:ext cx="8129015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58" name="Shape 58"/>
              <p:cNvCxnSpPr/>
              <p:nvPr/>
            </p:nvCxnSpPr>
            <p:spPr>
              <a:xfrm>
                <a:off x="507491" y="1501519"/>
                <a:ext cx="8129015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pic>
        <p:nvPicPr>
          <p:cNvPr id="59" name="Shape 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4409" y="0"/>
            <a:ext cx="1337390" cy="297180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title"/>
          </p:nvPr>
        </p:nvSpPr>
        <p:spPr>
          <a:xfrm>
            <a:off x="828675" y="2971806"/>
            <a:ext cx="7553323" cy="1684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28675" y="4655955"/>
            <a:ext cx="7553323" cy="509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828675" y="1600200"/>
            <a:ext cx="3686174" cy="457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200" lvl="4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29150" y="1600200"/>
            <a:ext cx="3686174" cy="457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200" lvl="4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828675" y="1600200"/>
            <a:ext cx="368960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828675" y="2424111"/>
            <a:ext cx="3689604" cy="3748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200" lvl="4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24582" y="1600200"/>
            <a:ext cx="368960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4" type="body"/>
          </p:nvPr>
        </p:nvSpPr>
        <p:spPr>
          <a:xfrm>
            <a:off x="4624582" y="2424111"/>
            <a:ext cx="3689604" cy="3748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200" lvl="4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828675" y="1600200"/>
            <a:ext cx="328841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231385" y="1600200"/>
            <a:ext cx="4083938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0" lvl="1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9700" lvl="4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28675" y="1600200"/>
            <a:ext cx="748664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200" lvl="4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15" name="Shape 15"/>
          <p:cNvGrpSpPr/>
          <p:nvPr/>
        </p:nvGrpSpPr>
        <p:grpSpPr>
          <a:xfrm>
            <a:off x="827532" y="1219201"/>
            <a:ext cx="7488935" cy="84403"/>
            <a:chOff x="1073150" y="1219200"/>
            <a:chExt cx="10058399" cy="63125"/>
          </a:xfrm>
        </p:grpSpPr>
        <p:cxnSp>
          <p:nvCxnSpPr>
            <p:cNvPr id="16" name="Shape 16"/>
            <p:cNvCxnSpPr/>
            <p:nvPr/>
          </p:nvCxnSpPr>
          <p:spPr>
            <a:xfrm rot="10800000">
              <a:off x="1073150" y="1219200"/>
              <a:ext cx="10058399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10800000">
              <a:off x="1073150" y="1282325"/>
              <a:ext cx="1005839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11.png"/><Relationship Id="rId5" Type="http://schemas.openxmlformats.org/officeDocument/2006/relationships/image" Target="../media/image06.png"/><Relationship Id="rId6" Type="http://schemas.openxmlformats.org/officeDocument/2006/relationships/image" Target="../media/image0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6.png"/><Relationship Id="rId4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8.png"/><Relationship Id="rId4" Type="http://schemas.openxmlformats.org/officeDocument/2006/relationships/image" Target="../media/image4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9.png"/><Relationship Id="rId4" Type="http://schemas.openxmlformats.org/officeDocument/2006/relationships/image" Target="../media/image5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Relationship Id="rId4" Type="http://schemas.openxmlformats.org/officeDocument/2006/relationships/image" Target="../media/image0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09.png"/><Relationship Id="rId5" Type="http://schemas.openxmlformats.org/officeDocument/2006/relationships/image" Target="../media/image1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nodejs.org/en/download/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7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68.png"/><Relationship Id="rId4" Type="http://schemas.openxmlformats.org/officeDocument/2006/relationships/image" Target="../media/image7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6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07.png"/><Relationship Id="rId5" Type="http://schemas.openxmlformats.org/officeDocument/2006/relationships/image" Target="../media/image08.png"/><Relationship Id="rId6" Type="http://schemas.openxmlformats.org/officeDocument/2006/relationships/hyperlink" Target="http://www.typescriptlang.org/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s://angularjs.org/" TargetMode="External"/><Relationship Id="rId4" Type="http://schemas.openxmlformats.org/officeDocument/2006/relationships/hyperlink" Target="https://angular.io/docs/ts/latest/" TargetMode="External"/><Relationship Id="rId5" Type="http://schemas.openxmlformats.org/officeDocument/2006/relationships/hyperlink" Target="https://www.youtube.com/watch?v=_-CD_5YhJTA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06.png"/><Relationship Id="rId9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Relationship Id="rId8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157648" y="2292100"/>
            <a:ext cx="37713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ANGULAR</a:t>
            </a:r>
            <a:r>
              <a:rPr lang="en-US"/>
              <a:t> 2</a:t>
            </a:r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3047993" y="4790200"/>
            <a:ext cx="20811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 Van Minh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 Thi Thuy Quynh</a:t>
            </a:r>
          </a:p>
        </p:txBody>
      </p:sp>
      <p:pic>
        <p:nvPicPr>
          <p:cNvPr id="122" name="Shape 1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3870" r="23870" t="0"/>
          <a:stretch/>
        </p:blipFill>
        <p:spPr>
          <a:xfrm>
            <a:off x="5235798" y="1310655"/>
            <a:ext cx="3908203" cy="4208604"/>
          </a:xfrm>
          <a:prstGeom prst="rect">
            <a:avLst/>
          </a:prstGeom>
          <a:solidFill>
            <a:srgbClr val="CCCCCC"/>
          </a:solidFill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Introduction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MVV</a:t>
            </a:r>
            <a:r>
              <a:rPr b="1" i="1" lang="en-US"/>
              <a:t>M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Angular 2. </a:t>
            </a:r>
          </a:p>
        </p:txBody>
      </p:sp>
      <p:sp>
        <p:nvSpPr>
          <p:cNvPr id="254" name="Shape 254"/>
          <p:cNvSpPr txBox="1"/>
          <p:nvPr>
            <p:ph idx="10" type="dt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255" name="Shape 255"/>
          <p:cNvSpPr txBox="1"/>
          <p:nvPr>
            <p:ph idx="11" type="ftr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imageedit_1_7506919581.png"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062" y="2134725"/>
            <a:ext cx="7387874" cy="34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Introduction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828675" y="1600200"/>
            <a:ext cx="748664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Architecture of Angular 2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265" name="Shape 265"/>
          <p:cNvSpPr txBox="1"/>
          <p:nvPr>
            <p:ph idx="10" type="dt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266" name="Shape 266"/>
          <p:cNvSpPr txBox="1"/>
          <p:nvPr>
            <p:ph idx="11" type="ftr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overview" id="268" name="Shape 2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591" y="2176530"/>
            <a:ext cx="7519595" cy="4179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Module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828675" y="1600200"/>
            <a:ext cx="748664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Angular apps are modular.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Modules are containers.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Angular app has at least one module –</a:t>
            </a:r>
            <a:r>
              <a:rPr b="0" i="1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root module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(named </a:t>
            </a:r>
            <a:r>
              <a:rPr b="1" i="1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AppModule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</p:txBody>
      </p:sp>
      <p:sp>
        <p:nvSpPr>
          <p:cNvPr id="276" name="Shape 276"/>
          <p:cNvSpPr txBox="1"/>
          <p:nvPr>
            <p:ph idx="10" type="dt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277" name="Shape 277"/>
          <p:cNvSpPr txBox="1"/>
          <p:nvPr>
            <p:ph idx="11" type="ftr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4837" y="3046976"/>
            <a:ext cx="3963995" cy="3811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Module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lang="en-US"/>
              <a:t>tructure of a Angular module in code:</a:t>
            </a:r>
          </a:p>
        </p:txBody>
      </p:sp>
      <p:sp>
        <p:nvSpPr>
          <p:cNvPr id="287" name="Shape 287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288" name="Shape 288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012" y="2264300"/>
            <a:ext cx="6672063" cy="390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Module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To launch an Angular application:</a:t>
            </a:r>
          </a:p>
        </p:txBody>
      </p:sp>
      <p:sp>
        <p:nvSpPr>
          <p:cNvPr id="298" name="Shape 298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299" name="Shape 299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012" y="2250212"/>
            <a:ext cx="7206075" cy="264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2. Module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>
                <a:solidFill>
                  <a:srgbClr val="538CD5"/>
                </a:solidFill>
              </a:rPr>
              <a:t>Library module: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A collection of Javascript modules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/>
              <a:t> Two type library module:</a:t>
            </a:r>
          </a:p>
          <a:p>
            <a:pPr indent="-228600" lvl="0" marL="13716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/>
              <a:t>User library module.</a:t>
            </a:r>
          </a:p>
          <a:p>
            <a:pPr indent="-228600" lvl="0" marL="13716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/>
              <a:t>System library module (begin with the @angular prefix).</a:t>
            </a:r>
          </a:p>
        </p:txBody>
      </p:sp>
      <p:sp>
        <p:nvSpPr>
          <p:cNvPr id="309" name="Shape 309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310" name="Shape 310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075" y="4401700"/>
            <a:ext cx="2589924" cy="195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9375" y="5110375"/>
            <a:ext cx="4040249" cy="89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3. Component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>
                <a:solidFill>
                  <a:srgbClr val="538CD5"/>
                </a:solidFill>
              </a:rPr>
              <a:t>What is component?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Encapsulates the template, data and the behaviour of a view.</a:t>
            </a:r>
          </a:p>
          <a:p>
            <a:pPr lvl="1" rtl="0"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/>
              <a:t> Angular app has at least one component–</a:t>
            </a:r>
            <a:r>
              <a:rPr i="1" lang="en-US">
                <a:solidFill>
                  <a:schemeClr val="accent2"/>
                </a:solidFill>
              </a:rPr>
              <a:t> root component </a:t>
            </a:r>
            <a:r>
              <a:rPr lang="en-US"/>
              <a:t>(named </a:t>
            </a:r>
            <a:r>
              <a:rPr b="1" i="1" lang="en-US">
                <a:solidFill>
                  <a:schemeClr val="dk2"/>
                </a:solidFill>
              </a:rPr>
              <a:t>AppComponent</a:t>
            </a:r>
            <a:r>
              <a:rPr lang="en-US"/>
              <a:t>)</a:t>
            </a:r>
          </a:p>
        </p:txBody>
      </p:sp>
      <p:sp>
        <p:nvSpPr>
          <p:cNvPr id="321" name="Shape 321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322" name="Shape 322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637" y="4757625"/>
            <a:ext cx="19716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3. Component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>
                <a:solidFill>
                  <a:srgbClr val="538CD5"/>
                </a:solidFill>
              </a:rPr>
              <a:t>For examples:</a:t>
            </a:r>
          </a:p>
        </p:txBody>
      </p:sp>
      <p:sp>
        <p:nvSpPr>
          <p:cNvPr id="332" name="Shape 332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333" name="Shape 333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687" y="2104850"/>
            <a:ext cx="5050714" cy="414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3. Component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>
                <a:solidFill>
                  <a:srgbClr val="538CD5"/>
                </a:solidFill>
              </a:rPr>
              <a:t>For examples:</a:t>
            </a:r>
          </a:p>
        </p:txBody>
      </p:sp>
      <p:sp>
        <p:nvSpPr>
          <p:cNvPr id="343" name="Shape 343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344" name="Shape 344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274" y="2099425"/>
            <a:ext cx="5191549" cy="425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850" y="3333950"/>
            <a:ext cx="708075" cy="6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375" y="2099425"/>
            <a:ext cx="708075" cy="6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325" y="3333950"/>
            <a:ext cx="708075" cy="6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375" y="5724800"/>
            <a:ext cx="708075" cy="6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3. Component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>
                <a:solidFill>
                  <a:srgbClr val="538CD5"/>
                </a:solidFill>
              </a:rPr>
              <a:t>For examples:</a:t>
            </a:r>
          </a:p>
        </p:txBody>
      </p:sp>
      <p:sp>
        <p:nvSpPr>
          <p:cNvPr id="358" name="Shape 358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359" name="Shape 359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360" name="Shape 360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649" y="2162524"/>
            <a:ext cx="4977975" cy="41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875" y="2978300"/>
            <a:ext cx="465199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9450" y="3516025"/>
            <a:ext cx="465199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9450" y="4053750"/>
            <a:ext cx="465199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875" y="4591125"/>
            <a:ext cx="465199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875" y="5205050"/>
            <a:ext cx="465199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828675" y="1600200"/>
            <a:ext cx="748664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 indent="-43815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</a:p>
          <a:p>
            <a:pPr indent="-43815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</a:t>
            </a:r>
          </a:p>
          <a:p>
            <a:pPr indent="-43815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</a:p>
          <a:p>
            <a:pPr indent="-43815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Directive</a:t>
            </a:r>
          </a:p>
          <a:p>
            <a:pPr indent="-43815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</a:t>
            </a:r>
          </a:p>
          <a:p>
            <a:pPr indent="-43815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</a:p>
          <a:p>
            <a:pPr indent="-438150" lvl="0" marL="4572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</a:p>
          <a:p>
            <a:pPr indent="-438150" lvl="0" marL="4572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100"/>
              <a:t>Tutorials</a:t>
            </a:r>
          </a:p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/2016</a:t>
            </a:r>
          </a:p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3. Component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>
                <a:solidFill>
                  <a:srgbClr val="538CD5"/>
                </a:solidFill>
              </a:rPr>
              <a:t>For examples:</a:t>
            </a:r>
          </a:p>
        </p:txBody>
      </p:sp>
      <p:sp>
        <p:nvSpPr>
          <p:cNvPr id="374" name="Shape 374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375" name="Shape 375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376" name="Shape 376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837" y="2096674"/>
            <a:ext cx="6094413" cy="41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3. Component</a:t>
            </a: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lang="en-US"/>
              <a:t>tructure of an Angular component in code:</a:t>
            </a:r>
          </a:p>
        </p:txBody>
      </p:sp>
      <p:sp>
        <p:nvSpPr>
          <p:cNvPr id="385" name="Shape 385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386" name="Shape 386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88" name="Shape 3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099" y="2104975"/>
            <a:ext cx="7261900" cy="40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3. Component</a:t>
            </a:r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In another component:</a:t>
            </a:r>
          </a:p>
        </p:txBody>
      </p:sp>
      <p:sp>
        <p:nvSpPr>
          <p:cNvPr id="396" name="Shape 396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397" name="Shape 397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398" name="Shape 398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99" name="Shape 3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425" y="2296650"/>
            <a:ext cx="6424099" cy="33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3. Component</a:t>
            </a: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>
                <a:solidFill>
                  <a:srgbClr val="CC0000"/>
                </a:solidFill>
              </a:rPr>
              <a:t>NOTE</a:t>
            </a:r>
            <a:r>
              <a:rPr lang="en-US"/>
              <a:t>: In the </a:t>
            </a:r>
            <a:r>
              <a:rPr i="1" lang="en-US"/>
              <a:t>AppModule</a:t>
            </a:r>
          </a:p>
        </p:txBody>
      </p:sp>
      <p:sp>
        <p:nvSpPr>
          <p:cNvPr id="407" name="Shape 407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408" name="Shape 408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409" name="Shape 409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410" name="Shape 4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875" y="2128774"/>
            <a:ext cx="5967599" cy="43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4. Template</a:t>
            </a:r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>
                <a:solidFill>
                  <a:srgbClr val="538CD5"/>
                </a:solidFill>
              </a:rPr>
              <a:t>What is template?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View in MVVM.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/>
              <a:t>Look like regular HTML, except for a few differences (uses Angular’s </a:t>
            </a:r>
            <a:r>
              <a:rPr b="1" i="1" lang="en-US">
                <a:solidFill>
                  <a:srgbClr val="0070C0"/>
                </a:solidFill>
              </a:rPr>
              <a:t>template syntax</a:t>
            </a:r>
            <a:r>
              <a:rPr lang="en-US"/>
              <a:t>).</a:t>
            </a:r>
          </a:p>
        </p:txBody>
      </p:sp>
      <p:sp>
        <p:nvSpPr>
          <p:cNvPr id="418" name="Shape 418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419" name="Shape 419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4. Template</a:t>
            </a: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>
                <a:solidFill>
                  <a:srgbClr val="538CD5"/>
                </a:solidFill>
              </a:rPr>
              <a:t>Template syntax: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HTML.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/>
              <a:t>Interpolation.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/>
              <a:t>Template expression.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/>
              <a:t> Binding syntax.</a:t>
            </a:r>
          </a:p>
        </p:txBody>
      </p:sp>
      <p:sp>
        <p:nvSpPr>
          <p:cNvPr id="428" name="Shape 428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429" name="Shape 429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430" name="Shape 430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4. Template</a:t>
            </a:r>
          </a:p>
        </p:txBody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>
                <a:solidFill>
                  <a:srgbClr val="538CD5"/>
                </a:solidFill>
              </a:rPr>
              <a:t>For examples:</a:t>
            </a:r>
          </a:p>
        </p:txBody>
      </p:sp>
      <p:sp>
        <p:nvSpPr>
          <p:cNvPr id="438" name="Shape 438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439" name="Shape 439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440" name="Shape 440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441" name="Shape 4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725" y="2080375"/>
            <a:ext cx="5035849" cy="437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4. Template</a:t>
            </a:r>
          </a:p>
        </p:txBody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>
                <a:solidFill>
                  <a:srgbClr val="538CD5"/>
                </a:solidFill>
              </a:rPr>
              <a:t>For examples:</a:t>
            </a:r>
          </a:p>
        </p:txBody>
      </p:sp>
      <p:sp>
        <p:nvSpPr>
          <p:cNvPr id="449" name="Shape 449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450" name="Shape 450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451" name="Shape 451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452" name="Shape 4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225" y="2480875"/>
            <a:ext cx="7486500" cy="22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4. Template</a:t>
            </a:r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>
                <a:solidFill>
                  <a:srgbClr val="538CD5"/>
                </a:solidFill>
              </a:rPr>
              <a:t>Template syntax: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HTML.</a:t>
            </a:r>
          </a:p>
          <a:p>
            <a:pPr indent="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461" name="Shape 461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463" name="Shape 4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250" y="3031550"/>
            <a:ext cx="7485599" cy="2337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4. Template</a:t>
            </a:r>
          </a:p>
        </p:txBody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>
                <a:solidFill>
                  <a:srgbClr val="538CD5"/>
                </a:solidFill>
              </a:rPr>
              <a:t>Template syntax: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/>
              <a:t>Interpolation: Presentation by the double-curly braces {{ }}.</a:t>
            </a:r>
          </a:p>
          <a:p>
            <a:pPr indent="-228600" lvl="0" marL="13716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/>
              <a:t>Assignments attribute or text value for HTML tags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472" name="Shape 472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473" name="Shape 473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474" name="Shape 4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825" y="4406125"/>
            <a:ext cx="6294548" cy="20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Introduction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828675" y="1600200"/>
            <a:ext cx="7882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What is Angular?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/>
              <a:t>Developed by Misko Hevery at Brat Tech LLC, 2009.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/>
              <a:t>JavaScript f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ramework for single page applications (SPAs).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Help organizing HTML, JavaScript and CSS.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Mainly maintained by Google.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AngularJS logo"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0753" y="1416048"/>
            <a:ext cx="3009246" cy="8425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ront-end icon" id="144" name="Shape 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7851" y="5009216"/>
            <a:ext cx="1093200" cy="109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ack-end icon" id="145" name="Shape 1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7083" y="4941155"/>
            <a:ext cx="1254600" cy="12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1562848" y="6195253"/>
            <a:ext cx="190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Back-end Server</a:t>
            </a:r>
          </a:p>
        </p:txBody>
      </p:sp>
      <p:pic>
        <p:nvPicPr>
          <p:cNvPr descr="Image result for angular icon" id="147" name="Shape 1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79255" y="6163321"/>
            <a:ext cx="623100" cy="65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Shape 148"/>
          <p:cNvCxnSpPr/>
          <p:nvPr/>
        </p:nvCxnSpPr>
        <p:spPr>
          <a:xfrm>
            <a:off x="3347433" y="5550898"/>
            <a:ext cx="2033700" cy="0"/>
          </a:xfrm>
          <a:prstGeom prst="straightConnector1">
            <a:avLst/>
          </a:prstGeom>
          <a:noFill/>
          <a:ln cap="flat" cmpd="thickThin" w="485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4. Template</a:t>
            </a:r>
          </a:p>
        </p:txBody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>
                <a:solidFill>
                  <a:srgbClr val="538CD5"/>
                </a:solidFill>
              </a:rPr>
              <a:t>Template syntax: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/>
              <a:t>Template expression: produces a value.</a:t>
            </a:r>
          </a:p>
        </p:txBody>
      </p:sp>
      <p:sp>
        <p:nvSpPr>
          <p:cNvPr id="482" name="Shape 482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483" name="Shape 483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484" name="Shape 484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485" name="Shape 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236" y="3005374"/>
            <a:ext cx="7224475" cy="25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4. Template</a:t>
            </a: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>
                <a:solidFill>
                  <a:srgbClr val="538CD5"/>
                </a:solidFill>
              </a:rPr>
              <a:t>Template syntax: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/>
              <a:t> Binding syntax.</a:t>
            </a:r>
          </a:p>
        </p:txBody>
      </p:sp>
      <p:sp>
        <p:nvSpPr>
          <p:cNvPr id="493" name="Shape 493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494" name="Shape 494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495" name="Shape 495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496" name="Shape 4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225" y="2805725"/>
            <a:ext cx="7166500" cy="345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4. Template</a:t>
            </a: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>
                <a:solidFill>
                  <a:srgbClr val="538CD5"/>
                </a:solidFill>
              </a:rPr>
              <a:t>Template syntax: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/>
              <a:t> Binding syntax.</a:t>
            </a:r>
          </a:p>
        </p:txBody>
      </p:sp>
      <p:sp>
        <p:nvSpPr>
          <p:cNvPr id="504" name="Shape 504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505" name="Shape 505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506" name="Shape 506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aphicFrame>
        <p:nvGraphicFramePr>
          <p:cNvPr id="507" name="Shape 507"/>
          <p:cNvGraphicFramePr/>
          <p:nvPr/>
        </p:nvGraphicFramePr>
        <p:xfrm>
          <a:off x="763625" y="288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{CDF0AED9-3AEF-4556-83DE-1BD2DA1A388A}</a:tableStyleId>
              </a:tblPr>
              <a:tblGrid>
                <a:gridCol w="2835375"/>
                <a:gridCol w="3027975"/>
                <a:gridCol w="1753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Data direction</a:t>
                      </a: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2000"/>
                        <a:t>Syntax</a:t>
                      </a: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2000"/>
                        <a:t>Binding type</a:t>
                      </a: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i="1" lang="en-US" sz="2000"/>
                        <a:t>One-way from data source to view targets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55000"/>
                        <a:buFont typeface="Arial"/>
                        <a:buNone/>
                      </a:pPr>
                      <a:r>
                        <a:rPr lang="en-US" sz="2000"/>
                        <a:t>{{expression}}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[target] = "expression"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Interpolation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Property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55000"/>
                        <a:buFont typeface="Arial"/>
                        <a:buNone/>
                      </a:pPr>
                      <a:r>
                        <a:rPr i="1" lang="en-US" sz="2000">
                          <a:solidFill>
                            <a:schemeClr val="dk1"/>
                          </a:solidFill>
                        </a:rPr>
                        <a:t>One-way from view targets to data source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(target) = "statement"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Event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i="1" lang="en-US" sz="2000"/>
                        <a:t>Two-way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[(target)] = "expression"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Two-way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4. Template</a:t>
            </a:r>
          </a:p>
        </p:txBody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>
                <a:solidFill>
                  <a:srgbClr val="538CD5"/>
                </a:solidFill>
              </a:rPr>
              <a:t>Template syntax: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/>
              <a:t> Binding syntax.</a:t>
            </a:r>
          </a:p>
        </p:txBody>
      </p:sp>
      <p:sp>
        <p:nvSpPr>
          <p:cNvPr id="515" name="Shape 515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516" name="Shape 516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517" name="Shape 517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aphicFrame>
        <p:nvGraphicFramePr>
          <p:cNvPr id="518" name="Shape 518"/>
          <p:cNvGraphicFramePr/>
          <p:nvPr/>
        </p:nvGraphicFramePr>
        <p:xfrm>
          <a:off x="969125" y="307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{CDF0AED9-3AEF-4556-83DE-1BD2DA1A388A}</a:tableStyleId>
              </a:tblPr>
              <a:tblGrid>
                <a:gridCol w="2001750"/>
                <a:gridCol w="55289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Binding type</a:t>
                      </a: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2000"/>
                        <a:t>Examples</a:t>
                      </a: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-US" sz="2000"/>
                        <a:t>Property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CC0000"/>
                          </a:solidFill>
                        </a:rPr>
                        <a:t>&lt;img</a:t>
                      </a:r>
                      <a:r>
                        <a:rPr lang="en-US" sz="2000"/>
                        <a:t> </a:t>
                      </a:r>
                      <a:r>
                        <a:rPr lang="en-US" sz="2000">
                          <a:solidFill>
                            <a:srgbClr val="3C78D8"/>
                          </a:solidFill>
                        </a:rPr>
                        <a:t>[src]=”product.image”</a:t>
                      </a:r>
                      <a:r>
                        <a:rPr lang="en-US" sz="2000"/>
                        <a:t> </a:t>
                      </a:r>
                      <a:r>
                        <a:rPr lang="en-US" sz="2000">
                          <a:solidFill>
                            <a:srgbClr val="CC0000"/>
                          </a:solidFill>
                        </a:rPr>
                        <a:t>/&gt;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-US" sz="2000">
                          <a:solidFill>
                            <a:schemeClr val="dk1"/>
                          </a:solidFill>
                        </a:rPr>
                        <a:t>Event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CC0000"/>
                          </a:solidFill>
                        </a:rPr>
                        <a:t>&lt;button</a:t>
                      </a:r>
                      <a:r>
                        <a:rPr lang="en-US" sz="2000"/>
                        <a:t> </a:t>
                      </a:r>
                      <a:r>
                        <a:rPr lang="en-US" sz="2000">
                          <a:solidFill>
                            <a:srgbClr val="3C78D8"/>
                          </a:solidFill>
                        </a:rPr>
                        <a:t>(click)=”onSave()”</a:t>
                      </a:r>
                      <a:r>
                        <a:rPr lang="en-US" sz="2000">
                          <a:solidFill>
                            <a:srgbClr val="CC0000"/>
                          </a:solidFill>
                        </a:rPr>
                        <a:t>&gt;</a:t>
                      </a:r>
                      <a:r>
                        <a:rPr lang="en-US" sz="2000">
                          <a:solidFill>
                            <a:srgbClr val="0000FF"/>
                          </a:solidFill>
                        </a:rPr>
                        <a:t>Save</a:t>
                      </a:r>
                      <a:r>
                        <a:rPr lang="en-US" sz="2000">
                          <a:solidFill>
                            <a:srgbClr val="CC0000"/>
                          </a:solidFill>
                        </a:rPr>
                        <a:t>&lt;/button&gt;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-US" sz="2000"/>
                        <a:t>Two-way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CC0000"/>
                          </a:solidFill>
                        </a:rPr>
                        <a:t>&lt;input</a:t>
                      </a:r>
                      <a:r>
                        <a:rPr lang="en-US" sz="2000">
                          <a:solidFill>
                            <a:srgbClr val="3C78D8"/>
                          </a:solidFill>
                        </a:rPr>
                        <a:t> [(ngModel)]=”product.name”</a:t>
                      </a:r>
                      <a:r>
                        <a:rPr lang="en-US" sz="2000"/>
                        <a:t> </a:t>
                      </a:r>
                      <a:r>
                        <a:rPr lang="en-US" sz="2000">
                          <a:solidFill>
                            <a:srgbClr val="CC0000"/>
                          </a:solidFill>
                        </a:rPr>
                        <a:t>/&gt;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4. Template</a:t>
            </a:r>
          </a:p>
        </p:txBody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>
                <a:solidFill>
                  <a:srgbClr val="538CD5"/>
                </a:solidFill>
              </a:rPr>
              <a:t>Template syntax: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/>
              <a:t>Binding syntax</a:t>
            </a:r>
          </a:p>
        </p:txBody>
      </p:sp>
      <p:sp>
        <p:nvSpPr>
          <p:cNvPr id="526" name="Shape 526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527" name="Shape 527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528" name="Shape 528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29" name="Shape 5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75" y="2933875"/>
            <a:ext cx="77724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5. Directive</a:t>
            </a:r>
          </a:p>
        </p:txBody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>
                <a:solidFill>
                  <a:srgbClr val="538CD5"/>
                </a:solidFill>
              </a:rPr>
              <a:t>What is directive?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/>
              <a:t>A class that allows us to extend or control DOM. 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/>
              <a:t>Examples:</a:t>
            </a:r>
          </a:p>
        </p:txBody>
      </p:sp>
      <p:sp>
        <p:nvSpPr>
          <p:cNvPr id="537" name="Shape 537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538" name="Shape 538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539" name="Shape 539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40" name="Shape 5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512" y="3419075"/>
            <a:ext cx="5717919" cy="29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5. Directive</a:t>
            </a:r>
          </a:p>
        </p:txBody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>
                <a:solidFill>
                  <a:srgbClr val="538CD5"/>
                </a:solidFill>
              </a:rPr>
              <a:t>Three kinds of Angular directives: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>
                <a:solidFill>
                  <a:srgbClr val="CC0000"/>
                </a:solidFill>
              </a:rPr>
              <a:t> Components</a:t>
            </a:r>
            <a:r>
              <a:rPr b="1" lang="en-US"/>
              <a:t> </a:t>
            </a:r>
            <a:r>
              <a:rPr lang="en-US"/>
              <a:t>- Directives with a </a:t>
            </a:r>
            <a:r>
              <a:rPr lang="en-US">
                <a:solidFill>
                  <a:srgbClr val="3D85C6"/>
                </a:solidFill>
              </a:rPr>
              <a:t>template</a:t>
            </a:r>
            <a:r>
              <a:rPr lang="en-US"/>
              <a:t>.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/>
              <a:t> </a:t>
            </a:r>
            <a:r>
              <a:rPr lang="en-US">
                <a:solidFill>
                  <a:srgbClr val="CC0000"/>
                </a:solidFill>
              </a:rPr>
              <a:t>Attributes directives</a:t>
            </a:r>
            <a:r>
              <a:rPr lang="en-US"/>
              <a:t> - </a:t>
            </a:r>
            <a:r>
              <a:rPr lang="en-US">
                <a:solidFill>
                  <a:srgbClr val="3D85C6"/>
                </a:solidFill>
              </a:rPr>
              <a:t>Altering the appearance or behaviour</a:t>
            </a:r>
            <a:r>
              <a:rPr lang="en-US">
                <a:solidFill>
                  <a:srgbClr val="000000"/>
                </a:solidFill>
              </a:rPr>
              <a:t> of an existing elemen</a:t>
            </a:r>
            <a:r>
              <a:rPr lang="en-US"/>
              <a:t>t.</a:t>
            </a:r>
          </a:p>
          <a:p>
            <a:pPr indent="-228600" lvl="0" marL="1371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Examples: ngModel.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/>
              <a:t> </a:t>
            </a:r>
            <a:r>
              <a:rPr lang="en-US">
                <a:solidFill>
                  <a:srgbClr val="CC0000"/>
                </a:solidFill>
              </a:rPr>
              <a:t>Structural directives</a:t>
            </a:r>
            <a:r>
              <a:rPr lang="en-US"/>
              <a:t> - </a:t>
            </a:r>
            <a:r>
              <a:rPr lang="en-US">
                <a:solidFill>
                  <a:srgbClr val="3D85C6"/>
                </a:solidFill>
              </a:rPr>
              <a:t>Altering layout</a:t>
            </a:r>
            <a:r>
              <a:rPr lang="en-US">
                <a:solidFill>
                  <a:srgbClr val="000000"/>
                </a:solidFill>
              </a:rPr>
              <a:t> by adding, removing and replacing elements in DOM</a:t>
            </a:r>
            <a:r>
              <a:rPr lang="en-US"/>
              <a:t>.</a:t>
            </a:r>
          </a:p>
          <a:p>
            <a:pPr indent="-228600" lvl="0" marL="1371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Examples: ngIf, ngFor, ngSwitch.</a:t>
            </a:r>
          </a:p>
        </p:txBody>
      </p:sp>
      <p:sp>
        <p:nvSpPr>
          <p:cNvPr id="548" name="Shape 548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549" name="Shape 549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550" name="Shape 550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5. Directive</a:t>
            </a:r>
          </a:p>
        </p:txBody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❑"/>
            </a:pPr>
            <a:r>
              <a:rPr b="1" i="1" lang="en-US">
                <a:solidFill>
                  <a:srgbClr val="538CD5"/>
                </a:solidFill>
              </a:rPr>
              <a:t> Create a </a:t>
            </a:r>
            <a:r>
              <a:rPr b="1" i="1" lang="en-US">
                <a:solidFill>
                  <a:srgbClr val="CC0000"/>
                </a:solidFill>
              </a:rPr>
              <a:t>attribute directives</a:t>
            </a:r>
          </a:p>
        </p:txBody>
      </p:sp>
      <p:sp>
        <p:nvSpPr>
          <p:cNvPr id="558" name="Shape 558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559" name="Shape 559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560" name="Shape 560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61" name="Shape 5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00" y="2342362"/>
            <a:ext cx="7486500" cy="284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5. Directive</a:t>
            </a:r>
          </a:p>
        </p:txBody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1" i="1" lang="en-US">
                <a:solidFill>
                  <a:srgbClr val="538CD5"/>
                </a:solidFill>
              </a:rPr>
              <a:t>Create a </a:t>
            </a:r>
            <a:r>
              <a:rPr b="1" i="1" lang="en-US">
                <a:solidFill>
                  <a:srgbClr val="CC0000"/>
                </a:solidFill>
              </a:rPr>
              <a:t>attribute directives</a:t>
            </a:r>
          </a:p>
        </p:txBody>
      </p:sp>
      <p:sp>
        <p:nvSpPr>
          <p:cNvPr id="569" name="Shape 569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570" name="Shape 570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571" name="Shape 571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72" name="Shape 5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437" y="2370725"/>
            <a:ext cx="6870075" cy="36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5. Directive</a:t>
            </a:r>
          </a:p>
        </p:txBody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1" i="1" lang="en-US">
                <a:solidFill>
                  <a:srgbClr val="538CD5"/>
                </a:solidFill>
              </a:rPr>
              <a:t>Create a </a:t>
            </a:r>
            <a:r>
              <a:rPr b="1" i="1" lang="en-US">
                <a:solidFill>
                  <a:srgbClr val="CC0000"/>
                </a:solidFill>
              </a:rPr>
              <a:t>attribute directives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581" name="Shape 581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582" name="Shape 582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83" name="Shape 5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153" y="2293453"/>
            <a:ext cx="5488649" cy="8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Shape 5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0855" y="3880455"/>
            <a:ext cx="2958975" cy="7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Introduction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828675" y="1600200"/>
            <a:ext cx="748664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Why </a:t>
            </a:r>
            <a:r>
              <a:rPr b="1" i="1" lang="en-US">
                <a:solidFill>
                  <a:schemeClr val="accent2"/>
                </a:solidFill>
              </a:rPr>
              <a:t>use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Angular?</a:t>
            </a:r>
          </a:p>
          <a:p>
            <a:pPr indent="0" lvl="0" marL="457200" marR="0" rtl="0" algn="l">
              <a:lnSpc>
                <a:spcPct val="150000"/>
              </a:lnSpc>
              <a:spcBef>
                <a:spcPts val="60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0" type="dt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AngularJS logo"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0753" y="1416048"/>
            <a:ext cx="3009246" cy="842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000" y="2501550"/>
            <a:ext cx="6546998" cy="331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5. Directive</a:t>
            </a:r>
          </a:p>
        </p:txBody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❑"/>
            </a:pPr>
            <a:r>
              <a:rPr b="1" i="1" lang="en-US">
                <a:solidFill>
                  <a:srgbClr val="3D85C6"/>
                </a:solidFill>
              </a:rPr>
              <a:t> </a:t>
            </a:r>
            <a:r>
              <a:rPr b="1" i="1" lang="en-US">
                <a:solidFill>
                  <a:srgbClr val="538CD5"/>
                </a:solidFill>
              </a:rPr>
              <a:t>Create a </a:t>
            </a:r>
            <a:r>
              <a:rPr b="1" i="1" lang="en-US">
                <a:solidFill>
                  <a:srgbClr val="CC0000"/>
                </a:solidFill>
              </a:rPr>
              <a:t>structural directives</a:t>
            </a:r>
          </a:p>
        </p:txBody>
      </p:sp>
      <p:sp>
        <p:nvSpPr>
          <p:cNvPr id="592" name="Shape 592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593" name="Shape 593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594" name="Shape 594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95" name="Shape 5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150" y="2128800"/>
            <a:ext cx="6349999" cy="42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5. Directive</a:t>
            </a:r>
          </a:p>
        </p:txBody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❑"/>
            </a:pPr>
            <a:r>
              <a:rPr b="1" i="1" lang="en-US">
                <a:solidFill>
                  <a:srgbClr val="3D85C6"/>
                </a:solidFill>
              </a:rPr>
              <a:t> </a:t>
            </a:r>
            <a:r>
              <a:rPr b="1" i="1" lang="en-US">
                <a:solidFill>
                  <a:srgbClr val="538CD5"/>
                </a:solidFill>
              </a:rPr>
              <a:t>Create a </a:t>
            </a:r>
            <a:r>
              <a:rPr b="1" i="1" lang="en-US">
                <a:solidFill>
                  <a:srgbClr val="CC0000"/>
                </a:solidFill>
              </a:rPr>
              <a:t>structural directives</a:t>
            </a:r>
          </a:p>
        </p:txBody>
      </p:sp>
      <p:sp>
        <p:nvSpPr>
          <p:cNvPr id="603" name="Shape 603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604" name="Shape 604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605" name="Shape 605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606" name="Shape 6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275" y="2338375"/>
            <a:ext cx="6387799" cy="32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5. Directive</a:t>
            </a:r>
          </a:p>
        </p:txBody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❑"/>
            </a:pPr>
            <a:r>
              <a:rPr b="1" i="1" lang="en-US">
                <a:solidFill>
                  <a:srgbClr val="3D85C6"/>
                </a:solidFill>
              </a:rPr>
              <a:t> </a:t>
            </a:r>
            <a:r>
              <a:rPr b="1" i="1" lang="en-US">
                <a:solidFill>
                  <a:srgbClr val="538CD5"/>
                </a:solidFill>
              </a:rPr>
              <a:t>Create a </a:t>
            </a:r>
            <a:r>
              <a:rPr b="1" i="1" lang="en-US">
                <a:solidFill>
                  <a:srgbClr val="CC0000"/>
                </a:solidFill>
              </a:rPr>
              <a:t>structural directives</a:t>
            </a:r>
          </a:p>
        </p:txBody>
      </p:sp>
      <p:sp>
        <p:nvSpPr>
          <p:cNvPr id="614" name="Shape 614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615" name="Shape 615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616" name="Shape 616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617" name="Shape 6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937" y="2542650"/>
            <a:ext cx="71342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5. Directive</a:t>
            </a:r>
          </a:p>
        </p:txBody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❑"/>
            </a:pPr>
            <a:r>
              <a:rPr b="1" i="1" lang="en-US">
                <a:solidFill>
                  <a:srgbClr val="3D85C6"/>
                </a:solidFill>
              </a:rPr>
              <a:t> </a:t>
            </a:r>
            <a:r>
              <a:rPr b="1" i="1" lang="en-US">
                <a:solidFill>
                  <a:srgbClr val="538CD5"/>
                </a:solidFill>
              </a:rPr>
              <a:t>Create a </a:t>
            </a:r>
            <a:r>
              <a:rPr b="1" i="1" lang="en-US">
                <a:solidFill>
                  <a:srgbClr val="CC0000"/>
                </a:solidFill>
              </a:rPr>
              <a:t>structural directives</a:t>
            </a:r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Results:</a:t>
            </a:r>
          </a:p>
          <a:p>
            <a:pPr indent="-2286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condition = true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condition = false</a:t>
            </a:r>
          </a:p>
        </p:txBody>
      </p:sp>
      <p:sp>
        <p:nvSpPr>
          <p:cNvPr id="625" name="Shape 625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626" name="Shape 626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627" name="Shape 627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628" name="Shape 6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537" y="3198075"/>
            <a:ext cx="47148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Shape 6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7737" y="4915862"/>
            <a:ext cx="47625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6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/>
              <a:t>Pipe</a:t>
            </a:r>
          </a:p>
        </p:txBody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Pipes transform displayed values within a template.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</a:pPr>
            <a:r>
              <a:rPr lang="en-US"/>
              <a:t>Some of pipes in Angular:</a:t>
            </a:r>
          </a:p>
        </p:txBody>
      </p:sp>
      <p:sp>
        <p:nvSpPr>
          <p:cNvPr id="637" name="Shape 637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638" name="Shape 638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639" name="Shape 639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640" name="Shape 6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250" y="2724150"/>
            <a:ext cx="6531375" cy="321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6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/>
              <a:t>Pipe</a:t>
            </a:r>
          </a:p>
        </p:txBody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lvl="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Using pipes</a:t>
            </a:r>
          </a:p>
        </p:txBody>
      </p:sp>
      <p:sp>
        <p:nvSpPr>
          <p:cNvPr id="648" name="Shape 648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649" name="Shape 649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650" name="Shape 650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Screenshot from 2016-09-23 21-23-16.png" id="651" name="Shape 6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225" y="2472524"/>
            <a:ext cx="7486499" cy="34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6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/>
              <a:t>Pipe</a:t>
            </a:r>
          </a:p>
        </p:txBody>
      </p:sp>
      <p:sp>
        <p:nvSpPr>
          <p:cNvPr id="658" name="Shape 658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lvl="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</a:pPr>
            <a:r>
              <a:rPr lang="en-US"/>
              <a:t>Parameterizing a Pipe</a:t>
            </a: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659" name="Shape 659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660" name="Shape 660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661" name="Shape 661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662" name="Shape 6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2591500"/>
            <a:ext cx="5744225" cy="12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Shape 6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675" y="4410325"/>
            <a:ext cx="5744224" cy="12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6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/>
              <a:t>Pipe</a:t>
            </a:r>
          </a:p>
        </p:txBody>
      </p:sp>
      <p:sp>
        <p:nvSpPr>
          <p:cNvPr id="670" name="Shape 670"/>
          <p:cNvSpPr txBox="1"/>
          <p:nvPr>
            <p:ph idx="1" type="body"/>
          </p:nvPr>
        </p:nvSpPr>
        <p:spPr>
          <a:xfrm>
            <a:off x="828225" y="1362625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lvl="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</a:pPr>
            <a:r>
              <a:rPr lang="en-US"/>
              <a:t>Custom Pipes</a:t>
            </a: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671" name="Shape 671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672" name="Shape 672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673" name="Shape 673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674" name="Shape 6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500" y="1932300"/>
            <a:ext cx="5229225" cy="429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6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/>
              <a:t>Pipe</a:t>
            </a:r>
          </a:p>
        </p:txBody>
      </p:sp>
      <p:sp>
        <p:nvSpPr>
          <p:cNvPr id="681" name="Shape 681"/>
          <p:cNvSpPr txBox="1"/>
          <p:nvPr>
            <p:ph idx="1" type="body"/>
          </p:nvPr>
        </p:nvSpPr>
        <p:spPr>
          <a:xfrm>
            <a:off x="828225" y="1362625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lvl="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</a:pPr>
            <a:r>
              <a:rPr lang="en-US"/>
              <a:t>Custom Pipes</a:t>
            </a: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682" name="Shape 682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683" name="Shape 683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684" name="Shape 684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685" name="Shape 6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225" y="1916975"/>
            <a:ext cx="5617524" cy="41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6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/>
              <a:t>Pipe</a:t>
            </a:r>
          </a:p>
        </p:txBody>
      </p:sp>
      <p:sp>
        <p:nvSpPr>
          <p:cNvPr id="692" name="Shape 692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lvl="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</a:pPr>
            <a:r>
              <a:rPr lang="en-US"/>
              <a:t>Pure and Impure Pipes</a:t>
            </a:r>
          </a:p>
          <a:p>
            <a:pPr indent="-228600" lvl="0" marL="914400" marR="0" rtl="0" algn="l">
              <a:lnSpc>
                <a:spcPct val="90000"/>
              </a:lnSpc>
              <a:spcBef>
                <a:spcPts val="600"/>
              </a:spcBef>
            </a:pPr>
            <a:r>
              <a:rPr lang="en-US"/>
              <a:t>Pure (default)</a:t>
            </a:r>
          </a:p>
          <a:p>
            <a:pPr indent="-228600" lvl="0" marL="914400" rtl="0">
              <a:spcBef>
                <a:spcPts val="600"/>
              </a:spcBef>
            </a:pPr>
            <a:r>
              <a:rPr lang="en-US"/>
              <a:t>Impure Pipes</a:t>
            </a:r>
          </a:p>
          <a:p>
            <a:pPr indent="-228600" lvl="0" marL="1371600" rtl="0">
              <a:spcBef>
                <a:spcPts val="600"/>
              </a:spcBef>
            </a:pPr>
            <a:r>
              <a:rPr lang="en-US"/>
              <a:t>The impure AsyncPipe</a:t>
            </a:r>
          </a:p>
          <a:p>
            <a:pPr indent="-228600" lvl="0" marL="1828800" rtl="0">
              <a:spcBef>
                <a:spcPts val="600"/>
              </a:spcBef>
            </a:pPr>
            <a:r>
              <a:rPr lang="en-US"/>
              <a:t>Promise</a:t>
            </a:r>
          </a:p>
          <a:p>
            <a:pPr indent="-228600" lvl="0" marL="1828800" rtl="0">
              <a:spcBef>
                <a:spcPts val="600"/>
              </a:spcBef>
            </a:pPr>
            <a:r>
              <a:rPr lang="en-US"/>
              <a:t>Observable</a:t>
            </a:r>
          </a:p>
          <a:p>
            <a:pPr indent="-228600" lvl="0" marL="1371600" rtl="0">
              <a:spcBef>
                <a:spcPts val="600"/>
              </a:spcBef>
            </a:pPr>
            <a:r>
              <a:rPr lang="en-US"/>
              <a:t>The impure caching pipe</a:t>
            </a:r>
          </a:p>
          <a:p>
            <a:pPr indent="-228600" lvl="0" marL="1371600" rtl="0">
              <a:spcBef>
                <a:spcPts val="600"/>
              </a:spcBef>
            </a:pPr>
            <a:r>
              <a:rPr lang="en-US"/>
              <a:t>JsonPipe</a:t>
            </a:r>
          </a:p>
        </p:txBody>
      </p:sp>
      <p:sp>
        <p:nvSpPr>
          <p:cNvPr id="693" name="Shape 693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694" name="Shape 694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695" name="Shape 695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696" name="Shape 6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500" y="2598462"/>
            <a:ext cx="2881625" cy="16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Introduction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828675" y="1600200"/>
            <a:ext cx="748664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What language to use with Angular 2?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all browser don’t support the newest version of JavaScript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0" lvl="3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ways to access these features:</a:t>
            </a:r>
          </a:p>
          <a:p>
            <a:pPr indent="279400" lvl="3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Noto Sans Symbols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TypeScript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600"/>
              </a:spcBef>
              <a:buClr>
                <a:srgbClr val="538CD5"/>
              </a:buClr>
              <a:buSzPct val="250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    	   </a:t>
            </a:r>
            <a:r>
              <a:rPr b="0" i="1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Dart</a:t>
            </a:r>
          </a:p>
        </p:txBody>
      </p:sp>
      <p:sp>
        <p:nvSpPr>
          <p:cNvPr id="168" name="Shape 168"/>
          <p:cNvSpPr txBox="1"/>
          <p:nvPr>
            <p:ph idx="10" type="dt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169" name="Shape 169"/>
          <p:cNvSpPr txBox="1"/>
          <p:nvPr>
            <p:ph idx="11" type="ftr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Javascript-736400 960 720.png"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675" y="2480033"/>
            <a:ext cx="1178276" cy="1178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ear icon"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0296" y="5196723"/>
            <a:ext cx="1454400" cy="7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3850817" y="5924935"/>
            <a:ext cx="1441227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Transpile</a:t>
            </a:r>
          </a:p>
        </p:txBody>
      </p:sp>
      <p:cxnSp>
        <p:nvCxnSpPr>
          <p:cNvPr id="174" name="Shape 174"/>
          <p:cNvCxnSpPr/>
          <p:nvPr/>
        </p:nvCxnSpPr>
        <p:spPr>
          <a:xfrm>
            <a:off x="2859110" y="5138673"/>
            <a:ext cx="772732" cy="321971"/>
          </a:xfrm>
          <a:prstGeom prst="straightConnector1">
            <a:avLst/>
          </a:prstGeom>
          <a:noFill/>
          <a:ln cap="flat" cmpd="thickThin" w="480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5000" rotWithShape="0" dir="5400000" dist="25000">
              <a:srgbClr val="000000">
                <a:alpha val="37647"/>
              </a:srgbClr>
            </a:outerShdw>
          </a:effectLst>
        </p:spPr>
      </p:cxnSp>
      <p:cxnSp>
        <p:nvCxnSpPr>
          <p:cNvPr id="175" name="Shape 175"/>
          <p:cNvCxnSpPr/>
          <p:nvPr/>
        </p:nvCxnSpPr>
        <p:spPr>
          <a:xfrm flipH="1" rot="10800000">
            <a:off x="2859110" y="5740756"/>
            <a:ext cx="772732" cy="502273"/>
          </a:xfrm>
          <a:prstGeom prst="straightConnector1">
            <a:avLst/>
          </a:prstGeom>
          <a:noFill/>
          <a:ln cap="flat" cmpd="thickThin" w="480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5000" rotWithShape="0" dir="5400000" dist="25000">
              <a:srgbClr val="000000">
                <a:alpha val="37647"/>
              </a:srgbClr>
            </a:outerShdw>
          </a:effectLst>
        </p:spPr>
      </p:cxnSp>
      <p:pic>
        <p:nvPicPr>
          <p:cNvPr descr="Javascript-736400 960 720.png"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2421" y="5138673"/>
            <a:ext cx="984384" cy="9843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Shape 177"/>
          <p:cNvCxnSpPr/>
          <p:nvPr/>
        </p:nvCxnSpPr>
        <p:spPr>
          <a:xfrm>
            <a:off x="5481392" y="5628073"/>
            <a:ext cx="1151227" cy="2792"/>
          </a:xfrm>
          <a:prstGeom prst="straightConnector1">
            <a:avLst/>
          </a:prstGeom>
          <a:noFill/>
          <a:ln cap="flat" cmpd="thickThin" w="485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7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/>
              <a:t>Service</a:t>
            </a:r>
          </a:p>
        </p:txBody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Service is a broad category encompassing any value, function, or feature that your application needs.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600"/>
              </a:spcBef>
            </a:pPr>
            <a:r>
              <a:rPr lang="en-US"/>
              <a:t>The definition of a service:</a:t>
            </a:r>
          </a:p>
        </p:txBody>
      </p:sp>
      <p:sp>
        <p:nvSpPr>
          <p:cNvPr id="704" name="Shape 704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705" name="Shape 705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706" name="Shape 706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707" name="Shape 7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800" y="3123100"/>
            <a:ext cx="6762974" cy="304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7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/>
              <a:t>Service</a:t>
            </a:r>
          </a:p>
        </p:txBody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x="828225" y="141015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600"/>
              </a:spcBef>
            </a:pPr>
            <a:r>
              <a:rPr lang="en-US"/>
              <a:t>Use service:</a:t>
            </a:r>
          </a:p>
        </p:txBody>
      </p:sp>
      <p:sp>
        <p:nvSpPr>
          <p:cNvPr id="715" name="Shape 715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716" name="Shape 716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717" name="Shape 717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718" name="Shape 7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300" y="1989825"/>
            <a:ext cx="6452099" cy="436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7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/>
              <a:t>Service</a:t>
            </a:r>
          </a:p>
        </p:txBody>
      </p:sp>
      <p:sp>
        <p:nvSpPr>
          <p:cNvPr id="725" name="Shape 725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/>
              <a:t>OTE: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@Injectable() - </a:t>
            </a:r>
            <a:r>
              <a:rPr i="1" lang="en-US"/>
              <a:t>Dependency injection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/>
              <a:t> providers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/>
              <a:t> constructor (service: ServiceName)</a:t>
            </a: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buNone/>
            </a:pPr>
            <a:r>
              <a:t/>
            </a:r>
            <a:endParaRPr/>
          </a:p>
        </p:txBody>
      </p:sp>
      <p:sp>
        <p:nvSpPr>
          <p:cNvPr id="726" name="Shape 726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727" name="Shape 727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728" name="Shape 728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8. Form</a:t>
            </a:r>
          </a:p>
        </p:txBody>
      </p:sp>
      <p:sp>
        <p:nvSpPr>
          <p:cNvPr id="735" name="Shape 735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Input - user interactions</a:t>
            </a:r>
          </a:p>
          <a:p>
            <a:pPr indent="-2286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Input, Click, Enter, Select,...</a:t>
            </a:r>
          </a:p>
        </p:txBody>
      </p:sp>
      <p:sp>
        <p:nvSpPr>
          <p:cNvPr id="736" name="Shape 736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737" name="Shape 737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738" name="Shape 738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739" name="Shape 7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2780425"/>
            <a:ext cx="6113900" cy="274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8. Form</a:t>
            </a:r>
          </a:p>
        </p:txBody>
      </p:sp>
      <p:sp>
        <p:nvSpPr>
          <p:cNvPr id="746" name="Shape 746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An Angular form has two parts: an HTML-based template and a code-based Component to handle data and</a:t>
            </a:r>
            <a:r>
              <a:rPr lang="en-US"/>
              <a:t> user interactions</a:t>
            </a:r>
            <a:r>
              <a:rPr lang="en-US"/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 We'll discuss and learn to build the following a form:</a:t>
            </a:r>
          </a:p>
        </p:txBody>
      </p:sp>
      <p:sp>
        <p:nvSpPr>
          <p:cNvPr id="747" name="Shape 747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748" name="Shape 748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749" name="Shape 749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750" name="Shape 7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325" y="3209899"/>
            <a:ext cx="3562350" cy="31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8. Form</a:t>
            </a:r>
          </a:p>
        </p:txBody>
      </p:sp>
      <p:sp>
        <p:nvSpPr>
          <p:cNvPr id="757" name="Shape 757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We will build this form in the following sequence of small steps:</a:t>
            </a: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000"/>
              <a:t>Create the Hero model class</a:t>
            </a: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000"/>
              <a:t>Create the component that controls the form</a:t>
            </a: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000"/>
              <a:t>Create a template with the initial form layout</a:t>
            </a: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000"/>
              <a:t>Bind data properties to each form input control with the</a:t>
            </a:r>
            <a:r>
              <a:rPr lang="en-US" sz="2000"/>
              <a:t> </a:t>
            </a:r>
            <a:r>
              <a:rPr lang="en-US" sz="2000"/>
              <a:t>ngModel two-way data binding syntax</a:t>
            </a: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000"/>
              <a:t>Track change-state and validity with ngModel</a:t>
            </a: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000"/>
              <a:t>Add custom CSS to provide visual feedback</a:t>
            </a: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000"/>
              <a:t>Show and hide validation error messages</a:t>
            </a: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000"/>
              <a:t>Handle form submission with ngSubmit</a:t>
            </a: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000"/>
              <a:t>Disable the form’s submit button until the form is valid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" name="Shape 758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759" name="Shape 759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760" name="Shape 760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8. Form</a:t>
            </a:r>
          </a:p>
        </p:txBody>
      </p:sp>
      <p:sp>
        <p:nvSpPr>
          <p:cNvPr id="767" name="Shape 767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Our project folder structure should look like this: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" name="Shape 768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769" name="Shape 769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770" name="Shape 770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771" name="Shape 7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225" y="2219325"/>
            <a:ext cx="3284549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8. Form</a:t>
            </a:r>
          </a:p>
        </p:txBody>
      </p:sp>
      <p:sp>
        <p:nvSpPr>
          <p:cNvPr id="778" name="Shape 778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Here are some pictures of the project: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" name="Shape 779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780" name="Shape 780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781" name="Shape 781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782" name="Shape 7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800" y="2090675"/>
            <a:ext cx="4304624" cy="39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8. Form</a:t>
            </a:r>
          </a:p>
        </p:txBody>
      </p:sp>
      <p:sp>
        <p:nvSpPr>
          <p:cNvPr id="789" name="Shape 789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Here are some pictures of the project: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" name="Shape 790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791" name="Shape 791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792" name="Shape 792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793" name="Shape 7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700" y="2165525"/>
            <a:ext cx="4260550" cy="400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Advanced</a:t>
            </a:r>
          </a:p>
        </p:txBody>
      </p:sp>
      <p:sp>
        <p:nvSpPr>
          <p:cNvPr id="800" name="Shape 800"/>
          <p:cNvSpPr txBox="1"/>
          <p:nvPr>
            <p:ph idx="1" type="body"/>
          </p:nvPr>
        </p:nvSpPr>
        <p:spPr>
          <a:xfrm>
            <a:off x="923825" y="161605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  Animation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  Router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  HTTP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  Security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Cheatset</a:t>
            </a:r>
          </a:p>
        </p:txBody>
      </p:sp>
      <p:sp>
        <p:nvSpPr>
          <p:cNvPr id="801" name="Shape 801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802" name="Shape 802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803" name="Shape 803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Introduction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828675" y="1600200"/>
            <a:ext cx="748664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TypeScript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Our language of choice?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Microsoft’s extension of JavaScript.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 of all ES2015 (ES6) features.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Class-based OOP.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>
            <p:ph idx="10" type="dt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186" name="Shape 186"/>
          <p:cNvSpPr txBox="1"/>
          <p:nvPr>
            <p:ph idx="11" type="ftr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675" y="4577255"/>
            <a:ext cx="4253467" cy="11860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ypescript" id="189" name="Shape 1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0258" y="3695253"/>
            <a:ext cx="2476947" cy="2476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4986" y="1302242"/>
            <a:ext cx="1219199" cy="12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Tutorials</a:t>
            </a:r>
          </a:p>
        </p:txBody>
      </p:sp>
      <p:sp>
        <p:nvSpPr>
          <p:cNvPr id="810" name="Shape 810"/>
          <p:cNvSpPr txBox="1"/>
          <p:nvPr>
            <p:ph idx="1" type="body"/>
          </p:nvPr>
        </p:nvSpPr>
        <p:spPr>
          <a:xfrm>
            <a:off x="828800" y="1336275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Install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1.2. Install nodejs v6.x.x and npm v3.5.x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On Windows: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Download and Install at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https://nodejs.org/en/download/</a:t>
            </a:r>
            <a:r>
              <a:rPr lang="en-US"/>
              <a:t>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On Ubuntu 16.04: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Step 1: curl -sL https://deb.nodesource.com/setup_6.x | sudo -E bash -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Step 2: sudo apt-get install -y nodejs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You can test it with the following command: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node -v or npm -v</a:t>
            </a:r>
          </a:p>
          <a:p>
            <a:pPr indent="2730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  <p:sp>
        <p:nvSpPr>
          <p:cNvPr id="811" name="Shape 811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812" name="Shape 812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813" name="Shape 813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Tutorials</a:t>
            </a:r>
          </a:p>
        </p:txBody>
      </p:sp>
      <p:sp>
        <p:nvSpPr>
          <p:cNvPr id="820" name="Shape 820"/>
          <p:cNvSpPr txBox="1"/>
          <p:nvPr>
            <p:ph idx="1" type="body"/>
          </p:nvPr>
        </p:nvSpPr>
        <p:spPr>
          <a:xfrm>
            <a:off x="828800" y="1336275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1.2. The tool options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Visual studio code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angular-cli: A command line interface for Angular.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Install: npm install -g angular-cli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Create a new project: ng new projectName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Run: cd projectName &amp; ng serve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Use eclipse: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Install 2 plugin are angular2-eclipse and TypeScript.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Other: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Sublime text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Notepad,...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Shape 821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822" name="Shape 822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823" name="Shape 823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Tutorials</a:t>
            </a:r>
          </a:p>
        </p:txBody>
      </p:sp>
      <p:sp>
        <p:nvSpPr>
          <p:cNvPr id="830" name="Shape 830"/>
          <p:cNvSpPr txBox="1"/>
          <p:nvPr>
            <p:ph idx="1" type="body"/>
          </p:nvPr>
        </p:nvSpPr>
        <p:spPr>
          <a:xfrm>
            <a:off x="828800" y="1336275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2. Build the application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Here are the steps: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Step 1: Create and configure the project.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Step 2: Define the web page that hosts the application.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Step 3: Create your application.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Step 4: Create model, components, services, html, css,.. and add it to your application.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Step 5: Start up your application.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Step 6: Build and run the application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Shape 831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832" name="Shape 832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833" name="Shape 833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Tutorials</a:t>
            </a:r>
          </a:p>
        </p:txBody>
      </p:sp>
      <p:sp>
        <p:nvSpPr>
          <p:cNvPr id="840" name="Shape 840"/>
          <p:cNvSpPr txBox="1"/>
          <p:nvPr>
            <p:ph idx="1" type="body"/>
          </p:nvPr>
        </p:nvSpPr>
        <p:spPr>
          <a:xfrm>
            <a:off x="828800" y="1336275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Step 1: Create and configure the project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Create the project folder: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mkdir angular2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cd angular2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Create configuration files: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package.json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t</a:t>
            </a:r>
            <a:r>
              <a:rPr lang="en-US"/>
              <a:t>sconfig.json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typings.json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systemjs.config.js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Install packages: </a:t>
            </a:r>
          </a:p>
        </p:txBody>
      </p:sp>
      <p:sp>
        <p:nvSpPr>
          <p:cNvPr id="841" name="Shape 841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842" name="Shape 842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843" name="Shape 843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844" name="Shape 8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200" y="5173150"/>
            <a:ext cx="134302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Tutorials</a:t>
            </a:r>
          </a:p>
        </p:txBody>
      </p:sp>
      <p:sp>
        <p:nvSpPr>
          <p:cNvPr id="851" name="Shape 851"/>
          <p:cNvSpPr txBox="1"/>
          <p:nvPr>
            <p:ph idx="1" type="body"/>
          </p:nvPr>
        </p:nvSpPr>
        <p:spPr>
          <a:xfrm>
            <a:off x="828800" y="1336275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You should now have the following structure in angular2 project: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" name="Shape 852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853" name="Shape 853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854" name="Shape 854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855" name="Shape 8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225" y="2400300"/>
            <a:ext cx="5337525" cy="36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Tutorials</a:t>
            </a:r>
          </a:p>
        </p:txBody>
      </p:sp>
      <p:sp>
        <p:nvSpPr>
          <p:cNvPr id="862" name="Shape 862"/>
          <p:cNvSpPr txBox="1"/>
          <p:nvPr>
            <p:ph idx="1" type="body"/>
          </p:nvPr>
        </p:nvSpPr>
        <p:spPr>
          <a:xfrm>
            <a:off x="828800" y="1634275"/>
            <a:ext cx="7486500" cy="42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If the typings folder doesn't show up after running npm install, you'll need to install it manually with the command: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Shape 863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864" name="Shape 864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865" name="Shape 865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866" name="Shape 8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300" y="3088475"/>
            <a:ext cx="3205324" cy="89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Tutorials</a:t>
            </a:r>
          </a:p>
        </p:txBody>
      </p:sp>
      <p:sp>
        <p:nvSpPr>
          <p:cNvPr id="873" name="Shape 873"/>
          <p:cNvSpPr txBox="1"/>
          <p:nvPr>
            <p:ph idx="1" type="body"/>
          </p:nvPr>
        </p:nvSpPr>
        <p:spPr>
          <a:xfrm>
            <a:off x="828800" y="1336275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2: Define the web page that hosts the application: create index.html file: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Shape 874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875" name="Shape 875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876" name="Shape 876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877" name="Shape 8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800" y="2279250"/>
            <a:ext cx="5943600" cy="385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Tutorials</a:t>
            </a:r>
          </a:p>
        </p:txBody>
      </p:sp>
      <p:sp>
        <p:nvSpPr>
          <p:cNvPr id="884" name="Shape 884"/>
          <p:cNvSpPr txBox="1"/>
          <p:nvPr>
            <p:ph idx="1" type="body"/>
          </p:nvPr>
        </p:nvSpPr>
        <p:spPr>
          <a:xfrm>
            <a:off x="828800" y="1336275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3: Create your application.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Create an app subfolder off the project root directory: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Create the file app/app.module.ts: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Shape 885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886" name="Shape 886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887" name="Shape 887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888" name="Shape 8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075" y="2240075"/>
            <a:ext cx="1463124" cy="4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Shape 8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600" y="3324700"/>
            <a:ext cx="5834500" cy="292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Tutorials</a:t>
            </a:r>
          </a:p>
        </p:txBody>
      </p:sp>
      <p:sp>
        <p:nvSpPr>
          <p:cNvPr id="896" name="Shape 896"/>
          <p:cNvSpPr txBox="1"/>
          <p:nvPr>
            <p:ph idx="1" type="body"/>
          </p:nvPr>
        </p:nvSpPr>
        <p:spPr>
          <a:xfrm>
            <a:off x="828800" y="1336275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4: Create model, components, services, HTML, CSS,.. and add it to your application.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5: Start up your application: create main.ts file: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6: Build and run the application: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Shape 897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898" name="Shape 898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899" name="Shape 899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900" name="Shape 9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925" y="5652875"/>
            <a:ext cx="1371599" cy="573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Shape 9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6412" y="2602925"/>
            <a:ext cx="6671275" cy="29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 txBox="1"/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Tutorials</a:t>
            </a:r>
          </a:p>
        </p:txBody>
      </p:sp>
      <p:sp>
        <p:nvSpPr>
          <p:cNvPr id="908" name="Shape 908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909" name="Shape 909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910" name="Shape 910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911" name="Shape 9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50" y="1413050"/>
            <a:ext cx="8273073" cy="501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Introduction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828675" y="1600200"/>
            <a:ext cx="748664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TypeScript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Our language of choice?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Angular 2 source with TypeScript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/>
          <p:nvPr>
            <p:ph idx="10" type="dt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199" name="Shape 199"/>
          <p:cNvSpPr txBox="1"/>
          <p:nvPr>
            <p:ph idx="11" type="ftr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794" y="4648457"/>
            <a:ext cx="965050" cy="965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script-736400 960 720.png" id="202" name="Shape 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3026" y="2923363"/>
            <a:ext cx="907816" cy="9078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ile icon" id="203" name="Shape 2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9530" y="2879983"/>
            <a:ext cx="855594" cy="855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ile icon" id="204" name="Shape 2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31906" y="4757912"/>
            <a:ext cx="855594" cy="85559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3355125" y="3146440"/>
            <a:ext cx="1787156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main.js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404482" y="4954876"/>
            <a:ext cx="1787156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main.ts</a:t>
            </a:r>
          </a:p>
        </p:txBody>
      </p:sp>
      <p:cxnSp>
        <p:nvCxnSpPr>
          <p:cNvPr id="207" name="Shape 207"/>
          <p:cNvCxnSpPr/>
          <p:nvPr/>
        </p:nvCxnSpPr>
        <p:spPr>
          <a:xfrm>
            <a:off x="2927326" y="3876535"/>
            <a:ext cx="0" cy="699575"/>
          </a:xfrm>
          <a:prstGeom prst="straightConnector1">
            <a:avLst/>
          </a:prstGeom>
          <a:noFill/>
          <a:ln cap="flat" cmpd="thickThin" w="480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5000" rotWithShape="0" dir="5400000" dist="25000">
              <a:srgbClr val="000000">
                <a:alpha val="37647"/>
              </a:srgbClr>
            </a:outerShdw>
          </a:effectLst>
        </p:spPr>
      </p:cxnSp>
      <p:sp>
        <p:nvSpPr>
          <p:cNvPr id="208" name="Shape 208"/>
          <p:cNvSpPr txBox="1"/>
          <p:nvPr/>
        </p:nvSpPr>
        <p:spPr>
          <a:xfrm>
            <a:off x="3156096" y="4035142"/>
            <a:ext cx="285526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40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Instead, we will use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1114337" y="5858382"/>
            <a:ext cx="7656776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 more TypeScript at </a:t>
            </a: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http://www.typescriptlang.org</a:t>
            </a:r>
          </a:p>
        </p:txBody>
      </p:sp>
    </p:spTree>
  </p:cSld>
  <p:clrMapOvr>
    <a:masterClrMapping/>
  </p:clrMapOvr>
  <p:transition spd="med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 txBox="1"/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918" name="Shape 918"/>
          <p:cNvSpPr txBox="1"/>
          <p:nvPr>
            <p:ph idx="1" type="body"/>
          </p:nvPr>
        </p:nvSpPr>
        <p:spPr>
          <a:xfrm>
            <a:off x="828675" y="1600200"/>
            <a:ext cx="748664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https://angularjs.org/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https://angular.io/docs/ts/latest/</a:t>
            </a:r>
            <a:r>
              <a:rPr lang="en-US"/>
              <a:t> 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https://www.youtube.com/watch?v=_-CD_5YhJTA</a:t>
            </a:r>
            <a:r>
              <a:rPr lang="en-US"/>
              <a:t> 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Shape 919"/>
          <p:cNvSpPr txBox="1"/>
          <p:nvPr>
            <p:ph idx="10" type="dt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920" name="Shape 920"/>
          <p:cNvSpPr txBox="1"/>
          <p:nvPr>
            <p:ph idx="11" type="ftr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921" name="Shape 921"/>
          <p:cNvSpPr txBox="1"/>
          <p:nvPr>
            <p:ph idx="12" type="sldNum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 txBox="1"/>
          <p:nvPr>
            <p:ph idx="10" type="dt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927" name="Shape 927"/>
          <p:cNvSpPr txBox="1"/>
          <p:nvPr>
            <p:ph idx="11" type="ftr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928" name="Shape 928"/>
          <p:cNvSpPr txBox="1"/>
          <p:nvPr>
            <p:ph idx="12" type="sldNum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29" name="Shape 929"/>
          <p:cNvSpPr/>
          <p:nvPr/>
        </p:nvSpPr>
        <p:spPr>
          <a:xfrm>
            <a:off x="828675" y="2939533"/>
            <a:ext cx="748551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 FOR LISTENING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Introduction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TypeScript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Our language of choice?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Transpiling locations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 txBox="1"/>
          <p:nvPr>
            <p:ph idx="10" type="dt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218" name="Shape 218"/>
          <p:cNvSpPr txBox="1"/>
          <p:nvPr>
            <p:ph idx="11" type="ftr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Image result for front-end icon"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1353" y="3656057"/>
            <a:ext cx="1093200" cy="109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ack-end icon" id="221" name="Shape 2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008" y="2960381"/>
            <a:ext cx="1254600" cy="1254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/>
          <p:nvPr/>
        </p:nvSpPr>
        <p:spPr>
          <a:xfrm>
            <a:off x="2815422" y="2915291"/>
            <a:ext cx="1071300" cy="3398100"/>
          </a:xfrm>
          <a:prstGeom prst="rect">
            <a:avLst/>
          </a:prstGeom>
          <a:solidFill>
            <a:schemeClr val="lt1"/>
          </a:solidFill>
          <a:ln cap="flat" cmpd="thickThin" w="480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front-end icon" id="223" name="Shape 2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06000" y="2915031"/>
            <a:ext cx="889200" cy="88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92696" y="3769135"/>
            <a:ext cx="867000" cy="86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ear icon" id="225" name="Shape 2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12294" y="4710935"/>
            <a:ext cx="476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script-736400 960 720.png" id="226" name="Shape 2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53091" y="5408519"/>
            <a:ext cx="806699" cy="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/>
          <p:nvPr/>
        </p:nvSpPr>
        <p:spPr>
          <a:xfrm>
            <a:off x="4984017" y="2932625"/>
            <a:ext cx="1066200" cy="3380700"/>
          </a:xfrm>
          <a:prstGeom prst="rect">
            <a:avLst/>
          </a:prstGeom>
          <a:solidFill>
            <a:schemeClr val="lt1"/>
          </a:solidFill>
          <a:ln cap="flat" cmpd="thickThin" w="480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back-end icon" id="228" name="Shape 2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13201" y="2896305"/>
            <a:ext cx="976200" cy="97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57962" y="3781519"/>
            <a:ext cx="867000" cy="86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script-736400 960 720.png" id="230" name="Shape 2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18357" y="5420905"/>
            <a:ext cx="806700" cy="80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Shape 231"/>
          <p:cNvCxnSpPr/>
          <p:nvPr/>
        </p:nvCxnSpPr>
        <p:spPr>
          <a:xfrm>
            <a:off x="2188505" y="3769135"/>
            <a:ext cx="523500" cy="326400"/>
          </a:xfrm>
          <a:prstGeom prst="straightConnector1">
            <a:avLst/>
          </a:prstGeom>
          <a:noFill/>
          <a:ln cap="flat" cmpd="thickThin" w="480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5000" rotWithShape="0" dir="5400000" dist="25000">
              <a:srgbClr val="000000">
                <a:alpha val="37647"/>
              </a:srgbClr>
            </a:outerShdw>
          </a:effectLst>
        </p:spPr>
      </p:cxnSp>
      <p:cxnSp>
        <p:nvCxnSpPr>
          <p:cNvPr id="232" name="Shape 232"/>
          <p:cNvCxnSpPr/>
          <p:nvPr/>
        </p:nvCxnSpPr>
        <p:spPr>
          <a:xfrm flipH="1" rot="10800000">
            <a:off x="6299580" y="4365903"/>
            <a:ext cx="731400" cy="1300800"/>
          </a:xfrm>
          <a:prstGeom prst="straightConnector1">
            <a:avLst/>
          </a:prstGeom>
          <a:noFill/>
          <a:ln cap="flat" cmpd="thickThin" w="480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5000" rotWithShape="0" dir="5400000" dist="25000">
              <a:srgbClr val="000000">
                <a:alpha val="37647"/>
              </a:srgbClr>
            </a:outerShdw>
          </a:effectLst>
        </p:spPr>
      </p:cxnSp>
      <p:cxnSp>
        <p:nvCxnSpPr>
          <p:cNvPr id="233" name="Shape 233"/>
          <p:cNvCxnSpPr>
            <a:stCxn id="224" idx="2"/>
          </p:cNvCxnSpPr>
          <p:nvPr/>
        </p:nvCxnSpPr>
        <p:spPr>
          <a:xfrm>
            <a:off x="3326196" y="4636135"/>
            <a:ext cx="24300" cy="729600"/>
          </a:xfrm>
          <a:prstGeom prst="straightConnector1">
            <a:avLst/>
          </a:prstGeom>
          <a:noFill/>
          <a:ln cap="flat" cmpd="thickThin" w="480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5000" rotWithShape="0" dir="5400000" dist="25000">
              <a:srgbClr val="000000">
                <a:alpha val="37647"/>
              </a:srgbClr>
            </a:outerShdw>
          </a:effectLst>
        </p:spPr>
      </p:cxnSp>
      <p:pic>
        <p:nvPicPr>
          <p:cNvPr descr="Image result for gear icon" id="234" name="Shape 2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54151" y="4732376"/>
            <a:ext cx="476400" cy="47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Shape 235"/>
          <p:cNvCxnSpPr/>
          <p:nvPr/>
        </p:nvCxnSpPr>
        <p:spPr>
          <a:xfrm>
            <a:off x="5468028" y="4657526"/>
            <a:ext cx="24300" cy="729600"/>
          </a:xfrm>
          <a:prstGeom prst="straightConnector1">
            <a:avLst/>
          </a:prstGeom>
          <a:noFill/>
          <a:ln cap="flat" cmpd="thickThin" w="480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5000" rotWithShape="0" dir="5400000" dist="25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Introduction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828675" y="1600200"/>
            <a:ext cx="748664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NodeJS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Our server of choice?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Open-source 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Software platform for server-side.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Written in JavaScript.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Cross-platform (Linux, Windows, Mac OS,…).</a:t>
            </a:r>
          </a:p>
        </p:txBody>
      </p:sp>
      <p:sp>
        <p:nvSpPr>
          <p:cNvPr id="243" name="Shape 243"/>
          <p:cNvSpPr txBox="1"/>
          <p:nvPr>
            <p:ph idx="10" type="dt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244" name="Shape 244"/>
          <p:cNvSpPr txBox="1"/>
          <p:nvPr>
            <p:ph idx="11" type="ftr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Image result for nodejs icon" id="246" name="Shape 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4282" y="1357312"/>
            <a:ext cx="2389904" cy="131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Academic Literature 16x9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