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339AC-4AB7-422A-9C5F-B6652EDC5A8B}">
  <a:tblStyle styleId="{400339AC-4AB7-422A-9C5F-B6652EDC5A8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42" autoAdjust="0"/>
  </p:normalViewPr>
  <p:slideViewPr>
    <p:cSldViewPr snapToGrid="0">
      <p:cViewPr varScale="1">
        <p:scale>
          <a:sx n="77" d="100"/>
          <a:sy n="77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8085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32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032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522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90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785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849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0793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282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248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578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73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008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326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246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314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042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1515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611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094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98742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555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262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77155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2230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02270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Shape 5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1163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0400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086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72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435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11990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3064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06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8205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Shape 5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10503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3004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Shape 6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8279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Shape 6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180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6507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Shape 6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05353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Shape 6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99425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Shape 6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82120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1158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Shape 6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52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Transpile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Means is get changed into JavaScript.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transpile from TypeScript to JavaScript use </a:t>
            </a:r>
            <a:r>
              <a:rPr lang="en-US" sz="12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tsc</a:t>
            </a: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(transcript compiler) command.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9609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Shape 7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30795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Shape 7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89434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Shape 7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297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Shape 7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418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Shape 7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0838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Shape 7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9285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Shape 7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4430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Shape 7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0334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Shape 7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65734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6" name="Shape 8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Shape 8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269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70642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Shape 8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49821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6" name="Shape 8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Shape 8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3472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6" name="Shape 8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Shape 8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30982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Shape 8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3064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7" name="Shape 8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Shape 8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4816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Shape 8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4520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9" name="Shape 8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Shape 8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9302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0" name="Shape 8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Shape 8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68638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2" name="Shape 9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Shape 9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1316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4" name="Shape 9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Shape 9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94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browsers don’t know how to read TypeScript out of the box, so we have two options when it comes to changing our TypeScript code into JavaScript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4006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" name="Shape 9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Shape 9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2740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4" name="Shape 9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088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4654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663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828675" y="2292094"/>
            <a:ext cx="4300538" cy="2219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5235798" y="1310655"/>
            <a:ext cx="3908203" cy="420860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Shape 23"/>
          <p:cNvGrpSpPr/>
          <p:nvPr/>
        </p:nvGrpSpPr>
        <p:grpSpPr>
          <a:xfrm>
            <a:off x="0" y="1143001"/>
            <a:ext cx="9143999" cy="63125"/>
            <a:chOff x="507491" y="1501519"/>
            <a:chExt cx="8129015" cy="63125"/>
          </a:xfrm>
        </p:grpSpPr>
        <p:cxnSp>
          <p:nvCxnSpPr>
            <p:cNvPr id="24" name="Shape 24"/>
            <p:cNvCxnSpPr/>
            <p:nvPr/>
          </p:nvCxnSpPr>
          <p:spPr>
            <a:xfrm>
              <a:off x="507491" y="1564644"/>
              <a:ext cx="812901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07491" y="1501519"/>
              <a:ext cx="812901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409" y="0"/>
            <a:ext cx="1310643" cy="2292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Shape 27"/>
          <p:cNvGrpSpPr/>
          <p:nvPr/>
        </p:nvGrpSpPr>
        <p:grpSpPr>
          <a:xfrm rot="10800000">
            <a:off x="0" y="5645510"/>
            <a:ext cx="9143999" cy="63125"/>
            <a:chOff x="507491" y="1501519"/>
            <a:chExt cx="8129015" cy="63125"/>
          </a:xfrm>
        </p:grpSpPr>
        <p:cxnSp>
          <p:nvCxnSpPr>
            <p:cNvPr id="28" name="Shape 28"/>
            <p:cNvCxnSpPr/>
            <p:nvPr/>
          </p:nvCxnSpPr>
          <p:spPr>
            <a:xfrm>
              <a:off x="507491" y="1564644"/>
              <a:ext cx="812901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507491" y="1501519"/>
              <a:ext cx="812901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/>
          <p:nvPr/>
        </p:nvSpPr>
        <p:spPr>
          <a:xfrm>
            <a:off x="0" y="5778123"/>
            <a:ext cx="9144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254774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3491003" y="1600200"/>
            <a:ext cx="4823184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286000" y="142875"/>
            <a:ext cx="4572000" cy="7486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66468" y="2628106"/>
            <a:ext cx="5811838" cy="1285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959841" y="233958"/>
            <a:ext cx="5811838" cy="607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Shape 112"/>
          <p:cNvGrpSpPr/>
          <p:nvPr/>
        </p:nvGrpSpPr>
        <p:grpSpPr>
          <a:xfrm rot="5400000">
            <a:off x="4181447" y="3239394"/>
            <a:ext cx="5632703" cy="63301"/>
            <a:chOff x="1073150" y="1219200"/>
            <a:chExt cx="10058399" cy="63125"/>
          </a:xfrm>
        </p:grpSpPr>
        <p:cxnSp>
          <p:nvCxnSpPr>
            <p:cNvPr id="113" name="Shape 113"/>
            <p:cNvCxnSpPr/>
            <p:nvPr/>
          </p:nvCxnSpPr>
          <p:spPr>
            <a:xfrm rot="10800000">
              <a:off x="1073150" y="1219200"/>
              <a:ext cx="1005839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14" name="Shape 114"/>
            <p:cNvCxnSpPr/>
            <p:nvPr/>
          </p:nvCxnSpPr>
          <p:spPr>
            <a:xfrm rot="10800000">
              <a:off x="1073150" y="1282325"/>
              <a:ext cx="1005839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3333" y="0"/>
            <a:ext cx="1310643" cy="229209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828675" y="2292094"/>
            <a:ext cx="7572375" cy="2219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/>
          <p:nvPr/>
        </p:nvSpPr>
        <p:spPr>
          <a:xfrm>
            <a:off x="0" y="5778123"/>
            <a:ext cx="9144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2514600"/>
            <a:ext cx="9144000" cy="3194034"/>
            <a:chOff x="647401" y="2514600"/>
            <a:chExt cx="10838688" cy="3194034"/>
          </a:xfrm>
        </p:grpSpPr>
        <p:grpSp>
          <p:nvGrpSpPr>
            <p:cNvPr id="52" name="Shape 52"/>
            <p:cNvGrpSpPr/>
            <p:nvPr/>
          </p:nvGrpSpPr>
          <p:grpSpPr>
            <a:xfrm>
              <a:off x="647402" y="2514600"/>
              <a:ext cx="10838688" cy="63125"/>
              <a:chOff x="507491" y="1501519"/>
              <a:chExt cx="8129015" cy="63125"/>
            </a:xfrm>
          </p:grpSpPr>
          <p:cxnSp>
            <p:nvCxnSpPr>
              <p:cNvPr id="53" name="Shape 53"/>
              <p:cNvCxnSpPr/>
              <p:nvPr/>
            </p:nvCxnSpPr>
            <p:spPr>
              <a:xfrm>
                <a:off x="507491" y="1564644"/>
                <a:ext cx="8129015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4" name="Shape 54"/>
              <p:cNvCxnSpPr/>
              <p:nvPr/>
            </p:nvCxnSpPr>
            <p:spPr>
              <a:xfrm>
                <a:off x="507491" y="1501519"/>
                <a:ext cx="8129015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55" name="Shape 55"/>
            <p:cNvSpPr/>
            <p:nvPr/>
          </p:nvSpPr>
          <p:spPr>
            <a:xfrm>
              <a:off x="647402" y="2640850"/>
              <a:ext cx="10838687" cy="29415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Shape 56"/>
            <p:cNvGrpSpPr/>
            <p:nvPr/>
          </p:nvGrpSpPr>
          <p:grpSpPr>
            <a:xfrm rot="10800000">
              <a:off x="647401" y="5645509"/>
              <a:ext cx="10838688" cy="63125"/>
              <a:chOff x="507491" y="1501519"/>
              <a:chExt cx="8129015" cy="63125"/>
            </a:xfrm>
          </p:grpSpPr>
          <p:cxnSp>
            <p:nvCxnSpPr>
              <p:cNvPr id="57" name="Shape 57"/>
              <p:cNvCxnSpPr/>
              <p:nvPr/>
            </p:nvCxnSpPr>
            <p:spPr>
              <a:xfrm>
                <a:off x="507491" y="1564644"/>
                <a:ext cx="8129015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58" name="Shape 58"/>
              <p:cNvCxnSpPr/>
              <p:nvPr/>
            </p:nvCxnSpPr>
            <p:spPr>
              <a:xfrm>
                <a:off x="507491" y="1501519"/>
                <a:ext cx="8129015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409" y="0"/>
            <a:ext cx="1337390" cy="297180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28675" y="2971806"/>
            <a:ext cx="7553323" cy="1684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28675" y="4655955"/>
            <a:ext cx="7553323" cy="509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3686174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629150" y="1600200"/>
            <a:ext cx="3686174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828675" y="2424111"/>
            <a:ext cx="3689604" cy="3748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24582" y="1600200"/>
            <a:ext cx="3689604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24582" y="2424111"/>
            <a:ext cx="3689604" cy="3748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3288411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231385" y="1600200"/>
            <a:ext cx="4083938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016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270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7620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Shape 15"/>
          <p:cNvGrpSpPr/>
          <p:nvPr/>
        </p:nvGrpSpPr>
        <p:grpSpPr>
          <a:xfrm>
            <a:off x="827532" y="1219201"/>
            <a:ext cx="7488935" cy="84403"/>
            <a:chOff x="1073150" y="1219200"/>
            <a:chExt cx="10058399" cy="63125"/>
          </a:xfrm>
        </p:grpSpPr>
        <p:cxnSp>
          <p:nvCxnSpPr>
            <p:cNvPr id="16" name="Shape 16"/>
            <p:cNvCxnSpPr/>
            <p:nvPr/>
          </p:nvCxnSpPr>
          <p:spPr>
            <a:xfrm rot="10800000">
              <a:off x="1073150" y="1219200"/>
              <a:ext cx="10058399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10800000">
              <a:off x="1073150" y="1282325"/>
              <a:ext cx="10058399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ypescriptlang.org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_-CD_5YhJTA" TargetMode="External"/><Relationship Id="rId4" Type="http://schemas.openxmlformats.org/officeDocument/2006/relationships/hyperlink" Target="https://angular.io/docs/ts/latest/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157648" y="2292100"/>
            <a:ext cx="3771300" cy="22197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ANGULAR</a:t>
            </a:r>
            <a:r>
              <a:rPr lang="en-US"/>
              <a:t> 2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3047993" y="4790200"/>
            <a:ext cx="2081100" cy="9555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 Van Minh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 Thi Thuy Quynh</a:t>
            </a:r>
          </a:p>
        </p:txBody>
      </p:sp>
      <p:pic>
        <p:nvPicPr>
          <p:cNvPr id="122" name="Shape 1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3870" r="23870"/>
          <a:stretch/>
        </p:blipFill>
        <p:spPr>
          <a:xfrm>
            <a:off x="5235798" y="1310655"/>
            <a:ext cx="3908203" cy="4208604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MVV</a:t>
            </a:r>
            <a:r>
              <a:rPr lang="en-US" b="1" i="1"/>
              <a:t>M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Angular 2. 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Shape 257" descr="imageedit_1_750691958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062" y="2134725"/>
            <a:ext cx="7387874" cy="34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Architecture of Angular 2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Shape 268" descr="over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591" y="2176530"/>
            <a:ext cx="7519595" cy="4179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Module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Angular apps are modular.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Modules are containers.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Angular app has at least one module –</a:t>
            </a:r>
            <a:r>
              <a:rPr lang="en-US" sz="2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root module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(named </a:t>
            </a:r>
            <a:r>
              <a:rPr lang="en-US" sz="2400" b="1" i="1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AppModule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4837" y="3046976"/>
            <a:ext cx="3963995" cy="3811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Module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lang="en-US"/>
              <a:t>tructure of a Angular module in code: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12" y="2264300"/>
            <a:ext cx="6672063" cy="390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Module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To launch an Angular application: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012" y="2250212"/>
            <a:ext cx="7206075" cy="26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2. Module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 dirty="0">
                <a:solidFill>
                  <a:srgbClr val="538CD5"/>
                </a:solidFill>
              </a:rPr>
              <a:t>Library module: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A collection of </a:t>
            </a:r>
            <a:r>
              <a:rPr lang="en-US" dirty="0" smtClean="0"/>
              <a:t>JavaScript </a:t>
            </a:r>
            <a:r>
              <a:rPr lang="en-US" dirty="0"/>
              <a:t>modules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/>
              <a:t> Two type library module:</a:t>
            </a:r>
          </a:p>
          <a:p>
            <a:pPr marL="1485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User library module.</a:t>
            </a:r>
          </a:p>
          <a:p>
            <a:pPr marL="1485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System library module (begin with the @angular prefix).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335" y="4714850"/>
            <a:ext cx="2589924" cy="195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375" y="5335843"/>
            <a:ext cx="4040249" cy="8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Component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>
                <a:solidFill>
                  <a:srgbClr val="538CD5"/>
                </a:solidFill>
              </a:rPr>
              <a:t>What is component?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Encapsulates the template, data and the behaviour of a view.</a:t>
            </a:r>
          </a:p>
          <a:p>
            <a:pPr lvl="1" rtl="0">
              <a:spcBef>
                <a:spcPts val="180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 Angular app has at least one component–</a:t>
            </a:r>
            <a:r>
              <a:rPr lang="en-US" i="1">
                <a:solidFill>
                  <a:schemeClr val="accent2"/>
                </a:solidFill>
              </a:rPr>
              <a:t> root component </a:t>
            </a:r>
            <a:r>
              <a:rPr lang="en-US"/>
              <a:t>(named </a:t>
            </a:r>
            <a:r>
              <a:rPr lang="en-US" b="1" i="1">
                <a:solidFill>
                  <a:schemeClr val="dk2"/>
                </a:solidFill>
              </a:rPr>
              <a:t>AppComponent</a:t>
            </a:r>
            <a:r>
              <a:rPr lang="en-US"/>
              <a:t>)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37" y="4757625"/>
            <a:ext cx="19716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Component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>
                <a:solidFill>
                  <a:srgbClr val="538CD5"/>
                </a:solidFill>
              </a:rPr>
              <a:t>For examples: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687" y="2205058"/>
            <a:ext cx="5050714" cy="414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Component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>
                <a:solidFill>
                  <a:srgbClr val="538CD5"/>
                </a:solidFill>
              </a:rPr>
              <a:t>For examples: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274" y="2137003"/>
            <a:ext cx="5191549" cy="425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850" y="3371528"/>
            <a:ext cx="708075" cy="6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375" y="2162054"/>
            <a:ext cx="594589" cy="593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325" y="3371528"/>
            <a:ext cx="708075" cy="6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375" y="5762378"/>
            <a:ext cx="594589" cy="59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Component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>
                <a:solidFill>
                  <a:srgbClr val="538CD5"/>
                </a:solidFill>
              </a:rPr>
              <a:t>For examples: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649" y="2162524"/>
            <a:ext cx="4977975" cy="41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875" y="2953248"/>
            <a:ext cx="465199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450" y="3516025"/>
            <a:ext cx="465199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450" y="4066276"/>
            <a:ext cx="465199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875" y="4628703"/>
            <a:ext cx="465199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875" y="5179998"/>
            <a:ext cx="465199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Directive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Component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>
                <a:solidFill>
                  <a:srgbClr val="538CD5"/>
                </a:solidFill>
              </a:rPr>
              <a:t>For examples: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837" y="2196882"/>
            <a:ext cx="6094413" cy="41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Component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lang="en-US"/>
              <a:t>tructure of a Angular component in code: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099" y="2104975"/>
            <a:ext cx="7261900" cy="40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Component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In another component: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425" y="2296650"/>
            <a:ext cx="6424099" cy="33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3. Component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>
                <a:solidFill>
                  <a:srgbClr val="CC0000"/>
                </a:solidFill>
              </a:rPr>
              <a:t>NOTE</a:t>
            </a:r>
            <a:r>
              <a:rPr lang="en-US"/>
              <a:t>: In the </a:t>
            </a:r>
            <a:r>
              <a:rPr lang="en-US" i="1"/>
              <a:t>AppModule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875" y="2091196"/>
            <a:ext cx="5967599" cy="43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 dirty="0">
                <a:solidFill>
                  <a:srgbClr val="538CD5"/>
                </a:solidFill>
              </a:rPr>
              <a:t>What is template?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View in MVVM.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 Look </a:t>
            </a:r>
            <a:r>
              <a:rPr lang="en-US" dirty="0"/>
              <a:t>like regular HTML, except for a few differences (uses </a:t>
            </a:r>
            <a:r>
              <a:rPr lang="en-US" dirty="0" err="1"/>
              <a:t>Angular’s</a:t>
            </a:r>
            <a:r>
              <a:rPr lang="en-US" dirty="0"/>
              <a:t> </a:t>
            </a:r>
            <a:r>
              <a:rPr lang="en-US" b="1" i="1" dirty="0">
                <a:solidFill>
                  <a:srgbClr val="0070C0"/>
                </a:solidFill>
              </a:rPr>
              <a:t>template syntax</a:t>
            </a:r>
            <a:r>
              <a:rPr lang="en-US" dirty="0"/>
              <a:t>).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 dirty="0">
                <a:solidFill>
                  <a:srgbClr val="538CD5"/>
                </a:solidFill>
              </a:rPr>
              <a:t>Template syntax: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HTML.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 Interpolation</a:t>
            </a:r>
            <a:r>
              <a:rPr lang="en-US" dirty="0"/>
              <a:t>.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 Template </a:t>
            </a:r>
            <a:r>
              <a:rPr lang="en-US" dirty="0"/>
              <a:t>expression.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/>
              <a:t> Binding syntax.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>
                <a:solidFill>
                  <a:srgbClr val="538CD5"/>
                </a:solidFill>
              </a:rPr>
              <a:t>For examples: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Shape 4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678" y="2150192"/>
            <a:ext cx="4907434" cy="427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>
                <a:solidFill>
                  <a:srgbClr val="538CD5"/>
                </a:solidFill>
              </a:rPr>
              <a:t>For examples: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60" name="Shape 460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Shape 4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25" y="2480875"/>
            <a:ext cx="7486500" cy="22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>
                <a:solidFill>
                  <a:srgbClr val="538CD5"/>
                </a:solidFill>
              </a:rPr>
              <a:t>Template syntax: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HTML.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50" y="3031550"/>
            <a:ext cx="7485599" cy="2337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 dirty="0">
                <a:solidFill>
                  <a:srgbClr val="538CD5"/>
                </a:solidFill>
              </a:rPr>
              <a:t>Template syntax: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 Interpolation</a:t>
            </a:r>
            <a:r>
              <a:rPr lang="en-US" dirty="0"/>
              <a:t>: Presentation by the double-curly braces {{ }}.</a:t>
            </a:r>
          </a:p>
          <a:p>
            <a:pPr marL="14859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Assignments attribute or text value for HTML tags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1" name="Shape 481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82" name="Shape 482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825" y="4514575"/>
            <a:ext cx="6115676" cy="18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882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is Angular?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 Developed </a:t>
            </a:r>
            <a:r>
              <a:rPr lang="en-US" dirty="0"/>
              <a:t>by </a:t>
            </a:r>
            <a:r>
              <a:rPr lang="en-US" dirty="0" err="1"/>
              <a:t>Misko</a:t>
            </a:r>
            <a:r>
              <a:rPr lang="en-US" dirty="0"/>
              <a:t> </a:t>
            </a:r>
            <a:r>
              <a:rPr lang="en-US" dirty="0" err="1"/>
              <a:t>Hevery</a:t>
            </a:r>
            <a:r>
              <a:rPr lang="en-US" dirty="0"/>
              <a:t> at Brat Tech LLC, </a:t>
            </a:r>
            <a:r>
              <a:rPr lang="en-US" dirty="0" smtClean="0"/>
              <a:t>2009</a:t>
            </a: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Framework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single page applications (SPAs).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organizing HTML, JavaScript and CSS.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Mainly maintained by Google.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Shape 143" descr="AngularJS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0753" y="1416048"/>
            <a:ext cx="3009246" cy="842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 descr="Image result for front-end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1651" y="4780616"/>
            <a:ext cx="1093102" cy="1093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 descr="Image result for back-end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0883" y="4712555"/>
            <a:ext cx="1254613" cy="125461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486648" y="5966653"/>
            <a:ext cx="190308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Back-end Server</a:t>
            </a:r>
          </a:p>
        </p:txBody>
      </p:sp>
      <p:pic>
        <p:nvPicPr>
          <p:cNvPr id="147" name="Shape 147" descr="Image result for angular ic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03055" y="5934721"/>
            <a:ext cx="623181" cy="6591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Shape 148"/>
          <p:cNvCxnSpPr/>
          <p:nvPr/>
        </p:nvCxnSpPr>
        <p:spPr>
          <a:xfrm>
            <a:off x="3271233" y="5322298"/>
            <a:ext cx="2033707" cy="0"/>
          </a:xfrm>
          <a:prstGeom prst="straightConnector1">
            <a:avLst/>
          </a:prstGeom>
          <a:noFill/>
          <a:ln w="48500" cap="flat" cmpd="thickThin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 dirty="0">
                <a:solidFill>
                  <a:srgbClr val="538CD5"/>
                </a:solidFill>
              </a:rPr>
              <a:t>Template syntax: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 Template </a:t>
            </a:r>
            <a:r>
              <a:rPr lang="en-US" dirty="0"/>
              <a:t>expression: produces a value.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Shape 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36" y="3005374"/>
            <a:ext cx="7224475" cy="25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>
                <a:solidFill>
                  <a:srgbClr val="538CD5"/>
                </a:solidFill>
              </a:rPr>
              <a:t>Template syntax: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 Binding syntax.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25" y="2805725"/>
            <a:ext cx="7166500" cy="345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>
                <a:solidFill>
                  <a:srgbClr val="538CD5"/>
                </a:solidFill>
              </a:rPr>
              <a:t>Template syntax: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/>
              <a:t> Binding syntax.</a:t>
            </a:r>
          </a:p>
        </p:txBody>
      </p:sp>
      <p:sp>
        <p:nvSpPr>
          <p:cNvPr id="514" name="Shape 514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7" name="Shape 517"/>
          <p:cNvGraphicFramePr/>
          <p:nvPr>
            <p:extLst>
              <p:ext uri="{D42A27DB-BD31-4B8C-83A1-F6EECF244321}">
                <p14:modId xmlns:p14="http://schemas.microsoft.com/office/powerpoint/2010/main" val="2476647941"/>
              </p:ext>
            </p:extLst>
          </p:nvPr>
        </p:nvGraphicFramePr>
        <p:xfrm>
          <a:off x="763625" y="2919328"/>
          <a:ext cx="7616850" cy="2560200"/>
        </p:xfrm>
        <a:graphic>
          <a:graphicData uri="http://schemas.openxmlformats.org/drawingml/2006/table">
            <a:tbl>
              <a:tblPr>
                <a:noFill/>
                <a:tableStyleId>{400339AC-4AB7-422A-9C5F-B6652EDC5A8B}</a:tableStyleId>
              </a:tblPr>
              <a:tblGrid>
                <a:gridCol w="2835375"/>
                <a:gridCol w="3027975"/>
                <a:gridCol w="1753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/>
                        <a:t>Data direction</a:t>
                      </a:r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 b="1"/>
                        <a:t>Syntax</a:t>
                      </a:r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 b="1"/>
                        <a:t>Binding type</a:t>
                      </a:r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 i="1"/>
                        <a:t>One-way from data source to view targets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-US" sz="2000"/>
                        <a:t>{{expression}}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[target] = "expression"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Interpolation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Property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55000"/>
                        <a:buFont typeface="Arial"/>
                        <a:buNone/>
                      </a:pPr>
                      <a:r>
                        <a:rPr lang="en-US" sz="2000" i="1">
                          <a:solidFill>
                            <a:schemeClr val="dk1"/>
                          </a:solidFill>
                        </a:rPr>
                        <a:t>One-way from view targets to data source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(target) = "statement"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Event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 i="1"/>
                        <a:t>Two-way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/>
                        <a:t>[(target)] = "expression"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2000" dirty="0"/>
                        <a:t>Two-way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 dirty="0">
                <a:solidFill>
                  <a:srgbClr val="538CD5"/>
                </a:solidFill>
              </a:rPr>
              <a:t>Template syntax: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/>
              <a:t> Binding syntax.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8" name="Shape 528"/>
          <p:cNvGraphicFramePr/>
          <p:nvPr/>
        </p:nvGraphicFramePr>
        <p:xfrm>
          <a:off x="969125" y="3074400"/>
          <a:ext cx="7530700" cy="1950600"/>
        </p:xfrm>
        <a:graphic>
          <a:graphicData uri="http://schemas.openxmlformats.org/drawingml/2006/table">
            <a:tbl>
              <a:tblPr>
                <a:noFill/>
                <a:tableStyleId>{400339AC-4AB7-422A-9C5F-B6652EDC5A8B}</a:tableStyleId>
              </a:tblPr>
              <a:tblGrid>
                <a:gridCol w="2001750"/>
                <a:gridCol w="5528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/>
                        <a:t>Binding type</a:t>
                      </a:r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 b="1"/>
                        <a:t>Examples</a:t>
                      </a:r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 i="1"/>
                        <a:t>Property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CC0000"/>
                          </a:solidFill>
                        </a:rPr>
                        <a:t>&lt;img</a:t>
                      </a:r>
                      <a:r>
                        <a:rPr lang="en-US" sz="2000"/>
                        <a:t> </a:t>
                      </a:r>
                      <a:r>
                        <a:rPr lang="en-US" sz="2000">
                          <a:solidFill>
                            <a:srgbClr val="3C78D8"/>
                          </a:solidFill>
                        </a:rPr>
                        <a:t>[src]=”product.image”</a:t>
                      </a:r>
                      <a:r>
                        <a:rPr lang="en-US" sz="2000"/>
                        <a:t> </a:t>
                      </a:r>
                      <a:r>
                        <a:rPr lang="en-US" sz="2000">
                          <a:solidFill>
                            <a:srgbClr val="CC0000"/>
                          </a:solidFill>
                        </a:rPr>
                        <a:t>/&gt;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 i="1">
                          <a:solidFill>
                            <a:schemeClr val="dk1"/>
                          </a:solidFill>
                        </a:rPr>
                        <a:t>Event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CC0000"/>
                          </a:solidFill>
                        </a:rPr>
                        <a:t>&lt;button</a:t>
                      </a:r>
                      <a:r>
                        <a:rPr lang="en-US" sz="2000"/>
                        <a:t> </a:t>
                      </a:r>
                      <a:r>
                        <a:rPr lang="en-US" sz="2000">
                          <a:solidFill>
                            <a:srgbClr val="3C78D8"/>
                          </a:solidFill>
                        </a:rPr>
                        <a:t>(click)=”onSave()”</a:t>
                      </a:r>
                      <a:r>
                        <a:rPr lang="en-US" sz="2000">
                          <a:solidFill>
                            <a:srgbClr val="CC0000"/>
                          </a:solidFill>
                        </a:rPr>
                        <a:t>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</a:rPr>
                        <a:t>Save</a:t>
                      </a:r>
                      <a:r>
                        <a:rPr lang="en-US" sz="2000">
                          <a:solidFill>
                            <a:srgbClr val="CC0000"/>
                          </a:solidFill>
                        </a:rPr>
                        <a:t>&lt;/button&gt;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 i="1"/>
                        <a:t>Two-way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2000">
                          <a:solidFill>
                            <a:srgbClr val="CC0000"/>
                          </a:solidFill>
                        </a:rPr>
                        <a:t>&lt;input</a:t>
                      </a:r>
                      <a:r>
                        <a:rPr lang="en-US" sz="2000">
                          <a:solidFill>
                            <a:srgbClr val="3C78D8"/>
                          </a:solidFill>
                        </a:rPr>
                        <a:t> [(ngModel)]=”product.name”</a:t>
                      </a:r>
                      <a:r>
                        <a:rPr lang="en-US" sz="2000"/>
                        <a:t> </a:t>
                      </a:r>
                      <a:r>
                        <a:rPr lang="en-US" sz="2000">
                          <a:solidFill>
                            <a:srgbClr val="CC0000"/>
                          </a:solidFill>
                        </a:rPr>
                        <a:t>/&gt;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4. Template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 dirty="0">
                <a:solidFill>
                  <a:srgbClr val="538CD5"/>
                </a:solidFill>
              </a:rPr>
              <a:t>Template syntax: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 Binding </a:t>
            </a:r>
            <a:r>
              <a:rPr lang="en-US" dirty="0"/>
              <a:t>syntax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38" name="Shape 538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Shape 5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75" y="2933875"/>
            <a:ext cx="77724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 dirty="0">
                <a:solidFill>
                  <a:srgbClr val="538CD5"/>
                </a:solidFill>
              </a:rPr>
              <a:t>What is directive?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 A </a:t>
            </a:r>
            <a:r>
              <a:rPr lang="en-US" dirty="0"/>
              <a:t>class that allows us to extend or control DOM. 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 smtClean="0"/>
              <a:t> Examples</a:t>
            </a:r>
            <a:r>
              <a:rPr lang="en-US" dirty="0"/>
              <a:t>:</a:t>
            </a:r>
          </a:p>
        </p:txBody>
      </p:sp>
      <p:sp>
        <p:nvSpPr>
          <p:cNvPr id="547" name="Shape 547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Shape 5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512" y="3419075"/>
            <a:ext cx="5717919" cy="29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1" dirty="0">
                <a:solidFill>
                  <a:srgbClr val="538CD5"/>
                </a:solidFill>
              </a:rPr>
              <a:t>Three kinds of Angular directives: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>
                <a:solidFill>
                  <a:srgbClr val="CC0000"/>
                </a:solidFill>
              </a:rPr>
              <a:t> Components</a:t>
            </a:r>
            <a:r>
              <a:rPr lang="en-US" b="1" dirty="0"/>
              <a:t> </a:t>
            </a:r>
            <a:r>
              <a:rPr lang="en-US" dirty="0"/>
              <a:t>- Directives with a </a:t>
            </a:r>
            <a:r>
              <a:rPr lang="en-US" dirty="0">
                <a:solidFill>
                  <a:srgbClr val="3D85C6"/>
                </a:solidFill>
              </a:rPr>
              <a:t>template</a:t>
            </a:r>
            <a:r>
              <a:rPr lang="en-US" dirty="0"/>
              <a:t>.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/>
              <a:t> </a:t>
            </a:r>
            <a:r>
              <a:rPr lang="en-US" dirty="0">
                <a:solidFill>
                  <a:srgbClr val="CC0000"/>
                </a:solidFill>
              </a:rPr>
              <a:t>Attributes directives</a:t>
            </a:r>
            <a:r>
              <a:rPr lang="en-US" dirty="0"/>
              <a:t> - </a:t>
            </a:r>
            <a:r>
              <a:rPr lang="en-US" dirty="0">
                <a:solidFill>
                  <a:srgbClr val="3D85C6"/>
                </a:solidFill>
              </a:rPr>
              <a:t>Altering the appearance or </a:t>
            </a:r>
            <a:r>
              <a:rPr lang="en-US" dirty="0" err="1">
                <a:solidFill>
                  <a:srgbClr val="3D85C6"/>
                </a:solidFill>
              </a:rPr>
              <a:t>behaviour</a:t>
            </a:r>
            <a:r>
              <a:rPr lang="en-US" dirty="0">
                <a:solidFill>
                  <a:srgbClr val="000000"/>
                </a:solidFill>
              </a:rPr>
              <a:t> of an existing elemen</a:t>
            </a:r>
            <a:r>
              <a:rPr lang="en-US" dirty="0"/>
              <a:t>t.</a:t>
            </a:r>
          </a:p>
          <a:p>
            <a:pPr marL="1485900" lvl="0" indent="-3429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  <a:r>
              <a:rPr lang="en-US" dirty="0" err="1"/>
              <a:t>ngModel</a:t>
            </a:r>
            <a:r>
              <a:rPr lang="en-US" dirty="0"/>
              <a:t>.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/>
              <a:t> </a:t>
            </a:r>
            <a:r>
              <a:rPr lang="en-US" dirty="0">
                <a:solidFill>
                  <a:srgbClr val="CC0000"/>
                </a:solidFill>
              </a:rPr>
              <a:t>Structural directives</a:t>
            </a:r>
            <a:r>
              <a:rPr lang="en-US" dirty="0"/>
              <a:t> - </a:t>
            </a:r>
            <a:r>
              <a:rPr lang="en-US" dirty="0">
                <a:solidFill>
                  <a:srgbClr val="3D85C6"/>
                </a:solidFill>
              </a:rPr>
              <a:t>Altering layout</a:t>
            </a:r>
            <a:r>
              <a:rPr lang="en-US" dirty="0">
                <a:solidFill>
                  <a:srgbClr val="000000"/>
                </a:solidFill>
              </a:rPr>
              <a:t> by adding, removing and replacing elements in DOM</a:t>
            </a:r>
            <a:r>
              <a:rPr lang="en-US" dirty="0"/>
              <a:t>.</a:t>
            </a:r>
          </a:p>
          <a:p>
            <a:pPr marL="1485900" lvl="0" indent="-342900" rt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  <a:r>
              <a:rPr lang="en-US" dirty="0" err="1"/>
              <a:t>ngIf</a:t>
            </a:r>
            <a:r>
              <a:rPr lang="en-US" dirty="0"/>
              <a:t>, </a:t>
            </a:r>
            <a:r>
              <a:rPr lang="en-US" dirty="0" err="1"/>
              <a:t>ngFor</a:t>
            </a:r>
            <a:r>
              <a:rPr lang="en-US" dirty="0"/>
              <a:t>, </a:t>
            </a:r>
            <a:r>
              <a:rPr lang="en-US" dirty="0" err="1"/>
              <a:t>ngSwitch</a:t>
            </a:r>
            <a:r>
              <a:rPr lang="en-US" dirty="0"/>
              <a:t>.</a:t>
            </a:r>
          </a:p>
        </p:txBody>
      </p:sp>
      <p:sp>
        <p:nvSpPr>
          <p:cNvPr id="558" name="Shape 558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59" name="Shape 559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lang="en-US" b="1" i="1">
                <a:solidFill>
                  <a:srgbClr val="538CD5"/>
                </a:solidFill>
              </a:rPr>
              <a:t> Create a </a:t>
            </a:r>
            <a:r>
              <a:rPr lang="en-US" b="1" i="1">
                <a:solidFill>
                  <a:srgbClr val="CC0000"/>
                </a:solidFill>
              </a:rPr>
              <a:t>attribute directives</a:t>
            </a:r>
          </a:p>
        </p:txBody>
      </p:sp>
      <p:sp>
        <p:nvSpPr>
          <p:cNvPr id="568" name="Shape 568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69" name="Shape 569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70" name="Shape 570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Shape 5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00" y="2342362"/>
            <a:ext cx="7486500" cy="284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b="1" i="1" dirty="0" smtClean="0">
                <a:solidFill>
                  <a:srgbClr val="538CD5"/>
                </a:solidFill>
              </a:rPr>
              <a:t> Create </a:t>
            </a:r>
            <a:r>
              <a:rPr lang="en-US" b="1" i="1" dirty="0">
                <a:solidFill>
                  <a:srgbClr val="538CD5"/>
                </a:solidFill>
              </a:rPr>
              <a:t>a </a:t>
            </a:r>
            <a:r>
              <a:rPr lang="en-US" b="1" i="1" dirty="0">
                <a:solidFill>
                  <a:srgbClr val="CC0000"/>
                </a:solidFill>
              </a:rPr>
              <a:t>attribute directives</a:t>
            </a:r>
          </a:p>
        </p:txBody>
      </p:sp>
      <p:sp>
        <p:nvSpPr>
          <p:cNvPr id="579" name="Shape 579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Shape 5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437" y="2370725"/>
            <a:ext cx="6870075" cy="36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b="1" i="1" dirty="0" smtClean="0">
                <a:solidFill>
                  <a:srgbClr val="538CD5"/>
                </a:solidFill>
              </a:rPr>
              <a:t> Create </a:t>
            </a:r>
            <a:r>
              <a:rPr lang="en-US" b="1" i="1" dirty="0">
                <a:solidFill>
                  <a:srgbClr val="538CD5"/>
                </a:solidFill>
              </a:rPr>
              <a:t>a </a:t>
            </a:r>
            <a:r>
              <a:rPr lang="en-US" b="1" i="1" dirty="0">
                <a:solidFill>
                  <a:srgbClr val="CC0000"/>
                </a:solidFill>
              </a:rPr>
              <a:t>attribute directives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0" name="Shape 590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591" name="Shape 591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153" y="2293453"/>
            <a:ext cx="5488649" cy="8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Shape 5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855" y="3880455"/>
            <a:ext cx="2958975" cy="7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Why </a:t>
            </a:r>
            <a:r>
              <a:rPr lang="en-US" b="1" i="1" dirty="0">
                <a:solidFill>
                  <a:schemeClr val="accent2"/>
                </a:solidFill>
              </a:rPr>
              <a:t>use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Angular?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Shape 159" descr="AngularJS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0753" y="1416048"/>
            <a:ext cx="3009246" cy="842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000" y="2501550"/>
            <a:ext cx="6546998" cy="331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lang="en-US" b="1" i="1">
                <a:solidFill>
                  <a:srgbClr val="3D85C6"/>
                </a:solidFill>
              </a:rPr>
              <a:t> </a:t>
            </a:r>
            <a:r>
              <a:rPr lang="en-US" b="1" i="1">
                <a:solidFill>
                  <a:srgbClr val="538CD5"/>
                </a:solidFill>
              </a:rPr>
              <a:t>Create a </a:t>
            </a:r>
            <a:r>
              <a:rPr lang="en-US" b="1" i="1">
                <a:solidFill>
                  <a:srgbClr val="CC0000"/>
                </a:solidFill>
              </a:rPr>
              <a:t>structural directives</a:t>
            </a:r>
          </a:p>
        </p:txBody>
      </p:sp>
      <p:sp>
        <p:nvSpPr>
          <p:cNvPr id="602" name="Shape 602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03" name="Shape 603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04" name="Shape 604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Shape 6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150" y="2153852"/>
            <a:ext cx="6349999" cy="42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lang="en-US" b="1" i="1">
                <a:solidFill>
                  <a:srgbClr val="3D85C6"/>
                </a:solidFill>
              </a:rPr>
              <a:t> </a:t>
            </a:r>
            <a:r>
              <a:rPr lang="en-US" b="1" i="1">
                <a:solidFill>
                  <a:srgbClr val="538CD5"/>
                </a:solidFill>
              </a:rPr>
              <a:t>Create a </a:t>
            </a:r>
            <a:r>
              <a:rPr lang="en-US" b="1" i="1">
                <a:solidFill>
                  <a:srgbClr val="CC0000"/>
                </a:solidFill>
              </a:rPr>
              <a:t>structural directives</a:t>
            </a:r>
          </a:p>
        </p:txBody>
      </p:sp>
      <p:sp>
        <p:nvSpPr>
          <p:cNvPr id="613" name="Shape 613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14" name="Shape 614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15" name="Shape 615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Shape 6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275" y="2338375"/>
            <a:ext cx="6387799" cy="32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lang="en-US" b="1" i="1">
                <a:solidFill>
                  <a:srgbClr val="3D85C6"/>
                </a:solidFill>
              </a:rPr>
              <a:t> </a:t>
            </a:r>
            <a:r>
              <a:rPr lang="en-US" b="1" i="1">
                <a:solidFill>
                  <a:srgbClr val="538CD5"/>
                </a:solidFill>
              </a:rPr>
              <a:t>Create a </a:t>
            </a:r>
            <a:r>
              <a:rPr lang="en-US" b="1" i="1">
                <a:solidFill>
                  <a:srgbClr val="CC0000"/>
                </a:solidFill>
              </a:rPr>
              <a:t>structural directives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25" name="Shape 625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7" name="Shape 6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937" y="2542650"/>
            <a:ext cx="71342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5. Directive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❑"/>
            </a:pPr>
            <a:r>
              <a:rPr lang="en-US" b="1" i="1">
                <a:solidFill>
                  <a:srgbClr val="3D85C6"/>
                </a:solidFill>
              </a:rPr>
              <a:t> </a:t>
            </a:r>
            <a:r>
              <a:rPr lang="en-US" b="1" i="1">
                <a:solidFill>
                  <a:srgbClr val="538CD5"/>
                </a:solidFill>
              </a:rPr>
              <a:t>Create a </a:t>
            </a:r>
            <a:r>
              <a:rPr lang="en-US" b="1" i="1">
                <a:solidFill>
                  <a:srgbClr val="CC0000"/>
                </a:solidFill>
              </a:rPr>
              <a:t>structural directives</a:t>
            </a:r>
          </a:p>
          <a:p>
            <a:pPr marL="9144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Results:</a:t>
            </a:r>
          </a:p>
          <a:p>
            <a:pPr marL="1371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condition = true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1371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</a:rPr>
              <a:t>condition = false</a:t>
            </a:r>
          </a:p>
        </p:txBody>
      </p:sp>
      <p:sp>
        <p:nvSpPr>
          <p:cNvPr id="635" name="Shape 635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36" name="Shape 636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37" name="Shape 637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8" name="Shape 6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537" y="3198075"/>
            <a:ext cx="47148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Shape 6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737" y="4915862"/>
            <a:ext cx="47625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6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Pipe</a:t>
            </a:r>
          </a:p>
        </p:txBody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 smtClean="0"/>
              <a:t> Pipes transform </a:t>
            </a:r>
            <a:r>
              <a:rPr lang="en-US" dirty="0"/>
              <a:t>displayed values within a template.</a:t>
            </a:r>
          </a:p>
          <a:p>
            <a:pPr marL="800100" marR="0" lvl="1" indent="-342900" algn="l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 Some </a:t>
            </a:r>
            <a:r>
              <a:rPr lang="en-US" dirty="0"/>
              <a:t>of pipes in Angular:</a:t>
            </a:r>
          </a:p>
        </p:txBody>
      </p:sp>
      <p:sp>
        <p:nvSpPr>
          <p:cNvPr id="647" name="Shape 647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48" name="Shape 648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49" name="Shape 649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0" name="Shape 6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250" y="2899514"/>
            <a:ext cx="6531375" cy="32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6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Pipe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Using pipes</a:t>
            </a:r>
          </a:p>
        </p:txBody>
      </p:sp>
      <p:sp>
        <p:nvSpPr>
          <p:cNvPr id="658" name="Shape 658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59" name="Shape 659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60" name="Shape 660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Shape 661" descr="Screenshot from 2016-09-23 21-23-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25" y="2472524"/>
            <a:ext cx="7486499" cy="34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6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Pipe</a:t>
            </a:r>
          </a:p>
        </p:txBody>
      </p:sp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 smtClean="0"/>
              <a:t> Parameterizing </a:t>
            </a:r>
            <a:r>
              <a:rPr lang="en-US" dirty="0"/>
              <a:t>a Pipe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Shape 6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2591500"/>
            <a:ext cx="5744225" cy="12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Shape 6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75" y="4410325"/>
            <a:ext cx="5744224" cy="12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6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Pipe</a:t>
            </a:r>
          </a:p>
        </p:txBody>
      </p:sp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828225" y="136262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 smtClean="0"/>
              <a:t> Custom </a:t>
            </a:r>
            <a:r>
              <a:rPr lang="en-US" dirty="0"/>
              <a:t>Pipes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81" name="Shape 681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82" name="Shape 682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4" name="Shape 6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862" y="1848113"/>
            <a:ext cx="5229225" cy="429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6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Pipe</a:t>
            </a:r>
          </a:p>
        </p:txBody>
      </p:sp>
      <p:sp>
        <p:nvSpPr>
          <p:cNvPr id="691" name="Shape 691"/>
          <p:cNvSpPr txBox="1">
            <a:spLocks noGrp="1"/>
          </p:cNvSpPr>
          <p:nvPr>
            <p:ph type="body" idx="1"/>
          </p:nvPr>
        </p:nvSpPr>
        <p:spPr>
          <a:xfrm>
            <a:off x="828225" y="136262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 smtClean="0"/>
              <a:t> Custom </a:t>
            </a:r>
            <a:r>
              <a:rPr lang="en-US" dirty="0"/>
              <a:t>Pipes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92" name="Shape 692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693" name="Shape 693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694" name="Shape 694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5" name="Shape 6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713" y="2022350"/>
            <a:ext cx="5617524" cy="41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6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Pipe</a:t>
            </a:r>
          </a:p>
        </p:txBody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 smtClean="0"/>
              <a:t> Pure </a:t>
            </a:r>
            <a:r>
              <a:rPr lang="en-US" dirty="0"/>
              <a:t>and Impure Pipes</a:t>
            </a:r>
          </a:p>
          <a:p>
            <a:pPr marL="1028700" marR="0" lvl="0" indent="-342900" algn="l" rtl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Pure (default)</a:t>
            </a:r>
          </a:p>
          <a:p>
            <a:pPr marL="1028700" lvl="0" indent="-342900" rtl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Impure Pipes</a:t>
            </a:r>
          </a:p>
          <a:p>
            <a:pPr marL="1485900" lvl="0" indent="-342900" rtl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impure </a:t>
            </a:r>
            <a:r>
              <a:rPr lang="en-US" dirty="0" err="1"/>
              <a:t>AsyncPipe</a:t>
            </a:r>
            <a:endParaRPr lang="en-US" dirty="0"/>
          </a:p>
          <a:p>
            <a:pPr marL="19431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Promise</a:t>
            </a:r>
          </a:p>
          <a:p>
            <a:pPr marL="19431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Observable</a:t>
            </a:r>
          </a:p>
          <a:p>
            <a:pPr marL="1485900" lvl="0" indent="-342900" rtl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impure caching pipe</a:t>
            </a:r>
          </a:p>
          <a:p>
            <a:pPr marL="1485900" lvl="0" indent="-342900" rtl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JsonPipe</a:t>
            </a:r>
            <a:endParaRPr lang="en-US" dirty="0"/>
          </a:p>
        </p:txBody>
      </p:sp>
      <p:sp>
        <p:nvSpPr>
          <p:cNvPr id="703" name="Shape 703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04" name="Shape 704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05" name="Shape 705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6" name="Shape 7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199" y="1784270"/>
            <a:ext cx="2881625" cy="16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language to use with Angular 2?</a:t>
            </a:r>
          </a:p>
          <a:p>
            <a:pPr marL="1371600" marR="0" lvl="3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</a:p>
          <a:p>
            <a:pPr marL="1371600" marR="0" lvl="3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all browser don’t support the newest version of JavaScript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3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ways to access these features:</a:t>
            </a:r>
          </a:p>
          <a:p>
            <a:pPr marL="0" marR="0" lvl="3" indent="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Noto Sans Symbols"/>
              <a:buNone/>
            </a:pPr>
            <a:r>
              <a:rPr lang="en-US" sz="2400" b="1" i="1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600"/>
              </a:spcBef>
              <a:buClr>
                <a:srgbClr val="538CD5"/>
              </a:buClr>
              <a:buSzPct val="25000"/>
              <a:buFont typeface="Noto Sans Symbols"/>
              <a:buNone/>
            </a:pPr>
            <a:r>
              <a:rPr lang="en-US" sz="2400" b="0" i="1" u="none" strike="noStrike" cap="non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    	   </a:t>
            </a:r>
            <a:r>
              <a:rPr lang="en-US" sz="2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Dart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 descr="Javascript-736400 960 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2480033"/>
            <a:ext cx="1178276" cy="117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 descr="Image result for gear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0296" y="5044323"/>
            <a:ext cx="1454283" cy="76729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3850817" y="5924935"/>
            <a:ext cx="144122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Transpile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2859110" y="5138673"/>
            <a:ext cx="772732" cy="321971"/>
          </a:xfrm>
          <a:prstGeom prst="straightConnector1">
            <a:avLst/>
          </a:prstGeom>
          <a:noFill/>
          <a:ln w="48000" cap="flat" cmpd="thickThin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45000" dist="25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5" name="Shape 175"/>
          <p:cNvCxnSpPr/>
          <p:nvPr/>
        </p:nvCxnSpPr>
        <p:spPr>
          <a:xfrm rot="10800000" flipH="1">
            <a:off x="2859110" y="5740756"/>
            <a:ext cx="772732" cy="502273"/>
          </a:xfrm>
          <a:prstGeom prst="straightConnector1">
            <a:avLst/>
          </a:prstGeom>
          <a:noFill/>
          <a:ln w="48000" cap="flat" cmpd="thickThin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45000" dist="25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76" name="Shape 176" descr="Javascript-736400 960 7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2421" y="5138673"/>
            <a:ext cx="984384" cy="9843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Shape 177"/>
          <p:cNvCxnSpPr/>
          <p:nvPr/>
        </p:nvCxnSpPr>
        <p:spPr>
          <a:xfrm>
            <a:off x="5481392" y="5628073"/>
            <a:ext cx="1151227" cy="2792"/>
          </a:xfrm>
          <a:prstGeom prst="straightConnector1">
            <a:avLst/>
          </a:prstGeom>
          <a:noFill/>
          <a:ln w="48500" cap="flat" cmpd="thickThin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7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Service</a:t>
            </a:r>
          </a:p>
        </p:txBody>
      </p:sp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Service is a broad category encompassing any value, function, or feature that your application needs.</a:t>
            </a:r>
          </a:p>
          <a:p>
            <a:pPr marL="571500" marR="0" lvl="0" indent="-342900" algn="l" rtl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The definition of a service:</a:t>
            </a:r>
          </a:p>
        </p:txBody>
      </p:sp>
      <p:sp>
        <p:nvSpPr>
          <p:cNvPr id="714" name="Shape 714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16" name="Shape 716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" name="Shape 7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597" y="3883068"/>
            <a:ext cx="6206044" cy="2473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7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Service</a:t>
            </a:r>
          </a:p>
        </p:txBody>
      </p:sp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828225" y="141015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571500" marR="0" lvl="0" indent="-342900" algn="l" rtl="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Use service:</a:t>
            </a:r>
          </a:p>
        </p:txBody>
      </p:sp>
      <p:sp>
        <p:nvSpPr>
          <p:cNvPr id="725" name="Shape 725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27" name="Shape 727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8" name="Shape 7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300" y="1989825"/>
            <a:ext cx="6452099" cy="436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7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/>
              <a:t>Service</a:t>
            </a:r>
          </a:p>
        </p:txBody>
      </p:sp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dirty="0"/>
              <a:t>OTE: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@Injectable() - </a:t>
            </a:r>
            <a:r>
              <a:rPr lang="en-US" i="1" dirty="0"/>
              <a:t>Dependency injection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/>
              <a:t> providers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/>
              <a:t> constructor (service: </a:t>
            </a:r>
            <a:r>
              <a:rPr lang="en-US" dirty="0" err="1"/>
              <a:t>ServiceName</a:t>
            </a:r>
            <a:r>
              <a:rPr lang="en-US" dirty="0"/>
              <a:t>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600"/>
              </a:spcBef>
              <a:buNone/>
            </a:pPr>
            <a:endParaRPr dirty="0"/>
          </a:p>
        </p:txBody>
      </p:sp>
      <p:sp>
        <p:nvSpPr>
          <p:cNvPr id="736" name="Shape 736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37" name="Shape 737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38" name="Shape 738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8. Form</a:t>
            </a:r>
          </a:p>
        </p:txBody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Input - user interactions</a:t>
            </a:r>
          </a:p>
          <a:p>
            <a:pPr marL="10287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Input, Click, Enter, Select,...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47" name="Shape 747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9" name="Shape 7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2855581"/>
            <a:ext cx="6113900" cy="274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8. Form</a:t>
            </a:r>
          </a:p>
        </p:txBody>
      </p:sp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An Angular form has two parts: an HTML-based template and a code-based Component to handle data and user interactions.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dirty="0"/>
              <a:t> We'll discuss and learn to build the following a form:</a:t>
            </a:r>
          </a:p>
        </p:txBody>
      </p:sp>
      <p:sp>
        <p:nvSpPr>
          <p:cNvPr id="757" name="Shape 757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59" name="Shape 759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0" name="Shape 7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350" y="3807911"/>
            <a:ext cx="3003083" cy="2586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8. Form</a:t>
            </a:r>
          </a:p>
        </p:txBody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dirty="0" smtClean="0"/>
              <a:t> We </a:t>
            </a:r>
            <a:r>
              <a:rPr lang="en-US" dirty="0"/>
              <a:t>will build this form in the following sequence of small steps: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 dirty="0"/>
              <a:t>Create the Hero model class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 dirty="0"/>
              <a:t>Create the component that controls the form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 dirty="0"/>
              <a:t>Create a template with the initial form layout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 dirty="0"/>
              <a:t>Bind data properties to each form input control with the </a:t>
            </a:r>
            <a:r>
              <a:rPr lang="en-US" sz="2000" dirty="0" err="1"/>
              <a:t>ngModel</a:t>
            </a:r>
            <a:r>
              <a:rPr lang="en-US" sz="2000" dirty="0"/>
              <a:t> two-way data binding syntax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 dirty="0"/>
              <a:t>Track change-state and validity with </a:t>
            </a:r>
            <a:r>
              <a:rPr lang="en-US" sz="2000" dirty="0" err="1"/>
              <a:t>ngModel</a:t>
            </a:r>
            <a:endParaRPr lang="en-US" sz="2000" dirty="0"/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 dirty="0"/>
              <a:t>Add custom CSS to provide visual feedback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 dirty="0"/>
              <a:t>Show and hide validation error messages</a:t>
            </a:r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 dirty="0"/>
              <a:t>Handle form submission with </a:t>
            </a:r>
            <a:r>
              <a:rPr lang="en-US" sz="2000" dirty="0" err="1"/>
              <a:t>ngSubmit</a:t>
            </a:r>
            <a:endParaRPr lang="en-US" sz="2000" dirty="0"/>
          </a:p>
          <a:p>
            <a:pPr marL="914400" lvl="0" indent="-3556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000" dirty="0"/>
              <a:t>Disable the form’s submit button until the form is valid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68" name="Shape 768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69" name="Shape 769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70" name="Shape 770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8. Form</a:t>
            </a:r>
          </a:p>
        </p:txBody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 Our </a:t>
            </a:r>
            <a:r>
              <a:rPr lang="en-US" dirty="0"/>
              <a:t>project folder structure should look like this: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78" name="Shape 778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79" name="Shape 779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80" name="Shape 780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1" name="Shape 7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726" y="2146343"/>
            <a:ext cx="3445497" cy="411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8. Form</a:t>
            </a:r>
          </a:p>
        </p:txBody>
      </p:sp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Here are some pictures of the project: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89" name="Shape 789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790" name="Shape 790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791" name="Shape 791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2" name="Shape 7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163" y="2177951"/>
            <a:ext cx="4304624" cy="39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8. Form</a:t>
            </a:r>
          </a:p>
        </p:txBody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Here are some pictures of the project: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00" name="Shape 800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01" name="Shape 801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02" name="Shape 802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3" name="Shape 8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200" y="2257601"/>
            <a:ext cx="4260550" cy="40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Advanced</a:t>
            </a:r>
          </a:p>
        </p:txBody>
      </p:sp>
      <p:sp>
        <p:nvSpPr>
          <p:cNvPr id="810" name="Shape 810"/>
          <p:cNvSpPr txBox="1">
            <a:spLocks noGrp="1"/>
          </p:cNvSpPr>
          <p:nvPr>
            <p:ph type="body" idx="1"/>
          </p:nvPr>
        </p:nvSpPr>
        <p:spPr>
          <a:xfrm>
            <a:off x="923825" y="1616050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lvl="0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dirty="0"/>
              <a:t>  Animation</a:t>
            </a:r>
          </a:p>
          <a:p>
            <a:pPr lvl="0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dirty="0"/>
              <a:t>  Router</a:t>
            </a:r>
          </a:p>
          <a:p>
            <a:pPr lvl="0" indent="-2286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dirty="0"/>
              <a:t>  HTTP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dirty="0"/>
              <a:t>  </a:t>
            </a:r>
            <a:r>
              <a:rPr lang="en-US" dirty="0" smtClean="0"/>
              <a:t>Security</a:t>
            </a:r>
            <a:endParaRPr dirty="0"/>
          </a:p>
          <a:p>
            <a:pPr marL="571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 err="1"/>
              <a:t>Cheatset</a:t>
            </a:r>
            <a:endParaRPr lang="en-US" dirty="0"/>
          </a:p>
        </p:txBody>
      </p:sp>
      <p:sp>
        <p:nvSpPr>
          <p:cNvPr id="811" name="Shape 811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12" name="Shape 812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13" name="Shape 813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Our language of choice?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Microsoft’s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of JavaScript.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of all ES2015 (ES6) features.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Class-based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OOP.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4577255"/>
            <a:ext cx="4253467" cy="1186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 descr="Image result for typescrip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0258" y="3695253"/>
            <a:ext cx="2476947" cy="2476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4986" y="1302242"/>
            <a:ext cx="1219199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20" name="Shape 820"/>
          <p:cNvSpPr txBox="1">
            <a:spLocks noGrp="1"/>
          </p:cNvSpPr>
          <p:nvPr>
            <p:ph type="body" idx="1"/>
          </p:nvPr>
        </p:nvSpPr>
        <p:spPr>
          <a:xfrm>
            <a:off x="828800" y="133627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Install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1.2. Install </a:t>
            </a:r>
            <a:r>
              <a:rPr lang="en-US" dirty="0" err="1"/>
              <a:t>nodejs</a:t>
            </a:r>
            <a:r>
              <a:rPr lang="en-US" dirty="0"/>
              <a:t> v6.x.x and </a:t>
            </a:r>
            <a:r>
              <a:rPr lang="en-US" dirty="0" err="1"/>
              <a:t>npm</a:t>
            </a:r>
            <a:r>
              <a:rPr lang="en-US" dirty="0"/>
              <a:t> v3.5.x</a:t>
            </a:r>
          </a:p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On Windows:</a:t>
            </a:r>
          </a:p>
          <a:p>
            <a:pPr marL="1028700" lvl="1" indent="-34290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Download and Install at 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://nodejs.org/en/download/</a:t>
            </a:r>
            <a:r>
              <a:rPr lang="en-US" dirty="0"/>
              <a:t> </a:t>
            </a:r>
          </a:p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On Ubuntu 16.04:</a:t>
            </a:r>
          </a:p>
          <a:p>
            <a:pPr marL="1028700" lvl="1" indent="-34290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Step 1: curl -</a:t>
            </a:r>
            <a:r>
              <a:rPr lang="en-US" dirty="0" err="1"/>
              <a:t>sL</a:t>
            </a:r>
            <a:r>
              <a:rPr lang="en-US" dirty="0"/>
              <a:t> https://deb.nodesource.com/setup_6.x | </a:t>
            </a:r>
            <a:r>
              <a:rPr lang="en-US" dirty="0" err="1"/>
              <a:t>sudo</a:t>
            </a:r>
            <a:r>
              <a:rPr lang="en-US" dirty="0"/>
              <a:t> -E bash -</a:t>
            </a:r>
          </a:p>
          <a:p>
            <a:pPr marL="1028700" lvl="1" indent="-34290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Step 2: </a:t>
            </a:r>
            <a:r>
              <a:rPr lang="en-US" dirty="0" err="1"/>
              <a:t>sudo</a:t>
            </a:r>
            <a:r>
              <a:rPr lang="en-US" dirty="0"/>
              <a:t> apt-get install -y </a:t>
            </a:r>
            <a:r>
              <a:rPr lang="en-US" dirty="0" err="1"/>
              <a:t>nodejs</a:t>
            </a:r>
            <a:endParaRPr lang="en-US" dirty="0"/>
          </a:p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You can test it with the following command: </a:t>
            </a:r>
          </a:p>
          <a:p>
            <a:pPr marL="1028700" lvl="1" indent="-34290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node -v or </a:t>
            </a:r>
            <a:r>
              <a:rPr lang="en-US" dirty="0" err="1"/>
              <a:t>npm</a:t>
            </a:r>
            <a:r>
              <a:rPr lang="en-US" dirty="0"/>
              <a:t> -v</a:t>
            </a:r>
          </a:p>
          <a:p>
            <a:pPr marL="0" lvl="0" indent="2730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/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</p:txBody>
      </p:sp>
      <p:sp>
        <p:nvSpPr>
          <p:cNvPr id="821" name="Shape 821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22" name="Shape 822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23" name="Shape 823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30" name="Shape 830"/>
          <p:cNvSpPr txBox="1">
            <a:spLocks noGrp="1"/>
          </p:cNvSpPr>
          <p:nvPr>
            <p:ph type="body" idx="1"/>
          </p:nvPr>
        </p:nvSpPr>
        <p:spPr>
          <a:xfrm>
            <a:off x="828800" y="133627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/>
              <a:t>1.2. The tool options</a:t>
            </a:r>
          </a:p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Visual studio code</a:t>
            </a:r>
          </a:p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angular-cli: A command line interface for Angular.</a:t>
            </a:r>
          </a:p>
          <a:p>
            <a:pPr marL="1028700" lvl="1" indent="-34290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Install: </a:t>
            </a:r>
            <a:r>
              <a:rPr lang="en-US" dirty="0" err="1"/>
              <a:t>npm</a:t>
            </a:r>
            <a:r>
              <a:rPr lang="en-US" dirty="0"/>
              <a:t> install -g angular-cli</a:t>
            </a:r>
          </a:p>
          <a:p>
            <a:pPr marL="1028700" lvl="1" indent="-34290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Create a new project: ng new </a:t>
            </a:r>
            <a:r>
              <a:rPr lang="en-US" dirty="0" err="1"/>
              <a:t>projectName</a:t>
            </a:r>
            <a:endParaRPr lang="en-US" dirty="0"/>
          </a:p>
          <a:p>
            <a:pPr marL="1028700" lvl="1" indent="-34290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Run: cd </a:t>
            </a:r>
            <a:r>
              <a:rPr lang="en-US" dirty="0" err="1"/>
              <a:t>projectName</a:t>
            </a:r>
            <a:r>
              <a:rPr lang="en-US" dirty="0"/>
              <a:t> &amp; ng serve</a:t>
            </a:r>
          </a:p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Use eclipse:</a:t>
            </a:r>
          </a:p>
          <a:p>
            <a:pPr marL="1028700" lvl="1" indent="-34290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Install 2 plugin are angular2-eclipse and </a:t>
            </a:r>
            <a:r>
              <a:rPr lang="en-US" dirty="0" err="1"/>
              <a:t>TypeScript</a:t>
            </a:r>
            <a:r>
              <a:rPr lang="en-US" dirty="0"/>
              <a:t>.</a:t>
            </a:r>
          </a:p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Other:</a:t>
            </a:r>
          </a:p>
          <a:p>
            <a:pPr marL="1028700" lvl="1" indent="-34290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Sublime text</a:t>
            </a:r>
          </a:p>
          <a:p>
            <a:pPr marL="1028700" lvl="1" indent="-34290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Notepad,...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1" name="Shape 831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32" name="Shape 832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33" name="Shape 833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828800" y="133627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2. Build the application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Here are the steps:</a:t>
            </a:r>
          </a:p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Step 1: Create and configure the project.</a:t>
            </a:r>
          </a:p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Step 2: Define the web page that hosts the application.</a:t>
            </a:r>
          </a:p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Step 3: Create your application.</a:t>
            </a:r>
          </a:p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Step 4: Create model, components, services, html, </a:t>
            </a:r>
            <a:r>
              <a:rPr lang="en-US" dirty="0" err="1"/>
              <a:t>css</a:t>
            </a:r>
            <a:r>
              <a:rPr lang="en-US" dirty="0"/>
              <a:t>,.. and add it to your application.</a:t>
            </a:r>
          </a:p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Step 5: Start up your application.</a:t>
            </a:r>
          </a:p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Step 6: Build and run the application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1" name="Shape 841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42" name="Shape 842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43" name="Shape 843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828800" y="133627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b="1" i="1" dirty="0"/>
              <a:t>Step 1</a:t>
            </a:r>
            <a:r>
              <a:rPr lang="en-US" dirty="0"/>
              <a:t>: Create and configure the project</a:t>
            </a:r>
          </a:p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Create the project folder:</a:t>
            </a:r>
          </a:p>
          <a:p>
            <a:pPr marL="1028700" lvl="0" indent="-34290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mkdir</a:t>
            </a:r>
            <a:r>
              <a:rPr lang="en-US" dirty="0"/>
              <a:t> angular2</a:t>
            </a:r>
          </a:p>
          <a:p>
            <a:pPr marL="1028700" lvl="0" indent="-34290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cd angular2</a:t>
            </a:r>
          </a:p>
          <a:p>
            <a:pPr marL="571500" lvl="0" indent="-342900" rtl="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Create configuration files:</a:t>
            </a:r>
          </a:p>
          <a:p>
            <a:pPr marL="1028700" lvl="0" indent="-34290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package.json</a:t>
            </a:r>
            <a:endParaRPr lang="en-US" dirty="0"/>
          </a:p>
          <a:p>
            <a:pPr marL="1028700" lvl="0" indent="-34290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tsconfig.json</a:t>
            </a:r>
            <a:endParaRPr lang="en-US" dirty="0"/>
          </a:p>
          <a:p>
            <a:pPr marL="1028700" lvl="0" indent="-34290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typings.json</a:t>
            </a:r>
            <a:endParaRPr lang="en-US" dirty="0"/>
          </a:p>
          <a:p>
            <a:pPr marL="1028700" lvl="0" indent="-34290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systemjs.config.js</a:t>
            </a:r>
          </a:p>
          <a:p>
            <a:pPr marL="5715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Install packages: </a:t>
            </a:r>
          </a:p>
        </p:txBody>
      </p:sp>
      <p:sp>
        <p:nvSpPr>
          <p:cNvPr id="851" name="Shape 851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52" name="Shape 852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53" name="Shape 853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4" name="Shape 8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200" y="5173150"/>
            <a:ext cx="13430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828800" y="133627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i="1" dirty="0"/>
              <a:t>Step 1</a:t>
            </a:r>
            <a:r>
              <a:rPr lang="en-US" dirty="0"/>
              <a:t>: Create and configure the </a:t>
            </a:r>
            <a:r>
              <a:rPr lang="en-US" dirty="0" smtClean="0"/>
              <a:t>project</a:t>
            </a:r>
            <a:endParaRPr lang="en-US" dirty="0" smtClean="0"/>
          </a:p>
          <a:p>
            <a:pPr marL="571500" lvl="0" indent="-342900" rt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You </a:t>
            </a:r>
            <a:r>
              <a:rPr lang="en-US" dirty="0"/>
              <a:t>should now have the following structure in angular2 project: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2" name="Shape 862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63" name="Shape 863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64" name="Shape 864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5" name="Shape 8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326" y="3149508"/>
            <a:ext cx="4622297" cy="3206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72" name="Shape 872"/>
          <p:cNvSpPr txBox="1">
            <a:spLocks noGrp="1"/>
          </p:cNvSpPr>
          <p:nvPr>
            <p:ph type="body" idx="1"/>
          </p:nvPr>
        </p:nvSpPr>
        <p:spPr>
          <a:xfrm>
            <a:off x="828800" y="1634275"/>
            <a:ext cx="7486500" cy="4274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i="1" dirty="0"/>
              <a:t>Step 1</a:t>
            </a:r>
            <a:r>
              <a:rPr lang="en-US" dirty="0"/>
              <a:t>: Create and configure the </a:t>
            </a:r>
            <a:r>
              <a:rPr lang="en-US" dirty="0" smtClean="0"/>
              <a:t>project</a:t>
            </a:r>
            <a:endParaRPr lang="en-US" dirty="0" smtClean="0"/>
          </a:p>
          <a:p>
            <a:pPr marL="571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typings</a:t>
            </a:r>
            <a:r>
              <a:rPr lang="en-US" dirty="0"/>
              <a:t> folder doesn't show up after running </a:t>
            </a:r>
            <a:r>
              <a:rPr lang="en-US" dirty="0" err="1"/>
              <a:t>npm</a:t>
            </a:r>
            <a:r>
              <a:rPr lang="en-US" dirty="0"/>
              <a:t> install, you'll need to install it manually with the command: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3" name="Shape 873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74" name="Shape 874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75" name="Shape 875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6" name="Shape 8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151" y="4015401"/>
            <a:ext cx="3205324" cy="89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83" name="Shape 883"/>
          <p:cNvSpPr txBox="1">
            <a:spLocks noGrp="1"/>
          </p:cNvSpPr>
          <p:nvPr>
            <p:ph type="body" idx="1"/>
          </p:nvPr>
        </p:nvSpPr>
        <p:spPr>
          <a:xfrm>
            <a:off x="828800" y="133627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/>
              <a:t>Step 2</a:t>
            </a:r>
            <a:r>
              <a:rPr lang="en-US" dirty="0"/>
              <a:t>: Define the web page that hosts the application: create index.html file: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4" name="Shape 884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85" name="Shape 885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86" name="Shape 886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7" name="Shape 8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931" y="2506175"/>
            <a:ext cx="5943600" cy="385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894" name="Shape 894"/>
          <p:cNvSpPr txBox="1">
            <a:spLocks noGrp="1"/>
          </p:cNvSpPr>
          <p:nvPr>
            <p:ph type="body" idx="1"/>
          </p:nvPr>
        </p:nvSpPr>
        <p:spPr>
          <a:xfrm>
            <a:off x="828800" y="133627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/>
              <a:t>Step 3</a:t>
            </a:r>
            <a:r>
              <a:rPr lang="en-US" dirty="0"/>
              <a:t>: Create your application.</a:t>
            </a:r>
          </a:p>
          <a:p>
            <a:pPr marL="571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Create an app subfolder off the project root directory</a:t>
            </a:r>
            <a:r>
              <a:rPr lang="en-US" dirty="0" smtClean="0"/>
              <a:t>:</a:t>
            </a:r>
            <a:endParaRPr dirty="0"/>
          </a:p>
          <a:p>
            <a:pPr marL="5715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/>
              <a:t>Create the file app/</a:t>
            </a:r>
            <a:r>
              <a:rPr lang="en-US" dirty="0" err="1"/>
              <a:t>app.module.ts</a:t>
            </a:r>
            <a:r>
              <a:rPr lang="en-US" dirty="0"/>
              <a:t>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5" name="Shape 895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896" name="Shape 896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897" name="Shape 897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8" name="Shape 8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231" y="2496019"/>
            <a:ext cx="1463124" cy="4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Shape 8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951" y="3693294"/>
            <a:ext cx="5439559" cy="2663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828800" y="1336275"/>
            <a:ext cx="7486500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/>
              <a:t>Step 4</a:t>
            </a:r>
            <a:r>
              <a:rPr lang="en-US" dirty="0"/>
              <a:t>: Create </a:t>
            </a:r>
            <a:r>
              <a:rPr lang="en-US" dirty="0" smtClean="0"/>
              <a:t>classes, </a:t>
            </a:r>
            <a:r>
              <a:rPr lang="en-US" dirty="0"/>
              <a:t>components, services, </a:t>
            </a:r>
            <a:r>
              <a:rPr lang="en-US" dirty="0" smtClean="0"/>
              <a:t>template</a:t>
            </a:r>
            <a:r>
              <a:rPr lang="en-US" dirty="0" smtClean="0"/>
              <a:t>,.. </a:t>
            </a:r>
            <a:r>
              <a:rPr lang="en-US" dirty="0"/>
              <a:t>and add it to your application.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/>
              <a:t>Step 5</a:t>
            </a:r>
            <a:r>
              <a:rPr lang="en-US" dirty="0"/>
              <a:t>: Start up your application: create </a:t>
            </a:r>
            <a:r>
              <a:rPr lang="en-US" dirty="0" err="1"/>
              <a:t>main.ts</a:t>
            </a:r>
            <a:r>
              <a:rPr lang="en-US" dirty="0"/>
              <a:t> file: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/>
              <a:t>Step 6</a:t>
            </a:r>
            <a:r>
              <a:rPr lang="en-US" dirty="0"/>
              <a:t>: Build and run the application: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7" name="Shape 907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908" name="Shape 908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909" name="Shape 909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0" name="Shape 9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964" y="3023671"/>
            <a:ext cx="6312595" cy="261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Shape 9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252" y="5800699"/>
            <a:ext cx="1332682" cy="538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600" cy="1097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Tutorials</a:t>
            </a:r>
          </a:p>
        </p:txBody>
      </p:sp>
      <p:sp>
        <p:nvSpPr>
          <p:cNvPr id="918" name="Shape 918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2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919" name="Shape 919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4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920" name="Shape 920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600" cy="3651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" name="Shape 9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50" y="1648500"/>
            <a:ext cx="7581949" cy="451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Our language of choice?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Angular 2 source with TypeScript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5794" y="4648457"/>
            <a:ext cx="965050" cy="9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 descr="Javascript-736400 960 72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3026" y="2923363"/>
            <a:ext cx="907816" cy="907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 descr="Image result for file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99530" y="2879983"/>
            <a:ext cx="855594" cy="85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 descr="Image result for file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1906" y="4757912"/>
            <a:ext cx="855594" cy="85559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355125" y="3146440"/>
            <a:ext cx="178715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main.js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404482" y="4954876"/>
            <a:ext cx="178715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main.ts</a:t>
            </a:r>
          </a:p>
        </p:txBody>
      </p:sp>
      <p:cxnSp>
        <p:nvCxnSpPr>
          <p:cNvPr id="207" name="Shape 207"/>
          <p:cNvCxnSpPr/>
          <p:nvPr/>
        </p:nvCxnSpPr>
        <p:spPr>
          <a:xfrm>
            <a:off x="2927326" y="3876535"/>
            <a:ext cx="0" cy="699575"/>
          </a:xfrm>
          <a:prstGeom prst="straightConnector1">
            <a:avLst/>
          </a:prstGeom>
          <a:noFill/>
          <a:ln w="48000" cap="flat" cmpd="thickThin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45000" dist="25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8" name="Shape 208"/>
          <p:cNvSpPr txBox="1"/>
          <p:nvPr/>
        </p:nvSpPr>
        <p:spPr>
          <a:xfrm>
            <a:off x="3156096" y="4035142"/>
            <a:ext cx="285526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Instead, we will use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114337" y="5858382"/>
            <a:ext cx="765677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more TypeScript at 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http://www.typescriptlang.org</a:t>
            </a: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928" name="Shape 928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https://angularjs.org/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https://angular.io/docs/ts/latest/</a:t>
            </a:r>
            <a:r>
              <a:rPr lang="en-US"/>
              <a:t> 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https://www.youtube.com/watch?v=_-CD_5YhJTA</a:t>
            </a:r>
            <a:r>
              <a:rPr lang="en-US"/>
              <a:t> 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Shape 929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930" name="Shape 930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931" name="Shape 931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937" name="Shape 937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938" name="Shape 938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Shape 939"/>
          <p:cNvSpPr/>
          <p:nvPr/>
        </p:nvSpPr>
        <p:spPr>
          <a:xfrm>
            <a:off x="828675" y="2939533"/>
            <a:ext cx="748551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 FOR LISTENING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 dirty="0" err="1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r>
              <a:rPr lang="en-US" sz="2400" b="1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Our language of choice?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Transpiling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locations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Shape 220" descr="Image result for front-end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0353" y="3656057"/>
            <a:ext cx="1093102" cy="1093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 descr="Image result for back-end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008" y="2960381"/>
            <a:ext cx="1254613" cy="125461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2434422" y="2915291"/>
            <a:ext cx="1071243" cy="3398182"/>
          </a:xfrm>
          <a:prstGeom prst="rect">
            <a:avLst/>
          </a:prstGeom>
          <a:solidFill>
            <a:schemeClr val="lt1"/>
          </a:solidFill>
          <a:ln w="4800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Shape 223" descr="Image result for front-end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25000" y="2915031"/>
            <a:ext cx="889111" cy="889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11696" y="3769135"/>
            <a:ext cx="866951" cy="86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 descr="Image result for gear ico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06242" y="4635779"/>
            <a:ext cx="476522" cy="476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 descr="Javascript-736400 960 720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72091" y="5408519"/>
            <a:ext cx="806555" cy="80655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/>
          <p:nvPr/>
        </p:nvSpPr>
        <p:spPr>
          <a:xfrm>
            <a:off x="4603017" y="2932625"/>
            <a:ext cx="1066231" cy="3380847"/>
          </a:xfrm>
          <a:prstGeom prst="rect">
            <a:avLst/>
          </a:prstGeom>
          <a:solidFill>
            <a:schemeClr val="lt1"/>
          </a:solidFill>
          <a:ln w="4800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Shape 228" descr="Image result for back-end icon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32201" y="2896305"/>
            <a:ext cx="976107" cy="97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76962" y="3781519"/>
            <a:ext cx="866951" cy="86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 descr="Javascript-736400 960 720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37357" y="5420905"/>
            <a:ext cx="806555" cy="8065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Shape 231"/>
          <p:cNvCxnSpPr/>
          <p:nvPr/>
        </p:nvCxnSpPr>
        <p:spPr>
          <a:xfrm>
            <a:off x="1807505" y="3769135"/>
            <a:ext cx="523570" cy="326347"/>
          </a:xfrm>
          <a:prstGeom prst="straightConnector1">
            <a:avLst/>
          </a:prstGeom>
          <a:noFill/>
          <a:ln w="48000" cap="flat" cmpd="thickThin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45000" dist="25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2" name="Shape 232"/>
          <p:cNvCxnSpPr/>
          <p:nvPr/>
        </p:nvCxnSpPr>
        <p:spPr>
          <a:xfrm rot="10800000" flipH="1">
            <a:off x="5918580" y="4365781"/>
            <a:ext cx="731345" cy="1300921"/>
          </a:xfrm>
          <a:prstGeom prst="straightConnector1">
            <a:avLst/>
          </a:prstGeom>
          <a:noFill/>
          <a:ln w="48000" cap="flat" cmpd="thickThin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45000" dist="25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3" name="Shape 233"/>
          <p:cNvCxnSpPr>
            <a:stCxn id="224" idx="2"/>
          </p:cNvCxnSpPr>
          <p:nvPr/>
        </p:nvCxnSpPr>
        <p:spPr>
          <a:xfrm>
            <a:off x="2945171" y="4636086"/>
            <a:ext cx="24300" cy="729600"/>
          </a:xfrm>
          <a:prstGeom prst="straightConnector1">
            <a:avLst/>
          </a:prstGeom>
          <a:noFill/>
          <a:ln w="48000" cap="flat" cmpd="thickThin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45000" dist="25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234" name="Shape 234" descr="Image result for gear ico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48099" y="4644694"/>
            <a:ext cx="476522" cy="476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Shape 235"/>
          <p:cNvCxnSpPr/>
          <p:nvPr/>
        </p:nvCxnSpPr>
        <p:spPr>
          <a:xfrm>
            <a:off x="5087028" y="4657526"/>
            <a:ext cx="24384" cy="729557"/>
          </a:xfrm>
          <a:prstGeom prst="straightConnector1">
            <a:avLst/>
          </a:prstGeom>
          <a:noFill/>
          <a:ln w="48000" cap="flat" cmpd="thickThin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45000" dist="25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828675" y="76200"/>
            <a:ext cx="7485511" cy="109696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828675" y="1600200"/>
            <a:ext cx="7486649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1" u="none" strike="noStrike" cap="non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NodeJS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Our server of choice?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Open-source 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 platform for server-side.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Written in JavaScript.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Cross-platform (Linux, Windows, Mac OS,…).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dt" idx="10"/>
          </p:nvPr>
        </p:nvSpPr>
        <p:spPr>
          <a:xfrm>
            <a:off x="828675" y="6356351"/>
            <a:ext cx="1372168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28/9/2016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ftr" idx="11"/>
          </p:nvPr>
        </p:nvSpPr>
        <p:spPr>
          <a:xfrm>
            <a:off x="2200843" y="6356350"/>
            <a:ext cx="4742311" cy="36512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Thuy Quynh - Van Minh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6942586" y="6356351"/>
            <a:ext cx="1371599" cy="365125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Shape 246" descr="Image result for nodejs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4282" y="1357312"/>
            <a:ext cx="2389904" cy="131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Academic Literature 16x9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2100</Words>
  <Application>Microsoft Office PowerPoint</Application>
  <PresentationFormat>On-screen Show (4:3)</PresentationFormat>
  <Paragraphs>592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Courier New</vt:lpstr>
      <vt:lpstr>Noto Sans Symbols</vt:lpstr>
      <vt:lpstr>Wingdings</vt:lpstr>
      <vt:lpstr>Academic Literature 16x9</vt:lpstr>
      <vt:lpstr>ANGULAR 2</vt:lpstr>
      <vt:lpstr>Content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1. Introduction</vt:lpstr>
      <vt:lpstr>2. Module</vt:lpstr>
      <vt:lpstr>2. Module</vt:lpstr>
      <vt:lpstr>2. Module</vt:lpstr>
      <vt:lpstr>2. Module</vt:lpstr>
      <vt:lpstr>3. Component</vt:lpstr>
      <vt:lpstr>3. Component</vt:lpstr>
      <vt:lpstr>3. Component</vt:lpstr>
      <vt:lpstr>3. Component</vt:lpstr>
      <vt:lpstr>3. Component</vt:lpstr>
      <vt:lpstr>3. Component</vt:lpstr>
      <vt:lpstr>3. Component</vt:lpstr>
      <vt:lpstr>3. Component</vt:lpstr>
      <vt:lpstr>4. Template</vt:lpstr>
      <vt:lpstr>4. Template</vt:lpstr>
      <vt:lpstr>4. Template</vt:lpstr>
      <vt:lpstr>4. Template</vt:lpstr>
      <vt:lpstr>4. Template</vt:lpstr>
      <vt:lpstr>4. Template</vt:lpstr>
      <vt:lpstr>4. Template</vt:lpstr>
      <vt:lpstr>4. Template</vt:lpstr>
      <vt:lpstr>4. Template</vt:lpstr>
      <vt:lpstr>4. Template</vt:lpstr>
      <vt:lpstr>4. Template</vt:lpstr>
      <vt:lpstr>5. Directive</vt:lpstr>
      <vt:lpstr>5. Directive</vt:lpstr>
      <vt:lpstr>5. Directive</vt:lpstr>
      <vt:lpstr>5. Directive</vt:lpstr>
      <vt:lpstr>5. Directive</vt:lpstr>
      <vt:lpstr>5. Directive</vt:lpstr>
      <vt:lpstr>5. Directive</vt:lpstr>
      <vt:lpstr>5. Directive</vt:lpstr>
      <vt:lpstr>5. Directive</vt:lpstr>
      <vt:lpstr>6. Pipe</vt:lpstr>
      <vt:lpstr>6. Pipe</vt:lpstr>
      <vt:lpstr>6. Pipe</vt:lpstr>
      <vt:lpstr>6. Pipe</vt:lpstr>
      <vt:lpstr>6. Pipe</vt:lpstr>
      <vt:lpstr>6. Pipe</vt:lpstr>
      <vt:lpstr>7. Service</vt:lpstr>
      <vt:lpstr>7. Service</vt:lpstr>
      <vt:lpstr>7. Service</vt:lpstr>
      <vt:lpstr>8. Form</vt:lpstr>
      <vt:lpstr>8. Form</vt:lpstr>
      <vt:lpstr>8. Form</vt:lpstr>
      <vt:lpstr>8. Form</vt:lpstr>
      <vt:lpstr>8. Form</vt:lpstr>
      <vt:lpstr>8. Form</vt:lpstr>
      <vt:lpstr>Advanced</vt:lpstr>
      <vt:lpstr>Tutorials</vt:lpstr>
      <vt:lpstr>Tutorials</vt:lpstr>
      <vt:lpstr>Tutorials</vt:lpstr>
      <vt:lpstr>Tutorials</vt:lpstr>
      <vt:lpstr>Tutorials</vt:lpstr>
      <vt:lpstr>Tutorials</vt:lpstr>
      <vt:lpstr>Tutorials</vt:lpstr>
      <vt:lpstr>Tutorials</vt:lpstr>
      <vt:lpstr>Tutorials</vt:lpstr>
      <vt:lpstr>Tutorials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cp:lastModifiedBy>ThuyQuynh Bui</cp:lastModifiedBy>
  <cp:revision>17</cp:revision>
  <dcterms:modified xsi:type="dcterms:W3CDTF">2016-10-02T14:08:44Z</dcterms:modified>
</cp:coreProperties>
</file>