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126890" cy="16353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Google Shape;399;p1"/>
          <p:cNvSpPr txBox="1">
            <a:spLocks/>
          </p:cNvSpPr>
          <p:nvPr/>
        </p:nvSpPr>
        <p:spPr>
          <a:xfrm>
            <a:off x="2209800" y="69012"/>
            <a:ext cx="9271000" cy="27863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4000"/>
              <a:buFont typeface="Verdana"/>
              <a:buNone/>
            </a:pPr>
            <a:r>
              <a:rPr lang="en-US" sz="4000" i="1" cap="none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XÂY DỰNG </a:t>
            </a:r>
            <a:r>
              <a:rPr lang="en-US" dirty="0" smtClean="0">
                <a:solidFill>
                  <a:schemeClr val="bg1"/>
                </a:solidFill>
              </a:rPr>
              <a:t>ỨNG DỤNG call video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400;p1"/>
          <p:cNvSpPr txBox="1">
            <a:spLocks/>
          </p:cNvSpPr>
          <p:nvPr/>
        </p:nvSpPr>
        <p:spPr>
          <a:xfrm>
            <a:off x="1371599" y="4985736"/>
            <a:ext cx="8738559" cy="8594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buSzPts val="1600"/>
            </a:pP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	: </a:t>
            </a:r>
            <a:r>
              <a:rPr lang="en-US" b="1" dirty="0"/>
              <a:t>THS.NGUYỄN THANH </a:t>
            </a:r>
            <a:r>
              <a:rPr lang="en-US" b="1" dirty="0" smtClean="0"/>
              <a:t>CẨM</a:t>
            </a:r>
          </a:p>
          <a:p>
            <a:pPr algn="r">
              <a:spcBef>
                <a:spcPts val="0"/>
              </a:spcBef>
              <a:buSzPts val="1600"/>
            </a:pP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                </a:t>
            </a:r>
          </a:p>
          <a:p>
            <a:pPr algn="r">
              <a:spcBef>
                <a:spcPts val="0"/>
              </a:spcBef>
              <a:buSzPts val="1600"/>
            </a:pP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Sinh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viên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thực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hiện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                          :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võ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văn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vương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19IT2</a:t>
            </a:r>
            <a:endParaRPr lang="en-US" dirty="0" smtClean="0"/>
          </a:p>
          <a:p>
            <a:pPr algn="r">
              <a:spcBef>
                <a:spcPts val="320"/>
              </a:spcBef>
              <a:buSzPts val="1600"/>
            </a:pPr>
            <a:endParaRPr lang="en-US" sz="16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Google Shape;40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385" y="-2362"/>
            <a:ext cx="2050415" cy="124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1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480;p1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966" y="439876"/>
            <a:ext cx="8229600" cy="49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1;p10"/>
          <p:cNvSpPr txBox="1"/>
          <p:nvPr/>
        </p:nvSpPr>
        <p:spPr>
          <a:xfrm>
            <a:off x="2213178" y="5422901"/>
            <a:ext cx="549402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Hoạt động WebRTC trong thế giới thực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7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492;p12"/>
          <p:cNvSpPr txBox="1">
            <a:spLocks/>
          </p:cNvSpPr>
          <p:nvPr/>
        </p:nvSpPr>
        <p:spPr>
          <a:xfrm>
            <a:off x="457200" y="228600"/>
            <a:ext cx="9243498" cy="563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mtClean="0"/>
              <a:t>TRIỂN KHAI XÂY DỰNG ỨNG DỤNG</a:t>
            </a:r>
            <a:endParaRPr lang="en-US"/>
          </a:p>
        </p:txBody>
      </p:sp>
      <p:sp>
        <p:nvSpPr>
          <p:cNvPr id="5" name="Google Shape;493;p12"/>
          <p:cNvSpPr txBox="1">
            <a:spLocks/>
          </p:cNvSpPr>
          <p:nvPr/>
        </p:nvSpPr>
        <p:spPr>
          <a:xfrm>
            <a:off x="457200" y="1228725"/>
            <a:ext cx="10006642" cy="5095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SzPts val="3200"/>
              <a:buFont typeface="Arial" panose="020B0604020202020204" pitchFamily="34" charset="0"/>
              <a:buChar char="❖"/>
            </a:pPr>
            <a:r>
              <a:rPr lang="vi-VN" b="1" smtClean="0">
                <a:solidFill>
                  <a:schemeClr val="dk2"/>
                </a:solidFill>
              </a:rPr>
              <a:t>Công việc chính</a:t>
            </a:r>
            <a:endParaRPr lang="vi-VN" smtClean="0"/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vi-VN" sz="2400" smtClean="0">
                <a:solidFill>
                  <a:schemeClr val="dk2"/>
                </a:solidFill>
              </a:rPr>
              <a:t>Viết code một ứng dụng web có giao diện cơ bản với chức năng gọi video bằng ngôn ngữ HTML.</a:t>
            </a:r>
            <a:endParaRPr lang="vi-VN" smtClean="0"/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vi-VN" sz="2400" smtClean="0">
                <a:solidFill>
                  <a:schemeClr val="dk2"/>
                </a:solidFill>
              </a:rPr>
              <a:t>Tích hợp API vào chương trình.</a:t>
            </a:r>
            <a:endParaRPr lang="vi-VN" smtClean="0"/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vi-VN" sz="2400" smtClean="0">
                <a:solidFill>
                  <a:schemeClr val="dk2"/>
                </a:solidFill>
              </a:rPr>
              <a:t>Download thư viện có sẵn, cài vào chương trình.</a:t>
            </a:r>
            <a:endParaRPr lang="vi-VN" smtClean="0"/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vi-VN" sz="2400" smtClean="0">
                <a:solidFill>
                  <a:schemeClr val="dk2"/>
                </a:solidFill>
              </a:rPr>
              <a:t>Viết một server signal có sự hỗ trợ của công cụ SocketIO.</a:t>
            </a:r>
            <a:endParaRPr lang="vi-VN" smtClean="0"/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vi-VN" sz="2400" smtClean="0">
                <a:solidFill>
                  <a:schemeClr val="dk2"/>
                </a:solidFill>
              </a:rPr>
              <a:t>Đưa ứng dụng lên heroku.</a:t>
            </a:r>
            <a:endParaRPr lang="vi-VN" smtClean="0"/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vi-VN" sz="2400" smtClean="0">
                <a:solidFill>
                  <a:schemeClr val="dk2"/>
                </a:solidFill>
              </a:rPr>
              <a:t>Upload giao diện ứng dụng lên trang localhost và tạo một đường dẫn như sau: http://localhost:3000/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59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498;p13"/>
          <p:cNvSpPr txBox="1">
            <a:spLocks/>
          </p:cNvSpPr>
          <p:nvPr/>
        </p:nvSpPr>
        <p:spPr>
          <a:xfrm>
            <a:off x="457200" y="1228725"/>
            <a:ext cx="8264106" cy="5095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SzPts val="3200"/>
              <a:buFont typeface="Arial" panose="020B0604020202020204" pitchFamily="34" charset="0"/>
              <a:buChar char="❖"/>
            </a:pPr>
            <a:r>
              <a:rPr lang="vi-VN" b="1" smtClean="0">
                <a:solidFill>
                  <a:schemeClr val="dk2"/>
                </a:solidFill>
              </a:rPr>
              <a:t>Ngôn ngữ thực hiện và các thư viện thực hiện</a:t>
            </a:r>
            <a:endParaRPr lang="vi-VN" smtClean="0">
              <a:solidFill>
                <a:schemeClr val="dk2"/>
              </a:solidFill>
            </a:endParaRPr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vi-VN" sz="2400" smtClean="0">
                <a:solidFill>
                  <a:schemeClr val="dk2"/>
                </a:solidFill>
              </a:rPr>
              <a:t>Chương trình sử dụng các ngôn ngữ Javascript, HTML viết trên nền tảng NodeJS.</a:t>
            </a:r>
            <a:endParaRPr lang="vi-VN" smtClean="0"/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vi-VN" sz="2400" smtClean="0">
                <a:solidFill>
                  <a:schemeClr val="dk2"/>
                </a:solidFill>
              </a:rPr>
              <a:t>Sử dụng một số thư viện và công cụ có sẵn của NodeJS như: Jquery, PeerJS, SocketIO.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77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509;p15"/>
          <p:cNvSpPr txBox="1">
            <a:spLocks/>
          </p:cNvSpPr>
          <p:nvPr/>
        </p:nvSpPr>
        <p:spPr>
          <a:xfrm>
            <a:off x="-267418" y="2700677"/>
            <a:ext cx="7391400" cy="563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14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514;p16"/>
          <p:cNvSpPr txBox="1">
            <a:spLocks/>
          </p:cNvSpPr>
          <p:nvPr/>
        </p:nvSpPr>
        <p:spPr>
          <a:xfrm>
            <a:off x="3996817" y="3923358"/>
            <a:ext cx="5167312" cy="4143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spcBef>
                <a:spcPts val="0"/>
              </a:spcBef>
              <a:buSzPts val="1400"/>
              <a:buFont typeface="Arial" panose="020B0604020202020204" pitchFamily="34" charset="0"/>
              <a:buNone/>
            </a:pPr>
            <a:r>
              <a:rPr lang="en-US" dirty="0" smtClean="0">
                <a:latin typeface="Verdana"/>
                <a:ea typeface="Verdana"/>
                <a:cs typeface="Verdana"/>
                <a:sym typeface="Verdana"/>
              </a:rPr>
              <a:t>http://blogcongdong.com</a:t>
            </a:r>
            <a:endParaRPr lang="en-US" dirty="0"/>
          </a:p>
        </p:txBody>
      </p:sp>
      <p:sp>
        <p:nvSpPr>
          <p:cNvPr id="5" name="Google Shape;515;p16"/>
          <p:cNvSpPr/>
          <p:nvPr/>
        </p:nvSpPr>
        <p:spPr>
          <a:xfrm>
            <a:off x="2819400" y="2441276"/>
            <a:ext cx="5715000" cy="8572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accent1"/>
                    </a:gs>
                    <a:gs pos="100000">
                      <a:schemeClr val="dk1"/>
                    </a:gs>
                  </a:gsLst>
                  <a:lin ang="0" scaled="0"/>
                </a:gradFill>
                <a:latin typeface="Verdana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549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03;p1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2367" y="618518"/>
            <a:ext cx="8843010" cy="49764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4;p14"/>
          <p:cNvSpPr txBox="1"/>
          <p:nvPr/>
        </p:nvSpPr>
        <p:spPr>
          <a:xfrm>
            <a:off x="2429067" y="5595013"/>
            <a:ext cx="576961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Cách thực hiện cuộc gọi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14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623" y="2180476"/>
            <a:ext cx="9905999" cy="354171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Google Shape;486;p1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849" y="407071"/>
            <a:ext cx="8229600" cy="46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87;p11"/>
          <p:cNvSpPr txBox="1"/>
          <p:nvPr/>
        </p:nvSpPr>
        <p:spPr>
          <a:xfrm>
            <a:off x="2324064" y="5023521"/>
            <a:ext cx="478980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Sơ đồ cách thức tìm ứng viên kết nối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57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06;p2"/>
          <p:cNvGrpSpPr/>
          <p:nvPr/>
        </p:nvGrpSpPr>
        <p:grpSpPr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5" name="Google Shape;407;p2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08;p2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09;p2"/>
            <p:cNvSpPr/>
            <p:nvPr/>
          </p:nvSpPr>
          <p:spPr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>
              <a:gsLst>
                <a:gs pos="0">
                  <a:srgbClr val="3F98AA"/>
                </a:gs>
                <a:gs pos="100000">
                  <a:schemeClr val="hlink"/>
                </a:gs>
              </a:gsLst>
              <a:lin ang="270000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410;p2"/>
          <p:cNvGrpSpPr/>
          <p:nvPr/>
        </p:nvGrpSpPr>
        <p:grpSpPr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9" name="Google Shape;411;p2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12;p2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13;p2"/>
            <p:cNvSpPr/>
            <p:nvPr/>
          </p:nvSpPr>
          <p:spPr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>
              <a:gsLst>
                <a:gs pos="0">
                  <a:srgbClr val="215DAE"/>
                </a:gs>
                <a:gs pos="100000">
                  <a:schemeClr val="accent1"/>
                </a:gs>
              </a:gsLst>
              <a:lin ang="270000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Google Shape;414;p2"/>
          <p:cNvCxnSpPr/>
          <p:nvPr/>
        </p:nvCxnSpPr>
        <p:spPr>
          <a:xfrm>
            <a:off x="2438400" y="2633663"/>
            <a:ext cx="48006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13" name="Google Shape;415;p2"/>
          <p:cNvSpPr txBox="1"/>
          <p:nvPr/>
        </p:nvSpPr>
        <p:spPr>
          <a:xfrm>
            <a:off x="3429000" y="2100263"/>
            <a:ext cx="279927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endParaRPr dirty="0"/>
          </a:p>
        </p:txBody>
      </p:sp>
      <p:sp>
        <p:nvSpPr>
          <p:cNvPr id="14" name="Google Shape;416;p2"/>
          <p:cNvSpPr txBox="1"/>
          <p:nvPr/>
        </p:nvSpPr>
        <p:spPr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5" name="Google Shape;417;p2"/>
          <p:cNvCxnSpPr/>
          <p:nvPr/>
        </p:nvCxnSpPr>
        <p:spPr>
          <a:xfrm>
            <a:off x="2438400" y="3548063"/>
            <a:ext cx="48006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16" name="Google Shape;418;p2"/>
          <p:cNvSpPr txBox="1"/>
          <p:nvPr/>
        </p:nvSpPr>
        <p:spPr>
          <a:xfrm>
            <a:off x="3429000" y="3014663"/>
            <a:ext cx="400697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WEBRTC</a:t>
            </a:r>
            <a:endParaRPr dirty="0"/>
          </a:p>
        </p:txBody>
      </p:sp>
      <p:sp>
        <p:nvSpPr>
          <p:cNvPr id="17" name="Google Shape;419;p2"/>
          <p:cNvSpPr txBox="1"/>
          <p:nvPr/>
        </p:nvSpPr>
        <p:spPr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pSp>
        <p:nvGrpSpPr>
          <p:cNvPr id="18" name="Google Shape;420;p2"/>
          <p:cNvGrpSpPr/>
          <p:nvPr/>
        </p:nvGrpSpPr>
        <p:grpSpPr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19" name="Google Shape;421;p2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22;p2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23;p2"/>
            <p:cNvSpPr/>
            <p:nvPr/>
          </p:nvSpPr>
          <p:spPr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>
              <a:gsLst>
                <a:gs pos="0">
                  <a:srgbClr val="3F98AA"/>
                </a:gs>
                <a:gs pos="100000">
                  <a:schemeClr val="hlink"/>
                </a:gs>
              </a:gsLst>
              <a:lin ang="270000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24;p2"/>
          <p:cNvGrpSpPr/>
          <p:nvPr/>
        </p:nvGrpSpPr>
        <p:grpSpPr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23" name="Google Shape;425;p2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426;p2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27;p2"/>
            <p:cNvSpPr/>
            <p:nvPr/>
          </p:nvSpPr>
          <p:spPr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>
              <a:gsLst>
                <a:gs pos="0">
                  <a:srgbClr val="215DAE"/>
                </a:gs>
                <a:gs pos="100000">
                  <a:schemeClr val="accent1"/>
                </a:gs>
              </a:gsLst>
              <a:lin ang="270000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" name="Google Shape;428;p2"/>
          <p:cNvCxnSpPr/>
          <p:nvPr/>
        </p:nvCxnSpPr>
        <p:spPr>
          <a:xfrm>
            <a:off x="2438400" y="4440238"/>
            <a:ext cx="48006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27" name="Google Shape;429;p2"/>
          <p:cNvSpPr txBox="1"/>
          <p:nvPr/>
        </p:nvSpPr>
        <p:spPr>
          <a:xfrm>
            <a:off x="3429000" y="3906838"/>
            <a:ext cx="439515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khai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endParaRPr dirty="0"/>
          </a:p>
        </p:txBody>
      </p:sp>
      <p:sp>
        <p:nvSpPr>
          <p:cNvPr id="28" name="Google Shape;430;p2"/>
          <p:cNvSpPr txBox="1"/>
          <p:nvPr/>
        </p:nvSpPr>
        <p:spPr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9" name="Google Shape;431;p2"/>
          <p:cNvCxnSpPr/>
          <p:nvPr/>
        </p:nvCxnSpPr>
        <p:spPr>
          <a:xfrm>
            <a:off x="2438400" y="5354638"/>
            <a:ext cx="48006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30" name="Google Shape;432;p2"/>
          <p:cNvSpPr txBox="1"/>
          <p:nvPr/>
        </p:nvSpPr>
        <p:spPr>
          <a:xfrm>
            <a:off x="3429000" y="4821238"/>
            <a:ext cx="160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31" name="Google Shape;433;p2"/>
          <p:cNvSpPr txBox="1"/>
          <p:nvPr/>
        </p:nvSpPr>
        <p:spPr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2" name="Google Shape;434;p2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9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9;p3"/>
          <p:cNvSpPr txBox="1">
            <a:spLocks/>
          </p:cNvSpPr>
          <p:nvPr/>
        </p:nvSpPr>
        <p:spPr>
          <a:xfrm>
            <a:off x="457200" y="1228725"/>
            <a:ext cx="4038600" cy="38055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❖"/>
            </a:pPr>
            <a:r>
              <a:rPr lang="vi-VN" b="1" dirty="0" smtClean="0">
                <a:solidFill>
                  <a:schemeClr val="dk2"/>
                </a:solidFill>
              </a:rPr>
              <a:t>Tổng quan về công nghệ WebRTC</a:t>
            </a:r>
            <a:endParaRPr lang="vi-VN" dirty="0" smtClean="0"/>
          </a:p>
          <a:p>
            <a:pPr marL="0" indent="0">
              <a:lnSpc>
                <a:spcPct val="80000"/>
              </a:lnSpc>
              <a:spcBef>
                <a:spcPts val="580"/>
              </a:spcBef>
              <a:buSzPts val="2900"/>
              <a:buFont typeface="Arial" panose="020B0604020202020204" pitchFamily="34" charset="0"/>
              <a:buNone/>
            </a:pPr>
            <a:r>
              <a:rPr lang="vi-VN" sz="2900" dirty="0" smtClean="0"/>
              <a:t> </a:t>
            </a:r>
            <a:br>
              <a:rPr lang="vi-VN" sz="2900" dirty="0" smtClean="0"/>
            </a:br>
            <a:endParaRPr lang="vi-VN" sz="2900" dirty="0" smtClean="0"/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buSzPts val="2000"/>
              <a:buFont typeface="Arial" panose="020B0604020202020204" pitchFamily="34" charset="0"/>
              <a:buChar char="▪"/>
            </a:pPr>
            <a:r>
              <a:rPr lang="vi-VN" dirty="0" smtClean="0"/>
              <a:t>Được đưa ra từ năm 2009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buSzPts val="2000"/>
              <a:buFont typeface="Arial" panose="020B0604020202020204" pitchFamily="34" charset="0"/>
              <a:buChar char="▪"/>
            </a:pPr>
            <a:r>
              <a:rPr lang="vi-VN" dirty="0" smtClean="0"/>
              <a:t>Ngày 27/10/2011 bản nháp đầu tiên được ra đời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buSzPts val="2000"/>
              <a:buFont typeface="Arial" panose="020B0604020202020204" pitchFamily="34" charset="0"/>
              <a:buChar char="▪"/>
            </a:pPr>
            <a:r>
              <a:rPr lang="vi-VN" dirty="0" smtClean="0"/>
              <a:t>WebRTC vẫn đang được tiếp tục phát triển tới bây giờ</a:t>
            </a:r>
            <a:endParaRPr lang="vi-VN" dirty="0"/>
          </a:p>
        </p:txBody>
      </p:sp>
      <p:pic>
        <p:nvPicPr>
          <p:cNvPr id="6" name="Google Shape;440;p3" descr="WebRTC-740-fi-1024x512-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5800" y="1228725"/>
            <a:ext cx="4038600" cy="24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3683000"/>
            <a:ext cx="4037965" cy="23488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42;p3"/>
          <p:cNvSpPr txBox="1">
            <a:spLocks noGrp="1"/>
          </p:cNvSpPr>
          <p:nvPr>
            <p:ph type="title"/>
          </p:nvPr>
        </p:nvSpPr>
        <p:spPr>
          <a:xfrm>
            <a:off x="457199" y="228600"/>
            <a:ext cx="8076565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GIỚI </a:t>
            </a:r>
            <a:r>
              <a:rPr lang="en-US" dirty="0" err="1" smtClean="0"/>
              <a:t>THIệu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7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7;p4"/>
          <p:cNvSpPr txBox="1">
            <a:spLocks/>
          </p:cNvSpPr>
          <p:nvPr/>
        </p:nvSpPr>
        <p:spPr>
          <a:xfrm>
            <a:off x="457200" y="1228725"/>
            <a:ext cx="8056245" cy="5095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SzPts val="3200"/>
              <a:buFont typeface="Arial" panose="020B0604020202020204" pitchFamily="34" charset="0"/>
              <a:buChar char="❖"/>
            </a:pPr>
            <a:r>
              <a:rPr lang="en-US" b="1" smtClean="0">
                <a:solidFill>
                  <a:schemeClr val="dk2"/>
                </a:solidFill>
              </a:rPr>
              <a:t>WebRTC là gì?</a:t>
            </a:r>
            <a:endParaRPr lang="en-US" smtClean="0"/>
          </a:p>
          <a:p>
            <a:pPr marL="742950" lvl="1" indent="-285750">
              <a:spcBef>
                <a:spcPts val="560"/>
              </a:spcBef>
              <a:buSzPts val="2800"/>
              <a:buFont typeface="Arial" panose="020B0604020202020204" pitchFamily="34" charset="0"/>
              <a:buChar char="▪"/>
            </a:pPr>
            <a:r>
              <a:rPr lang="en-US" smtClean="0"/>
              <a:t> Web Real-Time Communication.</a:t>
            </a:r>
          </a:p>
          <a:p>
            <a:pPr marL="742950" lvl="1" indent="-285750">
              <a:spcBef>
                <a:spcPts val="560"/>
              </a:spcBef>
              <a:buSzPts val="2800"/>
              <a:buFont typeface="Arial" panose="020B0604020202020204" pitchFamily="34" charset="0"/>
              <a:buChar char="▪"/>
            </a:pPr>
            <a:r>
              <a:rPr lang="en-US" smtClean="0"/>
              <a:t> Là một tiêu chuẩn HTML5 cho mã hóa peer-to-peer (P2P).</a:t>
            </a:r>
          </a:p>
          <a:p>
            <a:pPr marL="742950" lvl="1" indent="-285750">
              <a:spcBef>
                <a:spcPts val="560"/>
              </a:spcBef>
              <a:buSzPts val="2800"/>
              <a:buFont typeface="Arial" panose="020B0604020202020204" pitchFamily="34" charset="0"/>
              <a:buChar char="▪"/>
            </a:pPr>
            <a:r>
              <a:rPr lang="en-US" smtClean="0"/>
              <a:t>Tính năng tích hợp trực tiếp vào trình duyệt, và chúng ta dùng HTML5 và Javascript để sử dụng nó.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038" y="681487"/>
            <a:ext cx="815196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ts val="3200"/>
              <a:buChar char="❖"/>
            </a:pPr>
            <a:r>
              <a:rPr lang="en-US" b="1" dirty="0"/>
              <a:t> </a:t>
            </a:r>
            <a:r>
              <a:rPr lang="en-US" b="1" dirty="0" err="1">
                <a:solidFill>
                  <a:schemeClr val="dk2"/>
                </a:solidFill>
              </a:rPr>
              <a:t>Các</a:t>
            </a:r>
            <a:r>
              <a:rPr lang="en-US" b="1" dirty="0">
                <a:solidFill>
                  <a:schemeClr val="dk2"/>
                </a:solidFill>
              </a:rPr>
              <a:t> </a:t>
            </a:r>
            <a:r>
              <a:rPr lang="en-US" b="1" dirty="0" err="1">
                <a:solidFill>
                  <a:schemeClr val="dk2"/>
                </a:solidFill>
              </a:rPr>
              <a:t>hàm</a:t>
            </a:r>
            <a:r>
              <a:rPr lang="en-US" b="1" dirty="0">
                <a:solidFill>
                  <a:schemeClr val="dk2"/>
                </a:solidFill>
              </a:rPr>
              <a:t> API </a:t>
            </a:r>
            <a:r>
              <a:rPr lang="en-US" b="1" dirty="0" err="1">
                <a:solidFill>
                  <a:schemeClr val="dk2"/>
                </a:solidFill>
              </a:rPr>
              <a:t>của</a:t>
            </a:r>
            <a:r>
              <a:rPr lang="en-US" b="1" dirty="0">
                <a:solidFill>
                  <a:schemeClr val="dk2"/>
                </a:solidFill>
              </a:rPr>
              <a:t> </a:t>
            </a:r>
            <a:r>
              <a:rPr lang="en-US" b="1" dirty="0" err="1">
                <a:solidFill>
                  <a:schemeClr val="dk2"/>
                </a:solidFill>
              </a:rPr>
              <a:t>WebRTC</a:t>
            </a:r>
            <a:endParaRPr lang="en-US" dirty="0"/>
          </a:p>
          <a:p>
            <a:pPr lvl="0">
              <a:spcBef>
                <a:spcPts val="640"/>
              </a:spcBef>
              <a:buSzPts val="3200"/>
            </a:pPr>
            <a:endParaRPr lang="en-US" b="1" dirty="0">
              <a:solidFill>
                <a:schemeClr val="dk2"/>
              </a:solidFill>
            </a:endParaRPr>
          </a:p>
          <a:p>
            <a:pPr marL="742950" lvl="1" indent="-285750">
              <a:spcBef>
                <a:spcPts val="560"/>
              </a:spcBef>
              <a:buSzPts val="2800"/>
              <a:buChar char="▪"/>
            </a:pPr>
            <a:r>
              <a:rPr lang="en-US" b="1" dirty="0" err="1"/>
              <a:t>getUserMedia</a:t>
            </a:r>
            <a:endParaRPr lang="en-US" dirty="0"/>
          </a:p>
          <a:p>
            <a:pPr marL="742950" lvl="1" indent="-107950">
              <a:spcBef>
                <a:spcPts val="560"/>
              </a:spcBef>
              <a:buSzPts val="2800"/>
            </a:pPr>
            <a:endParaRPr lang="en-US" b="1" dirty="0"/>
          </a:p>
          <a:p>
            <a:pPr marL="742950" lvl="1" indent="-285750">
              <a:spcBef>
                <a:spcPts val="560"/>
              </a:spcBef>
              <a:buSzPts val="2800"/>
              <a:buChar char="▪"/>
            </a:pPr>
            <a:r>
              <a:rPr lang="en-US" b="1" dirty="0" err="1"/>
              <a:t>RTCpeerConnection</a:t>
            </a:r>
            <a:endParaRPr lang="en-US" dirty="0"/>
          </a:p>
          <a:p>
            <a:pPr marL="742950" lvl="1" indent="-107950">
              <a:spcBef>
                <a:spcPts val="560"/>
              </a:spcBef>
              <a:buSzPts val="2800"/>
            </a:pPr>
            <a:endParaRPr lang="en-US" b="1" dirty="0"/>
          </a:p>
          <a:p>
            <a:pPr marL="742950" lvl="1" indent="-285750">
              <a:spcBef>
                <a:spcPts val="560"/>
              </a:spcBef>
              <a:buSzPts val="2800"/>
              <a:buChar char="▪"/>
            </a:pPr>
            <a:r>
              <a:rPr lang="en-US" b="1" dirty="0" err="1"/>
              <a:t>RTCdataChannel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457;p6"/>
          <p:cNvSpPr txBox="1">
            <a:spLocks/>
          </p:cNvSpPr>
          <p:nvPr/>
        </p:nvSpPr>
        <p:spPr>
          <a:xfrm>
            <a:off x="457200" y="1228725"/>
            <a:ext cx="8084820" cy="8223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SzPts val="3200"/>
              <a:buFont typeface="Arial" panose="020B0604020202020204" pitchFamily="34" charset="0"/>
              <a:buChar char="❖"/>
            </a:pPr>
            <a:r>
              <a:rPr lang="en-US" b="1" smtClean="0">
                <a:solidFill>
                  <a:schemeClr val="dk2"/>
                </a:solidFill>
              </a:rPr>
              <a:t>Kiến trúc WebRTC</a:t>
            </a:r>
            <a:endParaRPr lang="en-US" smtClean="0"/>
          </a:p>
          <a:p>
            <a:pPr marL="742950" lvl="1" indent="-158750">
              <a:spcBef>
                <a:spcPts val="400"/>
              </a:spcBef>
              <a:buSzPts val="2000"/>
              <a:buFont typeface="Arial" panose="020B0604020202020204" pitchFamily="34" charset="0"/>
              <a:buNone/>
            </a:pPr>
            <a:endParaRPr lang="en-US" smtClean="0">
              <a:solidFill>
                <a:schemeClr val="dk2"/>
              </a:solidFill>
            </a:endParaRPr>
          </a:p>
          <a:p>
            <a:pPr marL="742950" lvl="1" indent="-158750">
              <a:spcBef>
                <a:spcPts val="400"/>
              </a:spcBef>
              <a:buSzPts val="2000"/>
              <a:buFont typeface="Arial" panose="020B0604020202020204" pitchFamily="34" charset="0"/>
              <a:buNone/>
            </a:pPr>
            <a:endParaRPr lang="en-US">
              <a:solidFill>
                <a:schemeClr val="dk2"/>
              </a:solidFill>
            </a:endParaRPr>
          </a:p>
        </p:txBody>
      </p:sp>
      <p:pic>
        <p:nvPicPr>
          <p:cNvPr id="5" name="Google Shape;458;p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5249" y="2051050"/>
            <a:ext cx="5789295" cy="41884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59;p6"/>
          <p:cNvSpPr txBox="1">
            <a:spLocks/>
          </p:cNvSpPr>
          <p:nvPr/>
        </p:nvSpPr>
        <p:spPr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mtClean="0"/>
              <a:t>TỔNG QUAN VỀ WEBRTC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464;p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177" y="836164"/>
            <a:ext cx="7569835" cy="5140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65;p7"/>
          <p:cNvSpPr txBox="1"/>
          <p:nvPr/>
        </p:nvSpPr>
        <p:spPr>
          <a:xfrm>
            <a:off x="446177" y="467864"/>
            <a:ext cx="598551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Tín hiệu, phiên, giao thức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87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470;p8"/>
          <p:cNvSpPr txBox="1">
            <a:spLocks/>
          </p:cNvSpPr>
          <p:nvPr/>
        </p:nvSpPr>
        <p:spPr>
          <a:xfrm>
            <a:off x="457200" y="1228725"/>
            <a:ext cx="8133080" cy="5095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SzPts val="3200"/>
              <a:buFont typeface="Arial" panose="020B0604020202020204" pitchFamily="34" charset="0"/>
              <a:buChar char="❖"/>
            </a:pPr>
            <a:r>
              <a:rPr lang="en-US" b="1" smtClean="0">
                <a:solidFill>
                  <a:schemeClr val="dk2"/>
                </a:solidFill>
              </a:rPr>
              <a:t>Các API chính của WebRTC</a:t>
            </a:r>
            <a:endParaRPr lang="en-US" smtClean="0"/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en-US" sz="2400" b="1" smtClean="0">
                <a:solidFill>
                  <a:schemeClr val="dk2"/>
                </a:solidFill>
              </a:rPr>
              <a:t>Media Capture and Streams</a:t>
            </a:r>
            <a:endParaRPr lang="en-US" smtClean="0"/>
          </a:p>
          <a:p>
            <a:pPr marL="742950" lvl="1" indent="-133350"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endParaRPr lang="en-US" sz="2400" b="1" smtClean="0">
              <a:solidFill>
                <a:schemeClr val="dk2"/>
              </a:solidFill>
            </a:endParaRPr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en-US" sz="2400" b="1" smtClean="0">
                <a:solidFill>
                  <a:schemeClr val="dk2"/>
                </a:solidFill>
              </a:rPr>
              <a:t>API Media Capture &amp; Streams</a:t>
            </a:r>
            <a:endParaRPr lang="en-US" smtClean="0"/>
          </a:p>
          <a:p>
            <a:pPr marL="742950" lvl="1" indent="-133350"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endParaRPr lang="en-US" sz="2400" b="1" smtClean="0">
              <a:solidFill>
                <a:schemeClr val="dk2"/>
              </a:solidFill>
            </a:endParaRPr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en-US" sz="2400" b="1" smtClean="0">
                <a:solidFill>
                  <a:schemeClr val="dk2"/>
                </a:solidFill>
              </a:rPr>
              <a:t>RTCPeerConnection</a:t>
            </a:r>
          </a:p>
          <a:p>
            <a:pPr marL="742950" lvl="1" indent="-133350">
              <a:spcBef>
                <a:spcPts val="480"/>
              </a:spcBef>
              <a:buSzPts val="2400"/>
              <a:buFont typeface="Arial" panose="020B0604020202020204" pitchFamily="34" charset="0"/>
              <a:buNone/>
            </a:pPr>
            <a:endParaRPr lang="en-US" sz="2400" b="1" smtClean="0">
              <a:solidFill>
                <a:schemeClr val="dk2"/>
              </a:solidFill>
            </a:endParaRPr>
          </a:p>
          <a:p>
            <a:pPr marL="742950" lvl="1" indent="-285750">
              <a:spcBef>
                <a:spcPts val="480"/>
              </a:spcBef>
              <a:buSzPts val="2400"/>
              <a:buFont typeface="Arial" panose="020B0604020202020204" pitchFamily="34" charset="0"/>
              <a:buChar char="▪"/>
            </a:pPr>
            <a:r>
              <a:rPr lang="en-US" sz="2400" b="1" smtClean="0">
                <a:solidFill>
                  <a:schemeClr val="dk2"/>
                </a:solidFill>
              </a:rPr>
              <a:t>RTCDataChannel</a:t>
            </a:r>
            <a:endParaRPr lang="en-US" sz="24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475;p9"/>
          <p:cNvSpPr txBox="1">
            <a:spLocks/>
          </p:cNvSpPr>
          <p:nvPr/>
        </p:nvSpPr>
        <p:spPr>
          <a:xfrm>
            <a:off x="457199" y="422695"/>
            <a:ext cx="9920378" cy="59019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SzPts val="3200"/>
              <a:buFont typeface="Arial" panose="020B0604020202020204" pitchFamily="34" charset="0"/>
              <a:buChar char="❖"/>
            </a:pPr>
            <a:r>
              <a:rPr lang="vi-VN" b="1" smtClean="0">
                <a:solidFill>
                  <a:schemeClr val="dk2"/>
                </a:solidFill>
              </a:rPr>
              <a:t>Ứng dụng WebRTC trong Live Boadlive</a:t>
            </a:r>
            <a:endParaRPr lang="vi-VN" smtClean="0"/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▪"/>
            </a:pPr>
            <a:r>
              <a:rPr lang="vi-VN" sz="1800" smtClean="0">
                <a:solidFill>
                  <a:schemeClr val="dk2"/>
                </a:solidFill>
              </a:rPr>
              <a:t>Các user tự khám phá ra đối tác của họ và trao đổi các chi tiết chẳng hạn như tên.</a:t>
            </a:r>
            <a:endParaRPr lang="vi-VN" smtClean="0"/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▪"/>
            </a:pPr>
            <a:r>
              <a:rPr lang="vi-VN" sz="1800" smtClean="0">
                <a:solidFill>
                  <a:schemeClr val="dk2"/>
                </a:solidFill>
              </a:rPr>
              <a:t>Các ứng dụng WebRTC phía client (các peer) trao đổi thông tin mạng.</a:t>
            </a:r>
            <a:endParaRPr lang="vi-VN" smtClean="0"/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▪"/>
            </a:pPr>
            <a:r>
              <a:rPr lang="vi-VN" sz="1800" smtClean="0">
                <a:solidFill>
                  <a:schemeClr val="dk2"/>
                </a:solidFill>
              </a:rPr>
              <a:t>Các peer trao đổi dữ liệu về media chẳng hạn như định dạng hình ảnh và độ phân giải.</a:t>
            </a:r>
            <a:endParaRPr lang="vi-VN" smtClean="0"/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▪"/>
            </a:pPr>
            <a:r>
              <a:rPr lang="vi-VN" sz="1800" smtClean="0">
                <a:solidFill>
                  <a:schemeClr val="dk2"/>
                </a:solidFill>
              </a:rPr>
              <a:t>Các ứng dụng WebRTC phía client di chuyển xuyên qua các cổng NAT và tường lửa.</a:t>
            </a:r>
            <a:endParaRPr lang="vi-VN" smtClean="0"/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▪"/>
            </a:pPr>
            <a:r>
              <a:rPr lang="vi-VN" sz="1800" smtClean="0">
                <a:solidFill>
                  <a:schemeClr val="dk2"/>
                </a:solidFill>
              </a:rPr>
              <a:t>Nói cách khác, WebRTC cần phải có 4 tính năng ở phía server:</a:t>
            </a:r>
            <a:endParaRPr lang="vi-VN" smtClean="0"/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▪"/>
            </a:pPr>
            <a:r>
              <a:rPr lang="vi-VN" sz="1800" smtClean="0">
                <a:solidFill>
                  <a:schemeClr val="dk2"/>
                </a:solidFill>
              </a:rPr>
              <a:t>User khám phá ra và giao tiếp.</a:t>
            </a:r>
            <a:endParaRPr lang="vi-VN" smtClean="0"/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▪"/>
            </a:pPr>
            <a:r>
              <a:rPr lang="vi-VN" sz="1800" smtClean="0">
                <a:solidFill>
                  <a:schemeClr val="dk2"/>
                </a:solidFill>
              </a:rPr>
              <a:t>Signaling</a:t>
            </a:r>
            <a:endParaRPr lang="vi-VN" smtClean="0"/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▪"/>
            </a:pPr>
            <a:r>
              <a:rPr lang="vi-VN" sz="1800" smtClean="0">
                <a:solidFill>
                  <a:schemeClr val="dk2"/>
                </a:solidFill>
              </a:rPr>
              <a:t>Di chuyển NAT/tường lửa</a:t>
            </a:r>
            <a:endParaRPr lang="vi-VN" smtClean="0"/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▪"/>
            </a:pPr>
            <a:r>
              <a:rPr lang="vi-VN" sz="1800" smtClean="0">
                <a:solidFill>
                  <a:schemeClr val="dk2"/>
                </a:solidFill>
              </a:rPr>
              <a:t>Các server chuyển tiếp trong trường hợp giao tiếp peer-to-peer thất bại.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72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</TotalTime>
  <Words>448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Noto Sans Symbols</vt:lpstr>
      <vt:lpstr>Trebuchet MS</vt:lpstr>
      <vt:lpstr>Tw Cen MT</vt:lpstr>
      <vt:lpstr>Verdana</vt:lpstr>
      <vt:lpstr>Circuit</vt:lpstr>
      <vt:lpstr>PowerPoint Presentation</vt:lpstr>
      <vt:lpstr>PowerPoint Presentation</vt:lpstr>
      <vt:lpstr>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2022-04-08T11:53:18Z</dcterms:created>
  <dcterms:modified xsi:type="dcterms:W3CDTF">2022-04-08T14:31:35Z</dcterms:modified>
</cp:coreProperties>
</file>