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5" r:id="rId2"/>
    <p:sldId id="276" r:id="rId3"/>
    <p:sldId id="258" r:id="rId4"/>
    <p:sldId id="259" r:id="rId5"/>
    <p:sldId id="260" r:id="rId6"/>
    <p:sldId id="261" r:id="rId7"/>
    <p:sldId id="274" r:id="rId8"/>
    <p:sldId id="289" r:id="rId9"/>
    <p:sldId id="290" r:id="rId10"/>
    <p:sldId id="291" r:id="rId11"/>
    <p:sldId id="262" r:id="rId12"/>
    <p:sldId id="263" r:id="rId13"/>
    <p:sldId id="277" r:id="rId14"/>
    <p:sldId id="278" r:id="rId15"/>
    <p:sldId id="279" r:id="rId16"/>
    <p:sldId id="280" r:id="rId17"/>
    <p:sldId id="292" r:id="rId18"/>
    <p:sldId id="293" r:id="rId19"/>
    <p:sldId id="294" r:id="rId20"/>
    <p:sldId id="295" r:id="rId21"/>
    <p:sldId id="296" r:id="rId22"/>
    <p:sldId id="281" r:id="rId23"/>
    <p:sldId id="282" r:id="rId24"/>
    <p:sldId id="283" r:id="rId25"/>
    <p:sldId id="284" r:id="rId26"/>
    <p:sldId id="285" r:id="rId27"/>
    <p:sldId id="286" r:id="rId28"/>
    <p:sldId id="287" r:id="rId29"/>
    <p:sldId id="288" r:id="rId30"/>
    <p:sldId id="267" r:id="rId31"/>
    <p:sldId id="26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40E0D-3C33-412A-967D-5C7AA29AE7A0}"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DABD02EB-C349-4FD2-A1BB-2AD5C2D9595C}">
      <dgm:prSet phldrT="[Text]"/>
      <dgm:spPr>
        <a:solidFill>
          <a:srgbClr val="002060"/>
        </a:solidFill>
      </dgm:spPr>
      <dgm:t>
        <a:bodyPr/>
        <a:lstStyle/>
        <a:p>
          <a:r>
            <a:rPr lang="en-US" dirty="0" smtClean="0"/>
            <a:t>Fast food is harmful</a:t>
          </a:r>
          <a:endParaRPr lang="en-US" dirty="0"/>
        </a:p>
      </dgm:t>
    </dgm:pt>
    <dgm:pt modelId="{6F866E7F-DFDC-4643-8AA6-628EB3952D7C}" type="parTrans" cxnId="{088B1350-ED35-438E-B636-3BEAF0316B71}">
      <dgm:prSet/>
      <dgm:spPr/>
      <dgm:t>
        <a:bodyPr/>
        <a:lstStyle/>
        <a:p>
          <a:endParaRPr lang="en-US"/>
        </a:p>
      </dgm:t>
    </dgm:pt>
    <dgm:pt modelId="{84949D36-1ED2-40B3-92AF-502CB8B7B508}" type="sibTrans" cxnId="{088B1350-ED35-438E-B636-3BEAF0316B71}">
      <dgm:prSet/>
      <dgm:spPr/>
      <dgm:t>
        <a:bodyPr/>
        <a:lstStyle/>
        <a:p>
          <a:endParaRPr lang="en-US"/>
        </a:p>
      </dgm:t>
    </dgm:pt>
    <dgm:pt modelId="{5F092947-DB40-4853-9736-8423A90391D9}">
      <dgm:prSet phldrT="[Text]" custT="1"/>
      <dgm:spPr/>
      <dgm:t>
        <a:bodyPr/>
        <a:lstStyle/>
        <a:p>
          <a:r>
            <a:rPr lang="en-US" sz="4400" dirty="0" smtClean="0">
              <a:latin typeface="Times New Roman" pitchFamily="18" charset="0"/>
              <a:cs typeface="Times New Roman" pitchFamily="18" charset="0"/>
            </a:rPr>
            <a:t>To traditional food</a:t>
          </a:r>
          <a:endParaRPr lang="en-US" sz="4400" dirty="0">
            <a:latin typeface="Times New Roman" pitchFamily="18" charset="0"/>
            <a:cs typeface="Times New Roman" pitchFamily="18" charset="0"/>
          </a:endParaRPr>
        </a:p>
      </dgm:t>
    </dgm:pt>
    <dgm:pt modelId="{94A7D854-11E1-4498-8547-00AD48EA42FE}" type="parTrans" cxnId="{21CF13E5-9E37-4330-ADF3-D80A5535410B}">
      <dgm:prSet/>
      <dgm:spPr/>
      <dgm:t>
        <a:bodyPr/>
        <a:lstStyle/>
        <a:p>
          <a:endParaRPr lang="en-US"/>
        </a:p>
      </dgm:t>
    </dgm:pt>
    <dgm:pt modelId="{519D9816-682F-48C4-AEA8-4996F8BF55CB}" type="sibTrans" cxnId="{21CF13E5-9E37-4330-ADF3-D80A5535410B}">
      <dgm:prSet/>
      <dgm:spPr/>
      <dgm:t>
        <a:bodyPr/>
        <a:lstStyle/>
        <a:p>
          <a:endParaRPr lang="en-US"/>
        </a:p>
      </dgm:t>
    </dgm:pt>
    <dgm:pt modelId="{3E0E011C-9DA9-44B3-BD28-8D87006CFFF1}">
      <dgm:prSet phldrT="[Text]"/>
      <dgm:spPr/>
      <dgm:t>
        <a:bodyPr/>
        <a:lstStyle/>
        <a:p>
          <a:r>
            <a:rPr lang="en-US" dirty="0" smtClean="0"/>
            <a:t>Your own idea</a:t>
          </a:r>
          <a:endParaRPr lang="en-US" dirty="0"/>
        </a:p>
      </dgm:t>
    </dgm:pt>
    <dgm:pt modelId="{F9A1168F-092A-4978-B0C9-1B812F451682}" type="parTrans" cxnId="{57E610C3-6745-462F-A57F-51DE1CA76EF8}">
      <dgm:prSet/>
      <dgm:spPr/>
      <dgm:t>
        <a:bodyPr/>
        <a:lstStyle/>
        <a:p>
          <a:endParaRPr lang="en-US"/>
        </a:p>
      </dgm:t>
    </dgm:pt>
    <dgm:pt modelId="{42B0900F-DFE6-4F87-B70F-AE62DE6CD832}" type="sibTrans" cxnId="{57E610C3-6745-462F-A57F-51DE1CA76EF8}">
      <dgm:prSet/>
      <dgm:spPr/>
      <dgm:t>
        <a:bodyPr/>
        <a:lstStyle/>
        <a:p>
          <a:endParaRPr lang="en-US"/>
        </a:p>
      </dgm:t>
    </dgm:pt>
    <dgm:pt modelId="{9765CAAA-8F48-4BBC-8F52-9CB973909EC8}">
      <dgm:prSet phldrT="[Text]" custT="1"/>
      <dgm:spPr/>
      <dgm:t>
        <a:bodyPr/>
        <a:lstStyle/>
        <a:p>
          <a:r>
            <a:rPr lang="en-US" sz="4400" dirty="0" smtClean="0">
              <a:latin typeface="Times New Roman" pitchFamily="18" charset="0"/>
              <a:cs typeface="Times New Roman" pitchFamily="18" charset="0"/>
            </a:rPr>
            <a:t>To environment</a:t>
          </a:r>
          <a:endParaRPr lang="en-US" sz="4400" dirty="0">
            <a:latin typeface="Times New Roman" pitchFamily="18" charset="0"/>
            <a:cs typeface="Times New Roman" pitchFamily="18" charset="0"/>
          </a:endParaRPr>
        </a:p>
      </dgm:t>
    </dgm:pt>
    <dgm:pt modelId="{B84A75BB-D9DA-42ED-853A-A4CCD268F821}" type="parTrans" cxnId="{502FFE46-E446-47B0-A76D-E5B91D01B5FF}">
      <dgm:prSet/>
      <dgm:spPr/>
      <dgm:t>
        <a:bodyPr/>
        <a:lstStyle/>
        <a:p>
          <a:endParaRPr lang="en-US"/>
        </a:p>
      </dgm:t>
    </dgm:pt>
    <dgm:pt modelId="{8BFF51E8-9F95-49E2-B3B8-8B667F891581}" type="sibTrans" cxnId="{502FFE46-E446-47B0-A76D-E5B91D01B5FF}">
      <dgm:prSet/>
      <dgm:spPr/>
      <dgm:t>
        <a:bodyPr/>
        <a:lstStyle/>
        <a:p>
          <a:endParaRPr lang="en-US"/>
        </a:p>
      </dgm:t>
    </dgm:pt>
    <dgm:pt modelId="{397F575B-3ECB-47B5-81B8-9CE2B06FE852}">
      <dgm:prSet phldrT="[Text]" custT="1"/>
      <dgm:spPr>
        <a:solidFill>
          <a:schemeClr val="accent6">
            <a:lumMod val="50000"/>
          </a:schemeClr>
        </a:solidFill>
      </dgm:spPr>
      <dgm:t>
        <a:bodyPr/>
        <a:lstStyle/>
        <a:p>
          <a:r>
            <a:rPr lang="en-US" sz="4000" dirty="0" smtClean="0">
              <a:latin typeface="Times New Roman" pitchFamily="18" charset="0"/>
              <a:cs typeface="Times New Roman" pitchFamily="18" charset="0"/>
            </a:rPr>
            <a:t>To human health</a:t>
          </a:r>
          <a:endParaRPr lang="en-US" sz="4000" dirty="0">
            <a:latin typeface="Times New Roman" pitchFamily="18" charset="0"/>
            <a:cs typeface="Times New Roman" pitchFamily="18" charset="0"/>
          </a:endParaRPr>
        </a:p>
      </dgm:t>
    </dgm:pt>
    <dgm:pt modelId="{FAF34184-F6E4-49EC-88BE-811F2A4220E3}" type="parTrans" cxnId="{A96B563A-5A76-47F9-B39D-3118D7603BC6}">
      <dgm:prSet/>
      <dgm:spPr>
        <a:solidFill>
          <a:schemeClr val="accent6">
            <a:lumMod val="50000"/>
          </a:schemeClr>
        </a:solidFill>
      </dgm:spPr>
      <dgm:t>
        <a:bodyPr/>
        <a:lstStyle/>
        <a:p>
          <a:endParaRPr lang="en-US"/>
        </a:p>
      </dgm:t>
    </dgm:pt>
    <dgm:pt modelId="{BF4DDAC8-E8FC-4555-9F2B-129D1E8669AE}" type="sibTrans" cxnId="{A96B563A-5A76-47F9-B39D-3118D7603BC6}">
      <dgm:prSet/>
      <dgm:spPr/>
      <dgm:t>
        <a:bodyPr/>
        <a:lstStyle/>
        <a:p>
          <a:endParaRPr lang="en-US"/>
        </a:p>
      </dgm:t>
    </dgm:pt>
    <dgm:pt modelId="{F394305E-3587-4B26-A7DB-8130B47FB712}" type="pres">
      <dgm:prSet presAssocID="{7E940E0D-3C33-412A-967D-5C7AA29AE7A0}" presName="Name0" presStyleCnt="0">
        <dgm:presLayoutVars>
          <dgm:chMax val="1"/>
          <dgm:dir/>
          <dgm:animLvl val="ctr"/>
          <dgm:resizeHandles val="exact"/>
        </dgm:presLayoutVars>
      </dgm:prSet>
      <dgm:spPr/>
      <dgm:t>
        <a:bodyPr/>
        <a:lstStyle/>
        <a:p>
          <a:endParaRPr lang="en-US"/>
        </a:p>
      </dgm:t>
    </dgm:pt>
    <dgm:pt modelId="{7926A749-BF9A-4C55-B460-9D5834CC7A6F}" type="pres">
      <dgm:prSet presAssocID="{DABD02EB-C349-4FD2-A1BB-2AD5C2D9595C}" presName="centerShape" presStyleLbl="node0" presStyleIdx="0" presStyleCnt="1" custScaleX="156723" custScaleY="105343" custLinFactNeighborX="1431" custLinFactNeighborY="-277"/>
      <dgm:spPr>
        <a:prstGeom prst="rect">
          <a:avLst/>
        </a:prstGeom>
      </dgm:spPr>
      <dgm:t>
        <a:bodyPr/>
        <a:lstStyle/>
        <a:p>
          <a:endParaRPr lang="en-US"/>
        </a:p>
      </dgm:t>
    </dgm:pt>
    <dgm:pt modelId="{B22030B7-E324-4B30-9F17-B9E8D60CB925}" type="pres">
      <dgm:prSet presAssocID="{94A7D854-11E1-4498-8547-00AD48EA42FE}" presName="parTrans" presStyleLbl="sibTrans2D1" presStyleIdx="0" presStyleCnt="4"/>
      <dgm:spPr/>
      <dgm:t>
        <a:bodyPr/>
        <a:lstStyle/>
        <a:p>
          <a:endParaRPr lang="en-US"/>
        </a:p>
      </dgm:t>
    </dgm:pt>
    <dgm:pt modelId="{5FBB332E-34DD-40AA-80F1-50E4D37406F9}" type="pres">
      <dgm:prSet presAssocID="{94A7D854-11E1-4498-8547-00AD48EA42FE}" presName="connectorText" presStyleLbl="sibTrans2D1" presStyleIdx="0" presStyleCnt="4"/>
      <dgm:spPr/>
      <dgm:t>
        <a:bodyPr/>
        <a:lstStyle/>
        <a:p>
          <a:endParaRPr lang="en-US"/>
        </a:p>
      </dgm:t>
    </dgm:pt>
    <dgm:pt modelId="{6F23813D-56BC-462F-8530-0A70003DEAA7}" type="pres">
      <dgm:prSet presAssocID="{5F092947-DB40-4853-9736-8423A90391D9}" presName="node" presStyleLbl="node1" presStyleIdx="0" presStyleCnt="4" custScaleX="308888" custScaleY="54731">
        <dgm:presLayoutVars>
          <dgm:bulletEnabled val="1"/>
        </dgm:presLayoutVars>
      </dgm:prSet>
      <dgm:spPr>
        <a:prstGeom prst="rect">
          <a:avLst/>
        </a:prstGeom>
      </dgm:spPr>
      <dgm:t>
        <a:bodyPr/>
        <a:lstStyle/>
        <a:p>
          <a:endParaRPr lang="en-US"/>
        </a:p>
      </dgm:t>
    </dgm:pt>
    <dgm:pt modelId="{9FC241E2-AB20-487E-A42A-3A3AFCDE503F}" type="pres">
      <dgm:prSet presAssocID="{F9A1168F-092A-4978-B0C9-1B812F451682}" presName="parTrans" presStyleLbl="sibTrans2D1" presStyleIdx="1" presStyleCnt="4" custLinFactNeighborX="-22497" custLinFactNeighborY="-13833"/>
      <dgm:spPr/>
      <dgm:t>
        <a:bodyPr/>
        <a:lstStyle/>
        <a:p>
          <a:endParaRPr lang="en-US"/>
        </a:p>
      </dgm:t>
    </dgm:pt>
    <dgm:pt modelId="{E8AE6E00-1EBE-47BA-9DFF-DF930086E7D4}" type="pres">
      <dgm:prSet presAssocID="{F9A1168F-092A-4978-B0C9-1B812F451682}" presName="connectorText" presStyleLbl="sibTrans2D1" presStyleIdx="1" presStyleCnt="4"/>
      <dgm:spPr/>
      <dgm:t>
        <a:bodyPr/>
        <a:lstStyle/>
        <a:p>
          <a:endParaRPr lang="en-US"/>
        </a:p>
      </dgm:t>
    </dgm:pt>
    <dgm:pt modelId="{B5A7A8E5-1402-4878-AD7B-E213D62F7E8E}" type="pres">
      <dgm:prSet presAssocID="{3E0E011C-9DA9-44B3-BD28-8D87006CFFF1}" presName="node" presStyleLbl="node1" presStyleIdx="1" presStyleCnt="4" custScaleX="132955" custRadScaleRad="134011" custRadScaleInc="-634">
        <dgm:presLayoutVars>
          <dgm:bulletEnabled val="1"/>
        </dgm:presLayoutVars>
      </dgm:prSet>
      <dgm:spPr>
        <a:prstGeom prst="rect">
          <a:avLst/>
        </a:prstGeom>
      </dgm:spPr>
      <dgm:t>
        <a:bodyPr/>
        <a:lstStyle/>
        <a:p>
          <a:endParaRPr lang="en-US"/>
        </a:p>
      </dgm:t>
    </dgm:pt>
    <dgm:pt modelId="{53A1D3AC-B2A1-4516-B6F6-D2CFB0928B16}" type="pres">
      <dgm:prSet presAssocID="{B84A75BB-D9DA-42ED-853A-A4CCD268F821}" presName="parTrans" presStyleLbl="sibTrans2D1" presStyleIdx="2" presStyleCnt="4"/>
      <dgm:spPr/>
      <dgm:t>
        <a:bodyPr/>
        <a:lstStyle/>
        <a:p>
          <a:endParaRPr lang="en-US"/>
        </a:p>
      </dgm:t>
    </dgm:pt>
    <dgm:pt modelId="{6D3F460A-E4A3-4929-9DF1-790592CCCBBB}" type="pres">
      <dgm:prSet presAssocID="{B84A75BB-D9DA-42ED-853A-A4CCD268F821}" presName="connectorText" presStyleLbl="sibTrans2D1" presStyleIdx="2" presStyleCnt="4"/>
      <dgm:spPr/>
      <dgm:t>
        <a:bodyPr/>
        <a:lstStyle/>
        <a:p>
          <a:endParaRPr lang="en-US"/>
        </a:p>
      </dgm:t>
    </dgm:pt>
    <dgm:pt modelId="{B8E3A4DB-D88C-40B4-A411-0CE89A6A50B5}" type="pres">
      <dgm:prSet presAssocID="{9765CAAA-8F48-4BBC-8F52-9CB973909EC8}" presName="node" presStyleLbl="node1" presStyleIdx="2" presStyleCnt="4" custScaleX="303082" custScaleY="61673" custRadScaleRad="95418" custRadScaleInc="755">
        <dgm:presLayoutVars>
          <dgm:bulletEnabled val="1"/>
        </dgm:presLayoutVars>
      </dgm:prSet>
      <dgm:spPr>
        <a:prstGeom prst="rect">
          <a:avLst/>
        </a:prstGeom>
      </dgm:spPr>
      <dgm:t>
        <a:bodyPr/>
        <a:lstStyle/>
        <a:p>
          <a:endParaRPr lang="en-US"/>
        </a:p>
      </dgm:t>
    </dgm:pt>
    <dgm:pt modelId="{13EDB116-CBCE-454E-913C-5F3CB9B66656}" type="pres">
      <dgm:prSet presAssocID="{FAF34184-F6E4-49EC-88BE-811F2A4220E3}" presName="parTrans" presStyleLbl="sibTrans2D1" presStyleIdx="3" presStyleCnt="4" custLinFactNeighborX="21054" custLinFactNeighborY="-13035"/>
      <dgm:spPr/>
      <dgm:t>
        <a:bodyPr/>
        <a:lstStyle/>
        <a:p>
          <a:endParaRPr lang="en-US"/>
        </a:p>
      </dgm:t>
    </dgm:pt>
    <dgm:pt modelId="{27EA625E-5C4A-4D05-BA21-09617B3E160D}" type="pres">
      <dgm:prSet presAssocID="{FAF34184-F6E4-49EC-88BE-811F2A4220E3}" presName="connectorText" presStyleLbl="sibTrans2D1" presStyleIdx="3" presStyleCnt="4"/>
      <dgm:spPr/>
      <dgm:t>
        <a:bodyPr/>
        <a:lstStyle/>
        <a:p>
          <a:endParaRPr lang="en-US"/>
        </a:p>
      </dgm:t>
    </dgm:pt>
    <dgm:pt modelId="{A07240C0-9C56-45AD-ABE9-D781C99551E7}" type="pres">
      <dgm:prSet presAssocID="{397F575B-3ECB-47B5-81B8-9CE2B06FE852}" presName="node" presStyleLbl="node1" presStyleIdx="3" presStyleCnt="4" custScaleX="124982" custScaleY="108103" custRadScaleRad="122480" custRadScaleInc="2740">
        <dgm:presLayoutVars>
          <dgm:bulletEnabled val="1"/>
        </dgm:presLayoutVars>
      </dgm:prSet>
      <dgm:spPr>
        <a:prstGeom prst="rect">
          <a:avLst/>
        </a:prstGeom>
      </dgm:spPr>
      <dgm:t>
        <a:bodyPr/>
        <a:lstStyle/>
        <a:p>
          <a:endParaRPr lang="en-US"/>
        </a:p>
      </dgm:t>
    </dgm:pt>
  </dgm:ptLst>
  <dgm:cxnLst>
    <dgm:cxn modelId="{51327B15-6F73-4F6E-914F-3CD8AAD72B38}" type="presOf" srcId="{B84A75BB-D9DA-42ED-853A-A4CCD268F821}" destId="{6D3F460A-E4A3-4929-9DF1-790592CCCBBB}" srcOrd="1" destOrd="0" presId="urn:microsoft.com/office/officeart/2005/8/layout/radial5"/>
    <dgm:cxn modelId="{CB6CEDBF-20ED-4057-81F7-918C818876EA}" type="presOf" srcId="{397F575B-3ECB-47B5-81B8-9CE2B06FE852}" destId="{A07240C0-9C56-45AD-ABE9-D781C99551E7}" srcOrd="0" destOrd="0" presId="urn:microsoft.com/office/officeart/2005/8/layout/radial5"/>
    <dgm:cxn modelId="{0362A196-A9D6-402D-B1BF-657335418EA1}" type="presOf" srcId="{7E940E0D-3C33-412A-967D-5C7AA29AE7A0}" destId="{F394305E-3587-4B26-A7DB-8130B47FB712}" srcOrd="0" destOrd="0" presId="urn:microsoft.com/office/officeart/2005/8/layout/radial5"/>
    <dgm:cxn modelId="{13D58CD1-C648-4572-9AC1-2E3FCF8ED4B9}" type="presOf" srcId="{5F092947-DB40-4853-9736-8423A90391D9}" destId="{6F23813D-56BC-462F-8530-0A70003DEAA7}" srcOrd="0" destOrd="0" presId="urn:microsoft.com/office/officeart/2005/8/layout/radial5"/>
    <dgm:cxn modelId="{763E6F78-1953-4ACE-97EF-D9F59D010F49}" type="presOf" srcId="{F9A1168F-092A-4978-B0C9-1B812F451682}" destId="{9FC241E2-AB20-487E-A42A-3A3AFCDE503F}" srcOrd="0" destOrd="0" presId="urn:microsoft.com/office/officeart/2005/8/layout/radial5"/>
    <dgm:cxn modelId="{A96B563A-5A76-47F9-B39D-3118D7603BC6}" srcId="{DABD02EB-C349-4FD2-A1BB-2AD5C2D9595C}" destId="{397F575B-3ECB-47B5-81B8-9CE2B06FE852}" srcOrd="3" destOrd="0" parTransId="{FAF34184-F6E4-49EC-88BE-811F2A4220E3}" sibTransId="{BF4DDAC8-E8FC-4555-9F2B-129D1E8669AE}"/>
    <dgm:cxn modelId="{7ED1360B-2916-44F3-8368-BCB0858A373B}" type="presOf" srcId="{FAF34184-F6E4-49EC-88BE-811F2A4220E3}" destId="{27EA625E-5C4A-4D05-BA21-09617B3E160D}" srcOrd="1" destOrd="0" presId="urn:microsoft.com/office/officeart/2005/8/layout/radial5"/>
    <dgm:cxn modelId="{9B0477D4-FC0C-4CB4-92F3-E298E97DDB9F}" type="presOf" srcId="{FAF34184-F6E4-49EC-88BE-811F2A4220E3}" destId="{13EDB116-CBCE-454E-913C-5F3CB9B66656}" srcOrd="0" destOrd="0" presId="urn:microsoft.com/office/officeart/2005/8/layout/radial5"/>
    <dgm:cxn modelId="{31328245-2DE2-4831-88FD-E5440D2E4C19}" type="presOf" srcId="{9765CAAA-8F48-4BBC-8F52-9CB973909EC8}" destId="{B8E3A4DB-D88C-40B4-A411-0CE89A6A50B5}" srcOrd="0" destOrd="0" presId="urn:microsoft.com/office/officeart/2005/8/layout/radial5"/>
    <dgm:cxn modelId="{283F379B-59C5-4AD2-B98A-B87CAA2518A4}" type="presOf" srcId="{94A7D854-11E1-4498-8547-00AD48EA42FE}" destId="{B22030B7-E324-4B30-9F17-B9E8D60CB925}" srcOrd="0" destOrd="0" presId="urn:microsoft.com/office/officeart/2005/8/layout/radial5"/>
    <dgm:cxn modelId="{E31771FF-90A5-4DBC-899A-687F5552A35C}" type="presOf" srcId="{DABD02EB-C349-4FD2-A1BB-2AD5C2D9595C}" destId="{7926A749-BF9A-4C55-B460-9D5834CC7A6F}" srcOrd="0" destOrd="0" presId="urn:microsoft.com/office/officeart/2005/8/layout/radial5"/>
    <dgm:cxn modelId="{502FFE46-E446-47B0-A76D-E5B91D01B5FF}" srcId="{DABD02EB-C349-4FD2-A1BB-2AD5C2D9595C}" destId="{9765CAAA-8F48-4BBC-8F52-9CB973909EC8}" srcOrd="2" destOrd="0" parTransId="{B84A75BB-D9DA-42ED-853A-A4CCD268F821}" sibTransId="{8BFF51E8-9F95-49E2-B3B8-8B667F891581}"/>
    <dgm:cxn modelId="{57E610C3-6745-462F-A57F-51DE1CA76EF8}" srcId="{DABD02EB-C349-4FD2-A1BB-2AD5C2D9595C}" destId="{3E0E011C-9DA9-44B3-BD28-8D87006CFFF1}" srcOrd="1" destOrd="0" parTransId="{F9A1168F-092A-4978-B0C9-1B812F451682}" sibTransId="{42B0900F-DFE6-4F87-B70F-AE62DE6CD832}"/>
    <dgm:cxn modelId="{AE4CD4E8-1213-459E-A5E9-BFDB825DCCD6}" type="presOf" srcId="{94A7D854-11E1-4498-8547-00AD48EA42FE}" destId="{5FBB332E-34DD-40AA-80F1-50E4D37406F9}" srcOrd="1" destOrd="0" presId="urn:microsoft.com/office/officeart/2005/8/layout/radial5"/>
    <dgm:cxn modelId="{22F356EC-AD49-461F-B7E4-E0B60B1C43AE}" type="presOf" srcId="{B84A75BB-D9DA-42ED-853A-A4CCD268F821}" destId="{53A1D3AC-B2A1-4516-B6F6-D2CFB0928B16}" srcOrd="0" destOrd="0" presId="urn:microsoft.com/office/officeart/2005/8/layout/radial5"/>
    <dgm:cxn modelId="{088B1350-ED35-438E-B636-3BEAF0316B71}" srcId="{7E940E0D-3C33-412A-967D-5C7AA29AE7A0}" destId="{DABD02EB-C349-4FD2-A1BB-2AD5C2D9595C}" srcOrd="0" destOrd="0" parTransId="{6F866E7F-DFDC-4643-8AA6-628EB3952D7C}" sibTransId="{84949D36-1ED2-40B3-92AF-502CB8B7B508}"/>
    <dgm:cxn modelId="{E816B7F7-6BFE-4316-9659-B4091C2EAF30}" type="presOf" srcId="{F9A1168F-092A-4978-B0C9-1B812F451682}" destId="{E8AE6E00-1EBE-47BA-9DFF-DF930086E7D4}" srcOrd="1" destOrd="0" presId="urn:microsoft.com/office/officeart/2005/8/layout/radial5"/>
    <dgm:cxn modelId="{21CF13E5-9E37-4330-ADF3-D80A5535410B}" srcId="{DABD02EB-C349-4FD2-A1BB-2AD5C2D9595C}" destId="{5F092947-DB40-4853-9736-8423A90391D9}" srcOrd="0" destOrd="0" parTransId="{94A7D854-11E1-4498-8547-00AD48EA42FE}" sibTransId="{519D9816-682F-48C4-AEA8-4996F8BF55CB}"/>
    <dgm:cxn modelId="{CD539679-89A7-436D-8EE3-6FFBC7ABC2F1}" type="presOf" srcId="{3E0E011C-9DA9-44B3-BD28-8D87006CFFF1}" destId="{B5A7A8E5-1402-4878-AD7B-E213D62F7E8E}" srcOrd="0" destOrd="0" presId="urn:microsoft.com/office/officeart/2005/8/layout/radial5"/>
    <dgm:cxn modelId="{DF2912DF-E422-4541-A102-24F9405984A9}" type="presParOf" srcId="{F394305E-3587-4B26-A7DB-8130B47FB712}" destId="{7926A749-BF9A-4C55-B460-9D5834CC7A6F}" srcOrd="0" destOrd="0" presId="urn:microsoft.com/office/officeart/2005/8/layout/radial5"/>
    <dgm:cxn modelId="{853C4F09-C93D-406E-8293-E2C45540EA41}" type="presParOf" srcId="{F394305E-3587-4B26-A7DB-8130B47FB712}" destId="{B22030B7-E324-4B30-9F17-B9E8D60CB925}" srcOrd="1" destOrd="0" presId="urn:microsoft.com/office/officeart/2005/8/layout/radial5"/>
    <dgm:cxn modelId="{B7016C9F-4E70-47EF-8C1A-F9708C42E3A6}" type="presParOf" srcId="{B22030B7-E324-4B30-9F17-B9E8D60CB925}" destId="{5FBB332E-34DD-40AA-80F1-50E4D37406F9}" srcOrd="0" destOrd="0" presId="urn:microsoft.com/office/officeart/2005/8/layout/radial5"/>
    <dgm:cxn modelId="{95B5FCD4-AD76-4C6C-BAF8-AF6F98957DA4}" type="presParOf" srcId="{F394305E-3587-4B26-A7DB-8130B47FB712}" destId="{6F23813D-56BC-462F-8530-0A70003DEAA7}" srcOrd="2" destOrd="0" presId="urn:microsoft.com/office/officeart/2005/8/layout/radial5"/>
    <dgm:cxn modelId="{CD589A98-C083-4BD9-AEAF-2669A2367022}" type="presParOf" srcId="{F394305E-3587-4B26-A7DB-8130B47FB712}" destId="{9FC241E2-AB20-487E-A42A-3A3AFCDE503F}" srcOrd="3" destOrd="0" presId="urn:microsoft.com/office/officeart/2005/8/layout/radial5"/>
    <dgm:cxn modelId="{54A54D3D-943B-44C1-BBFD-E0A81C2C9F95}" type="presParOf" srcId="{9FC241E2-AB20-487E-A42A-3A3AFCDE503F}" destId="{E8AE6E00-1EBE-47BA-9DFF-DF930086E7D4}" srcOrd="0" destOrd="0" presId="urn:microsoft.com/office/officeart/2005/8/layout/radial5"/>
    <dgm:cxn modelId="{A11B3D11-8A48-4FC3-A67A-0001B0236BE1}" type="presParOf" srcId="{F394305E-3587-4B26-A7DB-8130B47FB712}" destId="{B5A7A8E5-1402-4878-AD7B-E213D62F7E8E}" srcOrd="4" destOrd="0" presId="urn:microsoft.com/office/officeart/2005/8/layout/radial5"/>
    <dgm:cxn modelId="{4E750D28-7E73-4186-AE29-0F99E118D78A}" type="presParOf" srcId="{F394305E-3587-4B26-A7DB-8130B47FB712}" destId="{53A1D3AC-B2A1-4516-B6F6-D2CFB0928B16}" srcOrd="5" destOrd="0" presId="urn:microsoft.com/office/officeart/2005/8/layout/radial5"/>
    <dgm:cxn modelId="{BD9B5775-4603-4D6A-8B35-B51B6207E457}" type="presParOf" srcId="{53A1D3AC-B2A1-4516-B6F6-D2CFB0928B16}" destId="{6D3F460A-E4A3-4929-9DF1-790592CCCBBB}" srcOrd="0" destOrd="0" presId="urn:microsoft.com/office/officeart/2005/8/layout/radial5"/>
    <dgm:cxn modelId="{6CBDDB2E-0D81-4F3B-8A5F-99363F5F0A9C}" type="presParOf" srcId="{F394305E-3587-4B26-A7DB-8130B47FB712}" destId="{B8E3A4DB-D88C-40B4-A411-0CE89A6A50B5}" srcOrd="6" destOrd="0" presId="urn:microsoft.com/office/officeart/2005/8/layout/radial5"/>
    <dgm:cxn modelId="{3D4A75D7-28C2-4DEF-8C59-3C6A1841CA88}" type="presParOf" srcId="{F394305E-3587-4B26-A7DB-8130B47FB712}" destId="{13EDB116-CBCE-454E-913C-5F3CB9B66656}" srcOrd="7" destOrd="0" presId="urn:microsoft.com/office/officeart/2005/8/layout/radial5"/>
    <dgm:cxn modelId="{9853634E-6C9E-4FB3-AECA-503EABFFBCBF}" type="presParOf" srcId="{13EDB116-CBCE-454E-913C-5F3CB9B66656}" destId="{27EA625E-5C4A-4D05-BA21-09617B3E160D}" srcOrd="0" destOrd="0" presId="urn:microsoft.com/office/officeart/2005/8/layout/radial5"/>
    <dgm:cxn modelId="{6201BCC9-E37E-4CF0-9495-F2E499F4C7BF}" type="presParOf" srcId="{F394305E-3587-4B26-A7DB-8130B47FB712}" destId="{A07240C0-9C56-45AD-ABE9-D781C99551E7}" srcOrd="8" destOrd="0" presId="urn:microsoft.com/office/officeart/2005/8/layout/radial5"/>
  </dgm:cxnLst>
  <dgm:bg/>
  <dgm:whole/>
</dgm:dataModel>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4E3A7-5881-43B9-8895-6C235E364A0A}" type="datetimeFigureOut">
              <a:rPr lang="en-US" smtClean="0"/>
              <a:pPr/>
              <a:t>4/6/2019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030C3-F136-41C2-964C-0C37F6F507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030C3-F136-41C2-964C-0C37F6F5079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1DDD3-3296-484C-9402-46E123C7AF0D}" type="datetimeFigureOut">
              <a:rPr lang="en-US" smtClean="0"/>
              <a:pPr/>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115471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1DDD3-3296-484C-9402-46E123C7AF0D}" type="datetimeFigureOut">
              <a:rPr lang="en-US" smtClean="0"/>
              <a:pPr/>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40978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1DDD3-3296-484C-9402-46E123C7AF0D}" type="datetimeFigureOut">
              <a:rPr lang="en-US" smtClean="0"/>
              <a:pPr/>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150342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1DDD3-3296-484C-9402-46E123C7AF0D}" type="datetimeFigureOut">
              <a:rPr lang="en-US" smtClean="0"/>
              <a:pPr/>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123753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1DDD3-3296-484C-9402-46E123C7AF0D}" type="datetimeFigureOut">
              <a:rPr lang="en-US" smtClean="0"/>
              <a:pPr/>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416876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1DDD3-3296-484C-9402-46E123C7AF0D}" type="datetimeFigureOut">
              <a:rPr lang="en-US" smtClean="0"/>
              <a:pPr/>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76739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1DDD3-3296-484C-9402-46E123C7AF0D}" type="datetimeFigureOut">
              <a:rPr lang="en-US" smtClean="0"/>
              <a:pPr/>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3122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1DDD3-3296-484C-9402-46E123C7AF0D}" type="datetimeFigureOut">
              <a:rPr lang="en-US" smtClean="0"/>
              <a:pPr/>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230577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1DDD3-3296-484C-9402-46E123C7AF0D}" type="datetimeFigureOut">
              <a:rPr lang="en-US" smtClean="0"/>
              <a:pPr/>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397781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1DDD3-3296-484C-9402-46E123C7AF0D}" type="datetimeFigureOut">
              <a:rPr lang="en-US" smtClean="0"/>
              <a:pPr/>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384793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1DDD3-3296-484C-9402-46E123C7AF0D}" type="datetimeFigureOut">
              <a:rPr lang="en-US" smtClean="0"/>
              <a:pPr/>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324932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1DDD3-3296-484C-9402-46E123C7AF0D}" type="datetimeFigureOut">
              <a:rPr lang="en-US" smtClean="0"/>
              <a:pPr/>
              <a:t>4/6/2019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DA3A2-B824-4778-83FD-823B465E1ABB}" type="slidenum">
              <a:rPr lang="en-US" smtClean="0"/>
              <a:pPr/>
              <a:t>‹#›</a:t>
            </a:fld>
            <a:endParaRPr lang="en-US"/>
          </a:p>
        </p:txBody>
      </p:sp>
    </p:spTree>
    <p:extLst>
      <p:ext uri="{BB962C8B-B14F-4D97-AF65-F5344CB8AC3E}">
        <p14:creationId xmlns="" xmlns:p14="http://schemas.microsoft.com/office/powerpoint/2010/main" val="425664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Admin\Desktop\b1\file%20nghe%20cau%20hoi\what's%20your%20major.mp3"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Admin\Desktop\b1\file%20nghe%20cau%20hoi\what%20do%20you%20find%20most%20interesting%20about%20your%20course.mp3"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Admin\Desktop\b1\file%20nghe%20cau%20hoi\do%20you%20care%20about%20fashion.mp3"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Admin\Desktop\b1\file%20nghe%20cau%20hoi\do%20you%20often%20wear%20traditional%20clothes.mp3"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audio" Target="file:///C:\Users\Admin\Desktop\b1\file%20nghe%20cau%20hoi\what%20is%20your%20favourite%20item%20of%20clothing.mp3"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09600"/>
            <a:ext cx="8458200" cy="4114800"/>
          </a:xfrm>
        </p:spPr>
        <p:txBody>
          <a:bodyPr>
            <a:normAutofit/>
          </a:bodyPr>
          <a:lstStyle/>
          <a:p>
            <a:r>
              <a:rPr lang="en-US" sz="6000" dirty="0" smtClean="0">
                <a:solidFill>
                  <a:srgbClr val="0070C0"/>
                </a:solidFill>
                <a:latin typeface="Times New Roman" pitchFamily="18" charset="0"/>
                <a:cs typeface="Times New Roman" pitchFamily="18" charset="0"/>
              </a:rPr>
              <a:t>SPEAKING &amp; WRITING</a:t>
            </a:r>
            <a:r>
              <a:rPr lang="en-US" sz="6000" dirty="0" smtClean="0">
                <a:latin typeface="Times New Roman" pitchFamily="18" charset="0"/>
                <a:cs typeface="Times New Roman" pitchFamily="18" charset="0"/>
              </a:rPr>
              <a:t> </a:t>
            </a:r>
            <a:br>
              <a:rPr lang="en-US" sz="6000" dirty="0" smtClean="0">
                <a:latin typeface="Times New Roman" pitchFamily="18" charset="0"/>
                <a:cs typeface="Times New Roman" pitchFamily="18" charset="0"/>
              </a:rPr>
            </a:br>
            <a:r>
              <a:rPr lang="en-US" sz="6000" dirty="0" smtClean="0">
                <a:solidFill>
                  <a:srgbClr val="FFC000"/>
                </a:solidFill>
                <a:latin typeface="Times New Roman" pitchFamily="18" charset="0"/>
                <a:cs typeface="Times New Roman" pitchFamily="18" charset="0"/>
              </a:rPr>
              <a:t>VSTEP B1</a:t>
            </a:r>
            <a:endParaRPr lang="en-US" sz="6000" dirty="0">
              <a:solidFill>
                <a:srgbClr val="FFC000"/>
              </a:solidFill>
              <a:latin typeface="Times New Roman" pitchFamily="18" charset="0"/>
              <a:cs typeface="Times New Roman" pitchFamily="18" charset="0"/>
            </a:endParaRPr>
          </a:p>
        </p:txBody>
      </p:sp>
      <p:sp>
        <p:nvSpPr>
          <p:cNvPr id="4" name="TextBox 3"/>
          <p:cNvSpPr txBox="1"/>
          <p:nvPr/>
        </p:nvSpPr>
        <p:spPr>
          <a:xfrm>
            <a:off x="2209800" y="4495800"/>
            <a:ext cx="1905000" cy="553998"/>
          </a:xfrm>
          <a:prstGeom prst="rect">
            <a:avLst/>
          </a:prstGeom>
          <a:noFill/>
        </p:spPr>
        <p:txBody>
          <a:bodyPr wrap="square" rtlCol="0">
            <a:spAutoFit/>
          </a:bodyPr>
          <a:lstStyle/>
          <a:p>
            <a:r>
              <a:rPr lang="en-US" sz="3000" dirty="0" smtClean="0">
                <a:solidFill>
                  <a:srgbClr val="808000"/>
                </a:solidFill>
                <a:latin typeface="Times New Roman" pitchFamily="18" charset="0"/>
                <a:cs typeface="Times New Roman" pitchFamily="18" charset="0"/>
              </a:rPr>
              <a:t>Lesson 11</a:t>
            </a:r>
            <a:endParaRPr lang="en-US" sz="3000" dirty="0">
              <a:solidFill>
                <a:srgbClr val="808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58055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at.png"/>
          <p:cNvPicPr>
            <a:picLocks noGrp="1" noChangeAspect="1"/>
          </p:cNvPicPr>
          <p:nvPr>
            <p:ph idx="1"/>
          </p:nvPr>
        </p:nvPicPr>
        <p:blipFill>
          <a:blip r:embed="rId2"/>
          <a:stretch>
            <a:fillRect/>
          </a:stretch>
        </p:blipFill>
        <p:spPr>
          <a:xfrm>
            <a:off x="0" y="0"/>
            <a:ext cx="9372600" cy="6629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 y="457200"/>
            <a:ext cx="65532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What is your </a:t>
            </a:r>
            <a:r>
              <a:rPr lang="en-US" sz="4000" dirty="0" err="1" smtClean="0">
                <a:latin typeface="Times New Roman" pitchFamily="18" charset="0"/>
                <a:cs typeface="Times New Roman" pitchFamily="18" charset="0"/>
              </a:rPr>
              <a:t>favourite</a:t>
            </a:r>
            <a:r>
              <a:rPr lang="en-US" sz="4000" dirty="0" smtClean="0">
                <a:latin typeface="Times New Roman" pitchFamily="18" charset="0"/>
                <a:cs typeface="Times New Roman" pitchFamily="18" charset="0"/>
              </a:rPr>
              <a:t> item of clothing?</a:t>
            </a:r>
            <a:endParaRPr lang="en-US" sz="4000" dirty="0">
              <a:latin typeface="Times New Roman" pitchFamily="18" charset="0"/>
              <a:cs typeface="Times New Roman" pitchFamily="18" charset="0"/>
            </a:endParaRPr>
          </a:p>
        </p:txBody>
      </p:sp>
      <p:sp>
        <p:nvSpPr>
          <p:cNvPr id="5" name="TextBox 4"/>
          <p:cNvSpPr txBox="1"/>
          <p:nvPr/>
        </p:nvSpPr>
        <p:spPr>
          <a:xfrm>
            <a:off x="381000" y="2971800"/>
            <a:ext cx="8229600"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I like casual clothes like T-shirt, jeans or shorts. Wearing casual allows me to be more comfortable, especially in hot weather</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3038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572000" y="1143000"/>
            <a:ext cx="4267200"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Solution discussion</a:t>
            </a:r>
            <a:endParaRPr lang="en-US" sz="4000" dirty="0">
              <a:latin typeface="Times New Roman" pitchFamily="18" charset="0"/>
              <a:cs typeface="Times New Roman" pitchFamily="18" charset="0"/>
            </a:endParaRPr>
          </a:p>
        </p:txBody>
      </p:sp>
      <p:sp>
        <p:nvSpPr>
          <p:cNvPr id="5" name="TextBox 4"/>
          <p:cNvSpPr txBox="1"/>
          <p:nvPr/>
        </p:nvSpPr>
        <p:spPr>
          <a:xfrm>
            <a:off x="353291" y="2133599"/>
            <a:ext cx="8534400" cy="31700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You are planning to move out and buy a new house. Among the following options, which would you choose to buy: an apartment in the city, a house in the countryside, or a house in the city?</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00131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533400"/>
          <a:ext cx="8915400" cy="5852160"/>
        </p:xfrm>
        <a:graphic>
          <a:graphicData uri="http://schemas.openxmlformats.org/drawingml/2006/table">
            <a:tbl>
              <a:tblPr firstRow="1" bandRow="1">
                <a:tableStyleId>{5940675A-B579-460E-94D1-54222C63F5DA}</a:tableStyleId>
              </a:tblPr>
              <a:tblGrid>
                <a:gridCol w="2897505"/>
                <a:gridCol w="3268980"/>
                <a:gridCol w="2748915"/>
              </a:tblGrid>
              <a:tr h="563880">
                <a:tc>
                  <a:txBody>
                    <a:bodyPr/>
                    <a:lstStyle/>
                    <a:p>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Advantage </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Disadvantage</a:t>
                      </a:r>
                      <a:endParaRPr lang="en-US" sz="3600" dirty="0">
                        <a:latin typeface="Times New Roman" pitchFamily="18" charset="0"/>
                        <a:cs typeface="Times New Roman" pitchFamily="18" charset="0"/>
                      </a:endParaRPr>
                    </a:p>
                  </a:txBody>
                  <a:tcPr/>
                </a:tc>
              </a:tr>
              <a:tr h="370840">
                <a:tc>
                  <a:txBody>
                    <a:bodyPr/>
                    <a:lstStyle/>
                    <a:p>
                      <a:r>
                        <a:rPr lang="en-US" sz="3600" dirty="0" smtClean="0">
                          <a:latin typeface="Times New Roman" pitchFamily="18" charset="0"/>
                          <a:cs typeface="Times New Roman" pitchFamily="18" charset="0"/>
                        </a:rPr>
                        <a:t>An apartment</a:t>
                      </a:r>
                      <a:r>
                        <a:rPr lang="en-US" sz="3600" baseline="0" dirty="0" smtClean="0">
                          <a:latin typeface="Times New Roman" pitchFamily="18" charset="0"/>
                          <a:cs typeface="Times New Roman" pitchFamily="18" charset="0"/>
                        </a:rPr>
                        <a:t> in the city</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Affordable, convenient</a:t>
                      </a:r>
                    </a:p>
                  </a:txBody>
                  <a:tcPr/>
                </a:tc>
                <a:tc>
                  <a:txBody>
                    <a:bodyPr/>
                    <a:lstStyle/>
                    <a:p>
                      <a:r>
                        <a:rPr lang="en-US" sz="3600" dirty="0" smtClean="0">
                          <a:latin typeface="Times New Roman" pitchFamily="18" charset="0"/>
                          <a:cs typeface="Times New Roman" pitchFamily="18" charset="0"/>
                        </a:rPr>
                        <a:t>Lack of private</a:t>
                      </a:r>
                      <a:r>
                        <a:rPr lang="en-US" sz="3600" baseline="0" dirty="0" smtClean="0">
                          <a:latin typeface="Times New Roman" pitchFamily="18" charset="0"/>
                          <a:cs typeface="Times New Roman" pitchFamily="18" charset="0"/>
                        </a:rPr>
                        <a:t> space</a:t>
                      </a:r>
                      <a:endParaRPr lang="en-US" sz="3600" dirty="0">
                        <a:latin typeface="Times New Roman" pitchFamily="18" charset="0"/>
                        <a:cs typeface="Times New Roman" pitchFamily="18" charset="0"/>
                      </a:endParaRPr>
                    </a:p>
                  </a:txBody>
                  <a:tcPr/>
                </a:tc>
              </a:tr>
              <a:tr h="370840">
                <a:tc>
                  <a:txBody>
                    <a:bodyPr/>
                    <a:lstStyle/>
                    <a:p>
                      <a:r>
                        <a:rPr lang="en-US" sz="3600" dirty="0" smtClean="0">
                          <a:latin typeface="Times New Roman" pitchFamily="18" charset="0"/>
                          <a:cs typeface="Times New Roman" pitchFamily="18" charset="0"/>
                        </a:rPr>
                        <a:t>A house in the countryside</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Cheap</a:t>
                      </a:r>
                    </a:p>
                    <a:p>
                      <a:r>
                        <a:rPr lang="en-US" sz="3600" dirty="0" smtClean="0">
                          <a:latin typeface="Times New Roman" pitchFamily="18" charset="0"/>
                          <a:cs typeface="Times New Roman" pitchFamily="18" charset="0"/>
                        </a:rPr>
                        <a:t>Enjoy fresh air and quietness</a:t>
                      </a:r>
                    </a:p>
                    <a:p>
                      <a:r>
                        <a:rPr lang="en-US" sz="3600" dirty="0" smtClean="0">
                          <a:latin typeface="Times New Roman" pitchFamily="18" charset="0"/>
                          <a:cs typeface="Times New Roman" pitchFamily="18" charset="0"/>
                        </a:rPr>
                        <a:t>Privacy</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Lack of high-tech equipment</a:t>
                      </a:r>
                      <a:endParaRPr lang="en-US" sz="3600" dirty="0">
                        <a:latin typeface="Times New Roman" pitchFamily="18" charset="0"/>
                        <a:cs typeface="Times New Roman" pitchFamily="18" charset="0"/>
                      </a:endParaRPr>
                    </a:p>
                  </a:txBody>
                  <a:tcPr/>
                </a:tc>
              </a:tr>
              <a:tr h="370840">
                <a:tc>
                  <a:txBody>
                    <a:bodyPr/>
                    <a:lstStyle/>
                    <a:p>
                      <a:r>
                        <a:rPr lang="en-US" sz="3600" dirty="0" smtClean="0">
                          <a:latin typeface="Times New Roman" pitchFamily="18" charset="0"/>
                          <a:cs typeface="Times New Roman" pitchFamily="18" charset="0"/>
                        </a:rPr>
                        <a:t>A house in the city</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Freedom</a:t>
                      </a:r>
                      <a:r>
                        <a:rPr lang="en-US" sz="3600" baseline="0" dirty="0" smtClean="0">
                          <a:latin typeface="Times New Roman" pitchFamily="18" charset="0"/>
                          <a:cs typeface="Times New Roman" pitchFamily="18" charset="0"/>
                        </a:rPr>
                        <a:t> </a:t>
                      </a:r>
                    </a:p>
                    <a:p>
                      <a:r>
                        <a:rPr lang="en-US" sz="3600" baseline="0" dirty="0" smtClean="0">
                          <a:latin typeface="Times New Roman" pitchFamily="18" charset="0"/>
                          <a:cs typeface="Times New Roman" pitchFamily="18" charset="0"/>
                        </a:rPr>
                        <a:t>Privacy</a:t>
                      </a:r>
                    </a:p>
                    <a:p>
                      <a:r>
                        <a:rPr lang="en-US" sz="3600" dirty="0" smtClean="0">
                          <a:latin typeface="Times New Roman" pitchFamily="18" charset="0"/>
                          <a:cs typeface="Times New Roman" pitchFamily="18" charset="0"/>
                        </a:rPr>
                        <a:t>Comfort </a:t>
                      </a:r>
                      <a:endParaRPr lang="en-US" sz="3600" dirty="0">
                        <a:latin typeface="Times New Roman" pitchFamily="18" charset="0"/>
                        <a:cs typeface="Times New Roman" pitchFamily="18" charset="0"/>
                      </a:endParaRPr>
                    </a:p>
                  </a:txBody>
                  <a:tcPr/>
                </a:tc>
                <a:tc>
                  <a:txBody>
                    <a:bodyPr/>
                    <a:lstStyle/>
                    <a:p>
                      <a:r>
                        <a:rPr lang="en-US" sz="3600" dirty="0" smtClean="0">
                          <a:latin typeface="Times New Roman" pitchFamily="18" charset="0"/>
                          <a:cs typeface="Times New Roman" pitchFamily="18" charset="0"/>
                        </a:rPr>
                        <a:t>Expensive</a:t>
                      </a:r>
                    </a:p>
                    <a:p>
                      <a:r>
                        <a:rPr lang="en-US" sz="3600" dirty="0" smtClean="0">
                          <a:latin typeface="Times New Roman" pitchFamily="18" charset="0"/>
                          <a:cs typeface="Times New Roman" pitchFamily="18" charset="0"/>
                        </a:rPr>
                        <a:t>Air pollution</a:t>
                      </a:r>
                      <a:endParaRPr lang="en-US" sz="3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57200" y="1295400"/>
            <a:ext cx="8001000" cy="923330"/>
          </a:xfrm>
          <a:prstGeom prst="rect">
            <a:avLst/>
          </a:prstGeom>
          <a:noFill/>
        </p:spPr>
        <p:txBody>
          <a:bodyPr wrap="square" rtlCol="0">
            <a:spAutoFit/>
          </a:bodyPr>
          <a:lstStyle/>
          <a:p>
            <a:r>
              <a:rPr lang="en-US" sz="5400" dirty="0" smtClean="0">
                <a:latin typeface="Times New Roman" pitchFamily="18" charset="0"/>
                <a:cs typeface="Times New Roman" pitchFamily="18" charset="0"/>
              </a:rPr>
              <a:t>Part 3: Topic Development</a:t>
            </a:r>
            <a:endParaRPr lang="en-US" sz="5400" dirty="0">
              <a:latin typeface="Times New Roman" pitchFamily="18" charset="0"/>
              <a:cs typeface="Times New Roman" pitchFamily="18" charset="0"/>
            </a:endParaRPr>
          </a:p>
        </p:txBody>
      </p:sp>
      <p:sp>
        <p:nvSpPr>
          <p:cNvPr id="50177" name="Rectangle 1"/>
          <p:cNvSpPr>
            <a:spLocks noChangeArrowheads="1"/>
          </p:cNvSpPr>
          <p:nvPr/>
        </p:nvSpPr>
        <p:spPr bwMode="auto">
          <a:xfrm>
            <a:off x="457200" y="3124200"/>
            <a:ext cx="91440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4400" dirty="0" smtClean="0">
                <a:solidFill>
                  <a:srgbClr val="C00000"/>
                </a:solidFill>
                <a:latin typeface="Times New Roman" pitchFamily="18" charset="0"/>
                <a:cs typeface="Times New Roman" pitchFamily="18" charset="0"/>
              </a:rPr>
              <a:t>Topic: Fast food is harmful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209800" y="0"/>
          <a:ext cx="13258800" cy="716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52400" y="685800"/>
            <a:ext cx="8610600" cy="5632311"/>
          </a:xfrm>
          <a:prstGeom prst="rect">
            <a:avLst/>
          </a:prstGeom>
          <a:noFill/>
        </p:spPr>
        <p:txBody>
          <a:bodyPr wrap="square" rtlCol="0">
            <a:spAutoFit/>
          </a:bodyPr>
          <a:lstStyle/>
          <a:p>
            <a:r>
              <a:rPr lang="en-US" sz="4000" dirty="0" smtClean="0">
                <a:latin typeface="Times New Roman" pitchFamily="18" charset="0"/>
                <a:cs typeface="Times New Roman" pitchFamily="18" charset="0"/>
              </a:rPr>
              <a:t>Fast food is more and more popular. However, it’s undeniable that fast food is harmful</a:t>
            </a:r>
          </a:p>
          <a:p>
            <a:endParaRPr lang="en-US" sz="4000" dirty="0" smtClean="0">
              <a:latin typeface="Times New Roman" pitchFamily="18" charset="0"/>
              <a:cs typeface="Times New Roman" pitchFamily="18" charset="0"/>
            </a:endParaRPr>
          </a:p>
          <a:p>
            <a:r>
              <a:rPr lang="en-US" sz="4000" u="sng" dirty="0" smtClean="0">
                <a:latin typeface="Times New Roman" pitchFamily="18" charset="0"/>
                <a:cs typeface="Times New Roman" pitchFamily="18" charset="0"/>
              </a:rPr>
              <a:t>Firstly</a:t>
            </a:r>
            <a:r>
              <a:rPr lang="en-US" sz="4000" dirty="0" smtClean="0">
                <a:latin typeface="Times New Roman" pitchFamily="18" charset="0"/>
                <a:cs typeface="Times New Roman" pitchFamily="18" charset="0"/>
              </a:rPr>
              <a:t>, fast food contains high amounts of cholesterol and salt  that have negative effects on blood pressure and other health problems.</a:t>
            </a: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0" y="914400"/>
            <a:ext cx="9144000" cy="5632311"/>
          </a:xfrm>
          <a:prstGeom prst="rect">
            <a:avLst/>
          </a:prstGeom>
          <a:noFill/>
        </p:spPr>
        <p:txBody>
          <a:bodyPr wrap="square" rtlCol="0">
            <a:spAutoFit/>
          </a:bodyPr>
          <a:lstStyle/>
          <a:p>
            <a:r>
              <a:rPr lang="en-US" sz="4000" dirty="0" smtClean="0">
                <a:latin typeface="Times New Roman" pitchFamily="18" charset="0"/>
                <a:cs typeface="Times New Roman" pitchFamily="18" charset="0"/>
              </a:rPr>
              <a:t>Secondly, the environment is affected by fast food. People eat and then throw the plastic bags and paper wrappings.</a:t>
            </a:r>
          </a:p>
          <a:p>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Thirdly, the young tend to eat fast food more than traditional food so of course, there is a rapid decline of traditional food’s profit.</a:t>
            </a: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304800" y="1981200"/>
            <a:ext cx="8839200" cy="3170099"/>
          </a:xfrm>
          <a:prstGeom prst="rect">
            <a:avLst/>
          </a:prstGeom>
          <a:noFill/>
        </p:spPr>
        <p:txBody>
          <a:bodyPr wrap="square" rtlCol="0">
            <a:spAutoFit/>
          </a:bodyPr>
          <a:lstStyle/>
          <a:p>
            <a:r>
              <a:rPr lang="en-US" sz="4000" dirty="0" smtClean="0">
                <a:latin typeface="Times New Roman" pitchFamily="18" charset="0"/>
                <a:cs typeface="Times New Roman" pitchFamily="18" charset="0"/>
              </a:rPr>
              <a:t>In conclusion, due to serious side effects of fast food above, you should decrease your fast food consumption and head towards a healthier way of eating.</a:t>
            </a:r>
          </a:p>
          <a:p>
            <a:endParaRPr lang="en-US"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685800" y="609600"/>
            <a:ext cx="75438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What are possible ways go make people eat less fast food?</a:t>
            </a:r>
            <a:endParaRPr lang="en-US" sz="4000" dirty="0">
              <a:latin typeface="Times New Roman" pitchFamily="18" charset="0"/>
              <a:cs typeface="Times New Roman" pitchFamily="18" charset="0"/>
            </a:endParaRPr>
          </a:p>
        </p:txBody>
      </p:sp>
      <p:sp>
        <p:nvSpPr>
          <p:cNvPr id="7" name="TextBox 6"/>
          <p:cNvSpPr txBox="1"/>
          <p:nvPr/>
        </p:nvSpPr>
        <p:spPr>
          <a:xfrm>
            <a:off x="914400" y="2286000"/>
            <a:ext cx="7620000" cy="1323439"/>
          </a:xfrm>
          <a:prstGeom prst="rect">
            <a:avLst/>
          </a:prstGeom>
          <a:noFill/>
        </p:spPr>
        <p:txBody>
          <a:bodyPr wrap="square" rtlCol="0">
            <a:spAutoFit/>
          </a:bodyPr>
          <a:lstStyle/>
          <a:p>
            <a:r>
              <a:rPr lang="en-US" sz="4000" dirty="0" smtClean="0">
                <a:latin typeface="Times New Roman" pitchFamily="18" charset="0"/>
                <a:cs typeface="Times New Roman" pitchFamily="18" charset="0"/>
              </a:rPr>
              <a:t>+ raise awareness of people about the drawbacks of fast food</a:t>
            </a:r>
            <a:endParaRPr lang="en-US" sz="4000" dirty="0">
              <a:latin typeface="Times New Roman" pitchFamily="18" charset="0"/>
              <a:cs typeface="Times New Roman" pitchFamily="18" charset="0"/>
            </a:endParaRPr>
          </a:p>
        </p:txBody>
      </p:sp>
      <p:sp>
        <p:nvSpPr>
          <p:cNvPr id="8" name="TextBox 7"/>
          <p:cNvSpPr txBox="1"/>
          <p:nvPr/>
        </p:nvSpPr>
        <p:spPr>
          <a:xfrm>
            <a:off x="914400" y="3886200"/>
            <a:ext cx="65532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+limit fast food advertising </a:t>
            </a:r>
            <a:endParaRPr lang="en-US" sz="4000" dirty="0">
              <a:latin typeface="Times New Roman" pitchFamily="18" charset="0"/>
              <a:cs typeface="Times New Roman" pitchFamily="18" charset="0"/>
            </a:endParaRPr>
          </a:p>
        </p:txBody>
      </p:sp>
      <p:sp>
        <p:nvSpPr>
          <p:cNvPr id="9" name="TextBox 8"/>
          <p:cNvSpPr txBox="1"/>
          <p:nvPr/>
        </p:nvSpPr>
        <p:spPr>
          <a:xfrm>
            <a:off x="914400" y="4800600"/>
            <a:ext cx="7162800" cy="1323439"/>
          </a:xfrm>
          <a:prstGeom prst="rect">
            <a:avLst/>
          </a:prstGeom>
          <a:noFill/>
        </p:spPr>
        <p:txBody>
          <a:bodyPr wrap="square" rtlCol="0">
            <a:spAutoFit/>
          </a:bodyPr>
          <a:lstStyle/>
          <a:p>
            <a:r>
              <a:rPr lang="en-US" sz="4000" dirty="0" smtClean="0">
                <a:latin typeface="Times New Roman" pitchFamily="18" charset="0"/>
                <a:cs typeface="Times New Roman" pitchFamily="18" charset="0"/>
              </a:rPr>
              <a:t>+propagandize the benefits of eating fresh food</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74161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SPEAKING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828800"/>
            <a:ext cx="8229600" cy="4525963"/>
          </a:xfrm>
        </p:spPr>
        <p:txBody>
          <a:bodyPr>
            <a:normAutofit/>
          </a:bodyPr>
          <a:lstStyle/>
          <a:p>
            <a:pPr marL="0" indent="0">
              <a:buNone/>
            </a:pPr>
            <a:r>
              <a:rPr lang="en-US" sz="4000" dirty="0" smtClean="0">
                <a:latin typeface="Times New Roman" pitchFamily="18" charset="0"/>
                <a:cs typeface="Times New Roman" pitchFamily="18" charset="0"/>
              </a:rPr>
              <a:t>Part 1:  Social Interaction</a:t>
            </a:r>
          </a:p>
        </p:txBody>
      </p:sp>
      <p:sp>
        <p:nvSpPr>
          <p:cNvPr id="4" name="TextBox 3"/>
          <p:cNvSpPr txBox="1"/>
          <p:nvPr/>
        </p:nvSpPr>
        <p:spPr>
          <a:xfrm>
            <a:off x="2209800" y="3124200"/>
            <a:ext cx="3200400" cy="1446550"/>
          </a:xfrm>
          <a:prstGeom prst="rect">
            <a:avLst/>
          </a:prstGeom>
          <a:noFill/>
        </p:spPr>
        <p:txBody>
          <a:bodyPr wrap="square" rtlCol="0">
            <a:spAutoFit/>
          </a:bodyPr>
          <a:lstStyle/>
          <a:p>
            <a:pPr>
              <a:buFont typeface="Wingdings" pitchFamily="2" charset="2"/>
              <a:buChar char="Ø"/>
            </a:pPr>
            <a:r>
              <a:rPr lang="en-US" sz="4400" dirty="0" smtClean="0">
                <a:latin typeface="Times New Roman" pitchFamily="18" charset="0"/>
                <a:cs typeface="Times New Roman" pitchFamily="18" charset="0"/>
              </a:rPr>
              <a:t>Studying </a:t>
            </a:r>
          </a:p>
          <a:p>
            <a:pPr>
              <a:buFont typeface="Wingdings" pitchFamily="2" charset="2"/>
              <a:buChar char="Ø"/>
            </a:pPr>
            <a:r>
              <a:rPr lang="en-US" sz="4400" dirty="0" smtClean="0">
                <a:latin typeface="Times New Roman" pitchFamily="18" charset="0"/>
                <a:cs typeface="Times New Roman" pitchFamily="18" charset="0"/>
              </a:rPr>
              <a:t>Fashion </a:t>
            </a:r>
            <a:endParaRPr lang="en-US" sz="4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95795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491836" y="609600"/>
            <a:ext cx="7924800"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How can companies make fast food less harmful?</a:t>
            </a:r>
            <a:endParaRPr lang="en-US" sz="4000" dirty="0">
              <a:latin typeface="Times New Roman" pitchFamily="18" charset="0"/>
              <a:cs typeface="Times New Roman" pitchFamily="18" charset="0"/>
            </a:endParaRPr>
          </a:p>
        </p:txBody>
      </p:sp>
      <p:sp>
        <p:nvSpPr>
          <p:cNvPr id="5" name="TextBox 4"/>
          <p:cNvSpPr txBox="1"/>
          <p:nvPr/>
        </p:nvSpPr>
        <p:spPr>
          <a:xfrm>
            <a:off x="990600" y="2465457"/>
            <a:ext cx="60198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 use fresh ingredients</a:t>
            </a:r>
            <a:endParaRPr lang="en-US" sz="4000" dirty="0">
              <a:latin typeface="Times New Roman" pitchFamily="18" charset="0"/>
              <a:cs typeface="Times New Roman" pitchFamily="18" charset="0"/>
            </a:endParaRPr>
          </a:p>
        </p:txBody>
      </p:sp>
      <p:sp>
        <p:nvSpPr>
          <p:cNvPr id="6" name="TextBox 5"/>
          <p:cNvSpPr txBox="1"/>
          <p:nvPr/>
        </p:nvSpPr>
        <p:spPr>
          <a:xfrm>
            <a:off x="1011382" y="3442202"/>
            <a:ext cx="50292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 ensure food safety</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1466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57200" y="959262"/>
            <a:ext cx="800100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Do you think the disadvantages of fast food </a:t>
            </a:r>
            <a:r>
              <a:rPr lang="en-US" sz="4000" dirty="0" err="1" smtClean="0">
                <a:latin typeface="Times New Roman" pitchFamily="18" charset="0"/>
                <a:cs typeface="Times New Roman" pitchFamily="18" charset="0"/>
              </a:rPr>
              <a:t>outweight</a:t>
            </a:r>
            <a:r>
              <a:rPr lang="en-US" sz="4000" dirty="0" smtClean="0">
                <a:latin typeface="Times New Roman" pitchFamily="18" charset="0"/>
                <a:cs typeface="Times New Roman" pitchFamily="18" charset="0"/>
              </a:rPr>
              <a:t> its advantages?</a:t>
            </a:r>
            <a:endParaRPr lang="en-US" sz="4000" dirty="0">
              <a:latin typeface="Times New Roman" pitchFamily="18" charset="0"/>
              <a:cs typeface="Times New Roman" pitchFamily="18" charset="0"/>
            </a:endParaRPr>
          </a:p>
        </p:txBody>
      </p:sp>
      <p:sp>
        <p:nvSpPr>
          <p:cNvPr id="6" name="TextBox 5"/>
          <p:cNvSpPr txBox="1"/>
          <p:nvPr/>
        </p:nvSpPr>
        <p:spPr>
          <a:xfrm>
            <a:off x="533400" y="2667000"/>
            <a:ext cx="7924800" cy="31700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Yes. Although eating fast food helps us save time and money, its harmfulness is undeniable. So I think </a:t>
            </a:r>
            <a:r>
              <a:rPr lang="en-US" sz="4000" smtClean="0">
                <a:latin typeface="Times New Roman" pitchFamily="18" charset="0"/>
                <a:cs typeface="Times New Roman" pitchFamily="18" charset="0"/>
              </a:rPr>
              <a:t>the disadvantages </a:t>
            </a:r>
            <a:r>
              <a:rPr lang="en-US" sz="4000" dirty="0" smtClean="0">
                <a:latin typeface="Times New Roman" pitchFamily="18" charset="0"/>
                <a:cs typeface="Times New Roman" pitchFamily="18" charset="0"/>
              </a:rPr>
              <a:t>of fast food </a:t>
            </a:r>
            <a:r>
              <a:rPr lang="en-US" sz="4000" dirty="0" err="1" smtClean="0">
                <a:latin typeface="Times New Roman" pitchFamily="18" charset="0"/>
                <a:cs typeface="Times New Roman" pitchFamily="18" charset="0"/>
              </a:rPr>
              <a:t>outweight</a:t>
            </a:r>
            <a:r>
              <a:rPr lang="en-US" sz="4000" dirty="0" smtClean="0">
                <a:latin typeface="Times New Roman" pitchFamily="18" charset="0"/>
                <a:cs typeface="Times New Roman" pitchFamily="18" charset="0"/>
              </a:rPr>
              <a:t> its advantages.</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6174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WRITING</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4000" b="1"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TASK 1</a:t>
            </a:r>
          </a:p>
          <a:p>
            <a:pPr marL="0" indent="0">
              <a:buNone/>
            </a:pPr>
            <a:r>
              <a:rPr lang="en-US" sz="4000" dirty="0" smtClean="0">
                <a:latin typeface="Times New Roman" pitchFamily="18" charset="0"/>
                <a:cs typeface="Times New Roman" pitchFamily="18" charset="0"/>
              </a:rPr>
              <a:t>	Write a letter</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08313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228600" y="381000"/>
            <a:ext cx="8686800" cy="6247864"/>
          </a:xfrm>
          <a:prstGeom prst="rect">
            <a:avLst/>
          </a:prstGeom>
          <a:noFill/>
        </p:spPr>
        <p:txBody>
          <a:bodyPr wrap="square" rtlCol="0">
            <a:spAutoFit/>
          </a:bodyPr>
          <a:lstStyle/>
          <a:p>
            <a:r>
              <a:rPr lang="en-US" sz="4000" dirty="0" smtClean="0">
                <a:latin typeface="Times New Roman" pitchFamily="18" charset="0"/>
                <a:cs typeface="Times New Roman" pitchFamily="18" charset="0"/>
              </a:rPr>
              <a:t>You have a full-time job and are also doing a part-time evening course. You now find that you cannot continue the course. Write a letter to the course tutor. In your letter:</a:t>
            </a:r>
          </a:p>
          <a:p>
            <a:r>
              <a:rPr lang="en-US" sz="4000" dirty="0" smtClean="0">
                <a:latin typeface="Times New Roman" pitchFamily="18" charset="0"/>
                <a:cs typeface="Times New Roman" pitchFamily="18" charset="0"/>
              </a:rPr>
              <a:t>+describe the situation</a:t>
            </a:r>
          </a:p>
          <a:p>
            <a:r>
              <a:rPr lang="en-US" sz="4000" dirty="0" smtClean="0">
                <a:latin typeface="Times New Roman" pitchFamily="18" charset="0"/>
                <a:cs typeface="Times New Roman" pitchFamily="18" charset="0"/>
              </a:rPr>
              <a:t>+explain why you cannot continue at this time</a:t>
            </a:r>
          </a:p>
          <a:p>
            <a:r>
              <a:rPr lang="en-US" sz="4000" dirty="0" smtClean="0">
                <a:latin typeface="Times New Roman" pitchFamily="18" charset="0"/>
                <a:cs typeface="Times New Roman" pitchFamily="18" charset="0"/>
              </a:rPr>
              <a:t>+say what action you would like to take</a:t>
            </a: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228600" y="76200"/>
            <a:ext cx="8534400" cy="6863417"/>
          </a:xfrm>
          <a:prstGeom prst="rect">
            <a:avLst/>
          </a:prstGeom>
          <a:noFill/>
        </p:spPr>
        <p:txBody>
          <a:bodyPr wrap="square" rtlCol="0">
            <a:spAutoFit/>
          </a:bodyPr>
          <a:lstStyle/>
          <a:p>
            <a:r>
              <a:rPr lang="en-US" sz="4000" dirty="0" smtClean="0">
                <a:latin typeface="Times New Roman" pitchFamily="18" charset="0"/>
                <a:cs typeface="Times New Roman" pitchFamily="18" charset="0"/>
              </a:rPr>
              <a:t>Dear </a:t>
            </a:r>
            <a:r>
              <a:rPr lang="en-US" sz="4000" dirty="0" err="1" smtClean="0">
                <a:latin typeface="Times New Roman" pitchFamily="18" charset="0"/>
                <a:cs typeface="Times New Roman" pitchFamily="18" charset="0"/>
              </a:rPr>
              <a:t>Mr</a:t>
            </a:r>
            <a:r>
              <a:rPr lang="en-US" sz="4000" dirty="0" smtClean="0">
                <a:latin typeface="Times New Roman" pitchFamily="18" charset="0"/>
                <a:cs typeface="Times New Roman" pitchFamily="18" charset="0"/>
              </a:rPr>
              <a:t> Richard,</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I registered for the Social Marketing evening course at the Cambridge Institute of Technology last July. This is a useful course for my professional growth but sadly it contradicts my office schedule and I find no other way than to discontinue it. I am hoping that you would allow me to continue it online instead.  </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228600" y="0"/>
            <a:ext cx="8915400" cy="7478970"/>
          </a:xfrm>
          <a:prstGeom prst="rect">
            <a:avLst/>
          </a:prstGeom>
          <a:noFill/>
        </p:spPr>
        <p:txBody>
          <a:bodyPr wrap="square" rtlCol="0">
            <a:spAutoFit/>
          </a:bodyPr>
          <a:lstStyle/>
          <a:p>
            <a:r>
              <a:rPr lang="en-US" sz="4000" dirty="0" smtClean="0">
                <a:latin typeface="Times New Roman" pitchFamily="18" charset="0"/>
                <a:cs typeface="Times New Roman" pitchFamily="18" charset="0"/>
              </a:rPr>
              <a:t>The course started on July 4th, 2018 and the class is scheduled for every other day from 7.00 pm to 9.00 pm which is intended for employees like me. I joined the lectures for the first two weeks without any problem. However, I have recently been assigned to some new tasks in my office and I cannot leave my desk before 7.30 pm. Hence, I cannot continue this course as the timing contradicts my office hours.</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52400" y="228600"/>
            <a:ext cx="9220200" cy="7109639"/>
          </a:xfrm>
          <a:prstGeom prst="rect">
            <a:avLst/>
          </a:prstGeom>
          <a:noFill/>
        </p:spPr>
        <p:txBody>
          <a:bodyPr wrap="square" rtlCol="0">
            <a:spAutoFit/>
          </a:bodyPr>
          <a:lstStyle/>
          <a:p>
            <a:r>
              <a:rPr lang="en-US" sz="3800" dirty="0" smtClean="0">
                <a:latin typeface="Times New Roman" pitchFamily="18" charset="0"/>
                <a:cs typeface="Times New Roman" pitchFamily="18" charset="0"/>
              </a:rPr>
              <a:t>As a solution and since I really want to complete this course, I would request you to let me continue it online. I have already talked to </a:t>
            </a:r>
            <a:r>
              <a:rPr lang="en-US" sz="3800" dirty="0" err="1" smtClean="0">
                <a:latin typeface="Times New Roman" pitchFamily="18" charset="0"/>
                <a:cs typeface="Times New Roman" pitchFamily="18" charset="0"/>
              </a:rPr>
              <a:t>Mr</a:t>
            </a:r>
            <a:r>
              <a:rPr lang="en-US" sz="3800" dirty="0" smtClean="0">
                <a:latin typeface="Times New Roman" pitchFamily="18" charset="0"/>
                <a:cs typeface="Times New Roman" pitchFamily="18" charset="0"/>
              </a:rPr>
              <a:t> Leonardo, the admin manager, and he recommended me the online course. If you permit me to continue it online, I will be able to watch the recorded lectures and attend the final exam at the end of this course.</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Thanks in advance for your cooperation. I am looking forward to hearing from you soon.</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Yours sincerely,</a:t>
            </a:r>
            <a:br>
              <a:rPr lang="en-US" sz="3800" dirty="0" smtClean="0">
                <a:latin typeface="Times New Roman" pitchFamily="18" charset="0"/>
                <a:cs typeface="Times New Roman" pitchFamily="18" charset="0"/>
              </a:rPr>
            </a:br>
            <a:endParaRPr lang="en-US" sz="3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228600" y="70783"/>
            <a:ext cx="8915400" cy="6863417"/>
          </a:xfrm>
          <a:prstGeom prst="rect">
            <a:avLst/>
          </a:prstGeom>
          <a:noFill/>
        </p:spPr>
        <p:txBody>
          <a:bodyPr wrap="square" rtlCol="0">
            <a:spAutoFit/>
          </a:bodyPr>
          <a:lstStyle/>
          <a:p>
            <a:r>
              <a:rPr lang="en-US" sz="4000" dirty="0" smtClean="0">
                <a:latin typeface="Times New Roman" pitchFamily="18" charset="0"/>
                <a:cs typeface="Times New Roman" pitchFamily="18" charset="0"/>
              </a:rPr>
              <a:t>Dear </a:t>
            </a:r>
            <a:r>
              <a:rPr lang="en-US" sz="4000" dirty="0" err="1" smtClean="0">
                <a:latin typeface="Times New Roman" pitchFamily="18" charset="0"/>
                <a:cs typeface="Times New Roman" pitchFamily="18" charset="0"/>
              </a:rPr>
              <a:t>Mr</a:t>
            </a:r>
            <a:r>
              <a:rPr lang="en-US" sz="4000" dirty="0" smtClean="0">
                <a:latin typeface="Times New Roman" pitchFamily="18" charset="0"/>
                <a:cs typeface="Times New Roman" pitchFamily="18" charset="0"/>
              </a:rPr>
              <a:t> Smith,</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I trust you are doing great. I would like to inform you that I am unable to continue your evening lectures on computer networking course due to the recent responsibilities in my office. As an IT officer in a bank, I find this course enormously important and relevant to my profession. I am hoping that you would allow me to take the online course instead.</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304800" y="762000"/>
            <a:ext cx="8458200" cy="4401205"/>
          </a:xfrm>
          <a:prstGeom prst="rect">
            <a:avLst/>
          </a:prstGeom>
          <a:noFill/>
        </p:spPr>
        <p:txBody>
          <a:bodyPr wrap="square" rtlCol="0">
            <a:spAutoFit/>
          </a:bodyPr>
          <a:lstStyle/>
          <a:p>
            <a:r>
              <a:rPr lang="en-US" sz="4000" dirty="0" smtClean="0">
                <a:latin typeface="Times New Roman" pitchFamily="18" charset="0"/>
                <a:cs typeface="Times New Roman" pitchFamily="18" charset="0"/>
              </a:rPr>
              <a:t>My bank is going to open two new branches in Chittagong and I have to stay there for approximately 3 to 4 months to manage the branding, advertising and operational activities. In that case, I am afraid I am unable to attend your lectures.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228600" y="381000"/>
            <a:ext cx="8763000" cy="6247864"/>
          </a:xfrm>
          <a:prstGeom prst="rect">
            <a:avLst/>
          </a:prstGeom>
          <a:noFill/>
        </p:spPr>
        <p:txBody>
          <a:bodyPr wrap="square" rtlCol="0">
            <a:spAutoFit/>
          </a:bodyPr>
          <a:lstStyle/>
          <a:p>
            <a:r>
              <a:rPr lang="en-US" sz="4000" dirty="0" smtClean="0">
                <a:latin typeface="Times New Roman" pitchFamily="18" charset="0"/>
                <a:cs typeface="Times New Roman" pitchFamily="18" charset="0"/>
              </a:rPr>
              <a:t>Hence, it is my humble request to you to transfer my course from classroom lectures type to online lectures. This would enable me to finish the course wherever I stay for my professional needs. I would be much obliged for your cooperation in this matter.</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I am looking forward to receiving your positive response soon.</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Yours sincerely,</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09600" y="511314"/>
            <a:ext cx="8305800"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000" dirty="0" smtClean="0">
                <a:latin typeface="Times New Roman" pitchFamily="18" charset="0"/>
                <a:ea typeface="Times" pitchFamily="34" charset="0"/>
                <a:cs typeface="Times New Roman" pitchFamily="18" charset="0"/>
              </a:rPr>
              <a:t>What is your major? Are you interested in what you learn?</a:t>
            </a:r>
            <a:endParaRPr lang="en-US" sz="4000" dirty="0">
              <a:latin typeface="Times New Roman" pitchFamily="18" charset="0"/>
              <a:ea typeface="Times" pitchFamily="34" charset="0"/>
              <a:cs typeface="Times New Roman" pitchFamily="18" charset="0"/>
            </a:endParaRPr>
          </a:p>
        </p:txBody>
      </p:sp>
      <p:sp>
        <p:nvSpPr>
          <p:cNvPr id="5" name="TextBox 4"/>
          <p:cNvSpPr txBox="1"/>
          <p:nvPr/>
        </p:nvSpPr>
        <p:spPr>
          <a:xfrm>
            <a:off x="381000" y="2286000"/>
            <a:ext cx="8458200"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My major is History. It’s really fascinating to learn about how the society we live in changed. Our world is shaped by the past, and to understand the world of today, we need to understand the events that created it. </a:t>
            </a:r>
            <a:endParaRPr lang="en-US" sz="4000" dirty="0">
              <a:latin typeface="Times New Roman" pitchFamily="18" charset="0"/>
              <a:cs typeface="Times New Roman" pitchFamily="18" charset="0"/>
            </a:endParaRPr>
          </a:p>
        </p:txBody>
      </p:sp>
      <p:pic>
        <p:nvPicPr>
          <p:cNvPr id="6" name="what's your major.mp3">
            <a:hlinkClick r:id="" action="ppaction://media"/>
          </p:cNvPr>
          <p:cNvPicPr>
            <a:picLocks noGrp="1" noRot="1" noChangeAspect="1"/>
          </p:cNvPicPr>
          <p:nvPr>
            <p:ph idx="1"/>
            <a:audioFile r:link="rId1"/>
          </p:nvPr>
        </p:nvPicPr>
        <p:blipFill>
          <a:blip r:embed="rId4"/>
          <a:stretch>
            <a:fillRect/>
          </a:stretch>
        </p:blipFill>
        <p:spPr>
          <a:xfrm>
            <a:off x="7239000" y="1219200"/>
            <a:ext cx="914400" cy="914400"/>
          </a:xfrm>
          <a:prstGeom prst="rect">
            <a:avLst/>
          </a:prstGeom>
        </p:spPr>
      </p:pic>
    </p:spTree>
    <p:extLst>
      <p:ext uri="{BB962C8B-B14F-4D97-AF65-F5344CB8AC3E}">
        <p14:creationId xmlns="" xmlns:p14="http://schemas.microsoft.com/office/powerpoint/2010/main" val="185906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5103" fill="hold"/>
                                        <p:tgtEl>
                                          <p:spTgt spid="6"/>
                                        </p:tgtEl>
                                      </p:cBhvr>
                                    </p:cmd>
                                  </p:childTnLst>
                                </p:cTn>
                              </p:par>
                            </p:childTnLst>
                          </p:cTn>
                        </p:par>
                      </p:childTnLst>
                    </p:cTn>
                  </p:par>
                </p:childTnLst>
              </p:cTn>
              <p:nextCondLst>
                <p:cond evt="onClick" delay="0">
                  <p:tgtEl>
                    <p:spTgt spid="6"/>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09600" y="2209800"/>
            <a:ext cx="7467600" cy="31700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u="sng" dirty="0" smtClean="0">
                <a:latin typeface="Times New Roman" pitchFamily="18" charset="0"/>
                <a:cs typeface="Times New Roman" pitchFamily="18" charset="0"/>
              </a:rPr>
              <a:t>Secondly</a:t>
            </a:r>
            <a:r>
              <a:rPr lang="en-US" sz="4000" dirty="0" smtClean="0">
                <a:latin typeface="Times New Roman" pitchFamily="18" charset="0"/>
                <a:cs typeface="Times New Roman" pitchFamily="18" charset="0"/>
              </a:rPr>
              <a:t>, fast food is loaded with fats and carbs. It means that you are taking in large amount of unhealthy calories which leads to weight gain and ultimately obesity.</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692746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33400" y="2057400"/>
            <a:ext cx="7924800"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000" u="sng" dirty="0" smtClean="0">
                <a:latin typeface="Times New Roman" pitchFamily="18" charset="0"/>
                <a:cs typeface="Times New Roman" pitchFamily="18" charset="0"/>
              </a:rPr>
              <a:t>Finally</a:t>
            </a:r>
            <a:r>
              <a:rPr lang="en-US" sz="4000" dirty="0" smtClean="0">
                <a:latin typeface="Times New Roman" pitchFamily="18" charset="0"/>
                <a:cs typeface="Times New Roman" pitchFamily="18" charset="0"/>
              </a:rPr>
              <a:t>, the food is rapidly prepared, remarkably cheap and served immediately in fast-food restaurants. Food safety is not remained.</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1325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04800" y="633680"/>
            <a:ext cx="853440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What do you find most interesting about your course?</a:t>
            </a:r>
            <a:endParaRPr lang="en-US" sz="4000" dirty="0">
              <a:latin typeface="Times New Roman" pitchFamily="18" charset="0"/>
              <a:cs typeface="Times New Roman" pitchFamily="18" charset="0"/>
            </a:endParaRPr>
          </a:p>
        </p:txBody>
      </p:sp>
      <p:sp>
        <p:nvSpPr>
          <p:cNvPr id="5" name="TextBox 4"/>
          <p:cNvSpPr txBox="1"/>
          <p:nvPr/>
        </p:nvSpPr>
        <p:spPr>
          <a:xfrm>
            <a:off x="304800" y="2590800"/>
            <a:ext cx="8382000" cy="25545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I can learn about the culture of  England and America. It’s very helpful and interesting. I enrich knowledge and broaden my mind about the world. </a:t>
            </a:r>
            <a:endParaRPr lang="en-US" sz="4000" dirty="0">
              <a:latin typeface="Times New Roman" pitchFamily="18" charset="0"/>
              <a:cs typeface="Times New Roman" pitchFamily="18" charset="0"/>
            </a:endParaRPr>
          </a:p>
        </p:txBody>
      </p:sp>
      <p:pic>
        <p:nvPicPr>
          <p:cNvPr id="6" name="what do you find most interesting about your course.mp3">
            <a:hlinkClick r:id="" action="ppaction://media"/>
          </p:cNvPr>
          <p:cNvPicPr>
            <a:picLocks noGrp="1" noRot="1" noChangeAspect="1"/>
          </p:cNvPicPr>
          <p:nvPr>
            <p:ph idx="1"/>
            <a:audioFile r:link="rId1"/>
          </p:nvPr>
        </p:nvPicPr>
        <p:blipFill>
          <a:blip r:embed="rId4"/>
          <a:stretch>
            <a:fillRect/>
          </a:stretch>
        </p:blipFill>
        <p:spPr>
          <a:xfrm>
            <a:off x="7391400" y="1600200"/>
            <a:ext cx="762000" cy="762000"/>
          </a:xfrm>
          <a:prstGeom prst="rect">
            <a:avLst/>
          </a:prstGeom>
        </p:spPr>
      </p:pic>
    </p:spTree>
    <p:extLst>
      <p:ext uri="{BB962C8B-B14F-4D97-AF65-F5344CB8AC3E}">
        <p14:creationId xmlns="" xmlns:p14="http://schemas.microsoft.com/office/powerpoint/2010/main" val="420153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4528" fill="hold"/>
                                        <p:tgtEl>
                                          <p:spTgt spid="6"/>
                                        </p:tgtEl>
                                      </p:cBhvr>
                                    </p:cmd>
                                  </p:childTnLst>
                                </p:cTn>
                              </p:par>
                            </p:childTnLst>
                          </p:cTn>
                        </p:par>
                      </p:childTnLst>
                    </p:cTn>
                  </p:par>
                </p:childTnLst>
              </p:cTn>
              <p:nextCondLst>
                <p:cond evt="onClick" delay="0">
                  <p:tgtEl>
                    <p:spTgt spid="6"/>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33400" y="457200"/>
            <a:ext cx="62484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Do you care about fashion?</a:t>
            </a:r>
            <a:endParaRPr lang="en-US" sz="4000" dirty="0">
              <a:latin typeface="Times New Roman" pitchFamily="18" charset="0"/>
              <a:cs typeface="Times New Roman" pitchFamily="18" charset="0"/>
            </a:endParaRPr>
          </a:p>
        </p:txBody>
      </p:sp>
      <p:sp>
        <p:nvSpPr>
          <p:cNvPr id="5" name="TextBox 4"/>
          <p:cNvSpPr txBox="1"/>
          <p:nvPr/>
        </p:nvSpPr>
        <p:spPr>
          <a:xfrm>
            <a:off x="533400" y="2286000"/>
            <a:ext cx="8305800"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No, I don’t really care about fashion. I’m not focused on the outfits. I just wear something that make me feel comfortable and look neat</a:t>
            </a:r>
            <a:endParaRPr lang="en-US" sz="4000" dirty="0">
              <a:latin typeface="Times New Roman" pitchFamily="18" charset="0"/>
              <a:cs typeface="Times New Roman" pitchFamily="18" charset="0"/>
            </a:endParaRPr>
          </a:p>
        </p:txBody>
      </p:sp>
      <p:pic>
        <p:nvPicPr>
          <p:cNvPr id="6" name="do you care about fashion.mp3">
            <a:hlinkClick r:id="" action="ppaction://media"/>
          </p:cNvPr>
          <p:cNvPicPr>
            <a:picLocks noGrp="1" noRot="1" noChangeAspect="1"/>
          </p:cNvPicPr>
          <p:nvPr>
            <p:ph idx="1"/>
            <a:audioFile r:link="rId1"/>
          </p:nvPr>
        </p:nvPicPr>
        <p:blipFill>
          <a:blip r:embed="rId4"/>
          <a:stretch>
            <a:fillRect/>
          </a:stretch>
        </p:blipFill>
        <p:spPr>
          <a:xfrm>
            <a:off x="6934200" y="1066800"/>
            <a:ext cx="990600" cy="990600"/>
          </a:xfrm>
          <a:prstGeom prst="rect">
            <a:avLst/>
          </a:prstGeom>
        </p:spPr>
      </p:pic>
    </p:spTree>
    <p:extLst>
      <p:ext uri="{BB962C8B-B14F-4D97-AF65-F5344CB8AC3E}">
        <p14:creationId xmlns="" xmlns:p14="http://schemas.microsoft.com/office/powerpoint/2010/main" val="253242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2857" fill="hold"/>
                                        <p:tgtEl>
                                          <p:spTgt spid="6"/>
                                        </p:tgtEl>
                                      </p:cBhvr>
                                    </p:cmd>
                                  </p:childTnLst>
                                </p:cTn>
                              </p:par>
                            </p:childTnLst>
                          </p:cTn>
                        </p:par>
                      </p:childTnLst>
                    </p:cTn>
                  </p:par>
                </p:childTnLst>
              </p:cTn>
              <p:nextCondLst>
                <p:cond evt="onClick" delay="0">
                  <p:tgtEl>
                    <p:spTgt spid="6"/>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57200" y="457200"/>
            <a:ext cx="8298874"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Do you often wear traditional clothes? If yes, when?</a:t>
            </a:r>
            <a:endParaRPr lang="en-US" sz="4000" dirty="0">
              <a:latin typeface="Times New Roman" pitchFamily="18" charset="0"/>
              <a:cs typeface="Times New Roman" pitchFamily="18" charset="0"/>
            </a:endParaRPr>
          </a:p>
        </p:txBody>
      </p:sp>
      <p:sp>
        <p:nvSpPr>
          <p:cNvPr id="5" name="TextBox 4"/>
          <p:cNvSpPr txBox="1"/>
          <p:nvPr/>
        </p:nvSpPr>
        <p:spPr>
          <a:xfrm>
            <a:off x="609600" y="2514600"/>
            <a:ext cx="7924800"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No, I don’t have many opportunities to wear “</a:t>
            </a:r>
            <a:r>
              <a:rPr lang="en-US" sz="4000" dirty="0" err="1" smtClean="0">
                <a:latin typeface="Times New Roman" pitchFamily="18" charset="0"/>
                <a:cs typeface="Times New Roman" pitchFamily="18" charset="0"/>
              </a:rPr>
              <a:t>ao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dai</a:t>
            </a:r>
            <a:r>
              <a:rPr lang="en-US" sz="4000" dirty="0" smtClean="0">
                <a:latin typeface="Times New Roman" pitchFamily="18" charset="0"/>
                <a:cs typeface="Times New Roman" pitchFamily="18" charset="0"/>
              </a:rPr>
              <a:t>”. I just wear “</a:t>
            </a:r>
            <a:r>
              <a:rPr lang="en-US" sz="4000" dirty="0" err="1" smtClean="0">
                <a:latin typeface="Times New Roman" pitchFamily="18" charset="0"/>
                <a:cs typeface="Times New Roman" pitchFamily="18" charset="0"/>
              </a:rPr>
              <a:t>ao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dai</a:t>
            </a:r>
            <a:r>
              <a:rPr lang="en-US" sz="4000" dirty="0" smtClean="0">
                <a:latin typeface="Times New Roman" pitchFamily="18" charset="0"/>
                <a:cs typeface="Times New Roman" pitchFamily="18" charset="0"/>
              </a:rPr>
              <a:t>” in some special cases like </a:t>
            </a:r>
            <a:r>
              <a:rPr lang="en-US" sz="4000" dirty="0" err="1" smtClean="0">
                <a:latin typeface="Times New Roman" pitchFamily="18" charset="0"/>
                <a:cs typeface="Times New Roman" pitchFamily="18" charset="0"/>
              </a:rPr>
              <a:t>Tet</a:t>
            </a:r>
            <a:r>
              <a:rPr lang="en-US" sz="4000" dirty="0" smtClean="0">
                <a:latin typeface="Times New Roman" pitchFamily="18" charset="0"/>
                <a:cs typeface="Times New Roman" pitchFamily="18" charset="0"/>
              </a:rPr>
              <a:t> holiday or traditional festivals</a:t>
            </a:r>
            <a:endParaRPr lang="en-US" sz="4000" dirty="0">
              <a:latin typeface="Times New Roman" pitchFamily="18" charset="0"/>
              <a:cs typeface="Times New Roman" pitchFamily="18" charset="0"/>
            </a:endParaRPr>
          </a:p>
        </p:txBody>
      </p:sp>
      <p:pic>
        <p:nvPicPr>
          <p:cNvPr id="6" name="do you often wear traditional clothes.mp3">
            <a:hlinkClick r:id="" action="ppaction://media"/>
          </p:cNvPr>
          <p:cNvPicPr>
            <a:picLocks noGrp="1" noRot="1" noChangeAspect="1"/>
          </p:cNvPicPr>
          <p:nvPr>
            <p:ph idx="1"/>
            <a:audioFile r:link="rId1"/>
          </p:nvPr>
        </p:nvPicPr>
        <p:blipFill>
          <a:blip r:embed="rId4"/>
          <a:stretch>
            <a:fillRect/>
          </a:stretch>
        </p:blipFill>
        <p:spPr>
          <a:xfrm>
            <a:off x="7239000" y="1219200"/>
            <a:ext cx="685800" cy="685800"/>
          </a:xfrm>
          <a:prstGeom prst="rect">
            <a:avLst/>
          </a:prstGeom>
        </p:spPr>
      </p:pic>
    </p:spTree>
    <p:extLst>
      <p:ext uri="{BB962C8B-B14F-4D97-AF65-F5344CB8AC3E}">
        <p14:creationId xmlns="" xmlns:p14="http://schemas.microsoft.com/office/powerpoint/2010/main" val="5024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6279" fill="hold"/>
                                        <p:tgtEl>
                                          <p:spTgt spid="6"/>
                                        </p:tgtEl>
                                      </p:cBhvr>
                                    </p:cmd>
                                  </p:childTnLst>
                                </p:cTn>
                              </p:par>
                            </p:childTnLst>
                          </p:cTn>
                        </p:par>
                      </p:childTnLst>
                    </p:cTn>
                  </p:par>
                </p:childTnLst>
              </p:cTn>
              <p:nextCondLst>
                <p:cond evt="onClick" delay="0">
                  <p:tgtEl>
                    <p:spTgt spid="6"/>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85800" y="457200"/>
            <a:ext cx="65532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latin typeface="Times New Roman" pitchFamily="18" charset="0"/>
                <a:cs typeface="Times New Roman" pitchFamily="18" charset="0"/>
              </a:rPr>
              <a:t>What is your </a:t>
            </a:r>
            <a:r>
              <a:rPr lang="en-US" sz="4000" dirty="0" err="1" smtClean="0">
                <a:latin typeface="Times New Roman" pitchFamily="18" charset="0"/>
                <a:cs typeface="Times New Roman" pitchFamily="18" charset="0"/>
              </a:rPr>
              <a:t>favourite</a:t>
            </a:r>
            <a:r>
              <a:rPr lang="en-US" sz="4000" dirty="0" smtClean="0">
                <a:latin typeface="Times New Roman" pitchFamily="18" charset="0"/>
                <a:cs typeface="Times New Roman" pitchFamily="18" charset="0"/>
              </a:rPr>
              <a:t> item of clothing?</a:t>
            </a:r>
            <a:endParaRPr lang="en-US" sz="4000" dirty="0">
              <a:latin typeface="Times New Roman" pitchFamily="18" charset="0"/>
              <a:cs typeface="Times New Roman" pitchFamily="18" charset="0"/>
            </a:endParaRPr>
          </a:p>
        </p:txBody>
      </p:sp>
      <p:sp>
        <p:nvSpPr>
          <p:cNvPr id="5" name="TextBox 4"/>
          <p:cNvSpPr txBox="1"/>
          <p:nvPr/>
        </p:nvSpPr>
        <p:spPr>
          <a:xfrm>
            <a:off x="685800" y="2514600"/>
            <a:ext cx="7696200" cy="1938992"/>
          </a:xfrm>
          <a:prstGeom prst="rect">
            <a:avLst/>
          </a:prstGeom>
          <a:noFill/>
        </p:spPr>
        <p:txBody>
          <a:bodyPr wrap="square" rtlCol="0">
            <a:spAutoFit/>
          </a:bodyPr>
          <a:lstStyle/>
          <a:p>
            <a:r>
              <a:rPr lang="en-US" sz="4000" dirty="0" err="1" smtClean="0">
                <a:latin typeface="Times New Roman" pitchFamily="18" charset="0"/>
                <a:cs typeface="Times New Roman" pitchFamily="18" charset="0"/>
              </a:rPr>
              <a:t>Hoody</a:t>
            </a:r>
            <a:r>
              <a:rPr lang="en-US" sz="4000" dirty="0" smtClean="0">
                <a:latin typeface="Times New Roman" pitchFamily="18" charset="0"/>
                <a:cs typeface="Times New Roman" pitchFamily="18" charset="0"/>
              </a:rPr>
              <a:t>, t-shirt, shirt, skirt, dress, sleeveless shirt, sweater, trousers, jeans, shorts, </a:t>
            </a:r>
          </a:p>
        </p:txBody>
      </p:sp>
      <p:pic>
        <p:nvPicPr>
          <p:cNvPr id="6" name="what is your favourite item of clothing.mp3">
            <a:hlinkClick r:id="" action="ppaction://media"/>
          </p:cNvPr>
          <p:cNvPicPr>
            <a:picLocks noGrp="1" noRot="1" noChangeAspect="1"/>
          </p:cNvPicPr>
          <p:nvPr>
            <p:ph idx="1"/>
            <a:audioFile r:link="rId1"/>
          </p:nvPr>
        </p:nvPicPr>
        <p:blipFill>
          <a:blip r:embed="rId4"/>
          <a:stretch>
            <a:fillRect/>
          </a:stretch>
        </p:blipFill>
        <p:spPr>
          <a:xfrm>
            <a:off x="7315200" y="1676400"/>
            <a:ext cx="1066800"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3405" fill="hold"/>
                                        <p:tgtEl>
                                          <p:spTgt spid="6"/>
                                        </p:tgtEl>
                                      </p:cBhvr>
                                    </p:cmd>
                                  </p:childTnLst>
                                </p:cTn>
                              </p:par>
                            </p:childTnLst>
                          </p:cTn>
                        </p:par>
                      </p:childTnLst>
                    </p:cTn>
                  </p:par>
                </p:childTnLst>
              </p:cTn>
              <p:nextCondLst>
                <p:cond evt="onClick" delay="0">
                  <p:tgtEl>
                    <p:spTgt spid="6"/>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hirt.png"/>
          <p:cNvPicPr>
            <a:picLocks noGrp="1" noChangeAspect="1"/>
          </p:cNvPicPr>
          <p:nvPr>
            <p:ph idx="1"/>
          </p:nvPr>
        </p:nvPicPr>
        <p:blipFill>
          <a:blip r:embed="rId2"/>
          <a:stretch>
            <a:fillRect/>
          </a:stretch>
        </p:blipFill>
        <p:spPr>
          <a:xfrm>
            <a:off x="-304800" y="-59323"/>
            <a:ext cx="10744200" cy="691732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hoes.png"/>
          <p:cNvPicPr>
            <a:picLocks noGrp="1" noChangeAspect="1"/>
          </p:cNvPicPr>
          <p:nvPr>
            <p:ph idx="1"/>
          </p:nvPr>
        </p:nvPicPr>
        <p:blipFill>
          <a:blip r:embed="rId2"/>
          <a:stretch>
            <a:fillRect/>
          </a:stretch>
        </p:blipFill>
        <p:spPr>
          <a:xfrm>
            <a:off x="228600" y="304800"/>
            <a:ext cx="9811827" cy="65532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948</Words>
  <Application>Microsoft Office PowerPoint</Application>
  <PresentationFormat>On-screen Show (4:3)</PresentationFormat>
  <Paragraphs>75</Paragraphs>
  <Slides>31</Slides>
  <Notes>1</Notes>
  <HiddenSlides>0</HiddenSlides>
  <MMClips>5</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SPEAKING &amp; WRITING  VSTEP B1</vt:lpstr>
      <vt:lpstr>SPEAKING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WRITING</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SPEAKING VSTEP B1</dc:title>
  <dc:creator>PC</dc:creator>
  <cp:lastModifiedBy>Admin</cp:lastModifiedBy>
  <cp:revision>33</cp:revision>
  <dcterms:created xsi:type="dcterms:W3CDTF">2018-08-15T10:23:28Z</dcterms:created>
  <dcterms:modified xsi:type="dcterms:W3CDTF">2019-04-06T14:42:04Z</dcterms:modified>
</cp:coreProperties>
</file>