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0" r:id="rId14"/>
    <p:sldId id="268" r:id="rId15"/>
    <p:sldId id="269" r:id="rId16"/>
    <p:sldId id="270"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537" autoAdjust="0"/>
  </p:normalViewPr>
  <p:slideViewPr>
    <p:cSldViewPr snapToGrid="0">
      <p:cViewPr>
        <p:scale>
          <a:sx n="124" d="100"/>
          <a:sy n="124" d="100"/>
        </p:scale>
        <p:origin x="-60" y="-1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967C1B-31C8-416D-8633-0C1E51234C7C}" type="datetimeFigureOut">
              <a:rPr lang="en-US" smtClean="0"/>
              <a:t>5/5/2022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1C44F8-0E61-4185-AFC3-607C88719B48}" type="slidenum">
              <a:rPr lang="en-US" smtClean="0"/>
              <a:t>‹#›</a:t>
            </a:fld>
            <a:endParaRPr lang="en-US"/>
          </a:p>
        </p:txBody>
      </p:sp>
    </p:spTree>
    <p:extLst>
      <p:ext uri="{BB962C8B-B14F-4D97-AF65-F5344CB8AC3E}">
        <p14:creationId xmlns:p14="http://schemas.microsoft.com/office/powerpoint/2010/main" val="3062189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E1C44F8-0E61-4185-AFC3-607C88719B48}" type="slidenum">
              <a:rPr lang="en-US" smtClean="0"/>
              <a:t>3</a:t>
            </a:fld>
            <a:endParaRPr lang="en-US"/>
          </a:p>
        </p:txBody>
      </p:sp>
    </p:spTree>
    <p:extLst>
      <p:ext uri="{BB962C8B-B14F-4D97-AF65-F5344CB8AC3E}">
        <p14:creationId xmlns:p14="http://schemas.microsoft.com/office/powerpoint/2010/main" val="2549957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E1C44F8-0E61-4185-AFC3-607C88719B48}" type="slidenum">
              <a:rPr lang="en-US" smtClean="0"/>
              <a:t>12</a:t>
            </a:fld>
            <a:endParaRPr lang="en-US"/>
          </a:p>
        </p:txBody>
      </p:sp>
    </p:spTree>
    <p:extLst>
      <p:ext uri="{BB962C8B-B14F-4D97-AF65-F5344CB8AC3E}">
        <p14:creationId xmlns:p14="http://schemas.microsoft.com/office/powerpoint/2010/main" val="2766014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E1C44F8-0E61-4185-AFC3-607C88719B48}" type="slidenum">
              <a:rPr lang="en-US" smtClean="0"/>
              <a:t>13</a:t>
            </a:fld>
            <a:endParaRPr lang="en-US"/>
          </a:p>
        </p:txBody>
      </p:sp>
    </p:spTree>
    <p:extLst>
      <p:ext uri="{BB962C8B-B14F-4D97-AF65-F5344CB8AC3E}">
        <p14:creationId xmlns:p14="http://schemas.microsoft.com/office/powerpoint/2010/main" val="2299551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E1C44F8-0E61-4185-AFC3-607C88719B48}" type="slidenum">
              <a:rPr lang="en-US" smtClean="0"/>
              <a:t>14</a:t>
            </a:fld>
            <a:endParaRPr lang="en-US"/>
          </a:p>
        </p:txBody>
      </p:sp>
    </p:spTree>
    <p:extLst>
      <p:ext uri="{BB962C8B-B14F-4D97-AF65-F5344CB8AC3E}">
        <p14:creationId xmlns:p14="http://schemas.microsoft.com/office/powerpoint/2010/main" val="3894148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E1C44F8-0E61-4185-AFC3-607C88719B48}" type="slidenum">
              <a:rPr lang="en-US" smtClean="0"/>
              <a:t>15</a:t>
            </a:fld>
            <a:endParaRPr lang="en-US"/>
          </a:p>
        </p:txBody>
      </p:sp>
    </p:spTree>
    <p:extLst>
      <p:ext uri="{BB962C8B-B14F-4D97-AF65-F5344CB8AC3E}">
        <p14:creationId xmlns:p14="http://schemas.microsoft.com/office/powerpoint/2010/main" val="2716218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E1C44F8-0E61-4185-AFC3-607C88719B48}" type="slidenum">
              <a:rPr lang="en-US" smtClean="0"/>
              <a:t>16</a:t>
            </a:fld>
            <a:endParaRPr lang="en-US"/>
          </a:p>
        </p:txBody>
      </p:sp>
    </p:spTree>
    <p:extLst>
      <p:ext uri="{BB962C8B-B14F-4D97-AF65-F5344CB8AC3E}">
        <p14:creationId xmlns:p14="http://schemas.microsoft.com/office/powerpoint/2010/main" val="1788309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E1C44F8-0E61-4185-AFC3-607C88719B48}" type="slidenum">
              <a:rPr lang="en-US" smtClean="0"/>
              <a:t>17</a:t>
            </a:fld>
            <a:endParaRPr lang="en-US"/>
          </a:p>
        </p:txBody>
      </p:sp>
    </p:spTree>
    <p:extLst>
      <p:ext uri="{BB962C8B-B14F-4D97-AF65-F5344CB8AC3E}">
        <p14:creationId xmlns:p14="http://schemas.microsoft.com/office/powerpoint/2010/main" val="435943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E1C44F8-0E61-4185-AFC3-607C88719B48}" type="slidenum">
              <a:rPr lang="en-US" smtClean="0"/>
              <a:t>4</a:t>
            </a:fld>
            <a:endParaRPr lang="en-US"/>
          </a:p>
        </p:txBody>
      </p:sp>
    </p:spTree>
    <p:extLst>
      <p:ext uri="{BB962C8B-B14F-4D97-AF65-F5344CB8AC3E}">
        <p14:creationId xmlns:p14="http://schemas.microsoft.com/office/powerpoint/2010/main" val="323554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E1C44F8-0E61-4185-AFC3-607C88719B48}" type="slidenum">
              <a:rPr lang="en-US" smtClean="0"/>
              <a:t>5</a:t>
            </a:fld>
            <a:endParaRPr lang="en-US"/>
          </a:p>
        </p:txBody>
      </p:sp>
    </p:spTree>
    <p:extLst>
      <p:ext uri="{BB962C8B-B14F-4D97-AF65-F5344CB8AC3E}">
        <p14:creationId xmlns:p14="http://schemas.microsoft.com/office/powerpoint/2010/main" val="3859480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E1C44F8-0E61-4185-AFC3-607C88719B48}" type="slidenum">
              <a:rPr lang="en-US" smtClean="0"/>
              <a:t>6</a:t>
            </a:fld>
            <a:endParaRPr lang="en-US"/>
          </a:p>
        </p:txBody>
      </p:sp>
    </p:spTree>
    <p:extLst>
      <p:ext uri="{BB962C8B-B14F-4D97-AF65-F5344CB8AC3E}">
        <p14:creationId xmlns:p14="http://schemas.microsoft.com/office/powerpoint/2010/main" val="1168267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E1C44F8-0E61-4185-AFC3-607C88719B48}" type="slidenum">
              <a:rPr lang="en-US" smtClean="0"/>
              <a:t>7</a:t>
            </a:fld>
            <a:endParaRPr lang="en-US"/>
          </a:p>
        </p:txBody>
      </p:sp>
    </p:spTree>
    <p:extLst>
      <p:ext uri="{BB962C8B-B14F-4D97-AF65-F5344CB8AC3E}">
        <p14:creationId xmlns:p14="http://schemas.microsoft.com/office/powerpoint/2010/main" val="773960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E1C44F8-0E61-4185-AFC3-607C88719B48}" type="slidenum">
              <a:rPr lang="en-US" smtClean="0"/>
              <a:t>8</a:t>
            </a:fld>
            <a:endParaRPr lang="en-US"/>
          </a:p>
        </p:txBody>
      </p:sp>
    </p:spTree>
    <p:extLst>
      <p:ext uri="{BB962C8B-B14F-4D97-AF65-F5344CB8AC3E}">
        <p14:creationId xmlns:p14="http://schemas.microsoft.com/office/powerpoint/2010/main" val="274117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E1C44F8-0E61-4185-AFC3-607C88719B48}" type="slidenum">
              <a:rPr lang="en-US" smtClean="0"/>
              <a:t>9</a:t>
            </a:fld>
            <a:endParaRPr lang="en-US"/>
          </a:p>
        </p:txBody>
      </p:sp>
    </p:spTree>
    <p:extLst>
      <p:ext uri="{BB962C8B-B14F-4D97-AF65-F5344CB8AC3E}">
        <p14:creationId xmlns:p14="http://schemas.microsoft.com/office/powerpoint/2010/main" val="268059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E1C44F8-0E61-4185-AFC3-607C88719B48}" type="slidenum">
              <a:rPr lang="en-US" smtClean="0"/>
              <a:t>10</a:t>
            </a:fld>
            <a:endParaRPr lang="en-US"/>
          </a:p>
        </p:txBody>
      </p:sp>
    </p:spTree>
    <p:extLst>
      <p:ext uri="{BB962C8B-B14F-4D97-AF65-F5344CB8AC3E}">
        <p14:creationId xmlns:p14="http://schemas.microsoft.com/office/powerpoint/2010/main" val="1831711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E1C44F8-0E61-4185-AFC3-607C88719B48}" type="slidenum">
              <a:rPr lang="en-US" smtClean="0"/>
              <a:t>11</a:t>
            </a:fld>
            <a:endParaRPr lang="en-US"/>
          </a:p>
        </p:txBody>
      </p:sp>
    </p:spTree>
    <p:extLst>
      <p:ext uri="{BB962C8B-B14F-4D97-AF65-F5344CB8AC3E}">
        <p14:creationId xmlns:p14="http://schemas.microsoft.com/office/powerpoint/2010/main" val="175299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9CD96E-1822-4A05-8498-71A1958237EC}"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D6D27-1F4A-4D33-97D3-83D3AA9B2A15}" type="slidenum">
              <a:rPr lang="en-US" smtClean="0"/>
              <a:t>‹#›</a:t>
            </a:fld>
            <a:endParaRPr lang="en-US"/>
          </a:p>
        </p:txBody>
      </p:sp>
    </p:spTree>
    <p:extLst>
      <p:ext uri="{BB962C8B-B14F-4D97-AF65-F5344CB8AC3E}">
        <p14:creationId xmlns:p14="http://schemas.microsoft.com/office/powerpoint/2010/main" val="2484103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CD96E-1822-4A05-8498-71A1958237EC}"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D6D27-1F4A-4D33-97D3-83D3AA9B2A15}" type="slidenum">
              <a:rPr lang="en-US" smtClean="0"/>
              <a:t>‹#›</a:t>
            </a:fld>
            <a:endParaRPr lang="en-US"/>
          </a:p>
        </p:txBody>
      </p:sp>
    </p:spTree>
    <p:extLst>
      <p:ext uri="{BB962C8B-B14F-4D97-AF65-F5344CB8AC3E}">
        <p14:creationId xmlns:p14="http://schemas.microsoft.com/office/powerpoint/2010/main" val="378788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CD96E-1822-4A05-8498-71A1958237EC}"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D6D27-1F4A-4D33-97D3-83D3AA9B2A15}" type="slidenum">
              <a:rPr lang="en-US" smtClean="0"/>
              <a:t>‹#›</a:t>
            </a:fld>
            <a:endParaRPr lang="en-US"/>
          </a:p>
        </p:txBody>
      </p:sp>
    </p:spTree>
    <p:extLst>
      <p:ext uri="{BB962C8B-B14F-4D97-AF65-F5344CB8AC3E}">
        <p14:creationId xmlns:p14="http://schemas.microsoft.com/office/powerpoint/2010/main" val="2566606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CD96E-1822-4A05-8498-71A1958237EC}"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D6D27-1F4A-4D33-97D3-83D3AA9B2A15}" type="slidenum">
              <a:rPr lang="en-US" smtClean="0"/>
              <a:t>‹#›</a:t>
            </a:fld>
            <a:endParaRPr lang="en-US"/>
          </a:p>
        </p:txBody>
      </p:sp>
    </p:spTree>
    <p:extLst>
      <p:ext uri="{BB962C8B-B14F-4D97-AF65-F5344CB8AC3E}">
        <p14:creationId xmlns:p14="http://schemas.microsoft.com/office/powerpoint/2010/main" val="208822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9CD96E-1822-4A05-8498-71A1958237EC}"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D6D27-1F4A-4D33-97D3-83D3AA9B2A15}" type="slidenum">
              <a:rPr lang="en-US" smtClean="0"/>
              <a:t>‹#›</a:t>
            </a:fld>
            <a:endParaRPr lang="en-US"/>
          </a:p>
        </p:txBody>
      </p:sp>
    </p:spTree>
    <p:extLst>
      <p:ext uri="{BB962C8B-B14F-4D97-AF65-F5344CB8AC3E}">
        <p14:creationId xmlns:p14="http://schemas.microsoft.com/office/powerpoint/2010/main" val="2031129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9CD96E-1822-4A05-8498-71A1958237EC}"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D6D27-1F4A-4D33-97D3-83D3AA9B2A15}" type="slidenum">
              <a:rPr lang="en-US" smtClean="0"/>
              <a:t>‹#›</a:t>
            </a:fld>
            <a:endParaRPr lang="en-US"/>
          </a:p>
        </p:txBody>
      </p:sp>
    </p:spTree>
    <p:extLst>
      <p:ext uri="{BB962C8B-B14F-4D97-AF65-F5344CB8AC3E}">
        <p14:creationId xmlns:p14="http://schemas.microsoft.com/office/powerpoint/2010/main" val="2600331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9CD96E-1822-4A05-8498-71A1958237EC}" type="datetimeFigureOut">
              <a:rPr lang="en-US" smtClean="0"/>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DD6D27-1F4A-4D33-97D3-83D3AA9B2A15}" type="slidenum">
              <a:rPr lang="en-US" smtClean="0"/>
              <a:t>‹#›</a:t>
            </a:fld>
            <a:endParaRPr lang="en-US"/>
          </a:p>
        </p:txBody>
      </p:sp>
    </p:spTree>
    <p:extLst>
      <p:ext uri="{BB962C8B-B14F-4D97-AF65-F5344CB8AC3E}">
        <p14:creationId xmlns:p14="http://schemas.microsoft.com/office/powerpoint/2010/main" val="4203289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9CD96E-1822-4A05-8498-71A1958237EC}" type="datetimeFigureOut">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DD6D27-1F4A-4D33-97D3-83D3AA9B2A15}" type="slidenum">
              <a:rPr lang="en-US" smtClean="0"/>
              <a:t>‹#›</a:t>
            </a:fld>
            <a:endParaRPr lang="en-US"/>
          </a:p>
        </p:txBody>
      </p:sp>
    </p:spTree>
    <p:extLst>
      <p:ext uri="{BB962C8B-B14F-4D97-AF65-F5344CB8AC3E}">
        <p14:creationId xmlns:p14="http://schemas.microsoft.com/office/powerpoint/2010/main" val="874124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CD96E-1822-4A05-8498-71A1958237EC}" type="datetimeFigureOut">
              <a:rPr lang="en-US" smtClean="0"/>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DD6D27-1F4A-4D33-97D3-83D3AA9B2A15}" type="slidenum">
              <a:rPr lang="en-US" smtClean="0"/>
              <a:t>‹#›</a:t>
            </a:fld>
            <a:endParaRPr lang="en-US"/>
          </a:p>
        </p:txBody>
      </p:sp>
    </p:spTree>
    <p:extLst>
      <p:ext uri="{BB962C8B-B14F-4D97-AF65-F5344CB8AC3E}">
        <p14:creationId xmlns:p14="http://schemas.microsoft.com/office/powerpoint/2010/main" val="443980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CD96E-1822-4A05-8498-71A1958237EC}"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D6D27-1F4A-4D33-97D3-83D3AA9B2A15}" type="slidenum">
              <a:rPr lang="en-US" smtClean="0"/>
              <a:t>‹#›</a:t>
            </a:fld>
            <a:endParaRPr lang="en-US"/>
          </a:p>
        </p:txBody>
      </p:sp>
    </p:spTree>
    <p:extLst>
      <p:ext uri="{BB962C8B-B14F-4D97-AF65-F5344CB8AC3E}">
        <p14:creationId xmlns:p14="http://schemas.microsoft.com/office/powerpoint/2010/main" val="3360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CD96E-1822-4A05-8498-71A1958237EC}"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D6D27-1F4A-4D33-97D3-83D3AA9B2A15}" type="slidenum">
              <a:rPr lang="en-US" smtClean="0"/>
              <a:t>‹#›</a:t>
            </a:fld>
            <a:endParaRPr lang="en-US"/>
          </a:p>
        </p:txBody>
      </p:sp>
    </p:spTree>
    <p:extLst>
      <p:ext uri="{BB962C8B-B14F-4D97-AF65-F5344CB8AC3E}">
        <p14:creationId xmlns:p14="http://schemas.microsoft.com/office/powerpoint/2010/main" val="2634641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CD96E-1822-4A05-8498-71A1958237EC}" type="datetimeFigureOut">
              <a:rPr lang="en-US" smtClean="0"/>
              <a:t>5/5/2022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D6D27-1F4A-4D33-97D3-83D3AA9B2A15}" type="slidenum">
              <a:rPr lang="en-US" smtClean="0"/>
              <a:t>‹#›</a:t>
            </a:fld>
            <a:endParaRPr lang="en-US"/>
          </a:p>
        </p:txBody>
      </p:sp>
    </p:spTree>
    <p:extLst>
      <p:ext uri="{BB962C8B-B14F-4D97-AF65-F5344CB8AC3E}">
        <p14:creationId xmlns:p14="http://schemas.microsoft.com/office/powerpoint/2010/main" val="3796541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65176" y="329873"/>
            <a:ext cx="6264195" cy="942741"/>
          </a:xfrm>
        </p:spPr>
        <p:txBody>
          <a:bodyPr>
            <a:normAutofit/>
          </a:bodyPr>
          <a:lstStyle/>
          <a:p>
            <a:r>
              <a:rPr lang="vi-VN" sz="2700" dirty="0" smtClean="0"/>
              <a:t>TRƯỜNG </a:t>
            </a:r>
            <a:r>
              <a:rPr lang="vi-VN" sz="2700" dirty="0" smtClean="0"/>
              <a:t>ĐẠI HỌ</a:t>
            </a:r>
            <a:r>
              <a:rPr lang="en-US" sz="2700" dirty="0" smtClean="0">
                <a:latin typeface="Times New Roman" panose="02020603050405020304" pitchFamily="18" charset="0"/>
                <a:cs typeface="Times New Roman" panose="02020603050405020304" pitchFamily="18" charset="0"/>
              </a:rPr>
              <a:t>C SƯ PHẠM KỸ THUẬT ĐÀ NẴNG</a:t>
            </a:r>
            <a:endParaRPr lang="en-US" sz="2400" dirty="0"/>
          </a:p>
        </p:txBody>
      </p:sp>
      <p:sp>
        <p:nvSpPr>
          <p:cNvPr id="3" name="Subtitle 2"/>
          <p:cNvSpPr>
            <a:spLocks noGrp="1"/>
          </p:cNvSpPr>
          <p:nvPr>
            <p:ph type="subTitle" idx="1"/>
          </p:nvPr>
        </p:nvSpPr>
        <p:spPr>
          <a:xfrm>
            <a:off x="1524000" y="1775012"/>
            <a:ext cx="9144000" cy="4343399"/>
          </a:xfrm>
        </p:spPr>
        <p:txBody>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Đề tài:</a:t>
            </a:r>
          </a:p>
          <a:p>
            <a:r>
              <a:rPr lang="en-US" sz="3600" b="1" dirty="0" smtClean="0">
                <a:latin typeface="Times New Roman" panose="02020603050405020304" pitchFamily="18" charset="0"/>
                <a:cs typeface="Times New Roman" panose="02020603050405020304" pitchFamily="18" charset="0"/>
              </a:rPr>
              <a:t>XÂY DỰNG WEBSITE QUẢN LÝ TRANG TRẠI CHĂN NUÔI HEO</a:t>
            </a:r>
          </a:p>
          <a:p>
            <a:pPr algn="r"/>
            <a:endParaRPr lang="en-US" dirty="0" smtClean="0">
              <a:latin typeface="Times New Roman" panose="02020603050405020304" pitchFamily="18" charset="0"/>
              <a:cs typeface="Times New Roman" panose="02020603050405020304" pitchFamily="18" charset="0"/>
            </a:endParaRPr>
          </a:p>
          <a:p>
            <a:pPr algn="r"/>
            <a:endParaRPr lang="en-US" dirty="0" smtClean="0">
              <a:latin typeface="Times New Roman" panose="02020603050405020304" pitchFamily="18" charset="0"/>
              <a:cs typeface="Times New Roman" panose="02020603050405020304" pitchFamily="18" charset="0"/>
            </a:endParaRPr>
          </a:p>
          <a:p>
            <a:pPr algn="r"/>
            <a:r>
              <a:rPr lang="en-US" dirty="0" smtClean="0">
                <a:latin typeface="Times New Roman" panose="02020603050405020304" pitchFamily="18" charset="0"/>
                <a:cs typeface="Times New Roman" panose="02020603050405020304" pitchFamily="18" charset="0"/>
              </a:rPr>
              <a:t>Sinh viên thực hiện: </a:t>
            </a:r>
            <a:r>
              <a:rPr lang="en-US" b="1" dirty="0" smtClean="0">
                <a:latin typeface="Times New Roman" panose="02020603050405020304" pitchFamily="18" charset="0"/>
                <a:cs typeface="Times New Roman" panose="02020603050405020304" pitchFamily="18" charset="0"/>
              </a:rPr>
              <a:t>1811505310134</a:t>
            </a:r>
            <a:endParaRPr lang="en-US" b="1" dirty="0" smtClean="0">
              <a:latin typeface="Times New Roman" panose="02020603050405020304" pitchFamily="18" charset="0"/>
              <a:cs typeface="Times New Roman" panose="02020603050405020304" pitchFamily="18" charset="0"/>
            </a:endParaRPr>
          </a:p>
          <a:p>
            <a:pPr algn="r"/>
            <a:r>
              <a:rPr lang="en-US" dirty="0" smtClean="0">
                <a:latin typeface="Times New Roman" panose="02020603050405020304" pitchFamily="18" charset="0"/>
                <a:cs typeface="Times New Roman" panose="02020603050405020304" pitchFamily="18" charset="0"/>
              </a:rPr>
              <a:t>Giáo viên hướng dẫn: </a:t>
            </a:r>
            <a:r>
              <a:rPr lang="en-US" b="1" dirty="0" err="1" smtClean="0">
                <a:latin typeface="Times New Roman" panose="02020603050405020304" pitchFamily="18" charset="0"/>
                <a:cs typeface="Times New Roman" panose="02020603050405020304" pitchFamily="18" charset="0"/>
              </a:rPr>
              <a:t>ThS</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Lê</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Vũ</a:t>
            </a:r>
            <a:endParaRPr lang="en-US" b="1" dirty="0">
              <a:latin typeface="Times New Roman" panose="02020603050405020304" pitchFamily="18" charset="0"/>
              <a:cs typeface="Times New Roman" panose="02020603050405020304" pitchFamily="18" charset="0"/>
            </a:endParaRPr>
          </a:p>
        </p:txBody>
      </p:sp>
      <p:sp>
        <p:nvSpPr>
          <p:cNvPr id="4" name="AutoShape 2" descr="Cổng thông tin điện tử - Trường Đại học Quản lý và Công nghệ Hải Phò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492188" y="329873"/>
            <a:ext cx="1272988" cy="1272988"/>
          </a:xfrm>
          <a:prstGeom prst="rect">
            <a:avLst/>
          </a:prstGeom>
        </p:spPr>
      </p:pic>
    </p:spTree>
    <p:extLst>
      <p:ext uri="{BB962C8B-B14F-4D97-AF65-F5344CB8AC3E}">
        <p14:creationId xmlns:p14="http://schemas.microsoft.com/office/powerpoint/2010/main" val="138622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127837"/>
            <a:ext cx="10515600" cy="820271"/>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CHƯƠNG 3: THIẾT KẾ HỆ THỐNG</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endParaRPr lang="en-US" sz="3600" dirty="0"/>
          </a:p>
        </p:txBody>
      </p:sp>
      <p:sp>
        <p:nvSpPr>
          <p:cNvPr id="7" name="Content Placeholder 2"/>
          <p:cNvSpPr>
            <a:spLocks noGrp="1"/>
          </p:cNvSpPr>
          <p:nvPr>
            <p:ph idx="1"/>
          </p:nvPr>
        </p:nvSpPr>
        <p:spPr>
          <a:xfrm>
            <a:off x="838200" y="1091751"/>
            <a:ext cx="10873154" cy="824135"/>
          </a:xfrm>
        </p:spPr>
        <p:txBody>
          <a:bodyPr>
            <a:normAutofit/>
          </a:bodyPr>
          <a:lstStyle/>
          <a:p>
            <a:pPr marL="0" indent="0">
              <a:buNone/>
            </a:pPr>
            <a:r>
              <a:rPr lang="en-US" b="1" dirty="0" smtClean="0"/>
              <a:t>1. Mô hình tiến trình nghiệp vụ</a:t>
            </a:r>
          </a:p>
          <a:p>
            <a:pPr marL="0" indent="0">
              <a:buNone/>
            </a:pPr>
            <a:endParaRPr lang="en-US" b="1" dirty="0" smtClean="0"/>
          </a:p>
        </p:txBody>
      </p:sp>
      <p:sp>
        <p:nvSpPr>
          <p:cNvPr id="9" name="Rectangle 8"/>
          <p:cNvSpPr/>
          <p:nvPr/>
        </p:nvSpPr>
        <p:spPr>
          <a:xfrm>
            <a:off x="838200" y="1720840"/>
            <a:ext cx="6096000" cy="4385816"/>
          </a:xfrm>
          <a:prstGeom prst="rect">
            <a:avLst/>
          </a:prstGeom>
        </p:spPr>
        <p:txBody>
          <a:bodyPr>
            <a:spAutoFit/>
          </a:bodyPr>
          <a:lstStyle/>
          <a:p>
            <a:pPr marL="342900" lvl="0" indent="-342900" algn="just" fontAlgn="base">
              <a:lnSpc>
                <a:spcPct val="150000"/>
              </a:lnSpc>
              <a:spcAft>
                <a:spcPts val="0"/>
              </a:spcAft>
              <a:buFont typeface="Arial" panose="020B0604020202020204" pitchFamily="34" charset="0"/>
              <a:buChar char="●"/>
              <a:tabLst>
                <a:tab pos="450215" algn="l"/>
                <a:tab pos="685800" algn="l"/>
              </a:tabLst>
            </a:pPr>
            <a:r>
              <a:rPr lang="en-US" b="1" dirty="0" smtClean="0">
                <a:solidFill>
                  <a:srgbClr val="000000"/>
                </a:solidFill>
                <a:latin typeface="Noto Sans Symbols"/>
                <a:ea typeface="Noto Sans Symbols"/>
                <a:cs typeface="Noto Sans Symbols"/>
              </a:rPr>
              <a:t>Phía quản trị viên (administrator)</a:t>
            </a:r>
            <a:r>
              <a:rPr lang="en-US" dirty="0" smtClean="0">
                <a:solidFill>
                  <a:srgbClr val="000000"/>
                </a:solidFill>
                <a:latin typeface="Noto Sans Symbols"/>
                <a:ea typeface="Noto Sans Symbols"/>
                <a:cs typeface="Noto Sans Symbols"/>
              </a:rPr>
              <a:t>: </a:t>
            </a:r>
          </a:p>
          <a:p>
            <a:pPr marL="342900" lvl="0" indent="-342900" algn="just" fontAlgn="base">
              <a:lnSpc>
                <a:spcPct val="150000"/>
              </a:lnSpc>
              <a:spcAft>
                <a:spcPts val="0"/>
              </a:spcAft>
              <a:buFont typeface="Symbol" panose="05050102010706020507" pitchFamily="18" charset="2"/>
              <a:buChar char="-"/>
              <a:tabLst>
                <a:tab pos="450215" algn="l"/>
                <a:tab pos="571500" algn="l"/>
              </a:tabLst>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Cập nhật các tin tức và danh mục tin tức.</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lnSpc>
                <a:spcPct val="150000"/>
              </a:lnSpc>
              <a:spcAft>
                <a:spcPts val="0"/>
              </a:spcAft>
              <a:buFont typeface="Symbol" panose="05050102010706020507" pitchFamily="18" charset="2"/>
              <a:buChar char="-"/>
              <a:tabLst>
                <a:tab pos="450215" algn="l"/>
                <a:tab pos="571500" algn="l"/>
              </a:tabLst>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Quản lý liên hệ từ phía khách hàng.</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lnSpc>
                <a:spcPct val="150000"/>
              </a:lnSpc>
              <a:spcAft>
                <a:spcPts val="0"/>
              </a:spcAft>
              <a:buFont typeface="Symbol" panose="05050102010706020507" pitchFamily="18" charset="2"/>
              <a:buChar char="-"/>
              <a:tabLst>
                <a:tab pos="450215" algn="l"/>
                <a:tab pos="571500" algn="l"/>
              </a:tabLst>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Quản lý nhập – xuất.</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lnSpc>
                <a:spcPct val="150000"/>
              </a:lnSpc>
              <a:spcAft>
                <a:spcPts val="0"/>
              </a:spcAft>
              <a:buFont typeface="Symbol" panose="05050102010706020507" pitchFamily="18" charset="2"/>
              <a:buChar char="-"/>
              <a:tabLst>
                <a:tab pos="450215" algn="l"/>
                <a:tab pos="571500" algn="l"/>
              </a:tabLst>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Quản lý nhân viên, chuồng, giống, khám chữa bệnh.</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lnSpc>
                <a:spcPct val="150000"/>
              </a:lnSpc>
              <a:spcAft>
                <a:spcPts val="0"/>
              </a:spcAft>
              <a:buFont typeface="Symbol" panose="05050102010706020507" pitchFamily="18" charset="2"/>
              <a:buChar char="-"/>
              <a:tabLst>
                <a:tab pos="450215" algn="l"/>
                <a:tab pos="571500" algn="l"/>
              </a:tabLst>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Thay đổi mật khẩu Admin.</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lnSpc>
                <a:spcPct val="150000"/>
              </a:lnSpc>
              <a:spcAft>
                <a:spcPts val="0"/>
              </a:spcAft>
              <a:buFont typeface="Symbol" panose="05050102010706020507" pitchFamily="18" charset="2"/>
              <a:buChar char="-"/>
              <a:tabLst>
                <a:tab pos="450215" algn="l"/>
                <a:tab pos="571500" algn="l"/>
              </a:tabLst>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Thống kê báo cáo theo định kỳ</a:t>
            </a: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7909675" y="826617"/>
            <a:ext cx="3888468" cy="6031383"/>
          </a:xfrm>
          <a:prstGeom prst="rect">
            <a:avLst/>
          </a:prstGeom>
        </p:spPr>
      </p:pic>
    </p:spTree>
    <p:extLst>
      <p:ext uri="{BB962C8B-B14F-4D97-AF65-F5344CB8AC3E}">
        <p14:creationId xmlns:p14="http://schemas.microsoft.com/office/powerpoint/2010/main" val="2730228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127837"/>
            <a:ext cx="10515600" cy="820271"/>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CHƯƠNG 3: THIẾT KẾ HỆ THỐNG</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endParaRPr lang="en-US" sz="3600" dirty="0"/>
          </a:p>
        </p:txBody>
      </p:sp>
      <p:sp>
        <p:nvSpPr>
          <p:cNvPr id="7" name="Content Placeholder 2"/>
          <p:cNvSpPr>
            <a:spLocks noGrp="1"/>
          </p:cNvSpPr>
          <p:nvPr>
            <p:ph idx="1"/>
          </p:nvPr>
        </p:nvSpPr>
        <p:spPr>
          <a:xfrm>
            <a:off x="838200" y="1091751"/>
            <a:ext cx="10873154" cy="824135"/>
          </a:xfrm>
        </p:spPr>
        <p:txBody>
          <a:bodyPr>
            <a:normAutofit/>
          </a:bodyPr>
          <a:lstStyle/>
          <a:p>
            <a:pPr marL="0" indent="0">
              <a:buNone/>
            </a:pPr>
            <a:r>
              <a:rPr lang="en-US" b="1" dirty="0" smtClean="0"/>
              <a:t>1. Mô hình tiến trình nghiệp vụ</a:t>
            </a:r>
          </a:p>
          <a:p>
            <a:pPr marL="0" indent="0">
              <a:buNone/>
            </a:pPr>
            <a:endParaRPr lang="en-US" b="1" dirty="0" smtClean="0"/>
          </a:p>
        </p:txBody>
      </p:sp>
      <p:sp>
        <p:nvSpPr>
          <p:cNvPr id="9" name="Rectangle 8"/>
          <p:cNvSpPr/>
          <p:nvPr/>
        </p:nvSpPr>
        <p:spPr>
          <a:xfrm>
            <a:off x="838200" y="1720840"/>
            <a:ext cx="6096000" cy="1358770"/>
          </a:xfrm>
          <a:prstGeom prst="rect">
            <a:avLst/>
          </a:prstGeom>
        </p:spPr>
        <p:txBody>
          <a:bodyPr>
            <a:spAutoFit/>
          </a:bodyPr>
          <a:lstStyle/>
          <a:p>
            <a:r>
              <a:rPr lang="en-US" b="1" dirty="0"/>
              <a:t>Biểu đồ luồng dữ liệu </a:t>
            </a:r>
          </a:p>
          <a:p>
            <a:r>
              <a:rPr lang="en-US" b="1" dirty="0"/>
              <a:t> </a:t>
            </a:r>
            <a:r>
              <a:rPr lang="en-US" dirty="0"/>
              <a:t>Diễn tả chi tiết các chức năng (con) phải thực hiện để </a:t>
            </a:r>
            <a:endParaRPr lang="en-US" dirty="0" smtClean="0"/>
          </a:p>
          <a:p>
            <a:r>
              <a:rPr lang="en-US" dirty="0" smtClean="0"/>
              <a:t>hoàn </a:t>
            </a:r>
            <a:r>
              <a:rPr lang="en-US" dirty="0"/>
              <a:t>tất quá trình xử lý cần mô tả ở mức logic</a:t>
            </a:r>
            <a:r>
              <a:rPr lang="en-US" sz="2000" dirty="0" smtClean="0">
                <a:latin typeface="Calibri (Body)"/>
                <a:ea typeface="Times New Roman" panose="02020603050405020304" pitchFamily="18" charset="0"/>
                <a:cs typeface="Times New Roman" panose="02020603050405020304" pitchFamily="18" charset="0"/>
              </a:rPr>
              <a:t>.</a:t>
            </a:r>
            <a:endParaRPr lang="en-US" sz="2000" dirty="0">
              <a:latin typeface="Calibri (Body)"/>
              <a:ea typeface="Times New Roman" panose="02020603050405020304" pitchFamily="18" charset="0"/>
              <a:cs typeface="Times New Roman" panose="02020603050405020304" pitchFamily="18" charset="0"/>
            </a:endParaRPr>
          </a:p>
          <a:p>
            <a:pPr marL="342900" lvl="0" indent="-342900" algn="just" fontAlgn="base">
              <a:lnSpc>
                <a:spcPct val="150000"/>
              </a:lnSpc>
              <a:spcAft>
                <a:spcPts val="0"/>
              </a:spcAft>
              <a:buFont typeface="Symbol" panose="05050102010706020507" pitchFamily="18" charset="2"/>
              <a:buChar char="-"/>
              <a:tabLst>
                <a:tab pos="450215" algn="l"/>
                <a:tab pos="685800" algn="l"/>
              </a:tabLst>
            </a:pPr>
            <a:endParaRPr lang="en-US" sz="2000" dirty="0">
              <a:effectLst/>
              <a:latin typeface="Calibri (Body)"/>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7135795" y="823232"/>
            <a:ext cx="4642757" cy="5803446"/>
          </a:xfrm>
          <a:prstGeom prst="rect">
            <a:avLst/>
          </a:prstGeom>
        </p:spPr>
      </p:pic>
    </p:spTree>
    <p:extLst>
      <p:ext uri="{BB962C8B-B14F-4D97-AF65-F5344CB8AC3E}">
        <p14:creationId xmlns:p14="http://schemas.microsoft.com/office/powerpoint/2010/main" val="7513903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0"/>
            <a:ext cx="10515600" cy="820271"/>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CHƯƠNG 3: THIẾT KẾ HỆ THỐNG</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endParaRPr lang="en-US" sz="3600" dirty="0"/>
          </a:p>
        </p:txBody>
      </p:sp>
      <p:sp>
        <p:nvSpPr>
          <p:cNvPr id="7" name="Content Placeholder 2"/>
          <p:cNvSpPr>
            <a:spLocks noGrp="1"/>
          </p:cNvSpPr>
          <p:nvPr>
            <p:ph idx="1"/>
          </p:nvPr>
        </p:nvSpPr>
        <p:spPr>
          <a:xfrm>
            <a:off x="838200" y="652319"/>
            <a:ext cx="10873154" cy="824135"/>
          </a:xfrm>
        </p:spPr>
        <p:txBody>
          <a:bodyPr>
            <a:normAutofit/>
          </a:bodyPr>
          <a:lstStyle/>
          <a:p>
            <a:pPr marL="0" indent="0">
              <a:buNone/>
            </a:pPr>
            <a:r>
              <a:rPr lang="en-US" b="1" dirty="0" smtClean="0"/>
              <a:t>2. Cơ sở dữ liệu</a:t>
            </a:r>
          </a:p>
          <a:p>
            <a:pPr marL="0" indent="0">
              <a:buNone/>
            </a:pPr>
            <a:endParaRPr lang="en-US" b="1" dirty="0" smtClean="0"/>
          </a:p>
        </p:txBody>
      </p:sp>
      <p:pic>
        <p:nvPicPr>
          <p:cNvPr id="5" name="Picture 4"/>
          <p:cNvPicPr/>
          <p:nvPr/>
        </p:nvPicPr>
        <p:blipFill>
          <a:blip r:embed="rId3"/>
          <a:stretch>
            <a:fillRect/>
          </a:stretch>
        </p:blipFill>
        <p:spPr>
          <a:xfrm>
            <a:off x="1338196" y="1064386"/>
            <a:ext cx="9873162" cy="5514249"/>
          </a:xfrm>
          <a:prstGeom prst="rect">
            <a:avLst/>
          </a:prstGeom>
        </p:spPr>
      </p:pic>
    </p:spTree>
    <p:extLst>
      <p:ext uri="{BB962C8B-B14F-4D97-AF65-F5344CB8AC3E}">
        <p14:creationId xmlns:p14="http://schemas.microsoft.com/office/powerpoint/2010/main" val="416530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6172"/>
            <a:ext cx="10515600" cy="2372080"/>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6700" dirty="0" smtClean="0">
                <a:latin typeface="Times New Roman" panose="02020603050405020304" pitchFamily="18" charset="0"/>
                <a:cs typeface="Times New Roman" panose="02020603050405020304" pitchFamily="18" charset="0"/>
              </a:rPr>
              <a:t>CHƯƠNG TRÌNH DEMO</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endParaRPr lang="en-US" sz="3600" dirty="0"/>
          </a:p>
        </p:txBody>
      </p:sp>
    </p:spTree>
    <p:extLst>
      <p:ext uri="{BB962C8B-B14F-4D97-AF65-F5344CB8AC3E}">
        <p14:creationId xmlns:p14="http://schemas.microsoft.com/office/powerpoint/2010/main" val="416869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8939"/>
            <a:ext cx="10515600" cy="820271"/>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CHƯƠNG 5: KẾT LUẬN</a:t>
            </a:r>
            <a:br>
              <a:rPr lang="en-US" sz="3600" dirty="0" smtClean="0">
                <a:latin typeface="Times New Roman" panose="02020603050405020304" pitchFamily="18" charset="0"/>
                <a:cs typeface="Times New Roman" panose="02020603050405020304" pitchFamily="18" charset="0"/>
              </a:rPr>
            </a:br>
            <a:endParaRPr lang="en-US" sz="3600" dirty="0"/>
          </a:p>
        </p:txBody>
      </p:sp>
      <p:sp>
        <p:nvSpPr>
          <p:cNvPr id="3" name="Content Placeholder 2"/>
          <p:cNvSpPr>
            <a:spLocks noGrp="1"/>
          </p:cNvSpPr>
          <p:nvPr>
            <p:ph idx="1"/>
          </p:nvPr>
        </p:nvSpPr>
        <p:spPr>
          <a:xfrm>
            <a:off x="838200" y="1327050"/>
            <a:ext cx="10873154" cy="5436821"/>
          </a:xfrm>
        </p:spPr>
        <p:txBody>
          <a:bodyPr>
            <a:normAutofit/>
          </a:bodyPr>
          <a:lstStyle/>
          <a:p>
            <a:pPr marL="0" lvl="0" indent="0" fontAlgn="base">
              <a:buNone/>
            </a:pPr>
            <a:r>
              <a:rPr lang="en-US" b="1" dirty="0" smtClean="0"/>
              <a:t>1. </a:t>
            </a:r>
            <a:r>
              <a:rPr lang="en-US" b="1" i="1" dirty="0"/>
              <a:t>Kết quả đạt được</a:t>
            </a:r>
            <a:endParaRPr lang="en-US" dirty="0"/>
          </a:p>
          <a:p>
            <a:pPr lvl="0" fontAlgn="base"/>
            <a:r>
              <a:rPr lang="en-US" dirty="0"/>
              <a:t>Phân tích thiết kế hệ thống.</a:t>
            </a:r>
          </a:p>
          <a:p>
            <a:pPr lvl="0" fontAlgn="base"/>
            <a:r>
              <a:rPr lang="en-US" dirty="0"/>
              <a:t>Giao diện khá bắt mắt, đáp ứng yêu cầu về thầm mỹ.</a:t>
            </a:r>
          </a:p>
          <a:p>
            <a:pPr lvl="0" fontAlgn="base"/>
            <a:r>
              <a:rPr lang="en-US" dirty="0"/>
              <a:t>Xây dựng các chức năng quản lý các tin tức về chăn nuôi và kỹ thuật chăn nuôi.</a:t>
            </a:r>
          </a:p>
          <a:p>
            <a:pPr lvl="0" fontAlgn="base"/>
            <a:r>
              <a:rPr lang="en-US" dirty="0"/>
              <a:t>Xây dựng chức năng quản lý cập nhật thông tin cho admin.</a:t>
            </a:r>
          </a:p>
          <a:p>
            <a:pPr lvl="0" fontAlgn="base"/>
            <a:r>
              <a:rPr lang="en-US" dirty="0"/>
              <a:t>Số hóa được quy trình nhập xuất heo cho trang trại. </a:t>
            </a:r>
          </a:p>
          <a:p>
            <a:pPr lvl="0" fontAlgn="base"/>
            <a:r>
              <a:rPr lang="en-US" dirty="0"/>
              <a:t>Phân quyền cho từng tài khoản nhân viên từ admin.</a:t>
            </a:r>
          </a:p>
        </p:txBody>
      </p:sp>
    </p:spTree>
    <p:extLst>
      <p:ext uri="{BB962C8B-B14F-4D97-AF65-F5344CB8AC3E}">
        <p14:creationId xmlns:p14="http://schemas.microsoft.com/office/powerpoint/2010/main" val="3184300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38200" y="298939"/>
            <a:ext cx="10515600" cy="820271"/>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CHƯƠNG 5: KẾT LUẬN</a:t>
            </a:r>
            <a:br>
              <a:rPr lang="en-US" sz="3600" dirty="0" smtClean="0">
                <a:latin typeface="Times New Roman" panose="02020603050405020304" pitchFamily="18" charset="0"/>
                <a:cs typeface="Times New Roman" panose="02020603050405020304" pitchFamily="18" charset="0"/>
              </a:rPr>
            </a:br>
            <a:endParaRPr lang="en-US" sz="3600" dirty="0"/>
          </a:p>
        </p:txBody>
      </p:sp>
      <p:sp>
        <p:nvSpPr>
          <p:cNvPr id="10" name="Content Placeholder 2"/>
          <p:cNvSpPr>
            <a:spLocks noGrp="1"/>
          </p:cNvSpPr>
          <p:nvPr>
            <p:ph idx="1"/>
          </p:nvPr>
        </p:nvSpPr>
        <p:spPr>
          <a:xfrm>
            <a:off x="838200" y="1119210"/>
            <a:ext cx="10873154" cy="5436821"/>
          </a:xfrm>
        </p:spPr>
        <p:txBody>
          <a:bodyPr>
            <a:normAutofit/>
          </a:bodyPr>
          <a:lstStyle/>
          <a:p>
            <a:pPr marL="0" lvl="0" indent="0" fontAlgn="base">
              <a:buNone/>
            </a:pPr>
            <a:r>
              <a:rPr lang="en-US" b="1" dirty="0" smtClean="0"/>
              <a:t>2. </a:t>
            </a:r>
            <a:r>
              <a:rPr lang="en-US" b="1" i="1" dirty="0" smtClean="0"/>
              <a:t>Ưu, nhược điểm</a:t>
            </a:r>
          </a:p>
          <a:p>
            <a:pPr marL="0" lvl="0" indent="0" fontAlgn="base">
              <a:buNone/>
            </a:pPr>
            <a:r>
              <a:rPr lang="en-US" b="1" i="1" dirty="0" smtClean="0"/>
              <a:t>*Ưu </a:t>
            </a:r>
            <a:r>
              <a:rPr lang="en-US" b="1" i="1" dirty="0"/>
              <a:t>điểm </a:t>
            </a:r>
            <a:endParaRPr lang="en-US" dirty="0"/>
          </a:p>
          <a:p>
            <a:pPr lvl="0" fontAlgn="base"/>
            <a:r>
              <a:rPr lang="en-US" dirty="0"/>
              <a:t>Hoàn thành đúng thời hạn, tiến độ được giao.</a:t>
            </a:r>
          </a:p>
          <a:p>
            <a:pPr lvl="0" fontAlgn="base"/>
            <a:r>
              <a:rPr lang="en-US" dirty="0"/>
              <a:t>Đã cố gắng bám sát nhiều tiêu chí đưa ra.</a:t>
            </a:r>
          </a:p>
          <a:p>
            <a:pPr marL="0" lvl="0" indent="0" fontAlgn="base">
              <a:buNone/>
            </a:pPr>
            <a:r>
              <a:rPr lang="en-US" b="1" i="1" dirty="0" smtClean="0"/>
              <a:t>*Nhược </a:t>
            </a:r>
            <a:r>
              <a:rPr lang="en-US" b="1" i="1" dirty="0"/>
              <a:t>điểm</a:t>
            </a:r>
            <a:endParaRPr lang="en-US" dirty="0"/>
          </a:p>
          <a:p>
            <a:pPr lvl="0" fontAlgn="base"/>
            <a:r>
              <a:rPr lang="en-US" dirty="0"/>
              <a:t>Mới hoàn thiện số hóa được quy trình nhập xuất heo, chưa truy xuất được đến từng cá thể heo.</a:t>
            </a:r>
          </a:p>
          <a:p>
            <a:pPr lvl="0" fontAlgn="base"/>
            <a:r>
              <a:rPr lang="en-US" dirty="0"/>
              <a:t>Chưa quản lý các khoản chi tiêu khác khi chăn nuôi như: Thức ăn cho heo, khám chữa bệnh, lương và chấm công cho nhân viên,... </a:t>
            </a:r>
          </a:p>
          <a:p>
            <a:pPr lvl="0" fontAlgn="base"/>
            <a:r>
              <a:rPr lang="en-US" dirty="0"/>
              <a:t>Trang cho người dùng mới chỉ thể hiện được tin tức, tập trung chủ yếu vào nghiệp vụ chăn nuôi heo</a:t>
            </a:r>
          </a:p>
          <a:p>
            <a:pPr marL="0" lvl="0" indent="0" fontAlgn="base">
              <a:buNone/>
            </a:pPr>
            <a:endParaRPr lang="en-US" dirty="0"/>
          </a:p>
        </p:txBody>
      </p:sp>
    </p:spTree>
    <p:extLst>
      <p:ext uri="{BB962C8B-B14F-4D97-AF65-F5344CB8AC3E}">
        <p14:creationId xmlns:p14="http://schemas.microsoft.com/office/powerpoint/2010/main" val="843800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298939"/>
            <a:ext cx="10515600" cy="820271"/>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CHƯƠNG 5: KẾT LUẬN</a:t>
            </a:r>
            <a:br>
              <a:rPr lang="en-US" sz="3600" dirty="0" smtClean="0">
                <a:latin typeface="Times New Roman" panose="02020603050405020304" pitchFamily="18" charset="0"/>
                <a:cs typeface="Times New Roman" panose="02020603050405020304" pitchFamily="18" charset="0"/>
              </a:rPr>
            </a:br>
            <a:endParaRPr lang="en-US" sz="3600" dirty="0"/>
          </a:p>
        </p:txBody>
      </p:sp>
      <p:sp>
        <p:nvSpPr>
          <p:cNvPr id="7" name="Content Placeholder 2"/>
          <p:cNvSpPr>
            <a:spLocks noGrp="1"/>
          </p:cNvSpPr>
          <p:nvPr>
            <p:ph idx="1"/>
          </p:nvPr>
        </p:nvSpPr>
        <p:spPr>
          <a:xfrm>
            <a:off x="838200" y="1327050"/>
            <a:ext cx="10873154" cy="5436821"/>
          </a:xfrm>
        </p:spPr>
        <p:txBody>
          <a:bodyPr>
            <a:normAutofit/>
          </a:bodyPr>
          <a:lstStyle/>
          <a:p>
            <a:pPr marL="0" lvl="0" indent="0" fontAlgn="base">
              <a:buNone/>
            </a:pPr>
            <a:r>
              <a:rPr lang="en-US" b="1" dirty="0" smtClean="0"/>
              <a:t>3. </a:t>
            </a:r>
            <a:r>
              <a:rPr lang="en-US" b="1" i="1" dirty="0" smtClean="0"/>
              <a:t>Hướng phát triển</a:t>
            </a:r>
          </a:p>
          <a:p>
            <a:pPr lvl="0" fontAlgn="base"/>
            <a:r>
              <a:rPr lang="en-US" dirty="0"/>
              <a:t>Xây dựng hệ thống truy xuất tới từng cá thể heo để có hướng chăm sóc phù hợp.</a:t>
            </a:r>
          </a:p>
          <a:p>
            <a:pPr lvl="0" fontAlgn="base"/>
            <a:r>
              <a:rPr lang="en-US" dirty="0"/>
              <a:t>Xây dựng chức năng quản lý thu chi, bao gồm: lương nhân viên, thức ăn, khám bệnh cho heo, sửa sang chuồng trại,...</a:t>
            </a:r>
          </a:p>
          <a:p>
            <a:pPr lvl="0" fontAlgn="base"/>
            <a:r>
              <a:rPr lang="en-US" dirty="0"/>
              <a:t>Xây dựng trang người dùng là một mạng xã hội chăn nuôi với quy mô nhỏ, là nơi trao đổi kinh nghiệm, hợp tác giữa người chăn nuôi và doanh nghiệp.</a:t>
            </a:r>
          </a:p>
          <a:p>
            <a:pPr lvl="0" fontAlgn="base"/>
            <a:r>
              <a:rPr lang="en-US" dirty="0"/>
              <a:t>Từng bước hoàn thiện Website tối ưu hóa quy trinh chăn nuôi, tăng sản lượng và doanh thu.</a:t>
            </a:r>
          </a:p>
          <a:p>
            <a:pPr marL="0" lvl="0" indent="0" fontAlgn="base">
              <a:buNone/>
            </a:pPr>
            <a:endParaRPr lang="en-US" dirty="0"/>
          </a:p>
        </p:txBody>
      </p:sp>
    </p:spTree>
    <p:extLst>
      <p:ext uri="{BB962C8B-B14F-4D97-AF65-F5344CB8AC3E}">
        <p14:creationId xmlns:p14="http://schemas.microsoft.com/office/powerpoint/2010/main" val="659023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457" y="1596572"/>
            <a:ext cx="10515600" cy="2372080"/>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6700" dirty="0" smtClean="0">
                <a:latin typeface="Times New Roman" panose="02020603050405020304" pitchFamily="18" charset="0"/>
                <a:cs typeface="Times New Roman" panose="02020603050405020304" pitchFamily="18" charset="0"/>
              </a:rPr>
              <a:t>EM CÁM ƠN THẦY CÔ ĐÃ LẮNG NGHE.</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endParaRPr lang="en-US" sz="3600" dirty="0"/>
          </a:p>
        </p:txBody>
      </p:sp>
      <p:sp>
        <p:nvSpPr>
          <p:cNvPr id="3" name="Title 1"/>
          <p:cNvSpPr txBox="1">
            <a:spLocks/>
          </p:cNvSpPr>
          <p:nvPr/>
        </p:nvSpPr>
        <p:spPr>
          <a:xfrm>
            <a:off x="5849257" y="5216881"/>
            <a:ext cx="6241144" cy="1256491"/>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6700" dirty="0" smtClean="0">
                <a:latin typeface="Times New Roman" panose="02020603050405020304" pitchFamily="18" charset="0"/>
                <a:cs typeface="Times New Roman" panose="02020603050405020304" pitchFamily="18" charset="0"/>
              </a:rPr>
              <a:t>Sinh viên thực hiện</a:t>
            </a:r>
            <a:r>
              <a:rPr lang="en-US" sz="6700" smtClean="0">
                <a:latin typeface="Times New Roman" panose="02020603050405020304" pitchFamily="18" charset="0"/>
                <a:cs typeface="Times New Roman" panose="02020603050405020304" pitchFamily="18" charset="0"/>
              </a:rPr>
              <a:t>: </a:t>
            </a:r>
            <a:r>
              <a:rPr lang="en-US" sz="6700" b="1" smtClean="0">
                <a:latin typeface="Times New Roman" panose="02020603050405020304" pitchFamily="18" charset="0"/>
                <a:cs typeface="Times New Roman" panose="02020603050405020304" pitchFamily="18" charset="0"/>
              </a:rPr>
              <a:t>1811505310134</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endParaRPr lang="en-US" sz="3600" dirty="0"/>
          </a:p>
        </p:txBody>
      </p:sp>
    </p:spTree>
    <p:extLst>
      <p:ext uri="{BB962C8B-B14F-4D97-AF65-F5344CB8AC3E}">
        <p14:creationId xmlns:p14="http://schemas.microsoft.com/office/powerpoint/2010/main" val="2825574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CÁC NỘI DUNG CHÍNH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0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CHƯƠNG 1: TỔNG QUAN</a:t>
            </a:r>
          </a:p>
          <a:p>
            <a:pPr>
              <a:lnSpc>
                <a:spcPct val="10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CHƯƠNG 2: KHẢO SÁT VÀ PHÂN TÍCH HỆ THỐNG</a:t>
            </a:r>
          </a:p>
          <a:p>
            <a:pPr>
              <a:lnSpc>
                <a:spcPct val="10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CHƯƠNG 3: THIẾT KẾ HỆ THỐNG</a:t>
            </a:r>
          </a:p>
          <a:p>
            <a:pPr>
              <a:lnSpc>
                <a:spcPct val="10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CHƯƠNG 4: CHƯƠNG TRÌNH DEMO</a:t>
            </a:r>
          </a:p>
          <a:p>
            <a:pPr>
              <a:lnSpc>
                <a:spcPct val="100000"/>
              </a:lnSpc>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CHƯƠNG 5: KẾT LUẬN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840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1330"/>
            <a:ext cx="10515600" cy="914614"/>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CHƯƠNG 1: TỔNG QUAN</a:t>
            </a:r>
            <a:endParaRPr lang="en-US" sz="3600" dirty="0"/>
          </a:p>
        </p:txBody>
      </p:sp>
      <p:sp>
        <p:nvSpPr>
          <p:cNvPr id="3" name="Content Placeholder 2"/>
          <p:cNvSpPr>
            <a:spLocks noGrp="1"/>
          </p:cNvSpPr>
          <p:nvPr>
            <p:ph idx="1"/>
          </p:nvPr>
        </p:nvSpPr>
        <p:spPr>
          <a:xfrm>
            <a:off x="838200" y="1465944"/>
            <a:ext cx="10515600" cy="4604204"/>
          </a:xfrm>
        </p:spPr>
        <p:txBody>
          <a:bodyPr>
            <a:normAutofit/>
          </a:bodyPr>
          <a:lstStyle/>
          <a:p>
            <a:pPr marL="514350" indent="-514350">
              <a:buAutoNum type="arabicPeriod"/>
            </a:pPr>
            <a:r>
              <a:rPr lang="en-US" b="1" dirty="0" smtClean="0"/>
              <a:t>Mô tả bài toán</a:t>
            </a:r>
          </a:p>
          <a:p>
            <a:pPr marL="0" indent="0">
              <a:buNone/>
            </a:pPr>
            <a:r>
              <a:rPr lang="en-US" i="1" dirty="0" smtClean="0"/>
              <a:t>*Nhược điểm của quản lý truyền thống:</a:t>
            </a:r>
          </a:p>
          <a:p>
            <a:pPr>
              <a:buFontTx/>
              <a:buChar char="-"/>
            </a:pPr>
            <a:r>
              <a:rPr lang="en-US" dirty="0" smtClean="0"/>
              <a:t>Tốn </a:t>
            </a:r>
            <a:r>
              <a:rPr lang="en-US" dirty="0"/>
              <a:t>rất nhiều </a:t>
            </a:r>
            <a:r>
              <a:rPr lang="en-US" dirty="0" smtClean="0"/>
              <a:t>thời gian và công sức</a:t>
            </a:r>
            <a:r>
              <a:rPr lang="en-US" i="1" dirty="0" smtClean="0"/>
              <a:t>.</a:t>
            </a:r>
          </a:p>
          <a:p>
            <a:pPr>
              <a:buFontTx/>
              <a:buChar char="-"/>
            </a:pPr>
            <a:r>
              <a:rPr lang="en-US" dirty="0" smtClean="0"/>
              <a:t>Kiểm kê, báo cáo khó khăn.</a:t>
            </a:r>
          </a:p>
          <a:p>
            <a:pPr>
              <a:buFontTx/>
              <a:buChar char="-"/>
            </a:pPr>
            <a:r>
              <a:rPr lang="en-US" dirty="0" smtClean="0"/>
              <a:t>Tốn kém, sử dụng nhiều nhân lực</a:t>
            </a:r>
            <a:r>
              <a:rPr lang="en-US" i="1" dirty="0" smtClean="0"/>
              <a:t>.</a:t>
            </a:r>
          </a:p>
          <a:p>
            <a:pPr>
              <a:buFontTx/>
              <a:buChar char="-"/>
            </a:pPr>
            <a:r>
              <a:rPr lang="en-US" i="1" dirty="0" smtClean="0"/>
              <a:t>Chưa có nhiều cơ hội hợp tác, làm ăn</a:t>
            </a:r>
          </a:p>
          <a:p>
            <a:pPr marL="0" indent="0">
              <a:buNone/>
            </a:pPr>
            <a:r>
              <a:rPr lang="en-US" i="1" dirty="0" smtClean="0"/>
              <a:t>*Cách giải quyết</a:t>
            </a:r>
            <a:endParaRPr lang="en-US" i="1" dirty="0"/>
          </a:p>
          <a:p>
            <a:pPr>
              <a:buFontTx/>
              <a:buChar char="-"/>
            </a:pPr>
            <a:r>
              <a:rPr lang="en-US" dirty="0" smtClean="0"/>
              <a:t>Số hóa quy trình quản lý</a:t>
            </a:r>
            <a:r>
              <a:rPr lang="en-US" i="1" dirty="0" smtClean="0"/>
              <a:t>.</a:t>
            </a:r>
            <a:endParaRPr lang="en-US" i="1" dirty="0"/>
          </a:p>
          <a:p>
            <a:pPr>
              <a:buFontTx/>
              <a:buChar char="-"/>
            </a:pPr>
            <a:r>
              <a:rPr lang="en-US" dirty="0" smtClean="0"/>
              <a:t>Xây dựng website làm công cụ quản lý: nhập – xuất chuồng,...</a:t>
            </a:r>
            <a:endParaRPr lang="en-US" dirty="0"/>
          </a:p>
        </p:txBody>
      </p:sp>
    </p:spTree>
    <p:extLst>
      <p:ext uri="{BB962C8B-B14F-4D97-AF65-F5344CB8AC3E}">
        <p14:creationId xmlns:p14="http://schemas.microsoft.com/office/powerpoint/2010/main" val="3360312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838200" y="1825625"/>
            <a:ext cx="10515600" cy="4604204"/>
          </a:xfrm>
        </p:spPr>
        <p:txBody>
          <a:bodyPr>
            <a:normAutofit/>
          </a:bodyPr>
          <a:lstStyle/>
          <a:p>
            <a:pPr marL="0" indent="0">
              <a:buNone/>
            </a:pPr>
            <a:r>
              <a:rPr lang="en-US" b="1" dirty="0" smtClean="0"/>
              <a:t>2. Mục đích của website cần thiết kế</a:t>
            </a:r>
          </a:p>
          <a:p>
            <a:pPr marL="0" indent="0">
              <a:buNone/>
            </a:pPr>
            <a:r>
              <a:rPr lang="en-US" i="1" dirty="0" smtClean="0"/>
              <a:t>*Đối tượng sử dụng:</a:t>
            </a:r>
            <a:r>
              <a:rPr lang="en-US" i="1" dirty="0"/>
              <a:t> </a:t>
            </a:r>
            <a:r>
              <a:rPr lang="en-US" dirty="0" smtClean="0"/>
              <a:t>chủ trang trại, </a:t>
            </a:r>
            <a:r>
              <a:rPr lang="en-US" i="1" dirty="0" smtClean="0"/>
              <a:t>nhân viên</a:t>
            </a:r>
          </a:p>
          <a:p>
            <a:pPr marL="0" indent="0">
              <a:buNone/>
            </a:pPr>
            <a:r>
              <a:rPr lang="en-US" i="1" dirty="0" smtClean="0"/>
              <a:t>*Mục tiêu xây dựng website:</a:t>
            </a:r>
            <a:endParaRPr lang="en-US" i="1" dirty="0"/>
          </a:p>
          <a:p>
            <a:pPr>
              <a:buFontTx/>
              <a:buChar char="-"/>
            </a:pPr>
            <a:r>
              <a:rPr lang="en-US" dirty="0" smtClean="0"/>
              <a:t>Dễ dàng quản lý, tối đa hóa doanh thu</a:t>
            </a:r>
            <a:r>
              <a:rPr lang="en-US" i="1" dirty="0" smtClean="0"/>
              <a:t>.</a:t>
            </a:r>
          </a:p>
          <a:p>
            <a:pPr>
              <a:buFontTx/>
              <a:buChar char="-"/>
            </a:pPr>
            <a:r>
              <a:rPr lang="en-US" dirty="0" smtClean="0"/>
              <a:t>Chia sẻ kiến thức về chăn nuôi, tin tức thị trường thịt heo</a:t>
            </a:r>
          </a:p>
          <a:p>
            <a:pPr>
              <a:buFontTx/>
              <a:buChar char="-"/>
            </a:pPr>
            <a:r>
              <a:rPr lang="en-US" dirty="0" smtClean="0"/>
              <a:t>Giới thiệu, quảng bá về trang trại</a:t>
            </a:r>
            <a:endParaRPr lang="en-US" dirty="0"/>
          </a:p>
          <a:p>
            <a:pPr>
              <a:buFontTx/>
              <a:buChar char="-"/>
            </a:pPr>
            <a:r>
              <a:rPr lang="en-US" dirty="0" smtClean="0"/>
              <a:t>Mở rộng cơ hội hợp tác và đầu tư cho trang trại.</a:t>
            </a:r>
            <a:endParaRPr lang="en-US" dirty="0"/>
          </a:p>
        </p:txBody>
      </p:sp>
      <p:sp>
        <p:nvSpPr>
          <p:cNvPr id="8" name="Title 1"/>
          <p:cNvSpPr>
            <a:spLocks noGrp="1"/>
          </p:cNvSpPr>
          <p:nvPr>
            <p:ph type="title"/>
          </p:nvPr>
        </p:nvSpPr>
        <p:spPr>
          <a:xfrm>
            <a:off x="838200" y="551330"/>
            <a:ext cx="10515600" cy="914614"/>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CHƯƠNG 1: TỔNG QUAN</a:t>
            </a:r>
            <a:endParaRPr lang="en-US" sz="3600" dirty="0"/>
          </a:p>
        </p:txBody>
      </p:sp>
    </p:spTree>
    <p:extLst>
      <p:ext uri="{BB962C8B-B14F-4D97-AF65-F5344CB8AC3E}">
        <p14:creationId xmlns:p14="http://schemas.microsoft.com/office/powerpoint/2010/main" val="276295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1329"/>
            <a:ext cx="10515600" cy="1139359"/>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CHƯƠNG 2: KHẢO SÁT VÀ PHÂN TÍCH HỆ THỐNG</a:t>
            </a: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endParaRPr lang="en-US" sz="3600" dirty="0"/>
          </a:p>
        </p:txBody>
      </p:sp>
      <p:sp>
        <p:nvSpPr>
          <p:cNvPr id="3" name="Content Placeholder 2"/>
          <p:cNvSpPr>
            <a:spLocks noGrp="1"/>
          </p:cNvSpPr>
          <p:nvPr>
            <p:ph idx="1"/>
          </p:nvPr>
        </p:nvSpPr>
        <p:spPr/>
        <p:txBody>
          <a:bodyPr>
            <a:normAutofit/>
          </a:bodyPr>
          <a:lstStyle/>
          <a:p>
            <a:pPr marL="0" indent="0">
              <a:buNone/>
            </a:pPr>
            <a:r>
              <a:rPr lang="en-US" b="1" dirty="0" smtClean="0"/>
              <a:t>1. Khảo sát thực tế</a:t>
            </a:r>
          </a:p>
          <a:p>
            <a:pPr marL="0" indent="0">
              <a:buNone/>
            </a:pPr>
            <a:r>
              <a:rPr lang="en-US" b="1" i="1" dirty="0" smtClean="0"/>
              <a:t>*Chức năng cơ bản</a:t>
            </a:r>
          </a:p>
          <a:p>
            <a:pPr>
              <a:buFontTx/>
              <a:buChar char="-"/>
            </a:pPr>
            <a:r>
              <a:rPr lang="en-US" dirty="0" smtClean="0"/>
              <a:t>Xem tin tức chăn nuôi, kỹ thuật chăm sóc, tin tức thị trường</a:t>
            </a:r>
          </a:p>
          <a:p>
            <a:pPr>
              <a:buFontTx/>
              <a:buChar char="-"/>
            </a:pPr>
            <a:r>
              <a:rPr lang="en-US" dirty="0" smtClean="0"/>
              <a:t>Quản lý giao dịch: xuất nhập chuồng</a:t>
            </a:r>
          </a:p>
          <a:p>
            <a:pPr>
              <a:buFontTx/>
              <a:buChar char="-"/>
            </a:pPr>
            <a:r>
              <a:rPr lang="en-US" dirty="0" smtClean="0"/>
              <a:t>Quản lý liên hệ, chuồng , giống heo,..</a:t>
            </a:r>
          </a:p>
          <a:p>
            <a:pPr>
              <a:buFontTx/>
              <a:buChar char="-"/>
            </a:pPr>
            <a:r>
              <a:rPr lang="en-US" dirty="0" smtClean="0"/>
              <a:t>Quản lý nhân viên, phân quyền truy cập</a:t>
            </a:r>
            <a:endParaRPr lang="en-US" dirty="0"/>
          </a:p>
        </p:txBody>
      </p:sp>
    </p:spTree>
    <p:extLst>
      <p:ext uri="{BB962C8B-B14F-4D97-AF65-F5344CB8AC3E}">
        <p14:creationId xmlns:p14="http://schemas.microsoft.com/office/powerpoint/2010/main" val="1348995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551329"/>
            <a:ext cx="10515600" cy="1139359"/>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CHƯƠNG 2: KHẢO SÁT VÀ PHÂN TÍCH HỆ THỐNG</a:t>
            </a: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endParaRPr lang="en-US" sz="3600" dirty="0"/>
          </a:p>
        </p:txBody>
      </p:sp>
      <p:sp>
        <p:nvSpPr>
          <p:cNvPr id="8" name="Content Placeholder 2"/>
          <p:cNvSpPr>
            <a:spLocks noGrp="1"/>
          </p:cNvSpPr>
          <p:nvPr>
            <p:ph idx="1"/>
          </p:nvPr>
        </p:nvSpPr>
        <p:spPr>
          <a:xfrm>
            <a:off x="838200" y="1825625"/>
            <a:ext cx="10515600" cy="4351338"/>
          </a:xfrm>
        </p:spPr>
        <p:txBody>
          <a:bodyPr>
            <a:normAutofit/>
          </a:bodyPr>
          <a:lstStyle/>
          <a:p>
            <a:pPr marL="0" indent="0">
              <a:buNone/>
            </a:pPr>
            <a:r>
              <a:rPr lang="en-US" b="1" dirty="0" smtClean="0"/>
              <a:t>2. Yêu cầu bài toán</a:t>
            </a:r>
          </a:p>
          <a:p>
            <a:pPr marL="0" indent="0">
              <a:buNone/>
            </a:pPr>
            <a:r>
              <a:rPr lang="en-US" b="1" i="1" dirty="0" smtClean="0"/>
              <a:t>*Các mục tiêu cụ thể cần đạt</a:t>
            </a:r>
          </a:p>
          <a:p>
            <a:pPr>
              <a:buFontTx/>
              <a:buChar char="-"/>
            </a:pPr>
            <a:r>
              <a:rPr lang="en-US" dirty="0"/>
              <a:t>Hiển thị bài viết trên giao diện cho người dùng tương </a:t>
            </a:r>
            <a:r>
              <a:rPr lang="en-US" dirty="0" smtClean="0"/>
              <a:t>tác</a:t>
            </a:r>
          </a:p>
          <a:p>
            <a:pPr>
              <a:buFontTx/>
              <a:buChar char="-"/>
            </a:pPr>
            <a:r>
              <a:rPr lang="en-US" dirty="0"/>
              <a:t>Hiển thị nhật ký giao dịch nhập – </a:t>
            </a:r>
            <a:r>
              <a:rPr lang="en-US" dirty="0" smtClean="0"/>
              <a:t>xuất heo</a:t>
            </a:r>
          </a:p>
          <a:p>
            <a:pPr lvl="0">
              <a:buFontTx/>
              <a:buChar char="-"/>
            </a:pPr>
            <a:r>
              <a:rPr lang="en-US" dirty="0" smtClean="0"/>
              <a:t>Quản </a:t>
            </a:r>
            <a:r>
              <a:rPr lang="en-US" dirty="0"/>
              <a:t>lý nhân </a:t>
            </a:r>
            <a:r>
              <a:rPr lang="en-US" dirty="0" smtClean="0"/>
              <a:t>viên và phân quyền truy cập.</a:t>
            </a:r>
            <a:endParaRPr lang="en-US" dirty="0"/>
          </a:p>
          <a:p>
            <a:pPr>
              <a:buFontTx/>
              <a:buChar char="-"/>
            </a:pPr>
            <a:r>
              <a:rPr lang="en-US" dirty="0" smtClean="0"/>
              <a:t>Thống </a:t>
            </a:r>
            <a:r>
              <a:rPr lang="en-US" dirty="0"/>
              <a:t>kê doanh thu, khối lượng heo xuất. Cho phép hệ thống quản trị từ xa </a:t>
            </a:r>
            <a:r>
              <a:rPr lang="en-US" dirty="0" smtClean="0"/>
              <a:t>.</a:t>
            </a:r>
          </a:p>
          <a:p>
            <a:pPr>
              <a:buFontTx/>
              <a:buChar char="-"/>
            </a:pPr>
            <a:r>
              <a:rPr lang="en-US" dirty="0" smtClean="0"/>
              <a:t>Cho </a:t>
            </a:r>
            <a:r>
              <a:rPr lang="en-US" dirty="0"/>
              <a:t>phép quản lý truy cập vào hệ thống</a:t>
            </a:r>
          </a:p>
        </p:txBody>
      </p:sp>
    </p:spTree>
    <p:extLst>
      <p:ext uri="{BB962C8B-B14F-4D97-AF65-F5344CB8AC3E}">
        <p14:creationId xmlns:p14="http://schemas.microsoft.com/office/powerpoint/2010/main" val="2826138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551329"/>
            <a:ext cx="10515600" cy="1139359"/>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CHƯƠNG 2: KHẢO SÁT VÀ PHÂN TÍCH HỆ THỐNG</a:t>
            </a: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endParaRPr lang="en-US" sz="3600" dirty="0"/>
          </a:p>
        </p:txBody>
      </p:sp>
      <p:sp>
        <p:nvSpPr>
          <p:cNvPr id="7" name="Content Placeholder 2"/>
          <p:cNvSpPr>
            <a:spLocks noGrp="1"/>
          </p:cNvSpPr>
          <p:nvPr>
            <p:ph idx="1"/>
          </p:nvPr>
        </p:nvSpPr>
        <p:spPr>
          <a:xfrm>
            <a:off x="838200" y="1825625"/>
            <a:ext cx="10515600" cy="4351338"/>
          </a:xfrm>
        </p:spPr>
        <p:txBody>
          <a:bodyPr>
            <a:normAutofit lnSpcReduction="10000"/>
          </a:bodyPr>
          <a:lstStyle/>
          <a:p>
            <a:pPr marL="0" indent="0">
              <a:buNone/>
            </a:pPr>
            <a:r>
              <a:rPr lang="en-US" b="1" dirty="0" smtClean="0"/>
              <a:t>3. Yêu cầu đặt ra cho hệ thống</a:t>
            </a:r>
          </a:p>
          <a:p>
            <a:pPr marL="0" indent="0">
              <a:buNone/>
            </a:pPr>
            <a:r>
              <a:rPr lang="en-US" b="1" i="1" dirty="0" smtClean="0"/>
              <a:t>*Về mặt thiết bị và phần mềm : </a:t>
            </a:r>
            <a:r>
              <a:rPr lang="en-US" i="1" dirty="0" smtClean="0"/>
              <a:t>Hệ csdl MySQL, Sublime Text 3, Xampp</a:t>
            </a:r>
          </a:p>
          <a:p>
            <a:pPr marL="0" indent="0">
              <a:buNone/>
            </a:pPr>
            <a:r>
              <a:rPr lang="en-US" b="1" i="1" dirty="0" smtClean="0"/>
              <a:t>*Yêu cầu trang web</a:t>
            </a:r>
          </a:p>
          <a:p>
            <a:pPr lvl="0">
              <a:buFontTx/>
              <a:buChar char="-"/>
            </a:pPr>
            <a:r>
              <a:rPr lang="en-US" b="1" i="1" dirty="0" smtClean="0"/>
              <a:t>Người dùng: chủ trang trại </a:t>
            </a:r>
            <a:r>
              <a:rPr lang="en-US" dirty="0"/>
              <a:t>Là người làm chủ ứng dụng, có quyền kiểm soát một hoặc nhiều hoạt động của hệ </a:t>
            </a:r>
            <a:r>
              <a:rPr lang="en-US" dirty="0" smtClean="0"/>
              <a:t>thống. Vì thế trang web phải thỏa mãn các chức năng sau:</a:t>
            </a:r>
          </a:p>
          <a:p>
            <a:pPr lvl="0" fontAlgn="base"/>
            <a:r>
              <a:rPr lang="en-US" dirty="0" smtClean="0"/>
              <a:t>Quản lý tin tức</a:t>
            </a:r>
            <a:endParaRPr lang="en-US" dirty="0"/>
          </a:p>
          <a:p>
            <a:pPr lvl="0" fontAlgn="base"/>
            <a:r>
              <a:rPr lang="en-US" dirty="0" smtClean="0"/>
              <a:t>Nhập xuất heo trong quản lý giao dịch.</a:t>
            </a:r>
            <a:endParaRPr lang="en-US" dirty="0"/>
          </a:p>
          <a:p>
            <a:pPr lvl="0" fontAlgn="base"/>
            <a:r>
              <a:rPr lang="en-US" dirty="0"/>
              <a:t>Thống kê khối lượng heo xuất, chuồng, giống heo và thống kê doanh thu</a:t>
            </a:r>
            <a:r>
              <a:rPr lang="en-US" dirty="0" smtClean="0"/>
              <a:t>.</a:t>
            </a:r>
            <a:endParaRPr lang="en-US" dirty="0"/>
          </a:p>
        </p:txBody>
      </p:sp>
    </p:spTree>
    <p:extLst>
      <p:ext uri="{BB962C8B-B14F-4D97-AF65-F5344CB8AC3E}">
        <p14:creationId xmlns:p14="http://schemas.microsoft.com/office/powerpoint/2010/main" val="642383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551329"/>
            <a:ext cx="10515600" cy="1139359"/>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CHƯƠNG 2: KHẢO SÁT VÀ PHÂN TÍCH HỆ THỐNG</a:t>
            </a: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endParaRPr lang="en-US" sz="3600" dirty="0"/>
          </a:p>
        </p:txBody>
      </p:sp>
      <p:sp>
        <p:nvSpPr>
          <p:cNvPr id="7" name="Content Placeholder 2"/>
          <p:cNvSpPr>
            <a:spLocks noGrp="1"/>
          </p:cNvSpPr>
          <p:nvPr>
            <p:ph idx="1"/>
          </p:nvPr>
        </p:nvSpPr>
        <p:spPr>
          <a:xfrm>
            <a:off x="838200" y="1825625"/>
            <a:ext cx="10515600" cy="4351338"/>
          </a:xfrm>
        </p:spPr>
        <p:txBody>
          <a:bodyPr>
            <a:normAutofit/>
          </a:bodyPr>
          <a:lstStyle/>
          <a:p>
            <a:pPr marL="0" indent="0">
              <a:buNone/>
            </a:pPr>
            <a:r>
              <a:rPr lang="en-US" b="1" dirty="0" smtClean="0"/>
              <a:t>3. Yêu cầu đặt ra cho hệ thống</a:t>
            </a:r>
          </a:p>
          <a:p>
            <a:pPr marL="0" indent="0">
              <a:buNone/>
            </a:pPr>
            <a:r>
              <a:rPr lang="en-US" b="1" i="1" dirty="0" smtClean="0"/>
              <a:t>*Yêu cầu trang web</a:t>
            </a:r>
          </a:p>
          <a:p>
            <a:pPr marL="0" lvl="0" indent="0" fontAlgn="base">
              <a:buNone/>
            </a:pPr>
            <a:r>
              <a:rPr lang="en-US" b="1" dirty="0" smtClean="0"/>
              <a:t>- Người dùng</a:t>
            </a:r>
            <a:r>
              <a:rPr lang="en-US" dirty="0" smtClean="0"/>
              <a:t>: </a:t>
            </a:r>
            <a:r>
              <a:rPr lang="en-US" dirty="0"/>
              <a:t>Là những người dùng vãng lai trên Internet. Họ sẽ truy cập và đọc tin tức trong các danh mục tin tức. Vì thế trang web phải thỏa mãn các chức năng </a:t>
            </a:r>
            <a:r>
              <a:rPr lang="en-US" dirty="0" smtClean="0"/>
              <a:t>sau:</a:t>
            </a:r>
            <a:endParaRPr lang="en-US" dirty="0"/>
          </a:p>
          <a:p>
            <a:pPr lvl="0" fontAlgn="base"/>
            <a:r>
              <a:rPr lang="en-US" dirty="0"/>
              <a:t>Hiển thị danh sách tin tức và danh mục tin để người dùng có thể xem và lựa chọn.</a:t>
            </a:r>
          </a:p>
          <a:p>
            <a:r>
              <a:rPr lang="en-US" dirty="0"/>
              <a:t>Hiển thị chi tiết tin tức, các tin cùng danh mục và tin đã đọc</a:t>
            </a:r>
            <a:r>
              <a:rPr lang="en-US" dirty="0" smtClean="0"/>
              <a:t>.</a:t>
            </a:r>
            <a:endParaRPr lang="en-US" dirty="0"/>
          </a:p>
        </p:txBody>
      </p:sp>
    </p:spTree>
    <p:extLst>
      <p:ext uri="{BB962C8B-B14F-4D97-AF65-F5344CB8AC3E}">
        <p14:creationId xmlns:p14="http://schemas.microsoft.com/office/powerpoint/2010/main" val="211442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837"/>
            <a:ext cx="10515600" cy="820271"/>
          </a:xfrm>
        </p:spPr>
        <p:txBody>
          <a:bodyPr>
            <a:normAutofit fontScale="90000"/>
          </a:bodyPr>
          <a:lstStyle/>
          <a:p>
            <a:pPr algn="ct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CHƯƠNG 3: THIẾT KẾ HỆ THỐNG</a:t>
            </a:r>
            <a:br>
              <a:rPr lang="en-US" sz="3600" dirty="0" smtClean="0">
                <a:latin typeface="Times New Roman" panose="02020603050405020304" pitchFamily="18" charset="0"/>
                <a:cs typeface="Times New Roman" panose="02020603050405020304" pitchFamily="18" charset="0"/>
              </a:rPr>
            </a:b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endParaRPr lang="en-US" sz="3600" dirty="0"/>
          </a:p>
        </p:txBody>
      </p:sp>
      <p:sp>
        <p:nvSpPr>
          <p:cNvPr id="3" name="Content Placeholder 2"/>
          <p:cNvSpPr>
            <a:spLocks noGrp="1"/>
          </p:cNvSpPr>
          <p:nvPr>
            <p:ph idx="1"/>
          </p:nvPr>
        </p:nvSpPr>
        <p:spPr>
          <a:xfrm>
            <a:off x="838200" y="1091751"/>
            <a:ext cx="10873154" cy="824135"/>
          </a:xfrm>
        </p:spPr>
        <p:txBody>
          <a:bodyPr>
            <a:normAutofit/>
          </a:bodyPr>
          <a:lstStyle/>
          <a:p>
            <a:pPr marL="0" indent="0">
              <a:buNone/>
            </a:pPr>
            <a:r>
              <a:rPr lang="en-US" b="1" dirty="0" smtClean="0"/>
              <a:t>1. Mô hình tiến trình nghiệp vụ</a:t>
            </a:r>
          </a:p>
          <a:p>
            <a:pPr marL="0" indent="0">
              <a:buNone/>
            </a:pPr>
            <a:endParaRPr lang="en-US" b="1" dirty="0" smtClean="0"/>
          </a:p>
        </p:txBody>
      </p:sp>
      <p:sp>
        <p:nvSpPr>
          <p:cNvPr id="5" name="Rectangle 4"/>
          <p:cNvSpPr/>
          <p:nvPr/>
        </p:nvSpPr>
        <p:spPr>
          <a:xfrm>
            <a:off x="838199" y="1720840"/>
            <a:ext cx="6839857" cy="3739485"/>
          </a:xfrm>
          <a:prstGeom prst="rect">
            <a:avLst/>
          </a:prstGeom>
        </p:spPr>
        <p:txBody>
          <a:bodyPr wrap="square">
            <a:spAutoFit/>
          </a:bodyPr>
          <a:lstStyle/>
          <a:p>
            <a:pPr marL="342900" lvl="0" indent="-342900" algn="just" fontAlgn="base">
              <a:lnSpc>
                <a:spcPct val="150000"/>
              </a:lnSpc>
              <a:spcAft>
                <a:spcPts val="0"/>
              </a:spcAft>
              <a:buFont typeface="Arial" panose="020B0604020202020204" pitchFamily="34" charset="0"/>
              <a:buChar char="●"/>
              <a:tabLst>
                <a:tab pos="450215" algn="l"/>
                <a:tab pos="685800" algn="l"/>
              </a:tabLst>
            </a:pPr>
            <a:r>
              <a:rPr lang="en-US" b="1" dirty="0">
                <a:solidFill>
                  <a:srgbClr val="000000"/>
                </a:solidFill>
                <a:latin typeface="Noto Sans Symbols"/>
                <a:ea typeface="Noto Sans Symbols"/>
                <a:cs typeface="Noto Sans Symbols"/>
              </a:rPr>
              <a:t>Phía người </a:t>
            </a:r>
            <a:r>
              <a:rPr lang="en-US" b="1" dirty="0" smtClean="0">
                <a:solidFill>
                  <a:srgbClr val="000000"/>
                </a:solidFill>
                <a:latin typeface="Noto Sans Symbols"/>
                <a:ea typeface="Noto Sans Symbols"/>
                <a:cs typeface="Noto Sans Symbols"/>
              </a:rPr>
              <a:t>dùng</a:t>
            </a:r>
            <a:r>
              <a:rPr lang="en-US" dirty="0" smtClean="0">
                <a:solidFill>
                  <a:srgbClr val="000000"/>
                </a:solidFill>
                <a:latin typeface="Noto Sans Symbols"/>
                <a:ea typeface="Noto Sans Symbols"/>
                <a:cs typeface="Noto Sans Symbols"/>
              </a:rPr>
              <a:t>: </a:t>
            </a:r>
            <a:endParaRPr lang="en-US" dirty="0">
              <a:latin typeface="Noto Sans Symbols"/>
              <a:ea typeface="Noto Sans Symbols"/>
              <a:cs typeface="Noto Sans Symbols"/>
            </a:endParaRPr>
          </a:p>
          <a:p>
            <a:pPr marL="457200" lvl="0" indent="-457200" fontAlgn="base">
              <a:lnSpc>
                <a:spcPct val="150000"/>
              </a:lnSpc>
              <a:buFont typeface="Wingdings" panose="05000000000000000000" pitchFamily="2" charset="2"/>
              <a:buChar char="ü"/>
            </a:pPr>
            <a:r>
              <a:rPr lang="en-US" sz="2800" dirty="0"/>
              <a:t>Khách hàng có thể liên hệ quản trị viên bằng cách thêm các thông tin như: Họ tên, số điện thoại, email, tiêu đề và nội dung.</a:t>
            </a:r>
          </a:p>
          <a:p>
            <a:pPr marL="457200" lvl="0" indent="-457200" fontAlgn="base">
              <a:lnSpc>
                <a:spcPct val="150000"/>
              </a:lnSpc>
              <a:buFont typeface="Wingdings" panose="05000000000000000000" pitchFamily="2" charset="2"/>
              <a:buChar char="ü"/>
            </a:pPr>
            <a:r>
              <a:rPr lang="en-US" sz="2800" dirty="0"/>
              <a:t>Khách hàng có thể chọn, và đọc tin tức từ các danh mục đã cập nhật</a:t>
            </a:r>
          </a:p>
        </p:txBody>
      </p:sp>
      <p:pic>
        <p:nvPicPr>
          <p:cNvPr id="6" name="Picture 5"/>
          <p:cNvPicPr>
            <a:picLocks noChangeAspect="1"/>
          </p:cNvPicPr>
          <p:nvPr/>
        </p:nvPicPr>
        <p:blipFill>
          <a:blip r:embed="rId3"/>
          <a:stretch>
            <a:fillRect/>
          </a:stretch>
        </p:blipFill>
        <p:spPr>
          <a:xfrm>
            <a:off x="7909675" y="826617"/>
            <a:ext cx="3888468" cy="6031383"/>
          </a:xfrm>
          <a:prstGeom prst="rect">
            <a:avLst/>
          </a:prstGeom>
        </p:spPr>
      </p:pic>
    </p:spTree>
    <p:extLst>
      <p:ext uri="{BB962C8B-B14F-4D97-AF65-F5344CB8AC3E}">
        <p14:creationId xmlns:p14="http://schemas.microsoft.com/office/powerpoint/2010/main" val="2796511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1039</Words>
  <Application>Microsoft Office PowerPoint</Application>
  <PresentationFormat>Custom</PresentationFormat>
  <Paragraphs>124</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TRƯỜNG ĐẠI HỌC SƯ PHẠM KỸ THUẬT ĐÀ NẴNG</vt:lpstr>
      <vt:lpstr>CÁC NỘI DUNG CHÍNH</vt:lpstr>
      <vt:lpstr>CHƯƠNG 1: TỔNG QUAN</vt:lpstr>
      <vt:lpstr>CHƯƠNG 1: TỔNG QUAN</vt:lpstr>
      <vt:lpstr> CHƯƠNG 2: KHẢO SÁT VÀ PHÂN TÍCH HỆ THỐNG </vt:lpstr>
      <vt:lpstr> CHƯƠNG 2: KHẢO SÁT VÀ PHÂN TÍCH HỆ THỐNG </vt:lpstr>
      <vt:lpstr> CHƯƠNG 2: KHẢO SÁT VÀ PHÂN TÍCH HỆ THỐNG </vt:lpstr>
      <vt:lpstr> CHƯƠNG 2: KHẢO SÁT VÀ PHÂN TÍCH HỆ THỐNG </vt:lpstr>
      <vt:lpstr>  CHƯƠNG 3: THIẾT KẾ HỆ THỐNG  </vt:lpstr>
      <vt:lpstr>  CHƯƠNG 3: THIẾT KẾ HỆ THỐNG  </vt:lpstr>
      <vt:lpstr>  CHƯƠNG 3: THIẾT KẾ HỆ THỐNG  </vt:lpstr>
      <vt:lpstr>  CHƯƠNG 3: THIẾT KẾ HỆ THỐNG  </vt:lpstr>
      <vt:lpstr>  CHƯƠNG TRÌNH DEMO   </vt:lpstr>
      <vt:lpstr> CHƯƠNG 5: KẾT LUẬN </vt:lpstr>
      <vt:lpstr> CHƯƠNG 5: KẾT LUẬN </vt:lpstr>
      <vt:lpstr> CHƯƠNG 5: KẾT LUẬN </vt:lpstr>
      <vt:lpstr>  EM CÁM ƠN THẦY CÔ ĐÃ LẮNG NGHE.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QUẢN LÝ  VÀ CÔNG NGHỆ HẢI PHÒNG KHOA CÔNG NGHỆ THÔNG TIN</dc:title>
  <dc:creator>Hưng Đỗ Công</dc:creator>
  <cp:lastModifiedBy>AnhNguyen</cp:lastModifiedBy>
  <cp:revision>35</cp:revision>
  <dcterms:created xsi:type="dcterms:W3CDTF">2021-12-26T01:21:39Z</dcterms:created>
  <dcterms:modified xsi:type="dcterms:W3CDTF">2022-05-05T01:23:42Z</dcterms:modified>
</cp:coreProperties>
</file>