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4"/>
  </p:notesMasterIdLst>
  <p:sldIdLst>
    <p:sldId id="256" r:id="rId3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2vc4mJ8WJoMmh5d775QgfX3i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60" autoAdjust="0"/>
    <p:restoredTop sz="94674" autoAdjust="0"/>
  </p:normalViewPr>
  <p:slideViewPr>
    <p:cSldViewPr snapToGrid="0">
      <p:cViewPr>
        <p:scale>
          <a:sx n="22" d="100"/>
          <a:sy n="22" d="100"/>
        </p:scale>
        <p:origin x="144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"/>
    </p:cViewPr>
  </p:sorterViewPr>
  <p:notesViewPr>
    <p:cSldViewPr snapToGrid="0">
      <p:cViewPr varScale="1">
        <p:scale>
          <a:sx n="80" d="100"/>
          <a:sy n="80" d="100"/>
        </p:scale>
        <p:origin x="2830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4" type="blank">
  <p:cSld name="BLANK">
    <p:bg>
      <p:bgPr>
        <a:solidFill>
          <a:srgbClr val="F2F2F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221" y="30227620"/>
            <a:ext cx="2651530" cy="22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29233911"/>
            <a:ext cx="43891200" cy="395021"/>
          </a:xfrm>
          <a:prstGeom prst="rect">
            <a:avLst/>
          </a:prstGeom>
          <a:solidFill>
            <a:srgbClr val="081E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2">
  <p:cSld name="Blank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>
            <a:off x="0" y="29233911"/>
            <a:ext cx="43891200" cy="39502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id="13" name="Google Shape;13;p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21" y="30229645"/>
            <a:ext cx="2646812" cy="227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5" descr="A picture containing draw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6797" y="1016276"/>
            <a:ext cx="3641446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4">
  <p:cSld name="1_Blank4"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308" y="1089188"/>
            <a:ext cx="3641448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88418" b="15703"/>
          <a:stretch/>
        </p:blipFill>
        <p:spPr>
          <a:xfrm>
            <a:off x="0" y="0"/>
            <a:ext cx="5618095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/>
          <p:nvPr/>
        </p:nvSpPr>
        <p:spPr>
          <a:xfrm rot="5400000" flipH="1">
            <a:off x="-10665972" y="16261690"/>
            <a:ext cx="32918400" cy="395021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11"/>
          <p:cNvGrpSpPr/>
          <p:nvPr/>
        </p:nvGrpSpPr>
        <p:grpSpPr>
          <a:xfrm>
            <a:off x="41216985" y="1016366"/>
            <a:ext cx="1881297" cy="2545856"/>
            <a:chOff x="11140977" y="745237"/>
            <a:chExt cx="522582" cy="530387"/>
          </a:xfrm>
        </p:grpSpPr>
        <p:sp>
          <p:nvSpPr>
            <p:cNvPr id="36" name="Google Shape;36;p11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Google Shape;38;p1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097" y="28947040"/>
            <a:ext cx="3641446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and Content">
  <p:cSld name="6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88418" b="15703"/>
          <a:stretch/>
        </p:blipFill>
        <p:spPr>
          <a:xfrm>
            <a:off x="0" y="0"/>
            <a:ext cx="5618095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/>
        </p:nvSpPr>
        <p:spPr>
          <a:xfrm>
            <a:off x="6912862" y="2555688"/>
            <a:ext cx="34987151" cy="568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"/>
          <p:cNvSpPr/>
          <p:nvPr/>
        </p:nvSpPr>
        <p:spPr>
          <a:xfrm rot="-5400000">
            <a:off x="-10677029" y="16261694"/>
            <a:ext cx="32918410" cy="395021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2"/>
          <p:cNvGrpSpPr/>
          <p:nvPr/>
        </p:nvGrpSpPr>
        <p:grpSpPr>
          <a:xfrm flipH="1">
            <a:off x="41218359" y="992179"/>
            <a:ext cx="1881295" cy="2545853"/>
            <a:chOff x="2645664" y="2011680"/>
            <a:chExt cx="735606" cy="746592"/>
          </a:xfrm>
        </p:grpSpPr>
        <p:sp>
          <p:nvSpPr>
            <p:cNvPr id="45" name="Google Shape;45;p12"/>
            <p:cNvSpPr/>
            <p:nvPr/>
          </p:nvSpPr>
          <p:spPr>
            <a:xfrm rot="-54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2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id="48" name="Google Shape;48;p1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097" y="28947040"/>
            <a:ext cx="3641446" cy="31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ntent">
  <p:cSld name="1_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3750" b="14612"/>
          <a:stretch/>
        </p:blipFill>
        <p:spPr>
          <a:xfrm>
            <a:off x="6035227" y="7"/>
            <a:ext cx="37855973" cy="3291839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/>
          <p:nvPr/>
        </p:nvSpPr>
        <p:spPr>
          <a:xfrm rot="5400000" flipH="1">
            <a:off x="-10621487" y="16261690"/>
            <a:ext cx="32918400" cy="395021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41216985" y="1016366"/>
            <a:ext cx="1881297" cy="2545856"/>
            <a:chOff x="11140977" y="745237"/>
            <a:chExt cx="522582" cy="530387"/>
          </a:xfrm>
        </p:grpSpPr>
        <p:sp>
          <p:nvSpPr>
            <p:cNvPr id="53" name="Google Shape;53;p13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" name="Google Shape;55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08" y="29227770"/>
            <a:ext cx="3641448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and Content">
  <p:cSld name="5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3750" b="14612"/>
          <a:stretch/>
        </p:blipFill>
        <p:spPr>
          <a:xfrm>
            <a:off x="6035227" y="7"/>
            <a:ext cx="37855973" cy="3291839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 rot="-5400000">
            <a:off x="-10588059" y="16261694"/>
            <a:ext cx="32918410" cy="395021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 flipH="1">
            <a:off x="41218359" y="992179"/>
            <a:ext cx="1881295" cy="2545853"/>
            <a:chOff x="2645664" y="2011680"/>
            <a:chExt cx="735606" cy="746592"/>
          </a:xfrm>
        </p:grpSpPr>
        <p:sp>
          <p:nvSpPr>
            <p:cNvPr id="61" name="Google Shape;61;p14"/>
            <p:cNvSpPr/>
            <p:nvPr/>
          </p:nvSpPr>
          <p:spPr>
            <a:xfrm rot="-54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08" y="29227770"/>
            <a:ext cx="3641448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0" descr="A picture containing bir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13750" b="14612"/>
          <a:stretch/>
        </p:blipFill>
        <p:spPr>
          <a:xfrm>
            <a:off x="6035227" y="7"/>
            <a:ext cx="37855973" cy="329183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/>
        </p:nvSpPr>
        <p:spPr>
          <a:xfrm>
            <a:off x="6912862" y="2555688"/>
            <a:ext cx="34987151" cy="568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 txBox="1"/>
          <p:nvPr/>
        </p:nvSpPr>
        <p:spPr>
          <a:xfrm>
            <a:off x="6912864" y="8763002"/>
            <a:ext cx="34987147" cy="1898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"/>
          <p:cNvSpPr/>
          <p:nvPr/>
        </p:nvSpPr>
        <p:spPr>
          <a:xfrm rot="5400000" flipH="1">
            <a:off x="-10621487" y="16261690"/>
            <a:ext cx="32918400" cy="395021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0"/>
          <p:cNvGrpSpPr/>
          <p:nvPr/>
        </p:nvGrpSpPr>
        <p:grpSpPr>
          <a:xfrm>
            <a:off x="41216985" y="1016366"/>
            <a:ext cx="1881297" cy="2545856"/>
            <a:chOff x="11140977" y="745237"/>
            <a:chExt cx="522582" cy="530387"/>
          </a:xfrm>
        </p:grpSpPr>
        <p:sp>
          <p:nvSpPr>
            <p:cNvPr id="28" name="Google Shape;28;p10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10"/>
          <p:cNvSpPr txBox="1"/>
          <p:nvPr/>
        </p:nvSpPr>
        <p:spPr>
          <a:xfrm>
            <a:off x="19259723" y="30824712"/>
            <a:ext cx="236358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COLLEGE OF ENGINEERING AND COMPUTING</a:t>
            </a:r>
            <a:endParaRPr/>
          </a:p>
        </p:txBody>
      </p:sp>
      <p:pic>
        <p:nvPicPr>
          <p:cNvPr id="31" name="Google Shape;31;p10" descr="A close up of a sig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7308" y="29227770"/>
            <a:ext cx="3641448" cy="312689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/>
        </p:nvSpPr>
        <p:spPr>
          <a:xfrm>
            <a:off x="6816426" y="617625"/>
            <a:ext cx="15729676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b="1" dirty="0">
                <a:solidFill>
                  <a:schemeClr val="lt1"/>
                </a:solidFill>
              </a:rPr>
              <a:t>Knight Foundation School of Computing and Information Sciences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 dirty="0">
                <a:solidFill>
                  <a:schemeClr val="lt1"/>
                </a:solidFill>
              </a:rPr>
              <a:t>Fall</a:t>
            </a:r>
            <a:r>
              <a:rPr lang="en-US" sz="5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i="1" dirty="0">
                <a:solidFill>
                  <a:schemeClr val="lt1"/>
                </a:solidFill>
              </a:rPr>
              <a:t>2022</a:t>
            </a:r>
            <a:r>
              <a:rPr lang="en-US" sz="5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Senior Design Project</a:t>
            </a:r>
            <a:endParaRPr dirty="0"/>
          </a:p>
        </p:txBody>
      </p:sp>
      <p:sp>
        <p:nvSpPr>
          <p:cNvPr id="70" name="Google Shape;70;p5"/>
          <p:cNvSpPr txBox="1"/>
          <p:nvPr/>
        </p:nvSpPr>
        <p:spPr>
          <a:xfrm>
            <a:off x="10276094" y="6618465"/>
            <a:ext cx="4114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21792650" y="6555864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35468169" y="6578058"/>
            <a:ext cx="4114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dirty="0"/>
          </a:p>
        </p:txBody>
      </p:sp>
      <p:sp>
        <p:nvSpPr>
          <p:cNvPr id="73" name="Google Shape;73;p5"/>
          <p:cNvSpPr txBox="1"/>
          <p:nvPr/>
        </p:nvSpPr>
        <p:spPr>
          <a:xfrm>
            <a:off x="10276094" y="14212403"/>
            <a:ext cx="4114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dirty="0"/>
          </a:p>
        </p:txBody>
      </p:sp>
      <p:sp>
        <p:nvSpPr>
          <p:cNvPr id="74" name="Google Shape;74;p5"/>
          <p:cNvSpPr txBox="1"/>
          <p:nvPr/>
        </p:nvSpPr>
        <p:spPr>
          <a:xfrm>
            <a:off x="22396405" y="14227577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35468169" y="14185342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15245701" y="21731411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dirty="0"/>
          </a:p>
        </p:txBody>
      </p:sp>
      <p:sp>
        <p:nvSpPr>
          <p:cNvPr id="77" name="Google Shape;77;p5"/>
          <p:cNvSpPr txBox="1"/>
          <p:nvPr/>
        </p:nvSpPr>
        <p:spPr>
          <a:xfrm>
            <a:off x="29124762" y="21654096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dirty="0"/>
          </a:p>
        </p:txBody>
      </p:sp>
      <p:sp>
        <p:nvSpPr>
          <p:cNvPr id="79" name="Google Shape;79;p5"/>
          <p:cNvSpPr txBox="1"/>
          <p:nvPr/>
        </p:nvSpPr>
        <p:spPr>
          <a:xfrm>
            <a:off x="24443140" y="687153"/>
            <a:ext cx="16268132" cy="439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000"/>
              <a:buFont typeface="Arial"/>
              <a:buNone/>
            </a:pPr>
            <a:r>
              <a:rPr lang="en-US" sz="8800" b="1" dirty="0">
                <a:solidFill>
                  <a:srgbClr val="00FFFF"/>
                </a:solidFill>
              </a:rPr>
              <a:t>Vocabulary In Reading Study (VIRS)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Students: </a:t>
            </a:r>
            <a:r>
              <a:rPr lang="en-US" sz="3500" dirty="0">
                <a:solidFill>
                  <a:schemeClr val="lt1"/>
                </a:solidFill>
              </a:rPr>
              <a:t>Denzel Merrell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Mentor: Eric Dwyer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Instructor/Faculty:</a:t>
            </a:r>
            <a:r>
              <a:rPr lang="en-US" sz="3500" b="1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chemeClr val="lt1"/>
                </a:solidFill>
              </a:rPr>
              <a:t>Dr. Masoud </a:t>
            </a:r>
            <a:r>
              <a:rPr lang="en-US" sz="3500" i="1" dirty="0" err="1">
                <a:solidFill>
                  <a:schemeClr val="lt1"/>
                </a:solidFill>
              </a:rPr>
              <a:t>Sadjadi</a:t>
            </a:r>
            <a:r>
              <a:rPr lang="en-US" sz="3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 dirty="0"/>
          </a:p>
        </p:txBody>
      </p:sp>
      <p:sp>
        <p:nvSpPr>
          <p:cNvPr id="80" name="Google Shape;80;p5"/>
          <p:cNvSpPr txBox="1"/>
          <p:nvPr/>
        </p:nvSpPr>
        <p:spPr>
          <a:xfrm>
            <a:off x="6655820" y="31775400"/>
            <a:ext cx="21444395" cy="81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Eric Dwyer. I thank Eric for his/her/their assistance and mentorship that I received throughout the senior design project.</a:t>
            </a:r>
            <a:endParaRPr dirty="0"/>
          </a:p>
        </p:txBody>
      </p:sp>
      <p:sp>
        <p:nvSpPr>
          <p:cNvPr id="81" name="Google Shape;81;p5"/>
          <p:cNvSpPr txBox="1"/>
          <p:nvPr/>
        </p:nvSpPr>
        <p:spPr>
          <a:xfrm>
            <a:off x="6655820" y="30989806"/>
            <a:ext cx="4578237" cy="54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dirty="0"/>
          </a:p>
        </p:txBody>
      </p:sp>
      <p:pic>
        <p:nvPicPr>
          <p:cNvPr id="83" name="Google Shape;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25"/>
            <a:ext cx="5583325" cy="41110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/>
          <p:nvPr/>
        </p:nvSpPr>
        <p:spPr>
          <a:xfrm>
            <a:off x="7030337" y="7667226"/>
            <a:ext cx="10552200" cy="6203307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7836250" y="8412299"/>
            <a:ext cx="8992683" cy="532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 original site’s search functionality only allowed for searching from within a specific category.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 PO requested a search page that would allow for searching within any category and allows searching by substrings. (ex: searching “</a:t>
            </a:r>
            <a:r>
              <a:rPr lang="en-US" sz="3200" dirty="0" err="1">
                <a:solidFill>
                  <a:schemeClr val="dk1"/>
                </a:solidFill>
              </a:rPr>
              <a:t>ba</a:t>
            </a:r>
            <a:r>
              <a:rPr lang="en-US" sz="3200" dirty="0">
                <a:solidFill>
                  <a:schemeClr val="dk1"/>
                </a:solidFill>
              </a:rPr>
              <a:t>” would return all words beginning with “</a:t>
            </a:r>
            <a:r>
              <a:rPr lang="en-US" sz="3200" dirty="0" err="1">
                <a:solidFill>
                  <a:schemeClr val="dk1"/>
                </a:solidFill>
              </a:rPr>
              <a:t>ba</a:t>
            </a:r>
            <a:r>
              <a:rPr lang="en-US" sz="3200" dirty="0">
                <a:solidFill>
                  <a:schemeClr val="dk1"/>
                </a:solidFill>
              </a:rPr>
              <a:t>”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4" name="Google Shape;84;p5">
            <a:extLst>
              <a:ext uri="{FF2B5EF4-FFF2-40B4-BE49-F238E27FC236}">
                <a16:creationId xmlns:a16="http://schemas.microsoft.com/office/drawing/2014/main" id="{380C0558-00BD-7FA4-6BFB-7EBE5531DA1E}"/>
              </a:ext>
            </a:extLst>
          </p:cNvPr>
          <p:cNvSpPr/>
          <p:nvPr/>
        </p:nvSpPr>
        <p:spPr>
          <a:xfrm>
            <a:off x="18228768" y="7583309"/>
            <a:ext cx="13088747" cy="6336575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5">
            <a:extLst>
              <a:ext uri="{FF2B5EF4-FFF2-40B4-BE49-F238E27FC236}">
                <a16:creationId xmlns:a16="http://schemas.microsoft.com/office/drawing/2014/main" id="{B8EFCC47-BDA7-6E57-0025-F8567D101140}"/>
              </a:ext>
            </a:extLst>
          </p:cNvPr>
          <p:cNvSpPr/>
          <p:nvPr/>
        </p:nvSpPr>
        <p:spPr>
          <a:xfrm>
            <a:off x="31963746" y="7635304"/>
            <a:ext cx="10553550" cy="6315911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5;p5">
            <a:extLst>
              <a:ext uri="{FF2B5EF4-FFF2-40B4-BE49-F238E27FC236}">
                <a16:creationId xmlns:a16="http://schemas.microsoft.com/office/drawing/2014/main" id="{838EF894-F2BE-DDCD-7867-C7FA6F43C8A9}"/>
              </a:ext>
            </a:extLst>
          </p:cNvPr>
          <p:cNvSpPr txBox="1"/>
          <p:nvPr/>
        </p:nvSpPr>
        <p:spPr>
          <a:xfrm>
            <a:off x="32517114" y="8972480"/>
            <a:ext cx="9616031" cy="341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 user must be able to type a value into the search box and receive back all words that begin with that value.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 user must be able to filter by category as well as sort order to further constrain the search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8" name="Google Shape;84;p5">
            <a:extLst>
              <a:ext uri="{FF2B5EF4-FFF2-40B4-BE49-F238E27FC236}">
                <a16:creationId xmlns:a16="http://schemas.microsoft.com/office/drawing/2014/main" id="{5B24F681-90CE-A94B-799E-069098006960}"/>
              </a:ext>
            </a:extLst>
          </p:cNvPr>
          <p:cNvSpPr/>
          <p:nvPr/>
        </p:nvSpPr>
        <p:spPr>
          <a:xfrm>
            <a:off x="7056944" y="15229675"/>
            <a:ext cx="10552200" cy="6198559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5;p5">
            <a:extLst>
              <a:ext uri="{FF2B5EF4-FFF2-40B4-BE49-F238E27FC236}">
                <a16:creationId xmlns:a16="http://schemas.microsoft.com/office/drawing/2014/main" id="{042631DC-10CD-50FF-AEE5-9E2546D0DFCA}"/>
              </a:ext>
            </a:extLst>
          </p:cNvPr>
          <p:cNvSpPr txBox="1"/>
          <p:nvPr/>
        </p:nvSpPr>
        <p:spPr>
          <a:xfrm>
            <a:off x="7634478" y="16266075"/>
            <a:ext cx="9396229" cy="42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When the appropriate endpoint is hit and given appropriate parameters (value, category, sort order), the backend of the system retrieves words from a </a:t>
            </a:r>
            <a:r>
              <a:rPr lang="en-US" sz="3200" dirty="0" err="1">
                <a:solidFill>
                  <a:schemeClr val="dk1"/>
                </a:solidFill>
              </a:rPr>
              <a:t>sql</a:t>
            </a:r>
            <a:r>
              <a:rPr lang="en-US" sz="3200" dirty="0">
                <a:solidFill>
                  <a:schemeClr val="dk1"/>
                </a:solidFill>
              </a:rPr>
              <a:t> database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These words are sent as a response to the frontend, where they are displayed to the user in a table format on the interface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0" name="Google Shape;84;p5">
            <a:extLst>
              <a:ext uri="{FF2B5EF4-FFF2-40B4-BE49-F238E27FC236}">
                <a16:creationId xmlns:a16="http://schemas.microsoft.com/office/drawing/2014/main" id="{04CECBBC-3604-EE45-E8F2-C45A9B275F6E}"/>
              </a:ext>
            </a:extLst>
          </p:cNvPr>
          <p:cNvSpPr/>
          <p:nvPr/>
        </p:nvSpPr>
        <p:spPr>
          <a:xfrm>
            <a:off x="18323385" y="15222326"/>
            <a:ext cx="13088747" cy="6117475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5;p5">
            <a:extLst>
              <a:ext uri="{FF2B5EF4-FFF2-40B4-BE49-F238E27FC236}">
                <a16:creationId xmlns:a16="http://schemas.microsoft.com/office/drawing/2014/main" id="{ED695612-F8C3-1443-F985-9252AEC54D42}"/>
              </a:ext>
            </a:extLst>
          </p:cNvPr>
          <p:cNvSpPr txBox="1"/>
          <p:nvPr/>
        </p:nvSpPr>
        <p:spPr>
          <a:xfrm>
            <a:off x="24189697" y="15271714"/>
            <a:ext cx="7222434" cy="50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Object design for word searching within the site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The highlighted methods are my implementations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The </a:t>
            </a:r>
            <a:r>
              <a:rPr lang="en-US" sz="2400" b="1" dirty="0">
                <a:solidFill>
                  <a:schemeClr val="dk1"/>
                </a:solidFill>
              </a:rPr>
              <a:t>findAllByValueStartingWithAndCategoryIn()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method queries the database based on the user provided (or default) word and category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The </a:t>
            </a:r>
            <a:r>
              <a:rPr lang="en-US" sz="2800" b="1" dirty="0">
                <a:solidFill>
                  <a:schemeClr val="dk1"/>
                </a:solidFill>
              </a:rPr>
              <a:t>findAllByValueStartingWith() </a:t>
            </a:r>
            <a:r>
              <a:rPr lang="en-US" sz="2800" dirty="0">
                <a:solidFill>
                  <a:schemeClr val="dk1"/>
                </a:solidFill>
              </a:rPr>
              <a:t>method is called when a request is made from the frontend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2" name="Google Shape;84;p5">
            <a:extLst>
              <a:ext uri="{FF2B5EF4-FFF2-40B4-BE49-F238E27FC236}">
                <a16:creationId xmlns:a16="http://schemas.microsoft.com/office/drawing/2014/main" id="{6138C3C0-E610-3F9A-25B1-433542F0916B}"/>
              </a:ext>
            </a:extLst>
          </p:cNvPr>
          <p:cNvSpPr/>
          <p:nvPr/>
        </p:nvSpPr>
        <p:spPr>
          <a:xfrm>
            <a:off x="31963746" y="15190085"/>
            <a:ext cx="10552200" cy="6201656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4;p5">
            <a:extLst>
              <a:ext uri="{FF2B5EF4-FFF2-40B4-BE49-F238E27FC236}">
                <a16:creationId xmlns:a16="http://schemas.microsoft.com/office/drawing/2014/main" id="{16E3FB7D-502B-229A-55CE-F754251A1D36}"/>
              </a:ext>
            </a:extLst>
          </p:cNvPr>
          <p:cNvSpPr/>
          <p:nvPr/>
        </p:nvSpPr>
        <p:spPr>
          <a:xfrm>
            <a:off x="8580273" y="22458590"/>
            <a:ext cx="15249936" cy="8239592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5;p5">
            <a:extLst>
              <a:ext uri="{FF2B5EF4-FFF2-40B4-BE49-F238E27FC236}">
                <a16:creationId xmlns:a16="http://schemas.microsoft.com/office/drawing/2014/main" id="{BC6BDA56-4DDF-89DB-9A61-D1A169324675}"/>
              </a:ext>
            </a:extLst>
          </p:cNvPr>
          <p:cNvSpPr txBox="1"/>
          <p:nvPr/>
        </p:nvSpPr>
        <p:spPr>
          <a:xfrm>
            <a:off x="10953784" y="22787376"/>
            <a:ext cx="10552200" cy="767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Test Case ID: </a:t>
            </a:r>
            <a:r>
              <a:rPr lang="en-US" sz="3200" dirty="0" err="1">
                <a:solidFill>
                  <a:schemeClr val="dk1"/>
                </a:solidFill>
              </a:rPr>
              <a:t>Search_Word_List</a:t>
            </a:r>
            <a:endParaRPr lang="en-US" sz="3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Description: </a:t>
            </a:r>
            <a:r>
              <a:rPr lang="en-US" sz="3200" dirty="0">
                <a:solidFill>
                  <a:schemeClr val="dk1"/>
                </a:solidFill>
              </a:rPr>
              <a:t>The user can search for any word by specifying a starting query for the value and a category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Test steps: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</a:rPr>
              <a:t>Navigate to </a:t>
            </a:r>
            <a:r>
              <a:rPr lang="en-US" sz="3200" dirty="0" err="1">
                <a:solidFill>
                  <a:schemeClr val="dk1"/>
                </a:solidFill>
              </a:rPr>
              <a:t>virs</a:t>
            </a:r>
            <a:r>
              <a:rPr lang="en-US" sz="3200" dirty="0">
                <a:solidFill>
                  <a:schemeClr val="dk1"/>
                </a:solidFill>
              </a:rPr>
              <a:t> code directory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</a:rPr>
              <a:t>Run ‘virs.cmd build’ and ‘virs.cmd run’ command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</a:rPr>
              <a:t>Navigate to localhost:8080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</a:rPr>
              <a:t>Click ‘Search Words List'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</a:rPr>
              <a:t>Type a string into the search bar (for example: "</a:t>
            </a:r>
            <a:r>
              <a:rPr lang="en-US" sz="3200" dirty="0" err="1">
                <a:solidFill>
                  <a:schemeClr val="dk1"/>
                </a:solidFill>
              </a:rPr>
              <a:t>ba</a:t>
            </a:r>
            <a:r>
              <a:rPr lang="en-US" sz="3200" dirty="0">
                <a:solidFill>
                  <a:schemeClr val="dk1"/>
                </a:solidFill>
              </a:rPr>
              <a:t>")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</a:rPr>
              <a:t>Optionally select a category from the filter dropdown (default category should be k1)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Expected result: </a:t>
            </a:r>
            <a:r>
              <a:rPr lang="en-US" sz="3200" dirty="0">
                <a:solidFill>
                  <a:schemeClr val="dk1"/>
                </a:solidFill>
              </a:rPr>
              <a:t>All words beginning with "</a:t>
            </a:r>
            <a:r>
              <a:rPr lang="en-US" sz="3200" dirty="0" err="1">
                <a:solidFill>
                  <a:schemeClr val="dk1"/>
                </a:solidFill>
              </a:rPr>
              <a:t>ba</a:t>
            </a:r>
            <a:r>
              <a:rPr lang="en-US" sz="3200" dirty="0">
                <a:solidFill>
                  <a:schemeClr val="dk1"/>
                </a:solidFill>
              </a:rPr>
              <a:t>" and in the specified category will be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Actual result: </a:t>
            </a:r>
            <a:r>
              <a:rPr lang="en-US" sz="3200" dirty="0">
                <a:solidFill>
                  <a:schemeClr val="dk1"/>
                </a:solidFill>
              </a:rPr>
              <a:t>As expected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Status(Pass/Fail): </a:t>
            </a:r>
            <a:r>
              <a:rPr lang="en-US" sz="3200" dirty="0">
                <a:solidFill>
                  <a:schemeClr val="dk1"/>
                </a:solidFill>
              </a:rPr>
              <a:t>Pass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6" name="Google Shape;84;p5">
            <a:extLst>
              <a:ext uri="{FF2B5EF4-FFF2-40B4-BE49-F238E27FC236}">
                <a16:creationId xmlns:a16="http://schemas.microsoft.com/office/drawing/2014/main" id="{06F92CA0-DDB3-E52C-E1B0-0BA345765CED}"/>
              </a:ext>
            </a:extLst>
          </p:cNvPr>
          <p:cNvSpPr/>
          <p:nvPr/>
        </p:nvSpPr>
        <p:spPr>
          <a:xfrm>
            <a:off x="24593646" y="22475008"/>
            <a:ext cx="15252192" cy="8223173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5;p5">
            <a:extLst>
              <a:ext uri="{FF2B5EF4-FFF2-40B4-BE49-F238E27FC236}">
                <a16:creationId xmlns:a16="http://schemas.microsoft.com/office/drawing/2014/main" id="{FE4ADB0E-9832-9C18-9FE9-570D5B8BDDF6}"/>
              </a:ext>
            </a:extLst>
          </p:cNvPr>
          <p:cNvSpPr txBox="1"/>
          <p:nvPr/>
        </p:nvSpPr>
        <p:spPr>
          <a:xfrm>
            <a:off x="26974269" y="23924848"/>
            <a:ext cx="10551300" cy="50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I implemented backend search functionality for the websites new searching page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 original system only allowed for searching within specific categories separated into different navigation tabs on the user interface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The new system consolidates that functionality into a single navigation tab, a single endpoint in the backend and implements a live search features which allows the user to find all words beginning with a query.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1D6171-48E1-F714-5B25-FB3D1FA0F3E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228768" y="7624971"/>
            <a:ext cx="5044678" cy="6336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0765E2-9FC2-4261-8D06-1B9F9C389197}"/>
              </a:ext>
            </a:extLst>
          </p:cNvPr>
          <p:cNvSpPr txBox="1"/>
          <p:nvPr/>
        </p:nvSpPr>
        <p:spPr>
          <a:xfrm>
            <a:off x="18390727" y="20314524"/>
            <a:ext cx="12994581" cy="10222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It calls </a:t>
            </a:r>
            <a:r>
              <a:rPr lang="en-US" sz="2800" b="1" dirty="0">
                <a:solidFill>
                  <a:schemeClr val="dk1"/>
                </a:solidFill>
              </a:rPr>
              <a:t>findAllByValueStartingWithAndCategoryIn()</a:t>
            </a:r>
            <a:r>
              <a:rPr lang="en-US" sz="2800" dirty="0">
                <a:solidFill>
                  <a:schemeClr val="dk1"/>
                </a:solidFill>
              </a:rPr>
              <a:t> , structures the words into a page format, then sends it as a response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963DA-6B0E-6559-3C7F-9197F7C3AE92}"/>
              </a:ext>
            </a:extLst>
          </p:cNvPr>
          <p:cNvSpPr txBox="1"/>
          <p:nvPr/>
        </p:nvSpPr>
        <p:spPr>
          <a:xfrm>
            <a:off x="24189697" y="8231975"/>
            <a:ext cx="63889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the original system, there were three different navigation options for searching within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new system combines this functionality into a single frontend component, a single UI navigation option and a single endpoint being hit in the backend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05D0F32-15B9-3AE4-71F1-9E729A382C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315637" y="15222326"/>
            <a:ext cx="5870448" cy="5084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865A18-C5A4-7649-D2F3-596CAA05F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1814" y="15497081"/>
            <a:ext cx="9656064" cy="5587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534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Negret</dc:creator>
  <cp:lastModifiedBy>D M</cp:lastModifiedBy>
  <cp:revision>32</cp:revision>
  <dcterms:created xsi:type="dcterms:W3CDTF">2019-06-25T19:12:02Z</dcterms:created>
  <dcterms:modified xsi:type="dcterms:W3CDTF">2022-11-28T20:39:44Z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0x010100D3CE5B01EE2D43479BD19C8CF7AEE55D</vt:lpwstr>
  </property>
  <property fmtid="{D5CDD505-2E9C-101B-9397-08002B2CF9AE}" pid="3" name="Order">
    <vt:r8>24800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