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3"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gn+USLIRorNf6PlBZQbQHjy98z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4" type="blank">
  <p:cSld name="BLANK">
    <p:bg>
      <p:bgPr>
        <a:solidFill>
          <a:srgbClr val="F2F2F2"/>
        </a:solidFill>
      </p:bgPr>
    </p:bg>
    <p:spTree>
      <p:nvGrpSpPr>
        <p:cNvPr id="6" name="Shape 6"/>
        <p:cNvGrpSpPr/>
        <p:nvPr/>
      </p:nvGrpSpPr>
      <p:grpSpPr>
        <a:xfrm>
          <a:off x="0" y="0"/>
          <a:ext cx="0" cy="0"/>
          <a:chOff x="0" y="0"/>
          <a:chExt cx="0" cy="0"/>
        </a:xfrm>
      </p:grpSpPr>
      <p:pic>
        <p:nvPicPr>
          <p:cNvPr descr="A close up of a sign&#10;&#10;Description automatically generated" id="7" name="Google Shape;7;p8"/>
          <p:cNvPicPr preferRelativeResize="0"/>
          <p:nvPr/>
        </p:nvPicPr>
        <p:blipFill rotWithShape="1">
          <a:blip r:embed="rId2">
            <a:alphaModFix/>
          </a:blip>
          <a:srcRect b="0" l="0" r="0" t="0"/>
          <a:stretch/>
        </p:blipFill>
        <p:spPr>
          <a:xfrm>
            <a:off x="994221" y="30227620"/>
            <a:ext cx="2651530" cy="2276856"/>
          </a:xfrm>
          <a:prstGeom prst="rect">
            <a:avLst/>
          </a:prstGeom>
          <a:noFill/>
          <a:ln>
            <a:noFill/>
          </a:ln>
        </p:spPr>
      </p:pic>
      <p:sp>
        <p:nvSpPr>
          <p:cNvPr id="8" name="Google Shape;8;p8"/>
          <p:cNvSpPr txBox="1"/>
          <p:nvPr/>
        </p:nvSpPr>
        <p:spPr>
          <a:xfrm>
            <a:off x="28889373" y="31366048"/>
            <a:ext cx="140076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rgbClr val="AEABAB"/>
                </a:solidFill>
                <a:latin typeface="Arial"/>
                <a:ea typeface="Arial"/>
                <a:cs typeface="Arial"/>
                <a:sym typeface="Arial"/>
              </a:rPr>
              <a:t>FLORIDA INTERNATIONAL UNIVERSITY</a:t>
            </a:r>
            <a:endParaRPr/>
          </a:p>
        </p:txBody>
      </p:sp>
      <p:sp>
        <p:nvSpPr>
          <p:cNvPr id="9" name="Google Shape;9;p8"/>
          <p:cNvSpPr/>
          <p:nvPr/>
        </p:nvSpPr>
        <p:spPr>
          <a:xfrm>
            <a:off x="0" y="29233911"/>
            <a:ext cx="43891200" cy="395021"/>
          </a:xfrm>
          <a:prstGeom prst="rect">
            <a:avLst/>
          </a:prstGeom>
          <a:solidFill>
            <a:srgbClr val="081E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8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2">
  <p:cSld name="Blank2">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9"/>
          <p:cNvSpPr/>
          <p:nvPr/>
        </p:nvSpPr>
        <p:spPr>
          <a:xfrm>
            <a:off x="0" y="29233911"/>
            <a:ext cx="43891200" cy="395021"/>
          </a:xfrm>
          <a:prstGeom prst="rect">
            <a:avLst/>
          </a:prstGeom>
          <a:solidFill>
            <a:srgbClr val="00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480">
              <a:solidFill>
                <a:schemeClr val="lt1"/>
              </a:solidFill>
              <a:latin typeface="Calibri"/>
              <a:ea typeface="Calibri"/>
              <a:cs typeface="Calibri"/>
              <a:sym typeface="Calibri"/>
            </a:endParaRPr>
          </a:p>
        </p:txBody>
      </p:sp>
      <p:sp>
        <p:nvSpPr>
          <p:cNvPr id="12" name="Google Shape;12;p9"/>
          <p:cNvSpPr txBox="1"/>
          <p:nvPr/>
        </p:nvSpPr>
        <p:spPr>
          <a:xfrm>
            <a:off x="28889373" y="31366048"/>
            <a:ext cx="140076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EABAB"/>
                </a:solidFill>
                <a:latin typeface="Arial"/>
                <a:ea typeface="Arial"/>
                <a:cs typeface="Arial"/>
                <a:sym typeface="Arial"/>
              </a:rPr>
              <a:t>FLORIDA INTERNATIONAL UNIVERSITY</a:t>
            </a:r>
            <a:endParaRPr/>
          </a:p>
        </p:txBody>
      </p:sp>
      <p:pic>
        <p:nvPicPr>
          <p:cNvPr descr="A picture containing drawing&#10;&#10;Description automatically generated" id="13" name="Google Shape;13;p9"/>
          <p:cNvPicPr preferRelativeResize="0"/>
          <p:nvPr/>
        </p:nvPicPr>
        <p:blipFill rotWithShape="1">
          <a:blip r:embed="rId3">
            <a:alphaModFix/>
          </a:blip>
          <a:srcRect b="0" l="0" r="0" t="0"/>
          <a:stretch/>
        </p:blipFill>
        <p:spPr>
          <a:xfrm>
            <a:off x="994221" y="30229645"/>
            <a:ext cx="2646812" cy="227280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pic>
        <p:nvPicPr>
          <p:cNvPr descr="A picture containing drawing&#10;&#10;Description automatically generated" id="15" name="Google Shape;15;p15"/>
          <p:cNvPicPr preferRelativeResize="0"/>
          <p:nvPr/>
        </p:nvPicPr>
        <p:blipFill rotWithShape="1">
          <a:blip r:embed="rId2">
            <a:alphaModFix/>
          </a:blip>
          <a:srcRect b="0" l="0" r="0" t="0"/>
          <a:stretch/>
        </p:blipFill>
        <p:spPr>
          <a:xfrm>
            <a:off x="1196797" y="1016276"/>
            <a:ext cx="3641446" cy="3126894"/>
          </a:xfrm>
          <a:prstGeom prst="rect">
            <a:avLst/>
          </a:prstGeom>
          <a:noFill/>
          <a:ln>
            <a:noFill/>
          </a:ln>
        </p:spPr>
      </p:pic>
      <p:sp>
        <p:nvSpPr>
          <p:cNvPr id="16" name="Google Shape;16;p15"/>
          <p:cNvSpPr txBox="1"/>
          <p:nvPr/>
        </p:nvSpPr>
        <p:spPr>
          <a:xfrm>
            <a:off x="28889373" y="31366048"/>
            <a:ext cx="140076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EABAB"/>
                </a:solidFill>
                <a:latin typeface="Arial"/>
                <a:ea typeface="Arial"/>
                <a:cs typeface="Arial"/>
                <a:sym typeface="Arial"/>
              </a:rPr>
              <a:t>FLORIDA INTERNATIONAL UNIVERSITY</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4">
  <p:cSld name="1_Blank4">
    <p:bg>
      <p:bgPr>
        <a:solidFill>
          <a:srgbClr val="F2F2F2"/>
        </a:solidFill>
      </p:bgPr>
    </p:bg>
    <p:spTree>
      <p:nvGrpSpPr>
        <p:cNvPr id="17" name="Shape 17"/>
        <p:cNvGrpSpPr/>
        <p:nvPr/>
      </p:nvGrpSpPr>
      <p:grpSpPr>
        <a:xfrm>
          <a:off x="0" y="0"/>
          <a:ext cx="0" cy="0"/>
          <a:chOff x="0" y="0"/>
          <a:chExt cx="0" cy="0"/>
        </a:xfrm>
      </p:grpSpPr>
      <p:pic>
        <p:nvPicPr>
          <p:cNvPr descr="A close up of a sign&#10;&#10;Description automatically generated" id="18" name="Google Shape;18;p16"/>
          <p:cNvPicPr preferRelativeResize="0"/>
          <p:nvPr/>
        </p:nvPicPr>
        <p:blipFill rotWithShape="1">
          <a:blip r:embed="rId2">
            <a:alphaModFix/>
          </a:blip>
          <a:srcRect b="0" l="0" r="0" t="0"/>
          <a:stretch/>
        </p:blipFill>
        <p:spPr>
          <a:xfrm>
            <a:off x="1097308" y="1089188"/>
            <a:ext cx="3641448" cy="3126894"/>
          </a:xfrm>
          <a:prstGeom prst="rect">
            <a:avLst/>
          </a:prstGeom>
          <a:noFill/>
          <a:ln>
            <a:noFill/>
          </a:ln>
        </p:spPr>
      </p:pic>
      <p:sp>
        <p:nvSpPr>
          <p:cNvPr id="19" name="Google Shape;19;p16"/>
          <p:cNvSpPr txBox="1"/>
          <p:nvPr/>
        </p:nvSpPr>
        <p:spPr>
          <a:xfrm>
            <a:off x="28889373" y="31366048"/>
            <a:ext cx="140076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EABAB"/>
                </a:solidFill>
                <a:latin typeface="Arial"/>
                <a:ea typeface="Arial"/>
                <a:cs typeface="Arial"/>
                <a:sym typeface="Arial"/>
              </a:rPr>
              <a:t>FLORIDA INTERNATIONAL UNIVERSITY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showMasterSp="0">
  <p:cSld name="2_Title and Content">
    <p:spTree>
      <p:nvGrpSpPr>
        <p:cNvPr id="32" name="Shape 32"/>
        <p:cNvGrpSpPr/>
        <p:nvPr/>
      </p:nvGrpSpPr>
      <p:grpSpPr>
        <a:xfrm>
          <a:off x="0" y="0"/>
          <a:ext cx="0" cy="0"/>
          <a:chOff x="0" y="0"/>
          <a:chExt cx="0" cy="0"/>
        </a:xfrm>
      </p:grpSpPr>
      <p:pic>
        <p:nvPicPr>
          <p:cNvPr descr="A close up of a logo&#10;&#10;Description automatically generated" id="33" name="Google Shape;33;p11"/>
          <p:cNvPicPr preferRelativeResize="0"/>
          <p:nvPr/>
        </p:nvPicPr>
        <p:blipFill rotWithShape="1">
          <a:blip r:embed="rId2">
            <a:alphaModFix/>
          </a:blip>
          <a:srcRect b="15703" l="0" r="88418" t="0"/>
          <a:stretch/>
        </p:blipFill>
        <p:spPr>
          <a:xfrm>
            <a:off x="0" y="0"/>
            <a:ext cx="5618095" cy="32918400"/>
          </a:xfrm>
          <a:prstGeom prst="rect">
            <a:avLst/>
          </a:prstGeom>
          <a:noFill/>
          <a:ln>
            <a:noFill/>
          </a:ln>
        </p:spPr>
      </p:pic>
      <p:sp>
        <p:nvSpPr>
          <p:cNvPr id="34" name="Google Shape;34;p11"/>
          <p:cNvSpPr/>
          <p:nvPr/>
        </p:nvSpPr>
        <p:spPr>
          <a:xfrm flipH="1" rot="5400000">
            <a:off x="-10665972" y="16261690"/>
            <a:ext cx="32918400" cy="395021"/>
          </a:xfrm>
          <a:prstGeom prst="rect">
            <a:avLst/>
          </a:prstGeom>
          <a:gradFill>
            <a:gsLst>
              <a:gs pos="0">
                <a:srgbClr val="00FFFF"/>
              </a:gs>
              <a:gs pos="7000">
                <a:srgbClr val="00FFFF"/>
              </a:gs>
              <a:gs pos="79000">
                <a:srgbClr val="F8C93E"/>
              </a:gs>
              <a:gs pos="100000">
                <a:srgbClr val="F8C93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5" name="Google Shape;35;p11"/>
          <p:cNvGrpSpPr/>
          <p:nvPr/>
        </p:nvGrpSpPr>
        <p:grpSpPr>
          <a:xfrm>
            <a:off x="41216985" y="1016366"/>
            <a:ext cx="1881297" cy="2545856"/>
            <a:chOff x="11140977" y="745237"/>
            <a:chExt cx="522582" cy="530387"/>
          </a:xfrm>
        </p:grpSpPr>
        <p:sp>
          <p:nvSpPr>
            <p:cNvPr id="36" name="Google Shape;36;p11"/>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 name="Google Shape;37;p11"/>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A picture containing drawing&#10;&#10;Description automatically generated" id="38" name="Google Shape;38;p11"/>
          <p:cNvPicPr preferRelativeResize="0"/>
          <p:nvPr/>
        </p:nvPicPr>
        <p:blipFill rotWithShape="1">
          <a:blip r:embed="rId3">
            <a:alphaModFix/>
          </a:blip>
          <a:srcRect b="0" l="0" r="0" t="0"/>
          <a:stretch/>
        </p:blipFill>
        <p:spPr>
          <a:xfrm>
            <a:off x="955097" y="28947040"/>
            <a:ext cx="3641446" cy="3126894"/>
          </a:xfrm>
          <a:prstGeom prst="rect">
            <a:avLst/>
          </a:prstGeom>
          <a:noFill/>
          <a:ln>
            <a:noFill/>
          </a:ln>
        </p:spPr>
      </p:pic>
      <p:sp>
        <p:nvSpPr>
          <p:cNvPr id="39" name="Google Shape;39;p11"/>
          <p:cNvSpPr txBox="1"/>
          <p:nvPr/>
        </p:nvSpPr>
        <p:spPr>
          <a:xfrm>
            <a:off x="28889373" y="31366048"/>
            <a:ext cx="140076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EABAB"/>
                </a:solidFill>
                <a:latin typeface="Arial"/>
                <a:ea typeface="Arial"/>
                <a:cs typeface="Arial"/>
                <a:sym typeface="Arial"/>
              </a:rPr>
              <a:t>FLORIDA INTERNATIONAL UNIVERSITY</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showMasterSp="0">
  <p:cSld name="6_Title and Content">
    <p:spTree>
      <p:nvGrpSpPr>
        <p:cNvPr id="40" name="Shape 40"/>
        <p:cNvGrpSpPr/>
        <p:nvPr/>
      </p:nvGrpSpPr>
      <p:grpSpPr>
        <a:xfrm>
          <a:off x="0" y="0"/>
          <a:ext cx="0" cy="0"/>
          <a:chOff x="0" y="0"/>
          <a:chExt cx="0" cy="0"/>
        </a:xfrm>
      </p:grpSpPr>
      <p:pic>
        <p:nvPicPr>
          <p:cNvPr descr="A close up of a logo&#10;&#10;Description automatically generated" id="41" name="Google Shape;41;p12"/>
          <p:cNvPicPr preferRelativeResize="0"/>
          <p:nvPr/>
        </p:nvPicPr>
        <p:blipFill rotWithShape="1">
          <a:blip r:embed="rId2">
            <a:alphaModFix/>
          </a:blip>
          <a:srcRect b="15703" l="0" r="88418" t="0"/>
          <a:stretch/>
        </p:blipFill>
        <p:spPr>
          <a:xfrm>
            <a:off x="0" y="0"/>
            <a:ext cx="5618095" cy="32918400"/>
          </a:xfrm>
          <a:prstGeom prst="rect">
            <a:avLst/>
          </a:prstGeom>
          <a:noFill/>
          <a:ln>
            <a:noFill/>
          </a:ln>
        </p:spPr>
      </p:pic>
      <p:sp>
        <p:nvSpPr>
          <p:cNvPr id="42" name="Google Shape;42;p12"/>
          <p:cNvSpPr txBox="1"/>
          <p:nvPr/>
        </p:nvSpPr>
        <p:spPr>
          <a:xfrm>
            <a:off x="6912862" y="2555688"/>
            <a:ext cx="34987151" cy="568394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3600"/>
              <a:buFont typeface="Calibri"/>
              <a:buNone/>
            </a:pPr>
            <a:r>
              <a:t/>
            </a:r>
            <a:endParaRPr sz="3600">
              <a:solidFill>
                <a:srgbClr val="3F3F3F"/>
              </a:solidFill>
              <a:latin typeface="Calibri"/>
              <a:ea typeface="Calibri"/>
              <a:cs typeface="Calibri"/>
              <a:sym typeface="Calibri"/>
            </a:endParaRPr>
          </a:p>
        </p:txBody>
      </p:sp>
      <p:sp>
        <p:nvSpPr>
          <p:cNvPr id="43" name="Google Shape;43;p12"/>
          <p:cNvSpPr/>
          <p:nvPr/>
        </p:nvSpPr>
        <p:spPr>
          <a:xfrm rot="-5400000">
            <a:off x="-10677029" y="16261694"/>
            <a:ext cx="32918410" cy="395021"/>
          </a:xfrm>
          <a:prstGeom prst="rect">
            <a:avLst/>
          </a:prstGeom>
          <a:gradFill>
            <a:gsLst>
              <a:gs pos="0">
                <a:srgbClr val="D92D8A"/>
              </a:gs>
              <a:gs pos="64000">
                <a:srgbClr val="F8C93E"/>
              </a:gs>
              <a:gs pos="100000">
                <a:srgbClr val="F8C93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4" name="Google Shape;44;p12"/>
          <p:cNvGrpSpPr/>
          <p:nvPr/>
        </p:nvGrpSpPr>
        <p:grpSpPr>
          <a:xfrm flipH="1">
            <a:off x="41218359" y="992179"/>
            <a:ext cx="1881295" cy="2545853"/>
            <a:chOff x="2645664" y="2011680"/>
            <a:chExt cx="735606" cy="746592"/>
          </a:xfrm>
        </p:grpSpPr>
        <p:sp>
          <p:nvSpPr>
            <p:cNvPr id="45" name="Google Shape;45;p12"/>
            <p:cNvSpPr/>
            <p:nvPr/>
          </p:nvSpPr>
          <p:spPr>
            <a:xfrm flipH="1" rot="-5400000">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 name="Google Shape;46;p12"/>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7" name="Google Shape;47;p12"/>
          <p:cNvSpPr txBox="1"/>
          <p:nvPr/>
        </p:nvSpPr>
        <p:spPr>
          <a:xfrm>
            <a:off x="28889373" y="31366048"/>
            <a:ext cx="140076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EABAB"/>
                </a:solidFill>
                <a:latin typeface="Arial"/>
                <a:ea typeface="Arial"/>
                <a:cs typeface="Arial"/>
                <a:sym typeface="Arial"/>
              </a:rPr>
              <a:t>FLORIDA INTERNATIONAL UNIVERSITY</a:t>
            </a:r>
            <a:endParaRPr/>
          </a:p>
        </p:txBody>
      </p:sp>
      <p:pic>
        <p:nvPicPr>
          <p:cNvPr descr="A picture containing drawing&#10;&#10;Description automatically generated" id="48" name="Google Shape;48;p12"/>
          <p:cNvPicPr preferRelativeResize="0"/>
          <p:nvPr/>
        </p:nvPicPr>
        <p:blipFill rotWithShape="1">
          <a:blip r:embed="rId3">
            <a:alphaModFix/>
          </a:blip>
          <a:srcRect b="0" l="0" r="0" t="0"/>
          <a:stretch/>
        </p:blipFill>
        <p:spPr>
          <a:xfrm>
            <a:off x="955097" y="28947040"/>
            <a:ext cx="3641446" cy="312689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showMasterSp="0">
  <p:cSld name="1_Two Content">
    <p:spTree>
      <p:nvGrpSpPr>
        <p:cNvPr id="49" name="Shape 49"/>
        <p:cNvGrpSpPr/>
        <p:nvPr/>
      </p:nvGrpSpPr>
      <p:grpSpPr>
        <a:xfrm>
          <a:off x="0" y="0"/>
          <a:ext cx="0" cy="0"/>
          <a:chOff x="0" y="0"/>
          <a:chExt cx="0" cy="0"/>
        </a:xfrm>
      </p:grpSpPr>
      <p:pic>
        <p:nvPicPr>
          <p:cNvPr descr="A picture containing bird&#10;&#10;Description automatically generated" id="50" name="Google Shape;50;p13"/>
          <p:cNvPicPr preferRelativeResize="0"/>
          <p:nvPr/>
        </p:nvPicPr>
        <p:blipFill rotWithShape="1">
          <a:blip r:embed="rId2">
            <a:alphaModFix/>
          </a:blip>
          <a:srcRect b="14612" l="13750" r="0" t="0"/>
          <a:stretch/>
        </p:blipFill>
        <p:spPr>
          <a:xfrm>
            <a:off x="6035227" y="7"/>
            <a:ext cx="37855973" cy="32918395"/>
          </a:xfrm>
          <a:prstGeom prst="rect">
            <a:avLst/>
          </a:prstGeom>
          <a:noFill/>
          <a:ln>
            <a:noFill/>
          </a:ln>
        </p:spPr>
      </p:pic>
      <p:sp>
        <p:nvSpPr>
          <p:cNvPr id="51" name="Google Shape;51;p13"/>
          <p:cNvSpPr/>
          <p:nvPr/>
        </p:nvSpPr>
        <p:spPr>
          <a:xfrm flipH="1" rot="5400000">
            <a:off x="-10621487" y="16261690"/>
            <a:ext cx="32918400" cy="395021"/>
          </a:xfrm>
          <a:prstGeom prst="rect">
            <a:avLst/>
          </a:prstGeom>
          <a:gradFill>
            <a:gsLst>
              <a:gs pos="0">
                <a:srgbClr val="00FFFF"/>
              </a:gs>
              <a:gs pos="7000">
                <a:srgbClr val="00FFFF"/>
              </a:gs>
              <a:gs pos="79000">
                <a:srgbClr val="F8C93E"/>
              </a:gs>
              <a:gs pos="100000">
                <a:srgbClr val="F8C93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2" name="Google Shape;52;p13"/>
          <p:cNvGrpSpPr/>
          <p:nvPr/>
        </p:nvGrpSpPr>
        <p:grpSpPr>
          <a:xfrm>
            <a:off x="41216985" y="1016366"/>
            <a:ext cx="1881297" cy="2545856"/>
            <a:chOff x="11140977" y="745237"/>
            <a:chExt cx="522582" cy="530387"/>
          </a:xfrm>
        </p:grpSpPr>
        <p:sp>
          <p:nvSpPr>
            <p:cNvPr id="53" name="Google Shape;53;p13"/>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 name="Google Shape;54;p13"/>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A close up of a sign&#10;&#10;Description automatically generated" id="55" name="Google Shape;55;p13"/>
          <p:cNvPicPr preferRelativeResize="0"/>
          <p:nvPr/>
        </p:nvPicPr>
        <p:blipFill rotWithShape="1">
          <a:blip r:embed="rId3">
            <a:alphaModFix/>
          </a:blip>
          <a:srcRect b="0" l="0" r="0" t="0"/>
          <a:stretch/>
        </p:blipFill>
        <p:spPr>
          <a:xfrm>
            <a:off x="1097308" y="29227770"/>
            <a:ext cx="3641448" cy="3126894"/>
          </a:xfrm>
          <a:prstGeom prst="rect">
            <a:avLst/>
          </a:prstGeom>
          <a:noFill/>
          <a:ln>
            <a:noFill/>
          </a:ln>
        </p:spPr>
      </p:pic>
      <p:sp>
        <p:nvSpPr>
          <p:cNvPr id="56" name="Google Shape;56;p13"/>
          <p:cNvSpPr txBox="1"/>
          <p:nvPr/>
        </p:nvSpPr>
        <p:spPr>
          <a:xfrm>
            <a:off x="28889373" y="31366048"/>
            <a:ext cx="140076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EABAB"/>
                </a:solidFill>
                <a:latin typeface="Arial"/>
                <a:ea typeface="Arial"/>
                <a:cs typeface="Arial"/>
                <a:sym typeface="Arial"/>
              </a:rPr>
              <a:t>FLORIDA INTERNATIONAL UNIVERSITY</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showMasterSp="0">
  <p:cSld name="5_Title and Content">
    <p:spTree>
      <p:nvGrpSpPr>
        <p:cNvPr id="57" name="Shape 57"/>
        <p:cNvGrpSpPr/>
        <p:nvPr/>
      </p:nvGrpSpPr>
      <p:grpSpPr>
        <a:xfrm>
          <a:off x="0" y="0"/>
          <a:ext cx="0" cy="0"/>
          <a:chOff x="0" y="0"/>
          <a:chExt cx="0" cy="0"/>
        </a:xfrm>
      </p:grpSpPr>
      <p:pic>
        <p:nvPicPr>
          <p:cNvPr descr="A picture containing bird&#10;&#10;Description automatically generated" id="58" name="Google Shape;58;p14"/>
          <p:cNvPicPr preferRelativeResize="0"/>
          <p:nvPr/>
        </p:nvPicPr>
        <p:blipFill rotWithShape="1">
          <a:blip r:embed="rId2">
            <a:alphaModFix/>
          </a:blip>
          <a:srcRect b="14612" l="13750" r="0" t="0"/>
          <a:stretch/>
        </p:blipFill>
        <p:spPr>
          <a:xfrm>
            <a:off x="6035227" y="7"/>
            <a:ext cx="37855973" cy="32918395"/>
          </a:xfrm>
          <a:prstGeom prst="rect">
            <a:avLst/>
          </a:prstGeom>
          <a:noFill/>
          <a:ln>
            <a:noFill/>
          </a:ln>
        </p:spPr>
      </p:pic>
      <p:sp>
        <p:nvSpPr>
          <p:cNvPr id="59" name="Google Shape;59;p14"/>
          <p:cNvSpPr/>
          <p:nvPr/>
        </p:nvSpPr>
        <p:spPr>
          <a:xfrm rot="-5400000">
            <a:off x="-10588059" y="16261694"/>
            <a:ext cx="32918410" cy="395021"/>
          </a:xfrm>
          <a:prstGeom prst="rect">
            <a:avLst/>
          </a:prstGeom>
          <a:gradFill>
            <a:gsLst>
              <a:gs pos="0">
                <a:srgbClr val="D92D8A"/>
              </a:gs>
              <a:gs pos="64000">
                <a:srgbClr val="F8C93E"/>
              </a:gs>
              <a:gs pos="100000">
                <a:srgbClr val="F8C93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0" name="Google Shape;60;p14"/>
          <p:cNvGrpSpPr/>
          <p:nvPr/>
        </p:nvGrpSpPr>
        <p:grpSpPr>
          <a:xfrm flipH="1">
            <a:off x="41218359" y="992179"/>
            <a:ext cx="1881295" cy="2545853"/>
            <a:chOff x="2645664" y="2011680"/>
            <a:chExt cx="735606" cy="746592"/>
          </a:xfrm>
        </p:grpSpPr>
        <p:sp>
          <p:nvSpPr>
            <p:cNvPr id="61" name="Google Shape;61;p14"/>
            <p:cNvSpPr/>
            <p:nvPr/>
          </p:nvSpPr>
          <p:spPr>
            <a:xfrm flipH="1" rot="-5400000">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14"/>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A close up of a sign&#10;&#10;Description automatically generated" id="63" name="Google Shape;63;p14"/>
          <p:cNvPicPr preferRelativeResize="0"/>
          <p:nvPr/>
        </p:nvPicPr>
        <p:blipFill rotWithShape="1">
          <a:blip r:embed="rId3">
            <a:alphaModFix/>
          </a:blip>
          <a:srcRect b="0" l="0" r="0" t="0"/>
          <a:stretch/>
        </p:blipFill>
        <p:spPr>
          <a:xfrm>
            <a:off x="1097308" y="29227770"/>
            <a:ext cx="3641448" cy="3126894"/>
          </a:xfrm>
          <a:prstGeom prst="rect">
            <a:avLst/>
          </a:prstGeom>
          <a:noFill/>
          <a:ln>
            <a:noFill/>
          </a:ln>
        </p:spPr>
      </p:pic>
      <p:sp>
        <p:nvSpPr>
          <p:cNvPr id="64" name="Google Shape;64;p14"/>
          <p:cNvSpPr txBox="1"/>
          <p:nvPr/>
        </p:nvSpPr>
        <p:spPr>
          <a:xfrm>
            <a:off x="28889373" y="31366048"/>
            <a:ext cx="140076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EABAB"/>
                </a:solidFill>
                <a:latin typeface="Arial"/>
                <a:ea typeface="Arial"/>
                <a:cs typeface="Arial"/>
                <a:sym typeface="Arial"/>
              </a:rPr>
              <a:t>FLORIDA INTERNATIONAL UNIVERSITY</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8.png"/><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760">
                <a:solidFill>
                  <a:srgbClr val="888888"/>
                </a:solidFill>
                <a:latin typeface="Calibri"/>
                <a:ea typeface="Calibri"/>
                <a:cs typeface="Calibri"/>
                <a:sym typeface="Calibri"/>
              </a:defRPr>
            </a:lvl1pPr>
            <a:lvl2pPr indent="0" lvl="1" marL="0" marR="0" rtl="0" algn="r">
              <a:spcBef>
                <a:spcPts val="0"/>
              </a:spcBef>
              <a:buNone/>
              <a:defRPr sz="5760">
                <a:solidFill>
                  <a:srgbClr val="888888"/>
                </a:solidFill>
                <a:latin typeface="Calibri"/>
                <a:ea typeface="Calibri"/>
                <a:cs typeface="Calibri"/>
                <a:sym typeface="Calibri"/>
              </a:defRPr>
            </a:lvl2pPr>
            <a:lvl3pPr indent="0" lvl="2" marL="0" marR="0" rtl="0" algn="r">
              <a:spcBef>
                <a:spcPts val="0"/>
              </a:spcBef>
              <a:buNone/>
              <a:defRPr sz="5760">
                <a:solidFill>
                  <a:srgbClr val="888888"/>
                </a:solidFill>
                <a:latin typeface="Calibri"/>
                <a:ea typeface="Calibri"/>
                <a:cs typeface="Calibri"/>
                <a:sym typeface="Calibri"/>
              </a:defRPr>
            </a:lvl3pPr>
            <a:lvl4pPr indent="0" lvl="3" marL="0" marR="0" rtl="0" algn="r">
              <a:spcBef>
                <a:spcPts val="0"/>
              </a:spcBef>
              <a:buNone/>
              <a:defRPr sz="5760">
                <a:solidFill>
                  <a:srgbClr val="888888"/>
                </a:solidFill>
                <a:latin typeface="Calibri"/>
                <a:ea typeface="Calibri"/>
                <a:cs typeface="Calibri"/>
                <a:sym typeface="Calibri"/>
              </a:defRPr>
            </a:lvl4pPr>
            <a:lvl5pPr indent="0" lvl="4" marL="0" marR="0" rtl="0" algn="r">
              <a:spcBef>
                <a:spcPts val="0"/>
              </a:spcBef>
              <a:buNone/>
              <a:defRPr sz="5760">
                <a:solidFill>
                  <a:srgbClr val="888888"/>
                </a:solidFill>
                <a:latin typeface="Calibri"/>
                <a:ea typeface="Calibri"/>
                <a:cs typeface="Calibri"/>
                <a:sym typeface="Calibri"/>
              </a:defRPr>
            </a:lvl5pPr>
            <a:lvl6pPr indent="0" lvl="5" marL="0" marR="0" rtl="0" algn="r">
              <a:spcBef>
                <a:spcPts val="0"/>
              </a:spcBef>
              <a:buNone/>
              <a:defRPr sz="5760">
                <a:solidFill>
                  <a:srgbClr val="888888"/>
                </a:solidFill>
                <a:latin typeface="Calibri"/>
                <a:ea typeface="Calibri"/>
                <a:cs typeface="Calibri"/>
                <a:sym typeface="Calibri"/>
              </a:defRPr>
            </a:lvl6pPr>
            <a:lvl7pPr indent="0" lvl="6" marL="0" marR="0" rtl="0" algn="r">
              <a:spcBef>
                <a:spcPts val="0"/>
              </a:spcBef>
              <a:buNone/>
              <a:defRPr sz="5760">
                <a:solidFill>
                  <a:srgbClr val="888888"/>
                </a:solidFill>
                <a:latin typeface="Calibri"/>
                <a:ea typeface="Calibri"/>
                <a:cs typeface="Calibri"/>
                <a:sym typeface="Calibri"/>
              </a:defRPr>
            </a:lvl7pPr>
            <a:lvl8pPr indent="0" lvl="7" marL="0" marR="0" rtl="0" algn="r">
              <a:spcBef>
                <a:spcPts val="0"/>
              </a:spcBef>
              <a:buNone/>
              <a:defRPr sz="5760">
                <a:solidFill>
                  <a:srgbClr val="888888"/>
                </a:solidFill>
                <a:latin typeface="Calibri"/>
                <a:ea typeface="Calibri"/>
                <a:cs typeface="Calibri"/>
                <a:sym typeface="Calibri"/>
              </a:defRPr>
            </a:lvl8pPr>
            <a:lvl9pPr indent="0" lvl="8" marL="0" marR="0" rtl="0" algn="r">
              <a:spcBef>
                <a:spcPts val="0"/>
              </a:spcBef>
              <a:buNone/>
              <a:defRPr sz="576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bird&#10;&#10;Description automatically generated" id="23" name="Google Shape;23;p10"/>
          <p:cNvPicPr preferRelativeResize="0"/>
          <p:nvPr/>
        </p:nvPicPr>
        <p:blipFill rotWithShape="1">
          <a:blip r:embed="rId1">
            <a:alphaModFix/>
          </a:blip>
          <a:srcRect b="14612" l="13750" r="0" t="0"/>
          <a:stretch/>
        </p:blipFill>
        <p:spPr>
          <a:xfrm>
            <a:off x="6035227" y="7"/>
            <a:ext cx="37855973" cy="32918395"/>
          </a:xfrm>
          <a:prstGeom prst="rect">
            <a:avLst/>
          </a:prstGeom>
          <a:noFill/>
          <a:ln>
            <a:noFill/>
          </a:ln>
        </p:spPr>
      </p:pic>
      <p:sp>
        <p:nvSpPr>
          <p:cNvPr id="24" name="Google Shape;24;p10"/>
          <p:cNvSpPr txBox="1"/>
          <p:nvPr/>
        </p:nvSpPr>
        <p:spPr>
          <a:xfrm>
            <a:off x="6912862" y="2555688"/>
            <a:ext cx="34987151" cy="568394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Calibri"/>
              <a:buNone/>
            </a:pPr>
            <a:r>
              <a:t/>
            </a:r>
            <a:endParaRPr sz="3600">
              <a:solidFill>
                <a:schemeClr val="lt1"/>
              </a:solidFill>
              <a:latin typeface="Calibri"/>
              <a:ea typeface="Calibri"/>
              <a:cs typeface="Calibri"/>
              <a:sym typeface="Calibri"/>
            </a:endParaRPr>
          </a:p>
        </p:txBody>
      </p:sp>
      <p:sp>
        <p:nvSpPr>
          <p:cNvPr id="25" name="Google Shape;25;p10"/>
          <p:cNvSpPr txBox="1"/>
          <p:nvPr/>
        </p:nvSpPr>
        <p:spPr>
          <a:xfrm>
            <a:off x="6912864" y="8763002"/>
            <a:ext cx="34987147" cy="189859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t/>
            </a:r>
            <a:endParaRPr sz="2000">
              <a:solidFill>
                <a:schemeClr val="lt1"/>
              </a:solidFill>
              <a:latin typeface="Calibri"/>
              <a:ea typeface="Calibri"/>
              <a:cs typeface="Calibri"/>
              <a:sym typeface="Calibri"/>
            </a:endParaRPr>
          </a:p>
        </p:txBody>
      </p:sp>
      <p:sp>
        <p:nvSpPr>
          <p:cNvPr id="26" name="Google Shape;26;p10"/>
          <p:cNvSpPr/>
          <p:nvPr/>
        </p:nvSpPr>
        <p:spPr>
          <a:xfrm flipH="1" rot="5400000">
            <a:off x="-10621487" y="16261690"/>
            <a:ext cx="32918400" cy="395021"/>
          </a:xfrm>
          <a:prstGeom prst="rect">
            <a:avLst/>
          </a:prstGeom>
          <a:gradFill>
            <a:gsLst>
              <a:gs pos="0">
                <a:srgbClr val="00FFFF"/>
              </a:gs>
              <a:gs pos="7000">
                <a:srgbClr val="00FFFF"/>
              </a:gs>
              <a:gs pos="79000">
                <a:srgbClr val="F8C93E"/>
              </a:gs>
              <a:gs pos="100000">
                <a:srgbClr val="F8C93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7" name="Google Shape;27;p10"/>
          <p:cNvGrpSpPr/>
          <p:nvPr/>
        </p:nvGrpSpPr>
        <p:grpSpPr>
          <a:xfrm>
            <a:off x="41216985" y="1016366"/>
            <a:ext cx="1881297" cy="2545856"/>
            <a:chOff x="11140977" y="745237"/>
            <a:chExt cx="522582" cy="530387"/>
          </a:xfrm>
        </p:grpSpPr>
        <p:sp>
          <p:nvSpPr>
            <p:cNvPr id="28" name="Google Shape;28;p10"/>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 name="Google Shape;29;p10"/>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0" name="Google Shape;30;p10"/>
          <p:cNvSpPr txBox="1"/>
          <p:nvPr/>
        </p:nvSpPr>
        <p:spPr>
          <a:xfrm>
            <a:off x="19259723" y="30824712"/>
            <a:ext cx="23635886"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2F2F2"/>
                </a:solidFill>
                <a:latin typeface="Arial"/>
                <a:ea typeface="Arial"/>
                <a:cs typeface="Arial"/>
                <a:sym typeface="Arial"/>
              </a:rPr>
              <a:t>COLLEGE OF ENGINEERING AND COMPUTING</a:t>
            </a:r>
            <a:endParaRPr/>
          </a:p>
        </p:txBody>
      </p:sp>
      <p:pic>
        <p:nvPicPr>
          <p:cNvPr descr="A close up of a sign&#10;&#10;Description automatically generated" id="31" name="Google Shape;31;p10"/>
          <p:cNvPicPr preferRelativeResize="0"/>
          <p:nvPr/>
        </p:nvPicPr>
        <p:blipFill rotWithShape="1">
          <a:blip r:embed="rId2">
            <a:alphaModFix/>
          </a:blip>
          <a:srcRect b="0" l="0" r="0" t="0"/>
          <a:stretch/>
        </p:blipFill>
        <p:spPr>
          <a:xfrm>
            <a:off x="1097308" y="29227770"/>
            <a:ext cx="3641448" cy="312689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3"/>
    <p:sldLayoutId id="2147483655" r:id="rId4"/>
    <p:sldLayoutId id="2147483656" r:id="rId5"/>
    <p:sldLayoutId id="2147483657"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6"/>
          <p:cNvSpPr txBox="1"/>
          <p:nvPr/>
        </p:nvSpPr>
        <p:spPr>
          <a:xfrm>
            <a:off x="6816425" y="617625"/>
            <a:ext cx="33822000" cy="363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800">
                <a:solidFill>
                  <a:schemeClr val="lt1"/>
                </a:solidFill>
              </a:rPr>
              <a:t> Knight Foundation School of Computing and Information Sciences </a:t>
            </a:r>
            <a:endParaRPr/>
          </a:p>
          <a:p>
            <a:pPr indent="0" lvl="0" marL="0" marR="0" rtl="0" algn="l">
              <a:spcBef>
                <a:spcPts val="0"/>
              </a:spcBef>
              <a:spcAft>
                <a:spcPts val="0"/>
              </a:spcAft>
              <a:buNone/>
            </a:pPr>
            <a:r>
              <a:rPr i="1" lang="en-US" sz="5400">
                <a:solidFill>
                  <a:schemeClr val="lt1"/>
                </a:solidFill>
              </a:rPr>
              <a:t>FALL</a:t>
            </a:r>
            <a:r>
              <a:rPr i="1" lang="en-US" sz="5400">
                <a:solidFill>
                  <a:schemeClr val="lt1"/>
                </a:solidFill>
                <a:latin typeface="Arial"/>
                <a:ea typeface="Arial"/>
                <a:cs typeface="Arial"/>
                <a:sym typeface="Arial"/>
              </a:rPr>
              <a:t> </a:t>
            </a:r>
            <a:r>
              <a:rPr i="1" lang="en-US" sz="5400">
                <a:solidFill>
                  <a:schemeClr val="lt1"/>
                </a:solidFill>
              </a:rPr>
              <a:t>2022</a:t>
            </a:r>
            <a:r>
              <a:rPr i="1" lang="en-US" sz="5400">
                <a:solidFill>
                  <a:schemeClr val="lt1"/>
                </a:solidFill>
                <a:latin typeface="Arial"/>
                <a:ea typeface="Arial"/>
                <a:cs typeface="Arial"/>
                <a:sym typeface="Arial"/>
              </a:rPr>
              <a:t> </a:t>
            </a:r>
            <a:r>
              <a:rPr i="1" lang="en-US" sz="5400">
                <a:solidFill>
                  <a:schemeClr val="lt1"/>
                </a:solidFill>
                <a:latin typeface="Arial"/>
                <a:ea typeface="Arial"/>
                <a:cs typeface="Arial"/>
                <a:sym typeface="Arial"/>
              </a:rPr>
              <a:t>Senior Design Project</a:t>
            </a:r>
            <a:endParaRPr/>
          </a:p>
        </p:txBody>
      </p:sp>
      <p:sp>
        <p:nvSpPr>
          <p:cNvPr id="70" name="Google Shape;70;p6"/>
          <p:cNvSpPr txBox="1"/>
          <p:nvPr/>
        </p:nvSpPr>
        <p:spPr>
          <a:xfrm>
            <a:off x="6816436" y="3931687"/>
            <a:ext cx="35204400" cy="3230100"/>
          </a:xfrm>
          <a:prstGeom prst="rect">
            <a:avLst/>
          </a:prstGeom>
          <a:noFill/>
          <a:ln>
            <a:noFill/>
          </a:ln>
        </p:spPr>
        <p:txBody>
          <a:bodyPr anchorCtr="0" anchor="t" bIns="36975" lIns="73975" spcFirstLastPara="1" rIns="73975" wrap="square" tIns="36975">
            <a:spAutoFit/>
          </a:bodyPr>
          <a:lstStyle/>
          <a:p>
            <a:pPr indent="0" lvl="0" marL="0" marR="0" rtl="0" algn="l">
              <a:spcBef>
                <a:spcPts val="0"/>
              </a:spcBef>
              <a:spcAft>
                <a:spcPts val="0"/>
              </a:spcAft>
              <a:buClr>
                <a:srgbClr val="00FFFF"/>
              </a:buClr>
              <a:buSzPts val="10000"/>
              <a:buFont typeface="Arial"/>
              <a:buNone/>
            </a:pPr>
            <a:r>
              <a:rPr b="1" lang="en-US" sz="10000">
                <a:solidFill>
                  <a:srgbClr val="00FFFF"/>
                </a:solidFill>
              </a:rPr>
              <a:t>Vocabulary In Reading Studies (VIRS)</a:t>
            </a:r>
            <a:endParaRPr/>
          </a:p>
          <a:p>
            <a:pPr indent="0" lvl="0" marL="0" marR="0" rtl="0" algn="l">
              <a:spcBef>
                <a:spcPts val="0"/>
              </a:spcBef>
              <a:spcAft>
                <a:spcPts val="0"/>
              </a:spcAft>
              <a:buClr>
                <a:schemeClr val="lt1"/>
              </a:buClr>
              <a:buSzPts val="3500"/>
              <a:buFont typeface="Arial"/>
              <a:buNone/>
            </a:pPr>
            <a:r>
              <a:rPr b="1" lang="en-US" sz="3500">
                <a:solidFill>
                  <a:schemeClr val="lt1"/>
                </a:solidFill>
                <a:latin typeface="Arial"/>
                <a:ea typeface="Arial"/>
                <a:cs typeface="Arial"/>
                <a:sym typeface="Arial"/>
              </a:rPr>
              <a:t>Students: </a:t>
            </a:r>
            <a:r>
              <a:rPr lang="en-US" sz="3500">
                <a:solidFill>
                  <a:schemeClr val="lt1"/>
                </a:solidFill>
              </a:rPr>
              <a:t>Lucas Stumpf</a:t>
            </a:r>
            <a:endParaRPr/>
          </a:p>
          <a:p>
            <a:pPr indent="0" lvl="0" marL="0" marR="0" rtl="0" algn="l">
              <a:spcBef>
                <a:spcPts val="0"/>
              </a:spcBef>
              <a:spcAft>
                <a:spcPts val="0"/>
              </a:spcAft>
              <a:buClr>
                <a:schemeClr val="lt1"/>
              </a:buClr>
              <a:buSzPts val="3500"/>
              <a:buFont typeface="Arial"/>
              <a:buNone/>
            </a:pPr>
            <a:r>
              <a:rPr b="1" lang="en-US" sz="3500">
                <a:solidFill>
                  <a:schemeClr val="lt1"/>
                </a:solidFill>
                <a:latin typeface="Arial"/>
                <a:ea typeface="Arial"/>
                <a:cs typeface="Arial"/>
                <a:sym typeface="Arial"/>
              </a:rPr>
              <a:t>Mentor:</a:t>
            </a:r>
            <a:r>
              <a:rPr lang="en-US" sz="3500">
                <a:solidFill>
                  <a:schemeClr val="lt1"/>
                </a:solidFill>
              </a:rPr>
              <a:t> Eric Dwyer, Seyedjafar Ehsanzadehsorati</a:t>
            </a:r>
            <a:endParaRPr/>
          </a:p>
          <a:p>
            <a:pPr indent="0" lvl="0" marL="0" marR="0" rtl="0" algn="l">
              <a:spcBef>
                <a:spcPts val="0"/>
              </a:spcBef>
              <a:spcAft>
                <a:spcPts val="0"/>
              </a:spcAft>
              <a:buClr>
                <a:schemeClr val="lt1"/>
              </a:buClr>
              <a:buSzPts val="3500"/>
              <a:buFont typeface="Arial"/>
              <a:buNone/>
            </a:pPr>
            <a:r>
              <a:rPr b="1" lang="en-US" sz="3500">
                <a:solidFill>
                  <a:schemeClr val="lt1"/>
                </a:solidFill>
                <a:latin typeface="Arial"/>
                <a:ea typeface="Arial"/>
                <a:cs typeface="Arial"/>
                <a:sym typeface="Arial"/>
              </a:rPr>
              <a:t>Instructor/Faculty:</a:t>
            </a:r>
            <a:r>
              <a:rPr lang="en-US" sz="3500">
                <a:solidFill>
                  <a:schemeClr val="lt1"/>
                </a:solidFill>
              </a:rPr>
              <a:t> Dr. Masoud Sadjadi,</a:t>
            </a:r>
            <a:r>
              <a:rPr i="1" lang="en-US" sz="3500">
                <a:solidFill>
                  <a:schemeClr val="lt1"/>
                </a:solidFill>
                <a:latin typeface="Arial"/>
                <a:ea typeface="Arial"/>
                <a:cs typeface="Arial"/>
                <a:sym typeface="Arial"/>
              </a:rPr>
              <a:t> </a:t>
            </a:r>
            <a:r>
              <a:rPr lang="en-US" sz="3500">
                <a:solidFill>
                  <a:schemeClr val="lt1"/>
                </a:solidFill>
                <a:latin typeface="Arial"/>
                <a:ea typeface="Arial"/>
                <a:cs typeface="Arial"/>
                <a:sym typeface="Arial"/>
              </a:rPr>
              <a:t>Florida International University</a:t>
            </a:r>
            <a:endParaRPr/>
          </a:p>
        </p:txBody>
      </p:sp>
      <p:sp>
        <p:nvSpPr>
          <p:cNvPr id="71" name="Google Shape;71;p6"/>
          <p:cNvSpPr txBox="1"/>
          <p:nvPr/>
        </p:nvSpPr>
        <p:spPr>
          <a:xfrm>
            <a:off x="22361225" y="7692702"/>
            <a:ext cx="4114800" cy="548100"/>
          </a:xfrm>
          <a:prstGeom prst="rect">
            <a:avLst/>
          </a:prstGeom>
          <a:noFill/>
          <a:ln>
            <a:noFill/>
          </a:ln>
        </p:spPr>
        <p:txBody>
          <a:bodyPr anchorCtr="0" anchor="t" bIns="36975" lIns="73975" spcFirstLastPara="1" rIns="73975" wrap="square" tIns="36975">
            <a:spAutoFit/>
          </a:bodyPr>
          <a:lstStyle/>
          <a:p>
            <a:pPr indent="0" lvl="0" marL="0" marR="0" rtl="0" algn="ctr">
              <a:spcBef>
                <a:spcPts val="0"/>
              </a:spcBef>
              <a:spcAft>
                <a:spcPts val="0"/>
              </a:spcAft>
              <a:buNone/>
            </a:pPr>
            <a:r>
              <a:rPr b="1" lang="en-US" sz="3075">
                <a:solidFill>
                  <a:schemeClr val="lt2"/>
                </a:solidFill>
                <a:latin typeface="Arial"/>
                <a:ea typeface="Arial"/>
                <a:cs typeface="Arial"/>
                <a:sym typeface="Arial"/>
              </a:rPr>
              <a:t>PROBLEM</a:t>
            </a:r>
            <a:endParaRPr/>
          </a:p>
        </p:txBody>
      </p:sp>
      <p:sp>
        <p:nvSpPr>
          <p:cNvPr id="72" name="Google Shape;72;p6"/>
          <p:cNvSpPr txBox="1"/>
          <p:nvPr/>
        </p:nvSpPr>
        <p:spPr>
          <a:xfrm>
            <a:off x="9796031" y="17738814"/>
            <a:ext cx="4114800" cy="548100"/>
          </a:xfrm>
          <a:prstGeom prst="rect">
            <a:avLst/>
          </a:prstGeom>
          <a:noFill/>
          <a:ln>
            <a:noFill/>
          </a:ln>
        </p:spPr>
        <p:txBody>
          <a:bodyPr anchorCtr="0" anchor="t" bIns="36975" lIns="73975" spcFirstLastPara="1" rIns="73975" wrap="square" tIns="36975">
            <a:spAutoFit/>
          </a:bodyPr>
          <a:lstStyle/>
          <a:p>
            <a:pPr indent="0" lvl="0" marL="0" marR="0" rtl="0" algn="ctr">
              <a:spcBef>
                <a:spcPts val="0"/>
              </a:spcBef>
              <a:spcAft>
                <a:spcPts val="0"/>
              </a:spcAft>
              <a:buNone/>
            </a:pPr>
            <a:r>
              <a:rPr b="1" lang="en-US" sz="3075">
                <a:solidFill>
                  <a:schemeClr val="lt2"/>
                </a:solidFill>
                <a:latin typeface="Arial"/>
                <a:ea typeface="Arial"/>
                <a:cs typeface="Arial"/>
                <a:sym typeface="Arial"/>
              </a:rPr>
              <a:t>CURRENT SYSTEM</a:t>
            </a:r>
            <a:endParaRPr/>
          </a:p>
        </p:txBody>
      </p:sp>
      <p:sp>
        <p:nvSpPr>
          <p:cNvPr id="73" name="Google Shape;73;p6"/>
          <p:cNvSpPr txBox="1"/>
          <p:nvPr/>
        </p:nvSpPr>
        <p:spPr>
          <a:xfrm>
            <a:off x="35628250" y="7692688"/>
            <a:ext cx="4114800" cy="548100"/>
          </a:xfrm>
          <a:prstGeom prst="rect">
            <a:avLst/>
          </a:prstGeom>
          <a:noFill/>
          <a:ln>
            <a:noFill/>
          </a:ln>
        </p:spPr>
        <p:txBody>
          <a:bodyPr anchorCtr="0" anchor="t" bIns="36975" lIns="73975" spcFirstLastPara="1" rIns="73975" wrap="square" tIns="36975">
            <a:spAutoFit/>
          </a:bodyPr>
          <a:lstStyle/>
          <a:p>
            <a:pPr indent="0" lvl="0" marL="0" marR="0" rtl="0" algn="ctr">
              <a:spcBef>
                <a:spcPts val="0"/>
              </a:spcBef>
              <a:spcAft>
                <a:spcPts val="0"/>
              </a:spcAft>
              <a:buNone/>
            </a:pPr>
            <a:r>
              <a:rPr b="1" lang="en-US" sz="3075">
                <a:solidFill>
                  <a:schemeClr val="lt2"/>
                </a:solidFill>
                <a:latin typeface="Arial"/>
                <a:ea typeface="Arial"/>
                <a:cs typeface="Arial"/>
                <a:sym typeface="Arial"/>
              </a:rPr>
              <a:t>REQUIREMENTS</a:t>
            </a:r>
            <a:endParaRPr/>
          </a:p>
        </p:txBody>
      </p:sp>
      <p:sp>
        <p:nvSpPr>
          <p:cNvPr id="74" name="Google Shape;74;p6"/>
          <p:cNvSpPr txBox="1"/>
          <p:nvPr/>
        </p:nvSpPr>
        <p:spPr>
          <a:xfrm>
            <a:off x="35628256" y="17738790"/>
            <a:ext cx="4114800" cy="548100"/>
          </a:xfrm>
          <a:prstGeom prst="rect">
            <a:avLst/>
          </a:prstGeom>
          <a:noFill/>
          <a:ln>
            <a:noFill/>
          </a:ln>
        </p:spPr>
        <p:txBody>
          <a:bodyPr anchorCtr="0" anchor="t" bIns="36975" lIns="73975" spcFirstLastPara="1" rIns="73975" wrap="square" tIns="36975">
            <a:spAutoFit/>
          </a:bodyPr>
          <a:lstStyle/>
          <a:p>
            <a:pPr indent="0" lvl="0" marL="0" marR="0" rtl="0" algn="ctr">
              <a:spcBef>
                <a:spcPts val="0"/>
              </a:spcBef>
              <a:spcAft>
                <a:spcPts val="0"/>
              </a:spcAft>
              <a:buNone/>
            </a:pPr>
            <a:r>
              <a:rPr b="1" lang="en-US" sz="3075">
                <a:solidFill>
                  <a:schemeClr val="lt2"/>
                </a:solidFill>
                <a:latin typeface="Arial"/>
                <a:ea typeface="Arial"/>
                <a:cs typeface="Arial"/>
                <a:sym typeface="Arial"/>
              </a:rPr>
              <a:t>SUMMARY</a:t>
            </a:r>
            <a:endParaRPr/>
          </a:p>
        </p:txBody>
      </p:sp>
      <p:sp>
        <p:nvSpPr>
          <p:cNvPr id="75" name="Google Shape;75;p6"/>
          <p:cNvSpPr txBox="1"/>
          <p:nvPr/>
        </p:nvSpPr>
        <p:spPr>
          <a:xfrm>
            <a:off x="6655820" y="31775400"/>
            <a:ext cx="21444300" cy="813600"/>
          </a:xfrm>
          <a:prstGeom prst="rect">
            <a:avLst/>
          </a:prstGeom>
          <a:noFill/>
          <a:ln>
            <a:noFill/>
          </a:ln>
        </p:spPr>
        <p:txBody>
          <a:bodyPr anchorCtr="0" anchor="t" bIns="36975" lIns="73975" spcFirstLastPara="1" rIns="73975" wrap="square" tIns="36975">
            <a:spAutoFit/>
          </a:bodyPr>
          <a:lstStyle/>
          <a:p>
            <a:pPr indent="0" lvl="0" marL="0" marR="0" rtl="0" algn="l">
              <a:spcBef>
                <a:spcPts val="0"/>
              </a:spcBef>
              <a:spcAft>
                <a:spcPts val="0"/>
              </a:spcAft>
              <a:buClr>
                <a:srgbClr val="3333CC"/>
              </a:buClr>
              <a:buSzPts val="2400"/>
              <a:buFont typeface="Arial"/>
              <a:buNone/>
            </a:pPr>
            <a:r>
              <a:rPr lang="en-US" sz="2400">
                <a:solidFill>
                  <a:schemeClr val="lt2"/>
                </a:solidFill>
                <a:latin typeface="Arial"/>
                <a:ea typeface="Arial"/>
                <a:cs typeface="Arial"/>
                <a:sym typeface="Arial"/>
              </a:rPr>
              <a:t>The material presented in this poster is based upon the wor</a:t>
            </a:r>
            <a:r>
              <a:rPr lang="en-US" sz="2400">
                <a:solidFill>
                  <a:schemeClr val="lt2"/>
                </a:solidFill>
              </a:rPr>
              <a:t>k supported by </a:t>
            </a:r>
            <a:r>
              <a:rPr lang="en-US" sz="2400">
                <a:solidFill>
                  <a:schemeClr val="lt2"/>
                </a:solidFill>
              </a:rPr>
              <a:t>Eric Dwyer</a:t>
            </a:r>
            <a:r>
              <a:rPr lang="en-US" sz="2400">
                <a:solidFill>
                  <a:schemeClr val="lt2"/>
                </a:solidFill>
              </a:rPr>
              <a:t>. We/I thank </a:t>
            </a:r>
            <a:r>
              <a:rPr lang="en-US" sz="2400">
                <a:solidFill>
                  <a:schemeClr val="lt2"/>
                </a:solidFill>
              </a:rPr>
              <a:t>Eric Dwyer</a:t>
            </a:r>
            <a:r>
              <a:rPr lang="en-US" sz="2400">
                <a:solidFill>
                  <a:schemeClr val="lt2"/>
                </a:solidFill>
              </a:rPr>
              <a:t> for his/her/their assistance and mentorship that I/we received throughout the senior design project.</a:t>
            </a:r>
            <a:endParaRPr/>
          </a:p>
        </p:txBody>
      </p:sp>
      <p:sp>
        <p:nvSpPr>
          <p:cNvPr id="76" name="Google Shape;76;p6"/>
          <p:cNvSpPr txBox="1"/>
          <p:nvPr/>
        </p:nvSpPr>
        <p:spPr>
          <a:xfrm>
            <a:off x="6620651" y="31264309"/>
            <a:ext cx="4578237" cy="547919"/>
          </a:xfrm>
          <a:prstGeom prst="rect">
            <a:avLst/>
          </a:prstGeom>
          <a:noFill/>
          <a:ln>
            <a:noFill/>
          </a:ln>
        </p:spPr>
        <p:txBody>
          <a:bodyPr anchorCtr="0" anchor="t" bIns="36975" lIns="73975" spcFirstLastPara="1" rIns="73975" wrap="square" tIns="36975">
            <a:spAutoFit/>
          </a:bodyPr>
          <a:lstStyle/>
          <a:p>
            <a:pPr indent="0" lvl="0" marL="0" marR="0" rtl="0" algn="ctr">
              <a:spcBef>
                <a:spcPts val="0"/>
              </a:spcBef>
              <a:spcAft>
                <a:spcPts val="0"/>
              </a:spcAft>
              <a:buNone/>
            </a:pPr>
            <a:r>
              <a:rPr b="1" lang="en-US" sz="3075">
                <a:solidFill>
                  <a:srgbClr val="00FFFF"/>
                </a:solidFill>
                <a:latin typeface="Arial"/>
                <a:ea typeface="Arial"/>
                <a:cs typeface="Arial"/>
                <a:sym typeface="Arial"/>
              </a:rPr>
              <a:t>ACKNOWLEDGEMENT</a:t>
            </a:r>
            <a:endParaRPr/>
          </a:p>
        </p:txBody>
      </p:sp>
      <p:pic>
        <p:nvPicPr>
          <p:cNvPr id="77" name="Google Shape;77;p6"/>
          <p:cNvPicPr preferRelativeResize="0"/>
          <p:nvPr/>
        </p:nvPicPr>
        <p:blipFill>
          <a:blip r:embed="rId3">
            <a:alphaModFix/>
          </a:blip>
          <a:stretch>
            <a:fillRect/>
          </a:stretch>
        </p:blipFill>
        <p:spPr>
          <a:xfrm>
            <a:off x="263125" y="5115825"/>
            <a:ext cx="5223840" cy="3126149"/>
          </a:xfrm>
          <a:prstGeom prst="rect">
            <a:avLst/>
          </a:prstGeom>
          <a:noFill/>
          <a:ln>
            <a:noFill/>
          </a:ln>
        </p:spPr>
      </p:pic>
      <p:pic>
        <p:nvPicPr>
          <p:cNvPr id="78" name="Google Shape;78;p6"/>
          <p:cNvPicPr preferRelativeResize="0"/>
          <p:nvPr/>
        </p:nvPicPr>
        <p:blipFill>
          <a:blip r:embed="rId4">
            <a:alphaModFix/>
          </a:blip>
          <a:stretch>
            <a:fillRect/>
          </a:stretch>
        </p:blipFill>
        <p:spPr>
          <a:xfrm>
            <a:off x="263125" y="617625"/>
            <a:ext cx="5457826" cy="3126160"/>
          </a:xfrm>
          <a:prstGeom prst="rect">
            <a:avLst/>
          </a:prstGeom>
          <a:noFill/>
          <a:ln>
            <a:noFill/>
          </a:ln>
        </p:spPr>
      </p:pic>
      <p:sp>
        <p:nvSpPr>
          <p:cNvPr id="79" name="Google Shape;79;p6"/>
          <p:cNvSpPr txBox="1"/>
          <p:nvPr/>
        </p:nvSpPr>
        <p:spPr>
          <a:xfrm>
            <a:off x="9796025" y="7927852"/>
            <a:ext cx="4114800" cy="548100"/>
          </a:xfrm>
          <a:prstGeom prst="rect">
            <a:avLst/>
          </a:prstGeom>
          <a:noFill/>
          <a:ln>
            <a:noFill/>
          </a:ln>
        </p:spPr>
        <p:txBody>
          <a:bodyPr anchorCtr="0" anchor="t" bIns="36975" lIns="73975" spcFirstLastPara="1" rIns="73975" wrap="square" tIns="36975">
            <a:spAutoFit/>
          </a:bodyPr>
          <a:lstStyle/>
          <a:p>
            <a:pPr indent="0" lvl="0" marL="0" marR="0" rtl="0" algn="ctr">
              <a:spcBef>
                <a:spcPts val="0"/>
              </a:spcBef>
              <a:spcAft>
                <a:spcPts val="0"/>
              </a:spcAft>
              <a:buNone/>
            </a:pPr>
            <a:r>
              <a:rPr b="1" lang="en-US" sz="3075">
                <a:solidFill>
                  <a:schemeClr val="lt2"/>
                </a:solidFill>
              </a:rPr>
              <a:t>INTRODUCTION</a:t>
            </a:r>
            <a:endParaRPr/>
          </a:p>
        </p:txBody>
      </p:sp>
      <p:sp>
        <p:nvSpPr>
          <p:cNvPr id="80" name="Google Shape;80;p6"/>
          <p:cNvSpPr txBox="1"/>
          <p:nvPr/>
        </p:nvSpPr>
        <p:spPr>
          <a:xfrm>
            <a:off x="22361231" y="17738814"/>
            <a:ext cx="4114800" cy="548100"/>
          </a:xfrm>
          <a:prstGeom prst="rect">
            <a:avLst/>
          </a:prstGeom>
          <a:noFill/>
          <a:ln>
            <a:noFill/>
          </a:ln>
        </p:spPr>
        <p:txBody>
          <a:bodyPr anchorCtr="0" anchor="t" bIns="36975" lIns="73975" spcFirstLastPara="1" rIns="73975" wrap="square" tIns="36975">
            <a:spAutoFit/>
          </a:bodyPr>
          <a:lstStyle/>
          <a:p>
            <a:pPr indent="0" lvl="0" marL="0" marR="0" rtl="0" algn="ctr">
              <a:spcBef>
                <a:spcPts val="0"/>
              </a:spcBef>
              <a:spcAft>
                <a:spcPts val="0"/>
              </a:spcAft>
              <a:buNone/>
            </a:pPr>
            <a:r>
              <a:rPr b="1" lang="en-US" sz="3075">
                <a:solidFill>
                  <a:schemeClr val="lt2"/>
                </a:solidFill>
              </a:rPr>
              <a:t>SCREENSHOTS</a:t>
            </a:r>
            <a:endParaRPr/>
          </a:p>
        </p:txBody>
      </p:sp>
      <p:sp>
        <p:nvSpPr>
          <p:cNvPr id="81" name="Google Shape;81;p6"/>
          <p:cNvSpPr/>
          <p:nvPr/>
        </p:nvSpPr>
        <p:spPr>
          <a:xfrm>
            <a:off x="6816425" y="8771725"/>
            <a:ext cx="10074000" cy="7922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900">
                <a:solidFill>
                  <a:schemeClr val="lt1"/>
                </a:solidFill>
              </a:rPr>
              <a:t>Vocabulary In Reading Studies or VIRS, is a service that allows the user to upload text in various forms. This text is then analyzed by the software and words are shown in </a:t>
            </a:r>
            <a:r>
              <a:rPr lang="en-US" sz="3900">
                <a:solidFill>
                  <a:schemeClr val="lt1"/>
                </a:solidFill>
              </a:rPr>
              <a:t>different</a:t>
            </a:r>
            <a:r>
              <a:rPr lang="en-US" sz="3900">
                <a:solidFill>
                  <a:schemeClr val="lt1"/>
                </a:solidFill>
              </a:rPr>
              <a:t> categories to show the current text’s difficulty. This is to aid learning in the future through specific text selection according to the appropriate difficulty for a classroom.</a:t>
            </a:r>
            <a:endParaRPr sz="3900">
              <a:solidFill>
                <a:schemeClr val="lt1"/>
              </a:solidFill>
            </a:endParaRPr>
          </a:p>
        </p:txBody>
      </p:sp>
      <p:sp>
        <p:nvSpPr>
          <p:cNvPr id="82" name="Google Shape;82;p6"/>
          <p:cNvSpPr/>
          <p:nvPr/>
        </p:nvSpPr>
        <p:spPr>
          <a:xfrm>
            <a:off x="19381625" y="8771725"/>
            <a:ext cx="10074000" cy="7922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900">
                <a:solidFill>
                  <a:schemeClr val="lt1"/>
                </a:solidFill>
              </a:rPr>
              <a:t>1.The service had incorrect defaulting compared to what the product owner wanted</a:t>
            </a:r>
            <a:endParaRPr sz="3900">
              <a:solidFill>
                <a:schemeClr val="lt1"/>
              </a:solidFill>
            </a:endParaRPr>
          </a:p>
          <a:p>
            <a:pPr indent="0" lvl="0" marL="0" rtl="0" algn="l">
              <a:spcBef>
                <a:spcPts val="0"/>
              </a:spcBef>
              <a:spcAft>
                <a:spcPts val="0"/>
              </a:spcAft>
              <a:buNone/>
            </a:pPr>
            <a:r>
              <a:t/>
            </a:r>
            <a:endParaRPr sz="3900">
              <a:solidFill>
                <a:schemeClr val="lt1"/>
              </a:solidFill>
            </a:endParaRPr>
          </a:p>
          <a:p>
            <a:pPr indent="0" lvl="0" marL="0" rtl="0" algn="l">
              <a:spcBef>
                <a:spcPts val="0"/>
              </a:spcBef>
              <a:spcAft>
                <a:spcPts val="0"/>
              </a:spcAft>
              <a:buNone/>
            </a:pPr>
            <a:r>
              <a:rPr lang="en-US" sz="3900">
                <a:solidFill>
                  <a:schemeClr val="lt1"/>
                </a:solidFill>
              </a:rPr>
              <a:t>2. The UI of the service was incredibly clunky and clustered to the user</a:t>
            </a:r>
            <a:endParaRPr sz="3900">
              <a:solidFill>
                <a:schemeClr val="lt1"/>
              </a:solidFill>
            </a:endParaRPr>
          </a:p>
          <a:p>
            <a:pPr indent="0" lvl="0" marL="0" rtl="0" algn="l">
              <a:spcBef>
                <a:spcPts val="0"/>
              </a:spcBef>
              <a:spcAft>
                <a:spcPts val="0"/>
              </a:spcAft>
              <a:buNone/>
            </a:pPr>
            <a:r>
              <a:t/>
            </a:r>
            <a:endParaRPr sz="3900">
              <a:solidFill>
                <a:schemeClr val="lt1"/>
              </a:solidFill>
            </a:endParaRPr>
          </a:p>
          <a:p>
            <a:pPr indent="0" lvl="0" marL="0" rtl="0" algn="l">
              <a:spcBef>
                <a:spcPts val="0"/>
              </a:spcBef>
              <a:spcAft>
                <a:spcPts val="0"/>
              </a:spcAft>
              <a:buNone/>
            </a:pPr>
            <a:r>
              <a:rPr lang="en-US" sz="3900">
                <a:solidFill>
                  <a:schemeClr val="lt1"/>
                </a:solidFill>
              </a:rPr>
              <a:t>3. Browsing through out the lists of words was </a:t>
            </a:r>
            <a:r>
              <a:rPr lang="en-US" sz="3900">
                <a:solidFill>
                  <a:schemeClr val="lt1"/>
                </a:solidFill>
              </a:rPr>
              <a:t>inefficient</a:t>
            </a:r>
            <a:r>
              <a:rPr lang="en-US" sz="3900">
                <a:solidFill>
                  <a:schemeClr val="lt1"/>
                </a:solidFill>
              </a:rPr>
              <a:t> and not user friendly</a:t>
            </a:r>
            <a:endParaRPr sz="3900">
              <a:solidFill>
                <a:schemeClr val="lt1"/>
              </a:solidFill>
            </a:endParaRPr>
          </a:p>
        </p:txBody>
      </p:sp>
      <p:sp>
        <p:nvSpPr>
          <p:cNvPr id="83" name="Google Shape;83;p6"/>
          <p:cNvSpPr/>
          <p:nvPr/>
        </p:nvSpPr>
        <p:spPr>
          <a:xfrm>
            <a:off x="32648650" y="8771725"/>
            <a:ext cx="10074000" cy="7922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900">
                <a:solidFill>
                  <a:schemeClr val="lt1"/>
                </a:solidFill>
              </a:rPr>
              <a:t>1.   VIRS  should be able to grab the uploaded text by the user and correctly default the words into the appropriate categories</a:t>
            </a:r>
            <a:endParaRPr sz="3900">
              <a:solidFill>
                <a:schemeClr val="lt1"/>
              </a:solidFill>
            </a:endParaRPr>
          </a:p>
          <a:p>
            <a:pPr indent="0" lvl="0" marL="0" rtl="0" algn="l">
              <a:spcBef>
                <a:spcPts val="0"/>
              </a:spcBef>
              <a:spcAft>
                <a:spcPts val="0"/>
              </a:spcAft>
              <a:buNone/>
            </a:pPr>
            <a:r>
              <a:t/>
            </a:r>
            <a:endParaRPr sz="3900">
              <a:solidFill>
                <a:schemeClr val="lt1"/>
              </a:solidFill>
            </a:endParaRPr>
          </a:p>
          <a:p>
            <a:pPr indent="0" lvl="0" marL="0" rtl="0" algn="l">
              <a:spcBef>
                <a:spcPts val="0"/>
              </a:spcBef>
              <a:spcAft>
                <a:spcPts val="0"/>
              </a:spcAft>
              <a:buNone/>
            </a:pPr>
            <a:r>
              <a:rPr lang="en-US" sz="3900">
                <a:solidFill>
                  <a:schemeClr val="lt1"/>
                </a:solidFill>
              </a:rPr>
              <a:t>2. The user should be able to filter through the word list without needing to go to another tab just to look at another list</a:t>
            </a:r>
            <a:endParaRPr sz="3900">
              <a:solidFill>
                <a:schemeClr val="lt1"/>
              </a:solidFill>
            </a:endParaRPr>
          </a:p>
          <a:p>
            <a:pPr indent="0" lvl="0" marL="0" rtl="0" algn="l">
              <a:spcBef>
                <a:spcPts val="0"/>
              </a:spcBef>
              <a:spcAft>
                <a:spcPts val="0"/>
              </a:spcAft>
              <a:buNone/>
            </a:pPr>
            <a:r>
              <a:t/>
            </a:r>
            <a:endParaRPr sz="3900">
              <a:solidFill>
                <a:schemeClr val="lt1"/>
              </a:solidFill>
            </a:endParaRPr>
          </a:p>
          <a:p>
            <a:pPr indent="0" lvl="0" marL="0" rtl="0" algn="l">
              <a:spcBef>
                <a:spcPts val="0"/>
              </a:spcBef>
              <a:spcAft>
                <a:spcPts val="0"/>
              </a:spcAft>
              <a:buNone/>
            </a:pPr>
            <a:r>
              <a:rPr lang="en-US" sz="3900">
                <a:solidFill>
                  <a:schemeClr val="lt1"/>
                </a:solidFill>
              </a:rPr>
              <a:t>3. The user should be able to download whatever list they want by simply clicking on a specific list they want to download</a:t>
            </a:r>
            <a:endParaRPr sz="3900">
              <a:solidFill>
                <a:schemeClr val="lt1"/>
              </a:solidFill>
            </a:endParaRPr>
          </a:p>
        </p:txBody>
      </p:sp>
      <p:pic>
        <p:nvPicPr>
          <p:cNvPr id="84" name="Google Shape;84;p6"/>
          <p:cNvPicPr preferRelativeResize="0"/>
          <p:nvPr/>
        </p:nvPicPr>
        <p:blipFill>
          <a:blip r:embed="rId5">
            <a:alphaModFix/>
          </a:blip>
          <a:stretch>
            <a:fillRect/>
          </a:stretch>
        </p:blipFill>
        <p:spPr>
          <a:xfrm>
            <a:off x="6816425" y="18948750"/>
            <a:ext cx="10073999" cy="5115695"/>
          </a:xfrm>
          <a:prstGeom prst="rect">
            <a:avLst/>
          </a:prstGeom>
          <a:noFill/>
          <a:ln>
            <a:noFill/>
          </a:ln>
        </p:spPr>
      </p:pic>
      <p:sp>
        <p:nvSpPr>
          <p:cNvPr id="85" name="Google Shape;85;p6"/>
          <p:cNvSpPr/>
          <p:nvPr/>
        </p:nvSpPr>
        <p:spPr>
          <a:xfrm>
            <a:off x="6816425" y="24064450"/>
            <a:ext cx="10074000" cy="55620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900">
                <a:solidFill>
                  <a:schemeClr val="lt1"/>
                </a:solidFill>
              </a:rPr>
              <a:t>This is the new homepage of the current system. With the older version the website was incorrectly colored according to the product owner as well as it included redundant tabs for simple tasks. With this newer version we were able to reduce the amount of tabs necessary for the website as </a:t>
            </a:r>
            <a:r>
              <a:rPr lang="en-US" sz="3900">
                <a:solidFill>
                  <a:schemeClr val="lt1"/>
                </a:solidFill>
              </a:rPr>
              <a:t>well</a:t>
            </a:r>
            <a:r>
              <a:rPr lang="en-US" sz="3900">
                <a:solidFill>
                  <a:schemeClr val="lt1"/>
                </a:solidFill>
              </a:rPr>
              <a:t> as compressing some of the tasks for a simpler user experience</a:t>
            </a:r>
            <a:endParaRPr sz="3900">
              <a:solidFill>
                <a:schemeClr val="lt1"/>
              </a:solidFill>
            </a:endParaRPr>
          </a:p>
        </p:txBody>
      </p:sp>
      <p:pic>
        <p:nvPicPr>
          <p:cNvPr id="86" name="Google Shape;86;p6"/>
          <p:cNvPicPr preferRelativeResize="0"/>
          <p:nvPr/>
        </p:nvPicPr>
        <p:blipFill>
          <a:blip r:embed="rId6">
            <a:alphaModFix/>
          </a:blip>
          <a:stretch>
            <a:fillRect/>
          </a:stretch>
        </p:blipFill>
        <p:spPr>
          <a:xfrm>
            <a:off x="19381625" y="18304370"/>
            <a:ext cx="10073999" cy="5115703"/>
          </a:xfrm>
          <a:prstGeom prst="rect">
            <a:avLst/>
          </a:prstGeom>
          <a:noFill/>
          <a:ln>
            <a:noFill/>
          </a:ln>
        </p:spPr>
      </p:pic>
      <p:pic>
        <p:nvPicPr>
          <p:cNvPr id="87" name="Google Shape;87;p6"/>
          <p:cNvPicPr preferRelativeResize="0"/>
          <p:nvPr/>
        </p:nvPicPr>
        <p:blipFill>
          <a:blip r:embed="rId7">
            <a:alphaModFix/>
          </a:blip>
          <a:stretch>
            <a:fillRect/>
          </a:stretch>
        </p:blipFill>
        <p:spPr>
          <a:xfrm>
            <a:off x="19371925" y="24713087"/>
            <a:ext cx="10093414" cy="5115700"/>
          </a:xfrm>
          <a:prstGeom prst="rect">
            <a:avLst/>
          </a:prstGeom>
          <a:noFill/>
          <a:ln>
            <a:noFill/>
          </a:ln>
        </p:spPr>
      </p:pic>
      <p:sp>
        <p:nvSpPr>
          <p:cNvPr id="88" name="Google Shape;88;p6"/>
          <p:cNvSpPr txBox="1"/>
          <p:nvPr/>
        </p:nvSpPr>
        <p:spPr>
          <a:xfrm>
            <a:off x="19028925" y="23420075"/>
            <a:ext cx="11874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lt1"/>
                </a:solidFill>
              </a:rPr>
              <a:t>Above: Updated Downloads pages with </a:t>
            </a:r>
            <a:r>
              <a:rPr lang="en-US" sz="3600">
                <a:solidFill>
                  <a:schemeClr val="lt1"/>
                </a:solidFill>
              </a:rPr>
              <a:t>Specific</a:t>
            </a:r>
            <a:r>
              <a:rPr lang="en-US" sz="3600">
                <a:solidFill>
                  <a:schemeClr val="lt1"/>
                </a:solidFill>
              </a:rPr>
              <a:t> Lists</a:t>
            </a:r>
            <a:endParaRPr sz="3600">
              <a:solidFill>
                <a:schemeClr val="lt1"/>
              </a:solidFill>
            </a:endParaRPr>
          </a:p>
          <a:p>
            <a:pPr indent="0" lvl="0" marL="0" rtl="0" algn="l">
              <a:spcBef>
                <a:spcPts val="0"/>
              </a:spcBef>
              <a:spcAft>
                <a:spcPts val="0"/>
              </a:spcAft>
              <a:buNone/>
            </a:pPr>
            <a:r>
              <a:rPr lang="en-US" sz="3600">
                <a:solidFill>
                  <a:schemeClr val="lt1"/>
                </a:solidFill>
              </a:rPr>
              <a:t>Below: Improved Words list with Filtering System</a:t>
            </a:r>
            <a:endParaRPr sz="3600">
              <a:solidFill>
                <a:schemeClr val="lt1"/>
              </a:solidFill>
            </a:endParaRPr>
          </a:p>
        </p:txBody>
      </p:sp>
      <p:sp>
        <p:nvSpPr>
          <p:cNvPr id="89" name="Google Shape;89;p6"/>
          <p:cNvSpPr/>
          <p:nvPr/>
        </p:nvSpPr>
        <p:spPr>
          <a:xfrm>
            <a:off x="32648650" y="18725600"/>
            <a:ext cx="10074000" cy="111033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900">
                <a:solidFill>
                  <a:schemeClr val="lt1"/>
                </a:solidFill>
              </a:rPr>
              <a:t>Although</a:t>
            </a:r>
            <a:r>
              <a:rPr lang="en-US" sz="3900">
                <a:solidFill>
                  <a:schemeClr val="lt1"/>
                </a:solidFill>
              </a:rPr>
              <a:t> our start for the project was rough since we could not access last years work due to some technical difficulties, our team was able to push through and use that time to come up with ways we could change the service for the </a:t>
            </a:r>
            <a:r>
              <a:rPr lang="en-US" sz="3900">
                <a:solidFill>
                  <a:schemeClr val="lt1"/>
                </a:solidFill>
              </a:rPr>
              <a:t>better</a:t>
            </a:r>
            <a:r>
              <a:rPr lang="en-US" sz="3900">
                <a:solidFill>
                  <a:schemeClr val="lt1"/>
                </a:solidFill>
              </a:rPr>
              <a:t> upon </a:t>
            </a:r>
            <a:r>
              <a:rPr lang="en-US" sz="3900">
                <a:solidFill>
                  <a:schemeClr val="lt1"/>
                </a:solidFill>
              </a:rPr>
              <a:t>receiving</a:t>
            </a:r>
            <a:r>
              <a:rPr lang="en-US" sz="3900">
                <a:solidFill>
                  <a:schemeClr val="lt1"/>
                </a:solidFill>
              </a:rPr>
              <a:t> access. After finally being able to access the code to change the website we successfully changed the amount of redundant tabs and compiled tasks together for a better user experience. Along with that we were able to </a:t>
            </a:r>
            <a:r>
              <a:rPr lang="en-US" sz="3900">
                <a:solidFill>
                  <a:schemeClr val="lt1"/>
                </a:solidFill>
              </a:rPr>
              <a:t>employ</a:t>
            </a:r>
            <a:r>
              <a:rPr lang="en-US" sz="3900">
                <a:solidFill>
                  <a:schemeClr val="lt1"/>
                </a:solidFill>
              </a:rPr>
              <a:t> the product owners wants in the correct design of the word processing and word </a:t>
            </a:r>
            <a:r>
              <a:rPr lang="en-US" sz="3900">
                <a:solidFill>
                  <a:schemeClr val="lt1"/>
                </a:solidFill>
              </a:rPr>
              <a:t>identifying</a:t>
            </a:r>
            <a:r>
              <a:rPr lang="en-US" sz="3900">
                <a:solidFill>
                  <a:schemeClr val="lt1"/>
                </a:solidFill>
              </a:rPr>
              <a:t>. Applying our own touch to the words list with a brand new filtering system that allows the user to keep all their searches within one page and not need to change into multiple tabs.</a:t>
            </a:r>
            <a:endParaRPr sz="39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2019-06-25T19:12:02Z</dcterms:created>
  <dc:creator>Oscar Negret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0x010100D3CE5B01EE2D43479BD19C8CF7AEE55D</vt:lpwstr>
  </property>
  <property fmtid="{D5CDD505-2E9C-101B-9397-08002B2CF9AE}" pid="3" name="Order">
    <vt:r8>24800.0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