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hEJq60EZ3FYnzcGj3Lq6kOxFlu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" d="100"/>
          <a:sy n="19" d="100"/>
        </p:scale>
        <p:origin x="1620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4" type="blank">
  <p:cSld name="BLANK">
    <p:bg>
      <p:bgPr>
        <a:solidFill>
          <a:srgbClr val="F2F2F2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8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221" y="30227620"/>
            <a:ext cx="2651530" cy="22768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8"/>
          <p:cNvSpPr txBox="1"/>
          <p:nvPr/>
        </p:nvSpPr>
        <p:spPr>
          <a:xfrm>
            <a:off x="28889373" y="31366048"/>
            <a:ext cx="1400760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  <a:endParaRPr/>
          </a:p>
        </p:txBody>
      </p:sp>
      <p:sp>
        <p:nvSpPr>
          <p:cNvPr id="9" name="Google Shape;9;p8"/>
          <p:cNvSpPr/>
          <p:nvPr/>
        </p:nvSpPr>
        <p:spPr>
          <a:xfrm>
            <a:off x="0" y="29233911"/>
            <a:ext cx="43891200" cy="395021"/>
          </a:xfrm>
          <a:prstGeom prst="rect">
            <a:avLst/>
          </a:prstGeom>
          <a:solidFill>
            <a:srgbClr val="081E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48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5" descr="A picture containing drawing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96797" y="1016276"/>
            <a:ext cx="3641446" cy="312689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5"/>
          <p:cNvSpPr txBox="1"/>
          <p:nvPr/>
        </p:nvSpPr>
        <p:spPr>
          <a:xfrm>
            <a:off x="28889373" y="31366048"/>
            <a:ext cx="1400760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4">
  <p:cSld name="1_Blank4">
    <p:bg>
      <p:bgPr>
        <a:solidFill>
          <a:srgbClr val="F2F2F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6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7308" y="1089188"/>
            <a:ext cx="3641448" cy="312689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6"/>
          <p:cNvSpPr txBox="1"/>
          <p:nvPr/>
        </p:nvSpPr>
        <p:spPr>
          <a:xfrm>
            <a:off x="28889373" y="31366048"/>
            <a:ext cx="1400760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7732054" y="31318197"/>
            <a:ext cx="21444395" cy="81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975" tIns="36975" rIns="73975" bIns="369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The material presented in this poster is based upon the work supported by Florida International University. We/I thank </a:t>
            </a:r>
            <a:r>
              <a:rPr lang="en-US" sz="2400" dirty="0">
                <a:solidFill>
                  <a:srgbClr val="3F3F3F"/>
                </a:solidFill>
              </a:rPr>
              <a:t>Eric Dwyer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and Masoud </a:t>
            </a:r>
            <a:r>
              <a:rPr lang="en-US" sz="24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Sadjadi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for their assistance and mentorship that I/we received throughout the senior design project.</a:t>
            </a:r>
            <a:endParaRPr dirty="0"/>
          </a:p>
        </p:txBody>
      </p:sp>
      <p:sp>
        <p:nvSpPr>
          <p:cNvPr id="70" name="Google Shape;70;p1"/>
          <p:cNvSpPr txBox="1"/>
          <p:nvPr/>
        </p:nvSpPr>
        <p:spPr>
          <a:xfrm>
            <a:off x="7732054" y="30770278"/>
            <a:ext cx="4578237" cy="54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975" tIns="36975" rIns="73975" bIns="369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5" b="1" i="0" u="none" strike="noStrike" cap="none">
                <a:solidFill>
                  <a:srgbClr val="081E3F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  <a:endParaRPr/>
          </a:p>
        </p:txBody>
      </p:sp>
      <p:sp>
        <p:nvSpPr>
          <p:cNvPr id="71" name="Google Shape;71;p1"/>
          <p:cNvSpPr txBox="1"/>
          <p:nvPr/>
        </p:nvSpPr>
        <p:spPr>
          <a:xfrm>
            <a:off x="9601200" y="617630"/>
            <a:ext cx="24688800" cy="2278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i="1" dirty="0">
                <a:solidFill>
                  <a:srgbClr val="3F3F3F"/>
                </a:solidFill>
              </a:rPr>
              <a:t>Fall</a:t>
            </a:r>
            <a:r>
              <a:rPr lang="en-US" sz="5400" b="0" i="1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5400" i="1" dirty="0">
                <a:solidFill>
                  <a:srgbClr val="3F3F3F"/>
                </a:solidFill>
              </a:rPr>
              <a:t>2022</a:t>
            </a:r>
            <a:r>
              <a:rPr lang="en-US" sz="5400" b="0" i="1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Senior Design Project</a:t>
            </a:r>
            <a:endParaRPr dirty="0"/>
          </a:p>
        </p:txBody>
      </p:sp>
      <p:sp>
        <p:nvSpPr>
          <p:cNvPr id="72" name="Google Shape;72;p1"/>
          <p:cNvSpPr txBox="1"/>
          <p:nvPr/>
        </p:nvSpPr>
        <p:spPr>
          <a:xfrm>
            <a:off x="4343400" y="2979162"/>
            <a:ext cx="35204400" cy="322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975" tIns="36975" rIns="73975" bIns="369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81E3F"/>
              </a:buClr>
              <a:buSzPts val="10000"/>
              <a:buFont typeface="Arial"/>
              <a:buNone/>
            </a:pPr>
            <a:r>
              <a:rPr lang="en-US" sz="10000" b="1" i="0" u="none" strike="noStrike" cap="none" dirty="0">
                <a:solidFill>
                  <a:srgbClr val="081E3F"/>
                </a:solidFill>
                <a:latin typeface="Arial"/>
                <a:ea typeface="Arial"/>
                <a:cs typeface="Arial"/>
                <a:sym typeface="Arial"/>
              </a:rPr>
              <a:t>VIRS Vocabulary in Learning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Students: </a:t>
            </a:r>
            <a:r>
              <a:rPr lang="en-US" sz="3500" dirty="0">
                <a:solidFill>
                  <a:srgbClr val="3F3F3F"/>
                </a:solidFill>
              </a:rPr>
              <a:t>Isaac Lomax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lang="en-US" sz="3500" b="1" i="1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i="1" dirty="0">
                <a:solidFill>
                  <a:srgbClr val="3F3F3F"/>
                </a:solidFill>
              </a:rPr>
              <a:t>Eric </a:t>
            </a:r>
            <a:r>
              <a:rPr lang="en-US" sz="3500" i="1" dirty="0" err="1">
                <a:solidFill>
                  <a:srgbClr val="3F3F3F"/>
                </a:solidFill>
              </a:rPr>
              <a:t>Drywer</a:t>
            </a:r>
            <a:r>
              <a:rPr lang="en-US" sz="35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3500" b="0" i="1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Product Owner</a:t>
            </a:r>
            <a:r>
              <a:rPr lang="en-US" sz="35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Instructor/Faculty:</a:t>
            </a:r>
            <a:r>
              <a:rPr lang="en-US" sz="3500" b="1" i="1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Masoud </a:t>
            </a:r>
            <a:r>
              <a:rPr lang="en-US" sz="35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Sadjadi</a:t>
            </a:r>
            <a:r>
              <a:rPr lang="en-US" sz="35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3500" b="0" i="1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  <a:endParaRPr lang="en-US" dirty="0"/>
          </a:p>
        </p:txBody>
      </p:sp>
      <p:sp>
        <p:nvSpPr>
          <p:cNvPr id="75" name="Google Shape;75;p1"/>
          <p:cNvSpPr txBox="1"/>
          <p:nvPr/>
        </p:nvSpPr>
        <p:spPr>
          <a:xfrm>
            <a:off x="5891647" y="6920483"/>
            <a:ext cx="4114800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975" tIns="36975" rIns="73975" bIns="369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5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  <p:sp>
        <p:nvSpPr>
          <p:cNvPr id="76" name="Google Shape;76;p1"/>
          <p:cNvSpPr txBox="1"/>
          <p:nvPr/>
        </p:nvSpPr>
        <p:spPr>
          <a:xfrm>
            <a:off x="19762428" y="6912545"/>
            <a:ext cx="4114800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975" tIns="36975" rIns="73975" bIns="369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5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  <a:endParaRPr/>
          </a:p>
        </p:txBody>
      </p:sp>
      <p:sp>
        <p:nvSpPr>
          <p:cNvPr id="77" name="Google Shape;77;p1"/>
          <p:cNvSpPr txBox="1"/>
          <p:nvPr/>
        </p:nvSpPr>
        <p:spPr>
          <a:xfrm>
            <a:off x="33666547" y="6959881"/>
            <a:ext cx="4114800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975" tIns="36975" rIns="73975" bIns="369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5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  <a:endParaRPr/>
          </a:p>
        </p:txBody>
      </p:sp>
      <p:sp>
        <p:nvSpPr>
          <p:cNvPr id="78" name="Google Shape;78;p1"/>
          <p:cNvSpPr txBox="1"/>
          <p:nvPr/>
        </p:nvSpPr>
        <p:spPr>
          <a:xfrm>
            <a:off x="5891647" y="14303946"/>
            <a:ext cx="4114800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975" tIns="36975" rIns="73975" bIns="369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5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  <a:endParaRPr/>
          </a:p>
        </p:txBody>
      </p:sp>
      <p:sp>
        <p:nvSpPr>
          <p:cNvPr id="79" name="Google Shape;79;p1"/>
          <p:cNvSpPr txBox="1"/>
          <p:nvPr/>
        </p:nvSpPr>
        <p:spPr>
          <a:xfrm>
            <a:off x="19779097" y="14303945"/>
            <a:ext cx="4114800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975" tIns="36975" rIns="73975" bIns="369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5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OBJECT DESIGN</a:t>
            </a:r>
            <a:endParaRPr dirty="0"/>
          </a:p>
        </p:txBody>
      </p:sp>
      <p:sp>
        <p:nvSpPr>
          <p:cNvPr id="80" name="Google Shape;80;p1"/>
          <p:cNvSpPr txBox="1"/>
          <p:nvPr/>
        </p:nvSpPr>
        <p:spPr>
          <a:xfrm>
            <a:off x="33666547" y="14343344"/>
            <a:ext cx="4114800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975" tIns="36975" rIns="73975" bIns="369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5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81" name="Google Shape;81;p1"/>
          <p:cNvSpPr txBox="1"/>
          <p:nvPr/>
        </p:nvSpPr>
        <p:spPr>
          <a:xfrm>
            <a:off x="12837696" y="22567649"/>
            <a:ext cx="4114800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975" tIns="36975" rIns="73975" bIns="369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5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  <a:endParaRPr dirty="0"/>
          </a:p>
        </p:txBody>
      </p:sp>
      <p:sp>
        <p:nvSpPr>
          <p:cNvPr id="82" name="Google Shape;82;p1"/>
          <p:cNvSpPr txBox="1"/>
          <p:nvPr/>
        </p:nvSpPr>
        <p:spPr>
          <a:xfrm>
            <a:off x="27119049" y="22945502"/>
            <a:ext cx="4114800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975" tIns="36975" rIns="73975" bIns="369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5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dirty="0"/>
          </a:p>
        </p:txBody>
      </p:sp>
      <p:pic>
        <p:nvPicPr>
          <p:cNvPr id="1026" name="Picture 2" descr="Knight Foundation School of Computing and Information Sciences">
            <a:extLst>
              <a:ext uri="{FF2B5EF4-FFF2-40B4-BE49-F238E27FC236}">
                <a16:creationId xmlns:a16="http://schemas.microsoft.com/office/drawing/2014/main" id="{60B8FD6C-9D57-A2EF-05FA-3F1BFDC7F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00" y="1550461"/>
            <a:ext cx="601980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903AE1-C799-D6C9-C452-B8A8F3521ACF}"/>
              </a:ext>
            </a:extLst>
          </p:cNvPr>
          <p:cNvSpPr txBox="1"/>
          <p:nvPr/>
        </p:nvSpPr>
        <p:spPr>
          <a:xfrm>
            <a:off x="1756611" y="7703308"/>
            <a:ext cx="131384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Due to the change to a single search page instead of the previous 3 pages we had to add a new feature that would allow the user to download a words list without having to display all the databases words at once. Previously the system made a words list from the current view and made it into an csv file. Users had to be actively viewing the words list they wanted to download.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0C3F1-D458-8FDF-48D8-DB0EDAB72D93}"/>
              </a:ext>
            </a:extLst>
          </p:cNvPr>
          <p:cNvSpPr txBox="1"/>
          <p:nvPr/>
        </p:nvSpPr>
        <p:spPr>
          <a:xfrm>
            <a:off x="30135095" y="7943148"/>
            <a:ext cx="13138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Create a download list page that will download the words list directly from the SQL database.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590C9-64AB-2A07-2F5F-01CCD9525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2496" y="7924899"/>
            <a:ext cx="9407261" cy="5542694"/>
          </a:xfrm>
          <a:prstGeom prst="rect">
            <a:avLst/>
          </a:prstGeom>
        </p:spPr>
      </p:pic>
      <p:sp>
        <p:nvSpPr>
          <p:cNvPr id="7" name="Google Shape;81;p1">
            <a:extLst>
              <a:ext uri="{FF2B5EF4-FFF2-40B4-BE49-F238E27FC236}">
                <a16:creationId xmlns:a16="http://schemas.microsoft.com/office/drawing/2014/main" id="{DFB96E07-C7A5-D17B-6960-532FAD0C8637}"/>
              </a:ext>
            </a:extLst>
          </p:cNvPr>
          <p:cNvSpPr txBox="1"/>
          <p:nvPr/>
        </p:nvSpPr>
        <p:spPr>
          <a:xfrm>
            <a:off x="-22639237" y="39738725"/>
            <a:ext cx="4114800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975" tIns="36975" rIns="73975" bIns="369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5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DFED6-7CBC-67E6-79C3-09C0D3628784}"/>
              </a:ext>
            </a:extLst>
          </p:cNvPr>
          <p:cNvSpPr txBox="1"/>
          <p:nvPr/>
        </p:nvSpPr>
        <p:spPr>
          <a:xfrm>
            <a:off x="8681343" y="24050800"/>
            <a:ext cx="13138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Verify that the lists download from the website. Verify that the downloaded csv corresponds with the selected word categories.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EC2D89-3E26-AD54-172C-6C696AA29786}"/>
              </a:ext>
            </a:extLst>
          </p:cNvPr>
          <p:cNvSpPr txBox="1"/>
          <p:nvPr/>
        </p:nvSpPr>
        <p:spPr>
          <a:xfrm>
            <a:off x="23684701" y="23984916"/>
            <a:ext cx="13138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new component is able to download the words list directly from the database.. 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6573258E-42FC-3408-B340-71D7C78FF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07304" y="15329054"/>
            <a:ext cx="10833286" cy="67920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1AF35A0-B909-6004-AB8E-1AE02E28F288}"/>
              </a:ext>
            </a:extLst>
          </p:cNvPr>
          <p:cNvSpPr txBox="1"/>
          <p:nvPr/>
        </p:nvSpPr>
        <p:spPr>
          <a:xfrm>
            <a:off x="1756610" y="15286757"/>
            <a:ext cx="1313848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 dirty="0"/>
              <a:t> Backend is written in Java.</a:t>
            </a:r>
          </a:p>
          <a:p>
            <a:endParaRPr lang="en-US" altLang="en-US" sz="3600" dirty="0"/>
          </a:p>
          <a:p>
            <a:r>
              <a:rPr lang="en-US" altLang="en-US" sz="3600" dirty="0"/>
              <a:t>MySQL is used as the database and the data queries are autogenerated by Spring Data JPA. </a:t>
            </a:r>
          </a:p>
          <a:p>
            <a:endParaRPr lang="en-US" altLang="en-US" sz="3600" dirty="0"/>
          </a:p>
          <a:p>
            <a:r>
              <a:rPr lang="en-US" altLang="en-US" sz="3600" dirty="0"/>
              <a:t>The application is deployed on AWS elastic beanstalk.</a:t>
            </a:r>
          </a:p>
          <a:p>
            <a:endParaRPr lang="en-US" altLang="en-US" sz="3600" dirty="0"/>
          </a:p>
          <a:p>
            <a:r>
              <a:rPr lang="en-US" altLang="en-US" sz="3600" dirty="0"/>
              <a:t>Feature Specific:</a:t>
            </a:r>
          </a:p>
          <a:p>
            <a:r>
              <a:rPr lang="en-US" altLang="en-US" sz="3600" dirty="0"/>
              <a:t>The download list page uses angular for the frontend.</a:t>
            </a:r>
          </a:p>
          <a:p>
            <a:r>
              <a:rPr lang="en-US" altLang="en-US" sz="3600" dirty="0"/>
              <a:t>The feature uses a JPA method retrieval to retrieve from database. The feature also uses Spring boot controllers and services to create the csv file and to send it to </a:t>
            </a:r>
            <a:r>
              <a:rPr lang="en-US" altLang="en-US" sz="3600"/>
              <a:t>the frontend.</a:t>
            </a:r>
            <a:endParaRPr lang="en-US" altLang="en-US" sz="3600" dirty="0"/>
          </a:p>
          <a:p>
            <a:endParaRPr lang="en-US" sz="3600" dirty="0"/>
          </a:p>
        </p:txBody>
      </p:sp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220102B7-81D3-D511-F6C4-DB0218166B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85165" y="15407305"/>
            <a:ext cx="10520870" cy="59625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297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Negret</dc:creator>
  <cp:lastModifiedBy>Isaac Lomax</cp:lastModifiedBy>
  <cp:revision>2</cp:revision>
  <dcterms:created xsi:type="dcterms:W3CDTF">2019-06-25T19:12:02Z</dcterms:created>
  <dcterms:modified xsi:type="dcterms:W3CDTF">2022-12-11T00:02:59Z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0x010100D3CE5B01EE2D43479BD19C8CF7AEE55D</vt:lpwstr>
  </property>
  <property fmtid="{D5CDD505-2E9C-101B-9397-08002B2CF9AE}" pid="3" name="Order">
    <vt:r8>24800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