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EJq60EZ3FYnzcGj3Lq6kOxFlu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48"/>
    <p:restoredTop sz="94679"/>
  </p:normalViewPr>
  <p:slideViewPr>
    <p:cSldViewPr snapToGrid="0" snapToObjects="1">
      <p:cViewPr>
        <p:scale>
          <a:sx n="31" d="100"/>
          <a:sy n="31" d="100"/>
        </p:scale>
        <p:origin x="83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958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2">
  <p:cSld name="Blank2">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9"/>
          <p:cNvSpPr/>
          <p:nvPr/>
        </p:nvSpPr>
        <p:spPr>
          <a:xfrm>
            <a:off x="0" y="29233911"/>
            <a:ext cx="43891200" cy="395021"/>
          </a:xfrm>
          <a:prstGeom prst="rect">
            <a:avLst/>
          </a:prstGeom>
          <a:solidFill>
            <a:srgbClr val="00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480">
              <a:solidFill>
                <a:schemeClr val="lt1"/>
              </a:solidFill>
              <a:latin typeface="Calibri"/>
              <a:ea typeface="Calibri"/>
              <a:cs typeface="Calibri"/>
              <a:sym typeface="Calibri"/>
            </a:endParaRPr>
          </a:p>
        </p:txBody>
      </p:sp>
      <p:sp>
        <p:nvSpPr>
          <p:cNvPr id="12" name="Google Shape;12;p9"/>
          <p:cNvSpPr txBox="1"/>
          <p:nvPr/>
        </p:nvSpPr>
        <p:spPr>
          <a:xfrm>
            <a:off x="28889373" y="31366048"/>
            <a:ext cx="1400760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pic>
        <p:nvPicPr>
          <p:cNvPr id="13" name="Google Shape;13;p9" descr="A picture containing drawing&#10;&#10;Description automatically generated"/>
          <p:cNvPicPr preferRelativeResize="0"/>
          <p:nvPr/>
        </p:nvPicPr>
        <p:blipFill rotWithShape="1">
          <a:blip r:embed="rId3">
            <a:alphaModFix/>
          </a:blip>
          <a:srcRect/>
          <a:stretch/>
        </p:blipFill>
        <p:spPr>
          <a:xfrm>
            <a:off x="994221" y="30229645"/>
            <a:ext cx="2646812" cy="227280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pic>
        <p:nvPicPr>
          <p:cNvPr id="15" name="Google Shape;15;p15" descr="A picture containing drawing&#10;&#10;Description automatically generated"/>
          <p:cNvPicPr preferRelativeResize="0"/>
          <p:nvPr/>
        </p:nvPicPr>
        <p:blipFill rotWithShape="1">
          <a:blip r:embed="rId2">
            <a:alphaModFix/>
          </a:blip>
          <a:srcRect/>
          <a:stretch/>
        </p:blipFill>
        <p:spPr>
          <a:xfrm>
            <a:off x="1196797" y="1016276"/>
            <a:ext cx="3641446" cy="3126894"/>
          </a:xfrm>
          <a:prstGeom prst="rect">
            <a:avLst/>
          </a:prstGeom>
          <a:noFill/>
          <a:ln>
            <a:noFill/>
          </a:ln>
        </p:spPr>
      </p:pic>
      <p:sp>
        <p:nvSpPr>
          <p:cNvPr id="16" name="Google Shape;16;p15"/>
          <p:cNvSpPr txBox="1"/>
          <p:nvPr/>
        </p:nvSpPr>
        <p:spPr>
          <a:xfrm>
            <a:off x="28889373" y="31366048"/>
            <a:ext cx="1400760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4">
  <p:cSld name="1_Blank4">
    <p:bg>
      <p:bgPr>
        <a:solidFill>
          <a:srgbClr val="F2F2F2"/>
        </a:solidFill>
        <a:effectLst/>
      </p:bgPr>
    </p:bg>
    <p:spTree>
      <p:nvGrpSpPr>
        <p:cNvPr id="1" name="Shape 17"/>
        <p:cNvGrpSpPr/>
        <p:nvPr/>
      </p:nvGrpSpPr>
      <p:grpSpPr>
        <a:xfrm>
          <a:off x="0" y="0"/>
          <a:ext cx="0" cy="0"/>
          <a:chOff x="0" y="0"/>
          <a:chExt cx="0" cy="0"/>
        </a:xfrm>
      </p:grpSpPr>
      <p:pic>
        <p:nvPicPr>
          <p:cNvPr id="18" name="Google Shape;18;p16" descr="A close up of a sign&#10;&#10;Description automatically generated"/>
          <p:cNvPicPr preferRelativeResize="0"/>
          <p:nvPr/>
        </p:nvPicPr>
        <p:blipFill rotWithShape="1">
          <a:blip r:embed="rId2">
            <a:alphaModFix/>
          </a:blip>
          <a:srcRect/>
          <a:stretch/>
        </p:blipFill>
        <p:spPr>
          <a:xfrm>
            <a:off x="1097308" y="1089188"/>
            <a:ext cx="3641448" cy="3126894"/>
          </a:xfrm>
          <a:prstGeom prst="rect">
            <a:avLst/>
          </a:prstGeom>
          <a:noFill/>
          <a:ln>
            <a:noFill/>
          </a:ln>
        </p:spPr>
      </p:pic>
      <p:sp>
        <p:nvSpPr>
          <p:cNvPr id="19" name="Google Shape;19;p16"/>
          <p:cNvSpPr txBox="1"/>
          <p:nvPr/>
        </p:nvSpPr>
        <p:spPr>
          <a:xfrm>
            <a:off x="28889373" y="31366048"/>
            <a:ext cx="1400760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AEABAB"/>
                </a:solidFill>
                <a:latin typeface="Arial"/>
                <a:ea typeface="Arial"/>
                <a:cs typeface="Arial"/>
                <a:sym typeface="Arial"/>
              </a:rPr>
              <a:t>FLORIDA INTERNATIONAL UNIVERSITY</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2"/>
          <p:cNvSpPr txBox="1"/>
          <p:nvPr/>
        </p:nvSpPr>
        <p:spPr>
          <a:xfrm>
            <a:off x="9601200" y="617630"/>
            <a:ext cx="24688800" cy="36317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b="1" dirty="0">
                <a:solidFill>
                  <a:schemeClr val="lt1"/>
                </a:solidFill>
                <a:latin typeface="Arial"/>
                <a:ea typeface="Arial"/>
                <a:cs typeface="Arial"/>
                <a:sym typeface="Arial"/>
              </a:rPr>
              <a:t>Knight Foundation School of Computing &amp; Information Sciences</a:t>
            </a:r>
            <a:endParaRPr dirty="0"/>
          </a:p>
          <a:p>
            <a:pPr marL="0" marR="0" lvl="0" indent="0" algn="ctr" rtl="0">
              <a:spcBef>
                <a:spcPts val="0"/>
              </a:spcBef>
              <a:spcAft>
                <a:spcPts val="0"/>
              </a:spcAft>
              <a:buNone/>
            </a:pPr>
            <a:r>
              <a:rPr lang="en-US" sz="5400" i="1" dirty="0">
                <a:solidFill>
                  <a:schemeClr val="lt1"/>
                </a:solidFill>
                <a:latin typeface="Arial"/>
                <a:ea typeface="Arial"/>
                <a:cs typeface="Arial"/>
                <a:sym typeface="Arial"/>
              </a:rPr>
              <a:t>Fall 2022 Senior Design Project</a:t>
            </a:r>
            <a:endParaRPr dirty="0"/>
          </a:p>
        </p:txBody>
      </p:sp>
      <p:sp>
        <p:nvSpPr>
          <p:cNvPr id="90" name="Google Shape;90;p2"/>
          <p:cNvSpPr txBox="1"/>
          <p:nvPr/>
        </p:nvSpPr>
        <p:spPr>
          <a:xfrm>
            <a:off x="4343400" y="3995176"/>
            <a:ext cx="35204400" cy="3244771"/>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Clr>
                <a:srgbClr val="00FFFF"/>
              </a:buClr>
              <a:buSzPts val="10000"/>
              <a:buFont typeface="Arial"/>
              <a:buNone/>
            </a:pPr>
            <a:r>
              <a:rPr lang="en-US" sz="10000" b="1" dirty="0">
                <a:solidFill>
                  <a:srgbClr val="00FFFF"/>
                </a:solidFill>
                <a:latin typeface="Arial"/>
                <a:ea typeface="Arial"/>
                <a:cs typeface="Arial"/>
                <a:sym typeface="Arial"/>
              </a:rPr>
              <a:t>Vocabulary In Reading Study</a:t>
            </a:r>
            <a:endParaRPr dirty="0"/>
          </a:p>
          <a:p>
            <a:pPr marL="0" marR="0" lvl="0" indent="0" algn="ctr" rtl="0">
              <a:spcBef>
                <a:spcPts val="0"/>
              </a:spcBef>
              <a:spcAft>
                <a:spcPts val="0"/>
              </a:spcAft>
              <a:buClr>
                <a:schemeClr val="lt1"/>
              </a:buClr>
              <a:buSzPts val="3500"/>
              <a:buFont typeface="Arial"/>
              <a:buNone/>
            </a:pPr>
            <a:r>
              <a:rPr lang="en-US" sz="3500" b="1" dirty="0">
                <a:solidFill>
                  <a:schemeClr val="lt1"/>
                </a:solidFill>
                <a:latin typeface="Arial"/>
                <a:ea typeface="Arial"/>
                <a:cs typeface="Arial"/>
                <a:sym typeface="Arial"/>
              </a:rPr>
              <a:t>Students: </a:t>
            </a:r>
            <a:r>
              <a:rPr lang="en-US" sz="3500" dirty="0">
                <a:solidFill>
                  <a:schemeClr val="lt1"/>
                </a:solidFill>
                <a:latin typeface="Arial"/>
                <a:ea typeface="Arial"/>
                <a:cs typeface="Arial"/>
                <a:sym typeface="Arial"/>
              </a:rPr>
              <a:t>Jeffrey </a:t>
            </a:r>
            <a:r>
              <a:rPr lang="en-US" sz="3500" dirty="0" err="1">
                <a:solidFill>
                  <a:schemeClr val="lt1"/>
                </a:solidFill>
                <a:latin typeface="Arial"/>
                <a:ea typeface="Arial"/>
                <a:cs typeface="Arial"/>
                <a:sym typeface="Arial"/>
              </a:rPr>
              <a:t>Quispe</a:t>
            </a:r>
            <a:endParaRPr dirty="0"/>
          </a:p>
          <a:p>
            <a:pPr marL="0" marR="0" lvl="0" indent="0" algn="ctr" rtl="0">
              <a:spcBef>
                <a:spcPts val="0"/>
              </a:spcBef>
              <a:spcAft>
                <a:spcPts val="0"/>
              </a:spcAft>
              <a:buClr>
                <a:schemeClr val="lt1"/>
              </a:buClr>
              <a:buSzPts val="3500"/>
              <a:buFont typeface="Arial"/>
              <a:buNone/>
            </a:pPr>
            <a:r>
              <a:rPr lang="en-US" sz="3500" b="1" dirty="0">
                <a:solidFill>
                  <a:schemeClr val="lt1"/>
                </a:solidFill>
                <a:latin typeface="Arial"/>
                <a:ea typeface="Arial"/>
                <a:cs typeface="Arial"/>
                <a:sym typeface="Arial"/>
              </a:rPr>
              <a:t>Mentor:</a:t>
            </a:r>
            <a:r>
              <a:rPr lang="en-US" sz="3500" b="1" i="1" dirty="0">
                <a:solidFill>
                  <a:schemeClr val="lt1"/>
                </a:solidFill>
                <a:latin typeface="Arial"/>
                <a:ea typeface="Arial"/>
                <a:cs typeface="Arial"/>
                <a:sym typeface="Arial"/>
              </a:rPr>
              <a:t> </a:t>
            </a:r>
            <a:r>
              <a:rPr lang="en-US" sz="3600" dirty="0">
                <a:solidFill>
                  <a:schemeClr val="lt2"/>
                </a:solidFill>
                <a:latin typeface="Arial"/>
                <a:ea typeface="Arial"/>
                <a:cs typeface="Arial"/>
                <a:sym typeface="Arial"/>
              </a:rPr>
              <a:t>Dr. S. </a:t>
            </a:r>
            <a:r>
              <a:rPr lang="en-US" sz="3600" dirty="0">
                <a:solidFill>
                  <a:schemeClr val="lt2"/>
                </a:solidFill>
              </a:rPr>
              <a:t>J. </a:t>
            </a:r>
            <a:r>
              <a:rPr lang="en-US" sz="3600" dirty="0" err="1">
                <a:solidFill>
                  <a:schemeClr val="lt2"/>
                </a:solidFill>
              </a:rPr>
              <a:t>Ehsanzadehsorati</a:t>
            </a:r>
            <a:r>
              <a:rPr lang="en-US" sz="3600" dirty="0">
                <a:solidFill>
                  <a:schemeClr val="lt2"/>
                </a:solidFill>
              </a:rPr>
              <a:t> </a:t>
            </a:r>
          </a:p>
          <a:p>
            <a:pPr marL="0" marR="0" lvl="0" indent="0" algn="ctr" rtl="0">
              <a:spcBef>
                <a:spcPts val="0"/>
              </a:spcBef>
              <a:spcAft>
                <a:spcPts val="0"/>
              </a:spcAft>
              <a:buClr>
                <a:schemeClr val="lt1"/>
              </a:buClr>
              <a:buSzPts val="3500"/>
              <a:buFont typeface="Arial"/>
              <a:buNone/>
            </a:pPr>
            <a:r>
              <a:rPr lang="en-US" sz="3500" b="1" dirty="0">
                <a:solidFill>
                  <a:schemeClr val="lt1"/>
                </a:solidFill>
                <a:latin typeface="Arial"/>
                <a:ea typeface="Arial"/>
                <a:cs typeface="Arial"/>
                <a:sym typeface="Arial"/>
              </a:rPr>
              <a:t>Instructor:</a:t>
            </a:r>
            <a:r>
              <a:rPr lang="en-US" sz="3500" b="1" i="1" dirty="0">
                <a:solidFill>
                  <a:schemeClr val="lt1"/>
                </a:solidFill>
                <a:latin typeface="Arial"/>
                <a:ea typeface="Arial"/>
                <a:cs typeface="Arial"/>
                <a:sym typeface="Arial"/>
              </a:rPr>
              <a:t> </a:t>
            </a:r>
            <a:r>
              <a:rPr lang="en-US" sz="3500" b="1" i="1" dirty="0">
                <a:solidFill>
                  <a:schemeClr val="lt1"/>
                </a:solidFill>
              </a:rPr>
              <a:t>Dr. Masoud </a:t>
            </a:r>
            <a:r>
              <a:rPr lang="en-US" sz="3500" b="1" i="1" dirty="0" err="1">
                <a:solidFill>
                  <a:schemeClr val="lt1"/>
                </a:solidFill>
              </a:rPr>
              <a:t>Sadjadi</a:t>
            </a:r>
            <a:r>
              <a:rPr lang="en-US" sz="3500" dirty="0">
                <a:solidFill>
                  <a:schemeClr val="lt1"/>
                </a:solidFill>
                <a:latin typeface="Arial"/>
                <a:ea typeface="Arial"/>
                <a:cs typeface="Arial"/>
                <a:sym typeface="Arial"/>
              </a:rPr>
              <a:t>,</a:t>
            </a:r>
            <a:r>
              <a:rPr lang="en-US" sz="3500" i="1" dirty="0">
                <a:solidFill>
                  <a:schemeClr val="lt1"/>
                </a:solidFill>
                <a:latin typeface="Arial"/>
                <a:ea typeface="Arial"/>
                <a:cs typeface="Arial"/>
                <a:sym typeface="Arial"/>
              </a:rPr>
              <a:t> </a:t>
            </a:r>
            <a:r>
              <a:rPr lang="en-US" sz="3500" dirty="0">
                <a:solidFill>
                  <a:schemeClr val="lt1"/>
                </a:solidFill>
                <a:latin typeface="Arial"/>
                <a:ea typeface="Arial"/>
                <a:cs typeface="Arial"/>
                <a:sym typeface="Arial"/>
              </a:rPr>
              <a:t>Florida International University</a:t>
            </a:r>
            <a:endParaRPr lang="en-US" dirty="0"/>
          </a:p>
        </p:txBody>
      </p:sp>
      <p:sp>
        <p:nvSpPr>
          <p:cNvPr id="91" name="Google Shape;91;p2"/>
          <p:cNvSpPr txBox="1"/>
          <p:nvPr/>
        </p:nvSpPr>
        <p:spPr>
          <a:xfrm>
            <a:off x="7732054" y="31318197"/>
            <a:ext cx="21444395" cy="813336"/>
          </a:xfrm>
          <a:prstGeom prst="rect">
            <a:avLst/>
          </a:prstGeom>
          <a:noFill/>
          <a:ln>
            <a:noFill/>
          </a:ln>
        </p:spPr>
        <p:txBody>
          <a:bodyPr spcFirstLastPara="1" wrap="square" lIns="73975" tIns="36975" rIns="73975" bIns="36975" anchor="t" anchorCtr="0">
            <a:spAutoFit/>
          </a:bodyPr>
          <a:lstStyle/>
          <a:p>
            <a:pPr marL="0" marR="0" lvl="0" indent="0" algn="l" rtl="0">
              <a:spcBef>
                <a:spcPts val="0"/>
              </a:spcBef>
              <a:spcAft>
                <a:spcPts val="0"/>
              </a:spcAft>
              <a:buClr>
                <a:srgbClr val="3333CC"/>
              </a:buClr>
              <a:buSzPts val="2400"/>
              <a:buFont typeface="Arial"/>
              <a:buNone/>
            </a:pPr>
            <a:r>
              <a:rPr lang="en-US" sz="2400" dirty="0">
                <a:solidFill>
                  <a:schemeClr val="lt2"/>
                </a:solidFill>
                <a:latin typeface="Arial"/>
                <a:ea typeface="Arial"/>
                <a:cs typeface="Arial"/>
                <a:sym typeface="Arial"/>
              </a:rPr>
              <a:t>The material presented in this poster is based upon the work supported by Dr. Eric Dwyer. I'll thank Dr. Eric Dwyer for their assistance and mentorship that I received throughout the senior design project.</a:t>
            </a:r>
            <a:endParaRPr dirty="0"/>
          </a:p>
        </p:txBody>
      </p:sp>
      <p:sp>
        <p:nvSpPr>
          <p:cNvPr id="92" name="Google Shape;92;p2"/>
          <p:cNvSpPr txBox="1"/>
          <p:nvPr/>
        </p:nvSpPr>
        <p:spPr>
          <a:xfrm>
            <a:off x="7732054" y="30770278"/>
            <a:ext cx="4578237" cy="547919"/>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a:solidFill>
                  <a:srgbClr val="00FFFF"/>
                </a:solidFill>
                <a:latin typeface="Arial"/>
                <a:ea typeface="Arial"/>
                <a:cs typeface="Arial"/>
                <a:sym typeface="Arial"/>
              </a:rPr>
              <a:t>ACKNOWLEDGEMENT</a:t>
            </a:r>
            <a:endParaRPr/>
          </a:p>
        </p:txBody>
      </p:sp>
      <p:sp>
        <p:nvSpPr>
          <p:cNvPr id="93" name="Google Shape;93;p2"/>
          <p:cNvSpPr txBox="1"/>
          <p:nvPr/>
        </p:nvSpPr>
        <p:spPr>
          <a:xfrm>
            <a:off x="5943600" y="8706859"/>
            <a:ext cx="4114800" cy="549275"/>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dirty="0">
                <a:solidFill>
                  <a:schemeClr val="lt2"/>
                </a:solidFill>
                <a:latin typeface="Arial"/>
                <a:ea typeface="Arial"/>
                <a:cs typeface="Arial"/>
                <a:sym typeface="Arial"/>
              </a:rPr>
              <a:t>PROBLEM</a:t>
            </a:r>
            <a:endParaRPr dirty="0"/>
          </a:p>
        </p:txBody>
      </p:sp>
      <p:sp>
        <p:nvSpPr>
          <p:cNvPr id="94" name="Google Shape;94;p2"/>
          <p:cNvSpPr txBox="1"/>
          <p:nvPr/>
        </p:nvSpPr>
        <p:spPr>
          <a:xfrm>
            <a:off x="19762428" y="8434591"/>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dirty="0">
                <a:solidFill>
                  <a:schemeClr val="lt2"/>
                </a:solidFill>
                <a:latin typeface="Arial"/>
                <a:ea typeface="Arial"/>
                <a:cs typeface="Arial"/>
                <a:sym typeface="Arial"/>
              </a:rPr>
              <a:t>CURRENT SYSTEM</a:t>
            </a:r>
            <a:endParaRPr dirty="0"/>
          </a:p>
        </p:txBody>
      </p:sp>
      <p:sp>
        <p:nvSpPr>
          <p:cNvPr id="95" name="Google Shape;95;p2"/>
          <p:cNvSpPr txBox="1"/>
          <p:nvPr/>
        </p:nvSpPr>
        <p:spPr>
          <a:xfrm>
            <a:off x="33873111" y="8312914"/>
            <a:ext cx="4114800" cy="549275"/>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a:solidFill>
                  <a:schemeClr val="lt2"/>
                </a:solidFill>
                <a:latin typeface="Arial"/>
                <a:ea typeface="Arial"/>
                <a:cs typeface="Arial"/>
                <a:sym typeface="Arial"/>
              </a:rPr>
              <a:t>REQUIREMENTS</a:t>
            </a:r>
            <a:endParaRPr/>
          </a:p>
        </p:txBody>
      </p:sp>
      <p:sp>
        <p:nvSpPr>
          <p:cNvPr id="96" name="Google Shape;96;p2"/>
          <p:cNvSpPr txBox="1"/>
          <p:nvPr/>
        </p:nvSpPr>
        <p:spPr>
          <a:xfrm>
            <a:off x="5943600" y="15746412"/>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dirty="0">
                <a:solidFill>
                  <a:schemeClr val="lt2"/>
                </a:solidFill>
                <a:latin typeface="Arial"/>
                <a:ea typeface="Arial"/>
                <a:cs typeface="Arial"/>
                <a:sym typeface="Arial"/>
              </a:rPr>
              <a:t>SYSTEM DESIGN</a:t>
            </a:r>
            <a:endParaRPr dirty="0"/>
          </a:p>
        </p:txBody>
      </p:sp>
      <p:sp>
        <p:nvSpPr>
          <p:cNvPr id="97" name="Google Shape;97;p2"/>
          <p:cNvSpPr txBox="1"/>
          <p:nvPr/>
        </p:nvSpPr>
        <p:spPr>
          <a:xfrm>
            <a:off x="19762425" y="15746412"/>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dirty="0">
                <a:solidFill>
                  <a:schemeClr val="lt2"/>
                </a:solidFill>
                <a:latin typeface="Arial"/>
                <a:ea typeface="Arial"/>
                <a:cs typeface="Arial"/>
                <a:sym typeface="Arial"/>
              </a:rPr>
              <a:t>OBJECT DESIGN</a:t>
            </a:r>
            <a:endParaRPr dirty="0"/>
          </a:p>
        </p:txBody>
      </p:sp>
      <p:sp>
        <p:nvSpPr>
          <p:cNvPr id="98" name="Google Shape;98;p2"/>
          <p:cNvSpPr txBox="1"/>
          <p:nvPr/>
        </p:nvSpPr>
        <p:spPr>
          <a:xfrm>
            <a:off x="33666547" y="15748715"/>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a:solidFill>
                  <a:schemeClr val="lt2"/>
                </a:solidFill>
                <a:latin typeface="Arial"/>
                <a:ea typeface="Arial"/>
                <a:cs typeface="Arial"/>
                <a:sym typeface="Arial"/>
              </a:rPr>
              <a:t>IMPLEMENTATION</a:t>
            </a:r>
            <a:endParaRPr/>
          </a:p>
        </p:txBody>
      </p:sp>
      <p:sp>
        <p:nvSpPr>
          <p:cNvPr id="100" name="Google Shape;100;p2"/>
          <p:cNvSpPr txBox="1"/>
          <p:nvPr/>
        </p:nvSpPr>
        <p:spPr>
          <a:xfrm>
            <a:off x="33707026" y="23956908"/>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a:solidFill>
                  <a:schemeClr val="lt2"/>
                </a:solidFill>
                <a:latin typeface="Arial"/>
                <a:ea typeface="Arial"/>
                <a:cs typeface="Arial"/>
                <a:sym typeface="Arial"/>
              </a:rPr>
              <a:t>SUMMARY</a:t>
            </a:r>
            <a:endParaRPr/>
          </a:p>
        </p:txBody>
      </p:sp>
      <p:pic>
        <p:nvPicPr>
          <p:cNvPr id="2" name="Picture 4" descr="Text&#10;&#10;Description automatically generated">
            <a:extLst>
              <a:ext uri="{FF2B5EF4-FFF2-40B4-BE49-F238E27FC236}">
                <a16:creationId xmlns:a16="http://schemas.microsoft.com/office/drawing/2014/main" id="{69D3B7CF-71FB-E8B7-7D1F-29506A0FF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83662"/>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6" descr="A picture containing drawing&#10;&#10;Description automatically generated">
            <a:extLst>
              <a:ext uri="{FF2B5EF4-FFF2-40B4-BE49-F238E27FC236}">
                <a16:creationId xmlns:a16="http://schemas.microsoft.com/office/drawing/2014/main" id="{8D10D10E-2D87-64E2-B1E7-6FAA199F2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5959" r="57268" b="-2"/>
          <a:stretch>
            <a:fillRect/>
          </a:stretch>
        </p:blipFill>
        <p:spPr bwMode="auto">
          <a:xfrm>
            <a:off x="38246382" y="881912"/>
            <a:ext cx="3497282" cy="183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6" descr="A picture containing drawing&#10;&#10;Description automatically generated">
            <a:extLst>
              <a:ext uri="{FF2B5EF4-FFF2-40B4-BE49-F238E27FC236}">
                <a16:creationId xmlns:a16="http://schemas.microsoft.com/office/drawing/2014/main" id="{97A47A6C-8933-EE49-37EB-F26969485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7032"/>
          <a:stretch>
            <a:fillRect/>
          </a:stretch>
        </p:blipFill>
        <p:spPr bwMode="auto">
          <a:xfrm>
            <a:off x="38085305" y="3478069"/>
            <a:ext cx="3819436" cy="138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3">
            <a:extLst>
              <a:ext uri="{FF2B5EF4-FFF2-40B4-BE49-F238E27FC236}">
                <a16:creationId xmlns:a16="http://schemas.microsoft.com/office/drawing/2014/main" id="{B3540A30-2DE6-8183-9B8F-8DC179C56FE1}"/>
              </a:ext>
            </a:extLst>
          </p:cNvPr>
          <p:cNvCxnSpPr>
            <a:cxnSpLocks/>
          </p:cNvCxnSpPr>
          <p:nvPr/>
        </p:nvCxnSpPr>
        <p:spPr bwMode="auto">
          <a:xfrm flipV="1">
            <a:off x="37987911" y="3085658"/>
            <a:ext cx="3773565" cy="20766"/>
          </a:xfrm>
          <a:prstGeom prst="line">
            <a:avLst/>
          </a:prstGeom>
          <a:noFill/>
          <a:ln w="38100" algn="ctr">
            <a:solidFill>
              <a:srgbClr val="B6872D"/>
            </a:solidFill>
            <a:round/>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4F287EC5-0BB2-6108-6702-E02FE23325E1}"/>
              </a:ext>
            </a:extLst>
          </p:cNvPr>
          <p:cNvSpPr txBox="1"/>
          <p:nvPr/>
        </p:nvSpPr>
        <p:spPr>
          <a:xfrm>
            <a:off x="3624943" y="9477467"/>
            <a:ext cx="8752114" cy="5693866"/>
          </a:xfrm>
          <a:prstGeom prst="rect">
            <a:avLst/>
          </a:prstGeom>
          <a:noFill/>
        </p:spPr>
        <p:txBody>
          <a:bodyPr wrap="square" rtlCol="0">
            <a:spAutoFit/>
          </a:bodyPr>
          <a:lstStyle/>
          <a:p>
            <a:r>
              <a:rPr lang="en-US" sz="2800" dirty="0">
                <a:solidFill>
                  <a:schemeClr val="bg1"/>
                </a:solidFill>
              </a:rPr>
              <a:t>Vocabulary In Readings Study (VIRS) provides an all-encompassing solution for English Language Learners (ELL) who often have trouble learning vocabulary. VIRS can measure the difficulty of text based on input, allow users to see the definitions and frequency of words in a text they are reading, and provide vocabulary tests to assess learning. </a:t>
            </a:r>
          </a:p>
          <a:p>
            <a:endParaRPr lang="en-US" sz="2800" dirty="0">
              <a:solidFill>
                <a:schemeClr val="bg1"/>
              </a:solidFill>
            </a:endParaRPr>
          </a:p>
          <a:p>
            <a:r>
              <a:rPr lang="en-US" sz="2800" dirty="0">
                <a:solidFill>
                  <a:schemeClr val="bg1"/>
                </a:solidFill>
              </a:rPr>
              <a:t>Issues tackled this semester:</a:t>
            </a:r>
          </a:p>
          <a:p>
            <a:pPr marL="457200" indent="-457200">
              <a:buClr>
                <a:schemeClr val="bg1"/>
              </a:buClr>
              <a:buFont typeface="Arial" panose="020B0604020202020204" pitchFamily="34" charset="0"/>
              <a:buChar char="•"/>
            </a:pPr>
            <a:r>
              <a:rPr lang="en-US" sz="2800" dirty="0">
                <a:solidFill>
                  <a:schemeClr val="bg1"/>
                </a:solidFill>
              </a:rPr>
              <a:t>Improve search method for the definitions database. </a:t>
            </a:r>
          </a:p>
          <a:p>
            <a:pPr marL="457200" indent="-457200">
              <a:buClr>
                <a:schemeClr val="bg1"/>
              </a:buClr>
              <a:buFont typeface="Arial" panose="020B0604020202020204" pitchFamily="34" charset="0"/>
              <a:buChar char="•"/>
            </a:pPr>
            <a:r>
              <a:rPr lang="en-US" sz="2800" dirty="0">
                <a:solidFill>
                  <a:schemeClr val="bg1"/>
                </a:solidFill>
              </a:rPr>
              <a:t>Improve word categorization, and ensure accuracy</a:t>
            </a:r>
          </a:p>
          <a:p>
            <a:pPr marL="457200" indent="-457200">
              <a:buClr>
                <a:schemeClr val="bg1"/>
              </a:buClr>
              <a:buFont typeface="Arial" panose="020B0604020202020204" pitchFamily="34" charset="0"/>
              <a:buChar char="•"/>
            </a:pPr>
            <a:r>
              <a:rPr lang="en-US" sz="2800" dirty="0">
                <a:solidFill>
                  <a:schemeClr val="bg1"/>
                </a:solidFill>
              </a:rPr>
              <a:t>Update/Refine UI design</a:t>
            </a:r>
          </a:p>
        </p:txBody>
      </p:sp>
      <p:pic>
        <p:nvPicPr>
          <p:cNvPr id="14" name="Picture 13" descr="Graphical user interface, website&#10;&#10;Description automatically generated">
            <a:extLst>
              <a:ext uri="{FF2B5EF4-FFF2-40B4-BE49-F238E27FC236}">
                <a16:creationId xmlns:a16="http://schemas.microsoft.com/office/drawing/2014/main" id="{45DA4E04-0285-BF33-7312-D67B2AC87EC5}"/>
              </a:ext>
            </a:extLst>
          </p:cNvPr>
          <p:cNvPicPr>
            <a:picLocks noChangeAspect="1"/>
          </p:cNvPicPr>
          <p:nvPr/>
        </p:nvPicPr>
        <p:blipFill>
          <a:blip r:embed="rId6"/>
          <a:stretch>
            <a:fillRect/>
          </a:stretch>
        </p:blipFill>
        <p:spPr>
          <a:xfrm>
            <a:off x="16325746" y="9477467"/>
            <a:ext cx="10988163" cy="5693866"/>
          </a:xfrm>
          <a:prstGeom prst="rect">
            <a:avLst/>
          </a:prstGeom>
          <a:ln/>
        </p:spPr>
        <p:style>
          <a:lnRef idx="2">
            <a:schemeClr val="dk1"/>
          </a:lnRef>
          <a:fillRef idx="1">
            <a:schemeClr val="lt1"/>
          </a:fillRef>
          <a:effectRef idx="0">
            <a:schemeClr val="dk1"/>
          </a:effectRef>
          <a:fontRef idx="minor">
            <a:schemeClr val="dk1"/>
          </a:fontRef>
        </p:style>
      </p:pic>
      <p:sp>
        <p:nvSpPr>
          <p:cNvPr id="16" name="TextBox 15">
            <a:extLst>
              <a:ext uri="{FF2B5EF4-FFF2-40B4-BE49-F238E27FC236}">
                <a16:creationId xmlns:a16="http://schemas.microsoft.com/office/drawing/2014/main" id="{DD89DB88-A272-0F5A-E584-981C025510DD}"/>
              </a:ext>
            </a:extLst>
          </p:cNvPr>
          <p:cNvSpPr txBox="1"/>
          <p:nvPr/>
        </p:nvSpPr>
        <p:spPr>
          <a:xfrm>
            <a:off x="31514143" y="9258400"/>
            <a:ext cx="8752114" cy="3970318"/>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2800" dirty="0">
                <a:solidFill>
                  <a:schemeClr val="bg1"/>
                </a:solidFill>
              </a:rPr>
              <a:t>The UI should be simple and direct so the user may find whatever they search for easily and quickly</a:t>
            </a:r>
          </a:p>
          <a:p>
            <a:pPr>
              <a:buClr>
                <a:schemeClr val="bg1"/>
              </a:buClr>
            </a:pPr>
            <a:endParaRPr lang="en-US" sz="2800" dirty="0">
              <a:solidFill>
                <a:schemeClr val="bg1"/>
              </a:solidFill>
            </a:endParaRPr>
          </a:p>
          <a:p>
            <a:pPr marL="457200" indent="-457200">
              <a:buClr>
                <a:schemeClr val="bg1"/>
              </a:buClr>
              <a:buFont typeface="Arial" panose="020B0604020202020204" pitchFamily="34" charset="0"/>
              <a:buChar char="•"/>
            </a:pPr>
            <a:r>
              <a:rPr lang="en-US" sz="2800" dirty="0">
                <a:solidFill>
                  <a:schemeClr val="bg1"/>
                </a:solidFill>
              </a:rPr>
              <a:t>Searching for a specific definition/word in the database should be straight forward</a:t>
            </a:r>
          </a:p>
          <a:p>
            <a:pPr>
              <a:buClr>
                <a:schemeClr val="bg1"/>
              </a:buClr>
            </a:pPr>
            <a:endParaRPr lang="en-US" sz="2800" dirty="0">
              <a:solidFill>
                <a:schemeClr val="bg1"/>
              </a:solidFill>
            </a:endParaRPr>
          </a:p>
          <a:p>
            <a:pPr marL="457200" indent="-457200">
              <a:buClr>
                <a:schemeClr val="bg1"/>
              </a:buClr>
              <a:buFont typeface="Arial" panose="020B0604020202020204" pitchFamily="34" charset="0"/>
              <a:buChar char="•"/>
            </a:pPr>
            <a:r>
              <a:rPr lang="en-US" sz="2800" dirty="0">
                <a:solidFill>
                  <a:schemeClr val="bg1"/>
                </a:solidFill>
              </a:rPr>
              <a:t>The user should be provided visual representations that aid in their analyzing of text excerpts</a:t>
            </a:r>
          </a:p>
        </p:txBody>
      </p:sp>
      <p:sp>
        <p:nvSpPr>
          <p:cNvPr id="17" name="TextBox 16">
            <a:extLst>
              <a:ext uri="{FF2B5EF4-FFF2-40B4-BE49-F238E27FC236}">
                <a16:creationId xmlns:a16="http://schemas.microsoft.com/office/drawing/2014/main" id="{E7C98DAA-3D09-A60A-2694-FF562460E619}"/>
              </a:ext>
            </a:extLst>
          </p:cNvPr>
          <p:cNvSpPr txBox="1"/>
          <p:nvPr/>
        </p:nvSpPr>
        <p:spPr>
          <a:xfrm>
            <a:off x="3624943" y="16518688"/>
            <a:ext cx="8752114" cy="2677656"/>
          </a:xfrm>
          <a:prstGeom prst="rect">
            <a:avLst/>
          </a:prstGeom>
          <a:noFill/>
        </p:spPr>
        <p:txBody>
          <a:bodyPr wrap="square" rtlCol="0">
            <a:spAutoFit/>
          </a:bodyPr>
          <a:lstStyle/>
          <a:p>
            <a:r>
              <a:rPr lang="en-US" sz="2800" dirty="0">
                <a:solidFill>
                  <a:schemeClr val="bg1"/>
                </a:solidFill>
              </a:rPr>
              <a:t>The site Is hosted on AWS and the mobile apps display the site through WebView object</a:t>
            </a:r>
          </a:p>
          <a:p>
            <a:endParaRPr lang="en-US" sz="2800" dirty="0">
              <a:solidFill>
                <a:schemeClr val="bg1"/>
              </a:solidFill>
            </a:endParaRPr>
          </a:p>
          <a:p>
            <a:r>
              <a:rPr lang="en-US" sz="2800" dirty="0">
                <a:solidFill>
                  <a:schemeClr val="bg1"/>
                </a:solidFill>
              </a:rPr>
              <a:t>The Frontend consists of Angular Typescript, Bootstrap, CSS and HTML 5. The backend is Java Spring Boot and MySQL</a:t>
            </a:r>
          </a:p>
        </p:txBody>
      </p:sp>
      <p:pic>
        <p:nvPicPr>
          <p:cNvPr id="3078" name="Picture 6">
            <a:extLst>
              <a:ext uri="{FF2B5EF4-FFF2-40B4-BE49-F238E27FC236}">
                <a16:creationId xmlns:a16="http://schemas.microsoft.com/office/drawing/2014/main" id="{A7620CFA-9B6D-C41D-5AFE-6E1111C63E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5908" y="19314257"/>
            <a:ext cx="5990183" cy="368111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44C7615-7905-0F8B-4EA5-A5D97079E95B}"/>
              </a:ext>
            </a:extLst>
          </p:cNvPr>
          <p:cNvSpPr txBox="1"/>
          <p:nvPr/>
        </p:nvSpPr>
        <p:spPr>
          <a:xfrm>
            <a:off x="31514143" y="24644674"/>
            <a:ext cx="8752114" cy="3539430"/>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2800" dirty="0">
                <a:solidFill>
                  <a:schemeClr val="bg1"/>
                </a:solidFill>
              </a:rPr>
              <a:t>I helped come up with the ideas for improving UI design as well as reducing clutter</a:t>
            </a:r>
          </a:p>
          <a:p>
            <a:pPr marL="457200" indent="-457200">
              <a:buClr>
                <a:schemeClr val="bg1"/>
              </a:buClr>
              <a:buFont typeface="Arial" panose="020B0604020202020204" pitchFamily="34" charset="0"/>
              <a:buChar char="•"/>
            </a:pPr>
            <a:r>
              <a:rPr lang="en-US" sz="2800" dirty="0">
                <a:solidFill>
                  <a:schemeClr val="bg1"/>
                </a:solidFill>
              </a:rPr>
              <a:t>I helped to include explanations for each category regarding word grade levels</a:t>
            </a:r>
          </a:p>
          <a:p>
            <a:pPr marL="457200" indent="-457200">
              <a:buClr>
                <a:schemeClr val="bg1"/>
              </a:buClr>
              <a:buFont typeface="Arial" panose="020B0604020202020204" pitchFamily="34" charset="0"/>
              <a:buChar char="•"/>
            </a:pPr>
            <a:r>
              <a:rPr lang="en-US" sz="2800" dirty="0">
                <a:solidFill>
                  <a:schemeClr val="bg1"/>
                </a:solidFill>
              </a:rPr>
              <a:t>I helped to combine the separate word lists into a single database of definitions in order to simplify searching for definitions.</a:t>
            </a:r>
          </a:p>
          <a:p>
            <a:pPr marL="457200" indent="-457200">
              <a:buClr>
                <a:schemeClr val="bg1"/>
              </a:buClr>
              <a:buFont typeface="Arial" panose="020B0604020202020204" pitchFamily="34" charset="0"/>
              <a:buChar char="•"/>
            </a:pPr>
            <a:endParaRPr lang="en-US" sz="2800" dirty="0">
              <a:solidFill>
                <a:schemeClr val="bg1"/>
              </a:solidFill>
            </a:endParaRPr>
          </a:p>
        </p:txBody>
      </p:sp>
      <p:sp>
        <p:nvSpPr>
          <p:cNvPr id="25" name="TextBox 24">
            <a:extLst>
              <a:ext uri="{FF2B5EF4-FFF2-40B4-BE49-F238E27FC236}">
                <a16:creationId xmlns:a16="http://schemas.microsoft.com/office/drawing/2014/main" id="{277B74B2-E731-764B-8537-7B64E68C6144}"/>
              </a:ext>
            </a:extLst>
          </p:cNvPr>
          <p:cNvSpPr txBox="1"/>
          <p:nvPr/>
        </p:nvSpPr>
        <p:spPr>
          <a:xfrm>
            <a:off x="3624943" y="24726239"/>
            <a:ext cx="8752114" cy="3970318"/>
          </a:xfrm>
          <a:prstGeom prst="rect">
            <a:avLst/>
          </a:prstGeom>
          <a:noFill/>
        </p:spPr>
        <p:txBody>
          <a:bodyPr wrap="square" rtlCol="0">
            <a:spAutoFit/>
          </a:bodyPr>
          <a:lstStyle/>
          <a:p>
            <a:r>
              <a:rPr lang="en-US" sz="2800" dirty="0">
                <a:solidFill>
                  <a:schemeClr val="bg1"/>
                </a:solidFill>
              </a:rPr>
              <a:t>Initially, the VIRS website was cluttered with various navbar options that were redundant or did not belong.</a:t>
            </a:r>
          </a:p>
          <a:p>
            <a:endParaRPr lang="en-US" sz="2800" dirty="0">
              <a:solidFill>
                <a:schemeClr val="bg1"/>
              </a:solidFill>
            </a:endParaRPr>
          </a:p>
          <a:p>
            <a:r>
              <a:rPr lang="en-US" sz="2800" dirty="0">
                <a:solidFill>
                  <a:schemeClr val="bg1"/>
                </a:solidFill>
              </a:rPr>
              <a:t>Having the lists of essential words, stem, and school dictionary be divided create a sense of confusion. Consolidating these lists into a single list simplifies the action of searching for a specific word, rather than having three possible search queries only one would be needed.</a:t>
            </a:r>
          </a:p>
        </p:txBody>
      </p:sp>
      <p:sp>
        <p:nvSpPr>
          <p:cNvPr id="26" name="Google Shape;96;p2">
            <a:extLst>
              <a:ext uri="{FF2B5EF4-FFF2-40B4-BE49-F238E27FC236}">
                <a16:creationId xmlns:a16="http://schemas.microsoft.com/office/drawing/2014/main" id="{A6A83435-5CA4-AEAF-7CD4-48B191DF7C4A}"/>
              </a:ext>
            </a:extLst>
          </p:cNvPr>
          <p:cNvSpPr txBox="1"/>
          <p:nvPr/>
        </p:nvSpPr>
        <p:spPr>
          <a:xfrm>
            <a:off x="5527965" y="23956908"/>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dirty="0">
                <a:solidFill>
                  <a:schemeClr val="lt2"/>
                </a:solidFill>
                <a:latin typeface="Arial"/>
                <a:ea typeface="Arial"/>
                <a:cs typeface="Arial"/>
                <a:sym typeface="Arial"/>
              </a:rPr>
              <a:t>UI DESIGN</a:t>
            </a:r>
            <a:endParaRPr dirty="0"/>
          </a:p>
        </p:txBody>
      </p:sp>
      <p:pic>
        <p:nvPicPr>
          <p:cNvPr id="27" name="Picture 2">
            <a:extLst>
              <a:ext uri="{FF2B5EF4-FFF2-40B4-BE49-F238E27FC236}">
                <a16:creationId xmlns:a16="http://schemas.microsoft.com/office/drawing/2014/main" id="{337AD21D-D951-A2C4-BA76-82907A6201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46791" y="24472107"/>
            <a:ext cx="8746067" cy="441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Google Shape;96;p2">
            <a:extLst>
              <a:ext uri="{FF2B5EF4-FFF2-40B4-BE49-F238E27FC236}">
                <a16:creationId xmlns:a16="http://schemas.microsoft.com/office/drawing/2014/main" id="{A7A8AA78-A74C-5801-1058-0FAECC17B376}"/>
              </a:ext>
            </a:extLst>
          </p:cNvPr>
          <p:cNvSpPr txBox="1"/>
          <p:nvPr/>
        </p:nvSpPr>
        <p:spPr>
          <a:xfrm>
            <a:off x="19762425" y="23956908"/>
            <a:ext cx="4114800" cy="547687"/>
          </a:xfrm>
          <a:prstGeom prst="rect">
            <a:avLst/>
          </a:prstGeom>
          <a:noFill/>
          <a:ln>
            <a:noFill/>
          </a:ln>
        </p:spPr>
        <p:txBody>
          <a:bodyPr spcFirstLastPara="1" wrap="square" lIns="73975" tIns="36975" rIns="73975" bIns="36975" anchor="t" anchorCtr="0">
            <a:spAutoFit/>
          </a:bodyPr>
          <a:lstStyle/>
          <a:p>
            <a:pPr marL="0" marR="0" lvl="0" indent="0" algn="ctr" rtl="0">
              <a:spcBef>
                <a:spcPts val="0"/>
              </a:spcBef>
              <a:spcAft>
                <a:spcPts val="0"/>
              </a:spcAft>
              <a:buNone/>
            </a:pPr>
            <a:r>
              <a:rPr lang="en-US" sz="3075" b="1" dirty="0">
                <a:solidFill>
                  <a:schemeClr val="lt2"/>
                </a:solidFill>
                <a:latin typeface="Arial"/>
                <a:ea typeface="Arial"/>
                <a:cs typeface="Arial"/>
                <a:sym typeface="Arial"/>
              </a:rPr>
              <a:t>OLD UI DESIGN</a:t>
            </a:r>
            <a:endParaRPr dirty="0"/>
          </a:p>
        </p:txBody>
      </p:sp>
      <p:sp>
        <p:nvSpPr>
          <p:cNvPr id="29" name="TextBox 28">
            <a:extLst>
              <a:ext uri="{FF2B5EF4-FFF2-40B4-BE49-F238E27FC236}">
                <a16:creationId xmlns:a16="http://schemas.microsoft.com/office/drawing/2014/main" id="{50556869-EC83-030A-4431-8627A5244BD2}"/>
              </a:ext>
            </a:extLst>
          </p:cNvPr>
          <p:cNvSpPr txBox="1"/>
          <p:nvPr/>
        </p:nvSpPr>
        <p:spPr>
          <a:xfrm>
            <a:off x="20665279" y="15232661"/>
            <a:ext cx="2560641" cy="373672"/>
          </a:xfrm>
          <a:prstGeom prst="rect">
            <a:avLst/>
          </a:prstGeom>
          <a:noFill/>
        </p:spPr>
        <p:txBody>
          <a:bodyPr wrap="square" rtlCol="0">
            <a:spAutoFit/>
          </a:bodyPr>
          <a:lstStyle/>
          <a:p>
            <a:r>
              <a:rPr lang="en-US" sz="1800" i="1" dirty="0">
                <a:solidFill>
                  <a:schemeClr val="bg1"/>
                </a:solidFill>
              </a:rPr>
              <a:t>Figure 1 – New Design</a:t>
            </a:r>
          </a:p>
        </p:txBody>
      </p:sp>
      <p:sp>
        <p:nvSpPr>
          <p:cNvPr id="30" name="TextBox 29">
            <a:extLst>
              <a:ext uri="{FF2B5EF4-FFF2-40B4-BE49-F238E27FC236}">
                <a16:creationId xmlns:a16="http://schemas.microsoft.com/office/drawing/2014/main" id="{B15DBCEE-D1C4-9280-2A13-CFE2B6A1B258}"/>
              </a:ext>
            </a:extLst>
          </p:cNvPr>
          <p:cNvSpPr txBox="1"/>
          <p:nvPr/>
        </p:nvSpPr>
        <p:spPr>
          <a:xfrm>
            <a:off x="6262575" y="22958906"/>
            <a:ext cx="3476847" cy="369332"/>
          </a:xfrm>
          <a:prstGeom prst="rect">
            <a:avLst/>
          </a:prstGeom>
          <a:noFill/>
        </p:spPr>
        <p:txBody>
          <a:bodyPr wrap="square" rtlCol="0">
            <a:spAutoFit/>
          </a:bodyPr>
          <a:lstStyle/>
          <a:p>
            <a:r>
              <a:rPr lang="en-US" sz="1800" i="1" dirty="0">
                <a:solidFill>
                  <a:schemeClr val="bg1"/>
                </a:solidFill>
              </a:rPr>
              <a:t>Figure 2 – Deployment Diagram</a:t>
            </a:r>
          </a:p>
        </p:txBody>
      </p:sp>
      <p:sp>
        <p:nvSpPr>
          <p:cNvPr id="31" name="TextBox 30">
            <a:extLst>
              <a:ext uri="{FF2B5EF4-FFF2-40B4-BE49-F238E27FC236}">
                <a16:creationId xmlns:a16="http://schemas.microsoft.com/office/drawing/2014/main" id="{EDED5F13-3EF6-DAEC-5019-F6C065406A5B}"/>
              </a:ext>
            </a:extLst>
          </p:cNvPr>
          <p:cNvSpPr txBox="1"/>
          <p:nvPr/>
        </p:nvSpPr>
        <p:spPr>
          <a:xfrm>
            <a:off x="20247589" y="22555823"/>
            <a:ext cx="3144467" cy="369332"/>
          </a:xfrm>
          <a:prstGeom prst="rect">
            <a:avLst/>
          </a:prstGeom>
          <a:noFill/>
        </p:spPr>
        <p:txBody>
          <a:bodyPr wrap="square" rtlCol="0">
            <a:spAutoFit/>
          </a:bodyPr>
          <a:lstStyle/>
          <a:p>
            <a:r>
              <a:rPr lang="en-US" sz="1800" i="1" dirty="0">
                <a:solidFill>
                  <a:schemeClr val="bg1"/>
                </a:solidFill>
              </a:rPr>
              <a:t>Figure 3 – UI Design Sketch</a:t>
            </a:r>
          </a:p>
        </p:txBody>
      </p:sp>
      <p:sp>
        <p:nvSpPr>
          <p:cNvPr id="32" name="TextBox 31">
            <a:extLst>
              <a:ext uri="{FF2B5EF4-FFF2-40B4-BE49-F238E27FC236}">
                <a16:creationId xmlns:a16="http://schemas.microsoft.com/office/drawing/2014/main" id="{3881FE3D-2486-D883-72A2-C1C8BB872553}"/>
              </a:ext>
            </a:extLst>
          </p:cNvPr>
          <p:cNvSpPr txBox="1"/>
          <p:nvPr/>
        </p:nvSpPr>
        <p:spPr>
          <a:xfrm>
            <a:off x="34232807" y="22882648"/>
            <a:ext cx="3314786" cy="369332"/>
          </a:xfrm>
          <a:prstGeom prst="rect">
            <a:avLst/>
          </a:prstGeom>
          <a:noFill/>
        </p:spPr>
        <p:txBody>
          <a:bodyPr wrap="square" rtlCol="0">
            <a:spAutoFit/>
          </a:bodyPr>
          <a:lstStyle/>
          <a:p>
            <a:r>
              <a:rPr lang="en-US" sz="1800" i="1" dirty="0">
                <a:solidFill>
                  <a:schemeClr val="bg1"/>
                </a:solidFill>
              </a:rPr>
              <a:t>Figure 4 – Sequence Diagram</a:t>
            </a:r>
          </a:p>
        </p:txBody>
      </p:sp>
      <p:sp>
        <p:nvSpPr>
          <p:cNvPr id="33" name="TextBox 32">
            <a:extLst>
              <a:ext uri="{FF2B5EF4-FFF2-40B4-BE49-F238E27FC236}">
                <a16:creationId xmlns:a16="http://schemas.microsoft.com/office/drawing/2014/main" id="{132E366A-841E-2E61-A262-2AE1F483C9F0}"/>
              </a:ext>
            </a:extLst>
          </p:cNvPr>
          <p:cNvSpPr txBox="1"/>
          <p:nvPr/>
        </p:nvSpPr>
        <p:spPr>
          <a:xfrm>
            <a:off x="20539503" y="28882501"/>
            <a:ext cx="2560641" cy="373672"/>
          </a:xfrm>
          <a:prstGeom prst="rect">
            <a:avLst/>
          </a:prstGeom>
          <a:noFill/>
        </p:spPr>
        <p:txBody>
          <a:bodyPr wrap="square" rtlCol="0">
            <a:spAutoFit/>
          </a:bodyPr>
          <a:lstStyle/>
          <a:p>
            <a:r>
              <a:rPr lang="en-US" sz="1800" i="1" dirty="0">
                <a:solidFill>
                  <a:schemeClr val="bg1"/>
                </a:solidFill>
              </a:rPr>
              <a:t>Figure 5 – Old Design</a:t>
            </a:r>
          </a:p>
        </p:txBody>
      </p:sp>
      <p:pic>
        <p:nvPicPr>
          <p:cNvPr id="9" name="Picture 8" descr="Table&#10;&#10;Description automatically generated">
            <a:extLst>
              <a:ext uri="{FF2B5EF4-FFF2-40B4-BE49-F238E27FC236}">
                <a16:creationId xmlns:a16="http://schemas.microsoft.com/office/drawing/2014/main" id="{FC0DAA75-EBFF-934E-AEF0-26B2D26487C0}"/>
              </a:ext>
            </a:extLst>
          </p:cNvPr>
          <p:cNvPicPr>
            <a:picLocks noChangeAspect="1"/>
          </p:cNvPicPr>
          <p:nvPr/>
        </p:nvPicPr>
        <p:blipFill>
          <a:blip r:embed="rId9"/>
          <a:stretch>
            <a:fillRect/>
          </a:stretch>
        </p:blipFill>
        <p:spPr>
          <a:xfrm>
            <a:off x="17000435" y="16326479"/>
            <a:ext cx="9638776" cy="6114263"/>
          </a:xfrm>
          <a:prstGeom prst="rect">
            <a:avLst/>
          </a:prstGeom>
        </p:spPr>
      </p:pic>
      <p:pic>
        <p:nvPicPr>
          <p:cNvPr id="8" name="Picture 7" descr="Diagram&#10;&#10;Description automatically generated">
            <a:extLst>
              <a:ext uri="{FF2B5EF4-FFF2-40B4-BE49-F238E27FC236}">
                <a16:creationId xmlns:a16="http://schemas.microsoft.com/office/drawing/2014/main" id="{F8444EA9-F299-B641-AF53-1E138EE1D5EE}"/>
              </a:ext>
            </a:extLst>
          </p:cNvPr>
          <p:cNvPicPr>
            <a:picLocks noChangeAspect="1"/>
          </p:cNvPicPr>
          <p:nvPr/>
        </p:nvPicPr>
        <p:blipFill>
          <a:blip r:embed="rId10"/>
          <a:stretch>
            <a:fillRect/>
          </a:stretch>
        </p:blipFill>
        <p:spPr>
          <a:xfrm>
            <a:off x="30358197" y="16459200"/>
            <a:ext cx="10731500" cy="6362700"/>
          </a:xfrm>
          <a:prstGeom prst="rect">
            <a:avLst/>
          </a:prstGeom>
        </p:spPr>
      </p:pic>
    </p:spTree>
    <p:extLst>
      <p:ext uri="{BB962C8B-B14F-4D97-AF65-F5344CB8AC3E}">
        <p14:creationId xmlns:p14="http://schemas.microsoft.com/office/powerpoint/2010/main" val="202070817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411</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Negret</dc:creator>
  <cp:lastModifiedBy>Jeffrey Quispe</cp:lastModifiedBy>
  <cp:revision>3</cp:revision>
  <dcterms:created xsi:type="dcterms:W3CDTF">2019-06-25T19:12:02Z</dcterms:created>
  <dcterms:modified xsi:type="dcterms:W3CDTF">2022-12-03T17:35:00Z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0x010100D3CE5B01EE2D43479BD19C8CF7AEE55D</vt:lpwstr>
  </property>
  <property fmtid="{D5CDD505-2E9C-101B-9397-08002B2CF9AE}" pid="3" name="Order">
    <vt:r8>24800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