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 id="2147483658"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41">
          <p15:clr>
            <a:srgbClr val="A4A3A4"/>
          </p15:clr>
        </p15:guide>
        <p15:guide id="2" pos="2143">
          <p15:clr>
            <a:srgbClr val="A4A3A4"/>
          </p15:clr>
        </p15:guide>
        <p15:guide id="3" orient="horz" pos="1013">
          <p15:clr>
            <a:srgbClr val="9AA0A6"/>
          </p15:clr>
        </p15:guide>
        <p15:guide id="4" pos="3617">
          <p15:clr>
            <a:srgbClr val="9AA0A6"/>
          </p15:clr>
        </p15:guide>
        <p15:guide id="5" pos="468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41" orient="horz"/>
        <p:guide pos="2143"/>
        <p:guide pos="1013" orient="horz"/>
        <p:guide pos="3617"/>
        <p:guide pos="4683"/>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7f53173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97f531736b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showMasterSp="0">
  <p:cSld name="1_Two Content">
    <p:spTree>
      <p:nvGrpSpPr>
        <p:cNvPr id="17" name="Shape 17"/>
        <p:cNvGrpSpPr/>
        <p:nvPr/>
      </p:nvGrpSpPr>
      <p:grpSpPr>
        <a:xfrm>
          <a:off x="0" y="0"/>
          <a:ext cx="0" cy="0"/>
          <a:chOff x="0" y="0"/>
          <a:chExt cx="0" cy="0"/>
        </a:xfrm>
      </p:grpSpPr>
      <p:pic>
        <p:nvPicPr>
          <p:cNvPr descr="A picture containing bird&#10;&#10;Description automatically generated" id="18" name="Google Shape;18;p2"/>
          <p:cNvPicPr preferRelativeResize="0"/>
          <p:nvPr/>
        </p:nvPicPr>
        <p:blipFill rotWithShape="1">
          <a:blip r:embed="rId2">
            <a:alphaModFix/>
          </a:blip>
          <a:srcRect b="14612" l="13750" r="0" t="0"/>
          <a:stretch/>
        </p:blipFill>
        <p:spPr>
          <a:xfrm>
            <a:off x="1257339" y="1"/>
            <a:ext cx="7886661" cy="5143499"/>
          </a:xfrm>
          <a:prstGeom prst="rect">
            <a:avLst/>
          </a:prstGeom>
          <a:noFill/>
          <a:ln>
            <a:noFill/>
          </a:ln>
        </p:spPr>
      </p:pic>
      <p:sp>
        <p:nvSpPr>
          <p:cNvPr id="19" name="Google Shape;19;p2"/>
          <p:cNvSpPr/>
          <p:nvPr/>
        </p:nvSpPr>
        <p:spPr>
          <a:xfrm flipH="1" rot="5400000">
            <a:off x="-1355560" y="2530602"/>
            <a:ext cx="5143500" cy="82296"/>
          </a:xfrm>
          <a:prstGeom prst="rect">
            <a:avLst/>
          </a:prstGeom>
          <a:gradFill>
            <a:gsLst>
              <a:gs pos="0">
                <a:srgbClr val="00FFFF"/>
              </a:gs>
              <a:gs pos="7000">
                <a:srgbClr val="00FFFF"/>
              </a:gs>
              <a:gs pos="79000">
                <a:srgbClr val="F8C93E"/>
              </a:gs>
              <a:gs pos="100000">
                <a:srgbClr val="F8C93E"/>
              </a:gs>
            </a:gsLst>
            <a:lin ang="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nvGrpSpPr>
          <p:cNvPr id="20" name="Google Shape;20;p2"/>
          <p:cNvGrpSpPr/>
          <p:nvPr/>
        </p:nvGrpSpPr>
        <p:grpSpPr>
          <a:xfrm>
            <a:off x="8586872" y="158807"/>
            <a:ext cx="391937" cy="397790"/>
            <a:chOff x="11140977" y="745237"/>
            <a:chExt cx="522582" cy="530387"/>
          </a:xfrm>
        </p:grpSpPr>
        <p:sp>
          <p:nvSpPr>
            <p:cNvPr id="21" name="Google Shape;21;p2"/>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sp>
          <p:nvSpPr>
            <p:cNvPr id="22" name="Google Shape;22;p2"/>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pic>
        <p:nvPicPr>
          <p:cNvPr descr="A close up of a sign&#10;&#10;Description automatically generated" id="23" name="Google Shape;23;p2"/>
          <p:cNvPicPr preferRelativeResize="0"/>
          <p:nvPr/>
        </p:nvPicPr>
        <p:blipFill rotWithShape="1">
          <a:blip r:embed="rId3">
            <a:alphaModFix/>
          </a:blip>
          <a:srcRect b="0" l="0" r="0" t="0"/>
          <a:stretch/>
        </p:blipFill>
        <p:spPr>
          <a:xfrm>
            <a:off x="228606" y="4566839"/>
            <a:ext cx="568976" cy="488577"/>
          </a:xfrm>
          <a:prstGeom prst="rect">
            <a:avLst/>
          </a:prstGeom>
          <a:noFill/>
          <a:ln>
            <a:noFill/>
          </a:ln>
        </p:spPr>
      </p:pic>
      <p:sp>
        <p:nvSpPr>
          <p:cNvPr id="24" name="Google Shape;24;p2"/>
          <p:cNvSpPr txBox="1"/>
          <p:nvPr/>
        </p:nvSpPr>
        <p:spPr>
          <a:xfrm>
            <a:off x="6018619" y="4900945"/>
            <a:ext cx="2918251" cy="110607"/>
          </a:xfrm>
          <a:prstGeom prst="rect">
            <a:avLst/>
          </a:prstGeom>
          <a:noFill/>
          <a:ln>
            <a:noFill/>
          </a:ln>
        </p:spPr>
        <p:txBody>
          <a:bodyPr anchorCtr="0" anchor="t" bIns="8725" lIns="17450" spcFirstLastPara="1" rIns="17450" wrap="square" tIns="8725">
            <a:sp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EABAB"/>
                </a:solidFill>
                <a:latin typeface="Arial"/>
                <a:ea typeface="Arial"/>
                <a:cs typeface="Arial"/>
                <a:sym typeface="Arial"/>
              </a:rPr>
              <a:t>FLORIDA INTERNATIONAL UNIVERSITY</a:t>
            </a:r>
            <a:endParaRPr b="0" i="0" sz="3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showMasterSp="0">
  <p:cSld name="2_Title and Content">
    <p:spTree>
      <p:nvGrpSpPr>
        <p:cNvPr id="25" name="Shape 25"/>
        <p:cNvGrpSpPr/>
        <p:nvPr/>
      </p:nvGrpSpPr>
      <p:grpSpPr>
        <a:xfrm>
          <a:off x="0" y="0"/>
          <a:ext cx="0" cy="0"/>
          <a:chOff x="0" y="0"/>
          <a:chExt cx="0" cy="0"/>
        </a:xfrm>
      </p:grpSpPr>
      <p:pic>
        <p:nvPicPr>
          <p:cNvPr descr="A close up of a logo&#10;&#10;Description automatically generated" id="26" name="Google Shape;26;p3"/>
          <p:cNvPicPr preferRelativeResize="0"/>
          <p:nvPr/>
        </p:nvPicPr>
        <p:blipFill rotWithShape="1">
          <a:blip r:embed="rId2">
            <a:alphaModFix/>
          </a:blip>
          <a:srcRect b="15702" l="0" r="88418" t="0"/>
          <a:stretch/>
        </p:blipFill>
        <p:spPr>
          <a:xfrm>
            <a:off x="0" y="0"/>
            <a:ext cx="1170436" cy="5143500"/>
          </a:xfrm>
          <a:prstGeom prst="rect">
            <a:avLst/>
          </a:prstGeom>
          <a:noFill/>
          <a:ln>
            <a:noFill/>
          </a:ln>
        </p:spPr>
      </p:pic>
      <p:sp>
        <p:nvSpPr>
          <p:cNvPr id="27" name="Google Shape;27;p3"/>
          <p:cNvSpPr/>
          <p:nvPr/>
        </p:nvSpPr>
        <p:spPr>
          <a:xfrm flipH="1" rot="5400000">
            <a:off x="-1364828" y="2530602"/>
            <a:ext cx="5143500" cy="82296"/>
          </a:xfrm>
          <a:prstGeom prst="rect">
            <a:avLst/>
          </a:prstGeom>
          <a:gradFill>
            <a:gsLst>
              <a:gs pos="0">
                <a:srgbClr val="00FFFF"/>
              </a:gs>
              <a:gs pos="7000">
                <a:srgbClr val="00FFFF"/>
              </a:gs>
              <a:gs pos="79000">
                <a:srgbClr val="F8C93E"/>
              </a:gs>
              <a:gs pos="100000">
                <a:srgbClr val="F8C93E"/>
              </a:gs>
            </a:gsLst>
            <a:lin ang="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nvGrpSpPr>
          <p:cNvPr id="28" name="Google Shape;28;p3"/>
          <p:cNvGrpSpPr/>
          <p:nvPr/>
        </p:nvGrpSpPr>
        <p:grpSpPr>
          <a:xfrm>
            <a:off x="8586872" y="158807"/>
            <a:ext cx="391937" cy="397790"/>
            <a:chOff x="11140977" y="745237"/>
            <a:chExt cx="522582" cy="530387"/>
          </a:xfrm>
        </p:grpSpPr>
        <p:sp>
          <p:nvSpPr>
            <p:cNvPr id="29" name="Google Shape;29;p3"/>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sp>
          <p:nvSpPr>
            <p:cNvPr id="30" name="Google Shape;30;p3"/>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pic>
        <p:nvPicPr>
          <p:cNvPr descr="A picture containing drawing&#10;&#10;Description automatically generated" id="31" name="Google Shape;31;p3"/>
          <p:cNvPicPr preferRelativeResize="0"/>
          <p:nvPr/>
        </p:nvPicPr>
        <p:blipFill rotWithShape="1">
          <a:blip r:embed="rId3">
            <a:alphaModFix/>
          </a:blip>
          <a:srcRect b="0" l="0" r="0" t="0"/>
          <a:stretch/>
        </p:blipFill>
        <p:spPr>
          <a:xfrm>
            <a:off x="198979" y="4522975"/>
            <a:ext cx="568976" cy="488577"/>
          </a:xfrm>
          <a:prstGeom prst="rect">
            <a:avLst/>
          </a:prstGeom>
          <a:noFill/>
          <a:ln>
            <a:noFill/>
          </a:ln>
        </p:spPr>
      </p:pic>
      <p:sp>
        <p:nvSpPr>
          <p:cNvPr id="32" name="Google Shape;32;p3"/>
          <p:cNvSpPr txBox="1"/>
          <p:nvPr/>
        </p:nvSpPr>
        <p:spPr>
          <a:xfrm>
            <a:off x="6018619" y="4900945"/>
            <a:ext cx="2918251" cy="110607"/>
          </a:xfrm>
          <a:prstGeom prst="rect">
            <a:avLst/>
          </a:prstGeom>
          <a:noFill/>
          <a:ln>
            <a:noFill/>
          </a:ln>
        </p:spPr>
        <p:txBody>
          <a:bodyPr anchorCtr="0" anchor="t" bIns="8725" lIns="17450" spcFirstLastPara="1" rIns="17450" wrap="square" tIns="8725">
            <a:sp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EABAB"/>
                </a:solidFill>
                <a:latin typeface="Arial"/>
                <a:ea typeface="Arial"/>
                <a:cs typeface="Arial"/>
                <a:sym typeface="Arial"/>
              </a:rPr>
              <a:t>FLORIDA INTERNATIONAL UNIVERSITY</a:t>
            </a:r>
            <a:endParaRPr b="0" i="0" sz="3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showMasterSp="0">
  <p:cSld name="6_Title and Content">
    <p:spTree>
      <p:nvGrpSpPr>
        <p:cNvPr id="33" name="Shape 33"/>
        <p:cNvGrpSpPr/>
        <p:nvPr/>
      </p:nvGrpSpPr>
      <p:grpSpPr>
        <a:xfrm>
          <a:off x="0" y="0"/>
          <a:ext cx="0" cy="0"/>
          <a:chOff x="0" y="0"/>
          <a:chExt cx="0" cy="0"/>
        </a:xfrm>
      </p:grpSpPr>
      <p:pic>
        <p:nvPicPr>
          <p:cNvPr descr="A close up of a logo&#10;&#10;Description automatically generated" id="34" name="Google Shape;34;p4"/>
          <p:cNvPicPr preferRelativeResize="0"/>
          <p:nvPr/>
        </p:nvPicPr>
        <p:blipFill rotWithShape="1">
          <a:blip r:embed="rId2">
            <a:alphaModFix/>
          </a:blip>
          <a:srcRect b="15702" l="0" r="88418" t="0"/>
          <a:stretch/>
        </p:blipFill>
        <p:spPr>
          <a:xfrm>
            <a:off x="0" y="0"/>
            <a:ext cx="1170436" cy="5143500"/>
          </a:xfrm>
          <a:prstGeom prst="rect">
            <a:avLst/>
          </a:prstGeom>
          <a:noFill/>
          <a:ln>
            <a:noFill/>
          </a:ln>
        </p:spPr>
      </p:pic>
      <p:sp>
        <p:nvSpPr>
          <p:cNvPr id="35" name="Google Shape;35;p4"/>
          <p:cNvSpPr txBox="1"/>
          <p:nvPr/>
        </p:nvSpPr>
        <p:spPr>
          <a:xfrm>
            <a:off x="1440180" y="399326"/>
            <a:ext cx="7288990" cy="888117"/>
          </a:xfrm>
          <a:prstGeom prst="rect">
            <a:avLst/>
          </a:prstGeom>
          <a:noFill/>
          <a:ln>
            <a:noFill/>
          </a:ln>
        </p:spPr>
        <p:txBody>
          <a:bodyPr anchorCtr="0" anchor="ctr" bIns="8725" lIns="17450" spcFirstLastPara="1" rIns="17450" wrap="square" tIns="8725">
            <a:normAutofit/>
          </a:bodyPr>
          <a:lstStyle/>
          <a:p>
            <a:pPr indent="0" lvl="0" marL="0" marR="0" rtl="0" algn="l">
              <a:lnSpc>
                <a:spcPct val="90000"/>
              </a:lnSpc>
              <a:spcBef>
                <a:spcPts val="0"/>
              </a:spcBef>
              <a:spcAft>
                <a:spcPts val="0"/>
              </a:spcAft>
              <a:buClr>
                <a:schemeClr val="lt1"/>
              </a:buClr>
              <a:buSzPts val="700"/>
              <a:buFont typeface="Calibri"/>
              <a:buNone/>
            </a:pPr>
            <a:r>
              <a:t/>
            </a:r>
            <a:endParaRPr b="0" i="0" sz="700" u="none" cap="none" strike="noStrike">
              <a:solidFill>
                <a:srgbClr val="3F3F3F"/>
              </a:solidFill>
              <a:latin typeface="Calibri"/>
              <a:ea typeface="Calibri"/>
              <a:cs typeface="Calibri"/>
              <a:sym typeface="Calibri"/>
            </a:endParaRPr>
          </a:p>
        </p:txBody>
      </p:sp>
      <p:sp>
        <p:nvSpPr>
          <p:cNvPr id="36" name="Google Shape;36;p4"/>
          <p:cNvSpPr/>
          <p:nvPr/>
        </p:nvSpPr>
        <p:spPr>
          <a:xfrm rot="-5400000">
            <a:off x="-1367131" y="2530603"/>
            <a:ext cx="5143501" cy="82296"/>
          </a:xfrm>
          <a:prstGeom prst="rect">
            <a:avLst/>
          </a:prstGeom>
          <a:gradFill>
            <a:gsLst>
              <a:gs pos="0">
                <a:srgbClr val="D92D8A"/>
              </a:gs>
              <a:gs pos="64000">
                <a:srgbClr val="F8C93E"/>
              </a:gs>
              <a:gs pos="100000">
                <a:srgbClr val="F8C93E"/>
              </a:gs>
            </a:gsLst>
            <a:lin ang="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nvGrpSpPr>
          <p:cNvPr id="37" name="Google Shape;37;p4"/>
          <p:cNvGrpSpPr/>
          <p:nvPr/>
        </p:nvGrpSpPr>
        <p:grpSpPr>
          <a:xfrm flipH="1">
            <a:off x="8587158" y="155028"/>
            <a:ext cx="391937" cy="397789"/>
            <a:chOff x="2645664" y="2011680"/>
            <a:chExt cx="735606" cy="746592"/>
          </a:xfrm>
        </p:grpSpPr>
        <p:sp>
          <p:nvSpPr>
            <p:cNvPr id="38" name="Google Shape;38;p4"/>
            <p:cNvSpPr/>
            <p:nvPr/>
          </p:nvSpPr>
          <p:spPr>
            <a:xfrm flipH="1" rot="-5400000">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sp>
          <p:nvSpPr>
            <p:cNvPr id="39" name="Google Shape;39;p4"/>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sp>
        <p:nvSpPr>
          <p:cNvPr id="40" name="Google Shape;40;p4"/>
          <p:cNvSpPr txBox="1"/>
          <p:nvPr/>
        </p:nvSpPr>
        <p:spPr>
          <a:xfrm>
            <a:off x="6018619" y="4900945"/>
            <a:ext cx="2918251" cy="110607"/>
          </a:xfrm>
          <a:prstGeom prst="rect">
            <a:avLst/>
          </a:prstGeom>
          <a:noFill/>
          <a:ln>
            <a:noFill/>
          </a:ln>
        </p:spPr>
        <p:txBody>
          <a:bodyPr anchorCtr="0" anchor="t" bIns="8725" lIns="17450" spcFirstLastPara="1" rIns="17450" wrap="square" tIns="8725">
            <a:sp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EABAB"/>
                </a:solidFill>
                <a:latin typeface="Arial"/>
                <a:ea typeface="Arial"/>
                <a:cs typeface="Arial"/>
                <a:sym typeface="Arial"/>
              </a:rPr>
              <a:t>FLORIDA INTERNATIONAL UNIVERSITY</a:t>
            </a:r>
            <a:endParaRPr b="0" i="0" sz="300" u="none" cap="none" strike="noStrike">
              <a:solidFill>
                <a:srgbClr val="000000"/>
              </a:solidFill>
              <a:latin typeface="Arial"/>
              <a:ea typeface="Arial"/>
              <a:cs typeface="Arial"/>
              <a:sym typeface="Arial"/>
            </a:endParaRPr>
          </a:p>
        </p:txBody>
      </p:sp>
      <p:pic>
        <p:nvPicPr>
          <p:cNvPr descr="A picture containing drawing&#10;&#10;Description automatically generated" id="41" name="Google Shape;41;p4"/>
          <p:cNvPicPr preferRelativeResize="0"/>
          <p:nvPr/>
        </p:nvPicPr>
        <p:blipFill rotWithShape="1">
          <a:blip r:embed="rId3">
            <a:alphaModFix/>
          </a:blip>
          <a:srcRect b="0" l="0" r="0" t="0"/>
          <a:stretch/>
        </p:blipFill>
        <p:spPr>
          <a:xfrm>
            <a:off x="198979" y="4522975"/>
            <a:ext cx="568976" cy="48857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showMasterSp="0">
  <p:cSld name="5_Title and Content">
    <p:spTree>
      <p:nvGrpSpPr>
        <p:cNvPr id="42" name="Shape 42"/>
        <p:cNvGrpSpPr/>
        <p:nvPr/>
      </p:nvGrpSpPr>
      <p:grpSpPr>
        <a:xfrm>
          <a:off x="0" y="0"/>
          <a:ext cx="0" cy="0"/>
          <a:chOff x="0" y="0"/>
          <a:chExt cx="0" cy="0"/>
        </a:xfrm>
      </p:grpSpPr>
      <p:pic>
        <p:nvPicPr>
          <p:cNvPr descr="A picture containing bird&#10;&#10;Description automatically generated" id="43" name="Google Shape;43;p5"/>
          <p:cNvPicPr preferRelativeResize="0"/>
          <p:nvPr/>
        </p:nvPicPr>
        <p:blipFill rotWithShape="1">
          <a:blip r:embed="rId2">
            <a:alphaModFix/>
          </a:blip>
          <a:srcRect b="14612" l="13750" r="0" t="0"/>
          <a:stretch/>
        </p:blipFill>
        <p:spPr>
          <a:xfrm>
            <a:off x="1257339" y="1"/>
            <a:ext cx="7886661" cy="5143499"/>
          </a:xfrm>
          <a:prstGeom prst="rect">
            <a:avLst/>
          </a:prstGeom>
          <a:noFill/>
          <a:ln>
            <a:noFill/>
          </a:ln>
        </p:spPr>
      </p:pic>
      <p:sp>
        <p:nvSpPr>
          <p:cNvPr id="44" name="Google Shape;44;p5"/>
          <p:cNvSpPr/>
          <p:nvPr/>
        </p:nvSpPr>
        <p:spPr>
          <a:xfrm rot="-5400000">
            <a:off x="-1348595" y="2530603"/>
            <a:ext cx="5143501" cy="82296"/>
          </a:xfrm>
          <a:prstGeom prst="rect">
            <a:avLst/>
          </a:prstGeom>
          <a:gradFill>
            <a:gsLst>
              <a:gs pos="0">
                <a:srgbClr val="D92D8A"/>
              </a:gs>
              <a:gs pos="64000">
                <a:srgbClr val="F8C93E"/>
              </a:gs>
              <a:gs pos="100000">
                <a:srgbClr val="F8C93E"/>
              </a:gs>
            </a:gsLst>
            <a:lin ang="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nvGrpSpPr>
          <p:cNvPr id="45" name="Google Shape;45;p5"/>
          <p:cNvGrpSpPr/>
          <p:nvPr/>
        </p:nvGrpSpPr>
        <p:grpSpPr>
          <a:xfrm flipH="1">
            <a:off x="8587158" y="155028"/>
            <a:ext cx="391937" cy="397789"/>
            <a:chOff x="2645664" y="2011680"/>
            <a:chExt cx="735606" cy="746592"/>
          </a:xfrm>
        </p:grpSpPr>
        <p:sp>
          <p:nvSpPr>
            <p:cNvPr id="46" name="Google Shape;46;p5"/>
            <p:cNvSpPr/>
            <p:nvPr/>
          </p:nvSpPr>
          <p:spPr>
            <a:xfrm flipH="1" rot="-5400000">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sp>
          <p:nvSpPr>
            <p:cNvPr id="47" name="Google Shape;47;p5"/>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pic>
        <p:nvPicPr>
          <p:cNvPr descr="A close up of a sign&#10;&#10;Description automatically generated" id="48" name="Google Shape;48;p5"/>
          <p:cNvPicPr preferRelativeResize="0"/>
          <p:nvPr/>
        </p:nvPicPr>
        <p:blipFill rotWithShape="1">
          <a:blip r:embed="rId3">
            <a:alphaModFix/>
          </a:blip>
          <a:srcRect b="0" l="0" r="0" t="0"/>
          <a:stretch/>
        </p:blipFill>
        <p:spPr>
          <a:xfrm>
            <a:off x="228606" y="4566839"/>
            <a:ext cx="568976" cy="488577"/>
          </a:xfrm>
          <a:prstGeom prst="rect">
            <a:avLst/>
          </a:prstGeom>
          <a:noFill/>
          <a:ln>
            <a:noFill/>
          </a:ln>
        </p:spPr>
      </p:pic>
      <p:sp>
        <p:nvSpPr>
          <p:cNvPr id="49" name="Google Shape;49;p5"/>
          <p:cNvSpPr txBox="1"/>
          <p:nvPr/>
        </p:nvSpPr>
        <p:spPr>
          <a:xfrm>
            <a:off x="6018619" y="4900945"/>
            <a:ext cx="2918251" cy="110607"/>
          </a:xfrm>
          <a:prstGeom prst="rect">
            <a:avLst/>
          </a:prstGeom>
          <a:noFill/>
          <a:ln>
            <a:noFill/>
          </a:ln>
        </p:spPr>
        <p:txBody>
          <a:bodyPr anchorCtr="0" anchor="t" bIns="8725" lIns="17450" spcFirstLastPara="1" rIns="17450" wrap="square" tIns="8725">
            <a:sp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EABAB"/>
                </a:solidFill>
                <a:latin typeface="Arial"/>
                <a:ea typeface="Arial"/>
                <a:cs typeface="Arial"/>
                <a:sym typeface="Arial"/>
              </a:rPr>
              <a:t>FLORIDA INTERNATIONAL UNIVERSITY</a:t>
            </a:r>
            <a:endParaRPr b="0" i="0" sz="3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2">
  <p:cSld name="Blank2">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6"/>
          <p:cNvSpPr/>
          <p:nvPr/>
        </p:nvSpPr>
        <p:spPr>
          <a:xfrm>
            <a:off x="0" y="4567799"/>
            <a:ext cx="9144000" cy="61800"/>
          </a:xfrm>
          <a:prstGeom prst="rect">
            <a:avLst/>
          </a:prstGeom>
          <a:solidFill>
            <a:srgbClr val="00FFFF"/>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2" name="Google Shape;52;p6"/>
          <p:cNvSpPr txBox="1"/>
          <p:nvPr/>
        </p:nvSpPr>
        <p:spPr>
          <a:xfrm>
            <a:off x="6018619" y="4900945"/>
            <a:ext cx="2918400" cy="140700"/>
          </a:xfrm>
          <a:prstGeom prst="rect">
            <a:avLst/>
          </a:prstGeom>
          <a:noFill/>
          <a:ln>
            <a:noFill/>
          </a:ln>
        </p:spPr>
        <p:txBody>
          <a:bodyPr anchorCtr="0" anchor="t" bIns="8725" lIns="17450" spcFirstLastPara="1" rIns="17450" wrap="square" tIns="8725">
            <a:spAutoFit/>
          </a:bodyPr>
          <a:lstStyle/>
          <a:p>
            <a:pPr indent="0" lvl="0" marL="0" marR="0" rtl="0" algn="ctr">
              <a:spcBef>
                <a:spcPts val="0"/>
              </a:spcBef>
              <a:spcAft>
                <a:spcPts val="0"/>
              </a:spcAft>
              <a:buNone/>
            </a:pPr>
            <a:r>
              <a:rPr lang="en" sz="800">
                <a:solidFill>
                  <a:srgbClr val="AEABAB"/>
                </a:solidFill>
                <a:latin typeface="Arial"/>
                <a:ea typeface="Arial"/>
                <a:cs typeface="Arial"/>
                <a:sym typeface="Arial"/>
              </a:rPr>
              <a:t>FLORIDA INTERNATIONAL UNIVERSITY</a:t>
            </a:r>
            <a:endParaRPr sz="300"/>
          </a:p>
        </p:txBody>
      </p:sp>
      <p:pic>
        <p:nvPicPr>
          <p:cNvPr descr="A picture containing drawing&#10;&#10;Description automatically generated" id="53" name="Google Shape;53;p6"/>
          <p:cNvPicPr preferRelativeResize="0"/>
          <p:nvPr/>
        </p:nvPicPr>
        <p:blipFill rotWithShape="1">
          <a:blip r:embed="rId3">
            <a:alphaModFix/>
          </a:blip>
          <a:srcRect b="0" l="0" r="0" t="0"/>
          <a:stretch/>
        </p:blipFill>
        <p:spPr>
          <a:xfrm>
            <a:off x="207129" y="4723382"/>
            <a:ext cx="413564" cy="3551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4" type="blank">
  <p:cSld name="BLANK">
    <p:bg>
      <p:bgPr>
        <a:solidFill>
          <a:srgbClr val="F2F2F2"/>
        </a:solidFill>
      </p:bgPr>
    </p:bg>
    <p:spTree>
      <p:nvGrpSpPr>
        <p:cNvPr id="55" name="Shape 55"/>
        <p:cNvGrpSpPr/>
        <p:nvPr/>
      </p:nvGrpSpPr>
      <p:grpSpPr>
        <a:xfrm>
          <a:off x="0" y="0"/>
          <a:ext cx="0" cy="0"/>
          <a:chOff x="0" y="0"/>
          <a:chExt cx="0" cy="0"/>
        </a:xfrm>
      </p:grpSpPr>
      <p:pic>
        <p:nvPicPr>
          <p:cNvPr descr="A close up of a sign&#10;&#10;Description automatically generated" id="56" name="Google Shape;56;p8"/>
          <p:cNvPicPr preferRelativeResize="0"/>
          <p:nvPr/>
        </p:nvPicPr>
        <p:blipFill rotWithShape="1">
          <a:blip r:embed="rId2">
            <a:alphaModFix/>
          </a:blip>
          <a:srcRect b="0" l="0" r="0" t="0"/>
          <a:stretch/>
        </p:blipFill>
        <p:spPr>
          <a:xfrm>
            <a:off x="207129" y="4723066"/>
            <a:ext cx="414301" cy="355760"/>
          </a:xfrm>
          <a:prstGeom prst="rect">
            <a:avLst/>
          </a:prstGeom>
          <a:noFill/>
          <a:ln>
            <a:noFill/>
          </a:ln>
        </p:spPr>
      </p:pic>
      <p:sp>
        <p:nvSpPr>
          <p:cNvPr id="57" name="Google Shape;57;p8"/>
          <p:cNvSpPr txBox="1"/>
          <p:nvPr/>
        </p:nvSpPr>
        <p:spPr>
          <a:xfrm>
            <a:off x="6018619" y="4900945"/>
            <a:ext cx="2918400" cy="140700"/>
          </a:xfrm>
          <a:prstGeom prst="rect">
            <a:avLst/>
          </a:prstGeom>
          <a:noFill/>
          <a:ln>
            <a:noFill/>
          </a:ln>
        </p:spPr>
        <p:txBody>
          <a:bodyPr anchorCtr="0" anchor="t" bIns="8725" lIns="17450" spcFirstLastPara="1" rIns="17450" wrap="square" tIns="8725">
            <a:spAutoFit/>
          </a:bodyPr>
          <a:lstStyle/>
          <a:p>
            <a:pPr indent="0" lvl="0" marL="0" marR="0" rtl="0" algn="ctr">
              <a:spcBef>
                <a:spcPts val="0"/>
              </a:spcBef>
              <a:spcAft>
                <a:spcPts val="0"/>
              </a:spcAft>
              <a:buNone/>
            </a:pPr>
            <a:r>
              <a:rPr b="0" i="0" lang="en" sz="800" u="none" cap="none" strike="noStrike">
                <a:solidFill>
                  <a:srgbClr val="AEABAB"/>
                </a:solidFill>
                <a:latin typeface="Arial"/>
                <a:ea typeface="Arial"/>
                <a:cs typeface="Arial"/>
                <a:sym typeface="Arial"/>
              </a:rPr>
              <a:t>FLORIDA INTERNATIONAL UNIVERSITY</a:t>
            </a:r>
            <a:endParaRPr sz="300"/>
          </a:p>
        </p:txBody>
      </p:sp>
      <p:sp>
        <p:nvSpPr>
          <p:cNvPr id="58" name="Google Shape;58;p8"/>
          <p:cNvSpPr/>
          <p:nvPr/>
        </p:nvSpPr>
        <p:spPr>
          <a:xfrm>
            <a:off x="0" y="4567799"/>
            <a:ext cx="9144000" cy="61800"/>
          </a:xfrm>
          <a:prstGeom prst="rect">
            <a:avLst/>
          </a:prstGeom>
          <a:solidFill>
            <a:srgbClr val="081E3F"/>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2">
  <p:cSld name="Blank2">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9"/>
          <p:cNvSpPr/>
          <p:nvPr/>
        </p:nvSpPr>
        <p:spPr>
          <a:xfrm>
            <a:off x="0" y="4567799"/>
            <a:ext cx="9144000" cy="61800"/>
          </a:xfrm>
          <a:prstGeom prst="rect">
            <a:avLst/>
          </a:prstGeom>
          <a:solidFill>
            <a:srgbClr val="00FFFF"/>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1" name="Google Shape;61;p9"/>
          <p:cNvSpPr txBox="1"/>
          <p:nvPr/>
        </p:nvSpPr>
        <p:spPr>
          <a:xfrm>
            <a:off x="6018619" y="4900945"/>
            <a:ext cx="2918400" cy="140700"/>
          </a:xfrm>
          <a:prstGeom prst="rect">
            <a:avLst/>
          </a:prstGeom>
          <a:noFill/>
          <a:ln>
            <a:noFill/>
          </a:ln>
        </p:spPr>
        <p:txBody>
          <a:bodyPr anchorCtr="0" anchor="t" bIns="8725" lIns="17450" spcFirstLastPara="1" rIns="17450" wrap="square" tIns="8725">
            <a:spAutoFit/>
          </a:bodyPr>
          <a:lstStyle/>
          <a:p>
            <a:pPr indent="0" lvl="0" marL="0" marR="0" rtl="0" algn="ctr">
              <a:spcBef>
                <a:spcPts val="0"/>
              </a:spcBef>
              <a:spcAft>
                <a:spcPts val="0"/>
              </a:spcAft>
              <a:buNone/>
            </a:pPr>
            <a:r>
              <a:rPr lang="en" sz="800">
                <a:solidFill>
                  <a:srgbClr val="AEABAB"/>
                </a:solidFill>
                <a:latin typeface="Arial"/>
                <a:ea typeface="Arial"/>
                <a:cs typeface="Arial"/>
                <a:sym typeface="Arial"/>
              </a:rPr>
              <a:t>FLORIDA INTERNATIONAL UNIVERSITY</a:t>
            </a:r>
            <a:endParaRPr sz="300"/>
          </a:p>
        </p:txBody>
      </p:sp>
      <p:pic>
        <p:nvPicPr>
          <p:cNvPr descr="A picture containing drawing&#10;&#10;Description automatically generated" id="62" name="Google Shape;62;p9"/>
          <p:cNvPicPr preferRelativeResize="0"/>
          <p:nvPr/>
        </p:nvPicPr>
        <p:blipFill rotWithShape="1">
          <a:blip r:embed="rId3">
            <a:alphaModFix/>
          </a:blip>
          <a:srcRect b="0" l="0" r="0" t="0"/>
          <a:stretch/>
        </p:blipFill>
        <p:spPr>
          <a:xfrm>
            <a:off x="207129" y="4723382"/>
            <a:ext cx="413564" cy="3551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3" name="Shape 63"/>
        <p:cNvGrpSpPr/>
        <p:nvPr/>
      </p:nvGrpSpPr>
      <p:grpSpPr>
        <a:xfrm>
          <a:off x="0" y="0"/>
          <a:ext cx="0" cy="0"/>
          <a:chOff x="0" y="0"/>
          <a:chExt cx="0" cy="0"/>
        </a:xfrm>
      </p:grpSpPr>
      <p:pic>
        <p:nvPicPr>
          <p:cNvPr descr="A picture containing drawing&#10;&#10;Description automatically generated" id="64" name="Google Shape;64;p10"/>
          <p:cNvPicPr preferRelativeResize="0"/>
          <p:nvPr/>
        </p:nvPicPr>
        <p:blipFill rotWithShape="1">
          <a:blip r:embed="rId2">
            <a:alphaModFix/>
          </a:blip>
          <a:srcRect b="0" l="0" r="0" t="0"/>
          <a:stretch/>
        </p:blipFill>
        <p:spPr>
          <a:xfrm>
            <a:off x="249333" y="158793"/>
            <a:ext cx="568977" cy="488578"/>
          </a:xfrm>
          <a:prstGeom prst="rect">
            <a:avLst/>
          </a:prstGeom>
          <a:noFill/>
          <a:ln>
            <a:noFill/>
          </a:ln>
        </p:spPr>
      </p:pic>
      <p:sp>
        <p:nvSpPr>
          <p:cNvPr id="65" name="Google Shape;65;p10"/>
          <p:cNvSpPr txBox="1"/>
          <p:nvPr/>
        </p:nvSpPr>
        <p:spPr>
          <a:xfrm>
            <a:off x="6018619" y="4900945"/>
            <a:ext cx="2918400" cy="140700"/>
          </a:xfrm>
          <a:prstGeom prst="rect">
            <a:avLst/>
          </a:prstGeom>
          <a:noFill/>
          <a:ln>
            <a:noFill/>
          </a:ln>
        </p:spPr>
        <p:txBody>
          <a:bodyPr anchorCtr="0" anchor="t" bIns="8725" lIns="17450" spcFirstLastPara="1" rIns="17450" wrap="square" tIns="8725">
            <a:spAutoFit/>
          </a:bodyPr>
          <a:lstStyle/>
          <a:p>
            <a:pPr indent="0" lvl="0" marL="0" marR="0" rtl="0" algn="ctr">
              <a:spcBef>
                <a:spcPts val="0"/>
              </a:spcBef>
              <a:spcAft>
                <a:spcPts val="0"/>
              </a:spcAft>
              <a:buNone/>
            </a:pPr>
            <a:r>
              <a:rPr lang="en" sz="800">
                <a:solidFill>
                  <a:srgbClr val="AEABAB"/>
                </a:solidFill>
                <a:latin typeface="Arial"/>
                <a:ea typeface="Arial"/>
                <a:cs typeface="Arial"/>
                <a:sym typeface="Arial"/>
              </a:rPr>
              <a:t>FLORIDA INTERNATIONAL UNIVERSITY</a:t>
            </a:r>
            <a:endParaRPr sz="3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4">
  <p:cSld name="1_Blank4">
    <p:bg>
      <p:bgPr>
        <a:solidFill>
          <a:srgbClr val="F2F2F2"/>
        </a:solidFill>
      </p:bgPr>
    </p:bg>
    <p:spTree>
      <p:nvGrpSpPr>
        <p:cNvPr id="66" name="Shape 66"/>
        <p:cNvGrpSpPr/>
        <p:nvPr/>
      </p:nvGrpSpPr>
      <p:grpSpPr>
        <a:xfrm>
          <a:off x="0" y="0"/>
          <a:ext cx="0" cy="0"/>
          <a:chOff x="0" y="0"/>
          <a:chExt cx="0" cy="0"/>
        </a:xfrm>
      </p:grpSpPr>
      <p:pic>
        <p:nvPicPr>
          <p:cNvPr descr="A close up of a sign&#10;&#10;Description automatically generated" id="67" name="Google Shape;67;p11"/>
          <p:cNvPicPr preferRelativeResize="0"/>
          <p:nvPr/>
        </p:nvPicPr>
        <p:blipFill rotWithShape="1">
          <a:blip r:embed="rId2">
            <a:alphaModFix/>
          </a:blip>
          <a:srcRect b="0" l="0" r="0" t="0"/>
          <a:stretch/>
        </p:blipFill>
        <p:spPr>
          <a:xfrm>
            <a:off x="228606" y="170186"/>
            <a:ext cx="568977" cy="488578"/>
          </a:xfrm>
          <a:prstGeom prst="rect">
            <a:avLst/>
          </a:prstGeom>
          <a:noFill/>
          <a:ln>
            <a:noFill/>
          </a:ln>
        </p:spPr>
      </p:pic>
      <p:sp>
        <p:nvSpPr>
          <p:cNvPr id="68" name="Google Shape;68;p11"/>
          <p:cNvSpPr txBox="1"/>
          <p:nvPr/>
        </p:nvSpPr>
        <p:spPr>
          <a:xfrm>
            <a:off x="6018619" y="4900945"/>
            <a:ext cx="2918400" cy="140700"/>
          </a:xfrm>
          <a:prstGeom prst="rect">
            <a:avLst/>
          </a:prstGeom>
          <a:noFill/>
          <a:ln>
            <a:noFill/>
          </a:ln>
        </p:spPr>
        <p:txBody>
          <a:bodyPr anchorCtr="0" anchor="t" bIns="8725" lIns="17450" spcFirstLastPara="1" rIns="17450" wrap="square" tIns="8725">
            <a:spAutoFit/>
          </a:bodyPr>
          <a:lstStyle/>
          <a:p>
            <a:pPr indent="0" lvl="0" marL="0" marR="0" rtl="0" algn="ctr">
              <a:spcBef>
                <a:spcPts val="0"/>
              </a:spcBef>
              <a:spcAft>
                <a:spcPts val="0"/>
              </a:spcAft>
              <a:buNone/>
            </a:pPr>
            <a:r>
              <a:rPr lang="en" sz="800">
                <a:solidFill>
                  <a:srgbClr val="AEABAB"/>
                </a:solidFill>
                <a:latin typeface="Arial"/>
                <a:ea typeface="Arial"/>
                <a:cs typeface="Arial"/>
                <a:sym typeface="Arial"/>
              </a:rPr>
              <a:t>FLORIDA INTERNATIONAL UNIVERSITY</a:t>
            </a:r>
            <a:endParaRPr sz="3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8.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3028950" y="4767264"/>
            <a:ext cx="3086100" cy="273844"/>
          </a:xfrm>
          <a:prstGeom prst="rect">
            <a:avLst/>
          </a:prstGeom>
          <a:noFill/>
          <a:ln>
            <a:noFill/>
          </a:ln>
        </p:spPr>
        <p:txBody>
          <a:bodyPr anchorCtr="0" anchor="ctr" bIns="8725" lIns="17450" spcFirstLastPara="1" rIns="17450" wrap="square" tIns="8725">
            <a:noAutofit/>
          </a:bodyPr>
          <a:lstStyle>
            <a:lvl1pPr lvl="0" marR="0" rtl="0" algn="ctr">
              <a:lnSpc>
                <a:spcPct val="100000"/>
              </a:lnSpc>
              <a:spcBef>
                <a:spcPts val="0"/>
              </a:spcBef>
              <a:spcAft>
                <a:spcPts val="0"/>
              </a:spcAft>
              <a:buClr>
                <a:srgbClr val="000000"/>
              </a:buClr>
              <a:buSzPts val="300"/>
              <a:buFont typeface="Arial"/>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00"/>
              <a:buFont typeface="Arial"/>
              <a:buNone/>
              <a:defRPr b="0" i="0" sz="300" u="none" cap="none" strike="noStrike">
                <a:solidFill>
                  <a:schemeClr val="dk1"/>
                </a:solidFill>
                <a:latin typeface="Calibri"/>
                <a:ea typeface="Calibri"/>
                <a:cs typeface="Calibri"/>
                <a:sym typeface="Calibri"/>
              </a:defRPr>
            </a:lvl9pPr>
          </a:lstStyle>
          <a:p/>
        </p:txBody>
      </p:sp>
      <p:sp>
        <p:nvSpPr>
          <p:cNvPr id="7" name="Google Shape;7;p1"/>
          <p:cNvSpPr txBox="1"/>
          <p:nvPr>
            <p:ph idx="12" type="sldNum"/>
          </p:nvPr>
        </p:nvSpPr>
        <p:spPr>
          <a:xfrm>
            <a:off x="6457950" y="4767264"/>
            <a:ext cx="2057400" cy="273844"/>
          </a:xfrm>
          <a:prstGeom prst="rect">
            <a:avLst/>
          </a:prstGeom>
          <a:noFill/>
          <a:ln>
            <a:noFill/>
          </a:ln>
        </p:spPr>
        <p:txBody>
          <a:bodyPr anchorCtr="0" anchor="ctr" bIns="8725" lIns="17450" spcFirstLastPara="1" rIns="17450" wrap="square" tIns="87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A picture containing bird&#10;&#10;Description automatically generated" id="8" name="Google Shape;8;p1"/>
          <p:cNvPicPr preferRelativeResize="0"/>
          <p:nvPr/>
        </p:nvPicPr>
        <p:blipFill rotWithShape="1">
          <a:blip r:embed="rId1">
            <a:alphaModFix/>
          </a:blip>
          <a:srcRect b="14612" l="13750" r="0" t="0"/>
          <a:stretch/>
        </p:blipFill>
        <p:spPr>
          <a:xfrm>
            <a:off x="1257339" y="1"/>
            <a:ext cx="7886661" cy="5143499"/>
          </a:xfrm>
          <a:prstGeom prst="rect">
            <a:avLst/>
          </a:prstGeom>
          <a:noFill/>
          <a:ln>
            <a:noFill/>
          </a:ln>
        </p:spPr>
      </p:pic>
      <p:sp>
        <p:nvSpPr>
          <p:cNvPr id="9" name="Google Shape;9;p1"/>
          <p:cNvSpPr txBox="1"/>
          <p:nvPr/>
        </p:nvSpPr>
        <p:spPr>
          <a:xfrm>
            <a:off x="1440180" y="399326"/>
            <a:ext cx="7288990" cy="888117"/>
          </a:xfrm>
          <a:prstGeom prst="rect">
            <a:avLst/>
          </a:prstGeom>
          <a:noFill/>
          <a:ln>
            <a:noFill/>
          </a:ln>
        </p:spPr>
        <p:txBody>
          <a:bodyPr anchorCtr="0" anchor="t" bIns="8725" lIns="17450" spcFirstLastPara="1" rIns="17450" wrap="square" tIns="8725">
            <a:noAutofit/>
          </a:bodyPr>
          <a:lstStyle/>
          <a:p>
            <a:pPr indent="0" lvl="0" marL="0" marR="0" rtl="0" algn="l">
              <a:lnSpc>
                <a:spcPct val="90000"/>
              </a:lnSpc>
              <a:spcBef>
                <a:spcPts val="0"/>
              </a:spcBef>
              <a:spcAft>
                <a:spcPts val="0"/>
              </a:spcAft>
              <a:buClr>
                <a:schemeClr val="lt1"/>
              </a:buClr>
              <a:buSzPts val="700"/>
              <a:buFont typeface="Calibri"/>
              <a:buNone/>
            </a:pPr>
            <a:r>
              <a:t/>
            </a:r>
            <a:endParaRPr b="0" i="0" sz="700" u="none" cap="none" strike="noStrike">
              <a:solidFill>
                <a:schemeClr val="lt1"/>
              </a:solidFill>
              <a:latin typeface="Calibri"/>
              <a:ea typeface="Calibri"/>
              <a:cs typeface="Calibri"/>
              <a:sym typeface="Calibri"/>
            </a:endParaRPr>
          </a:p>
        </p:txBody>
      </p:sp>
      <p:sp>
        <p:nvSpPr>
          <p:cNvPr id="10" name="Google Shape;10;p1"/>
          <p:cNvSpPr txBox="1"/>
          <p:nvPr/>
        </p:nvSpPr>
        <p:spPr>
          <a:xfrm>
            <a:off x="1440180" y="1369219"/>
            <a:ext cx="7288989" cy="2966561"/>
          </a:xfrm>
          <a:prstGeom prst="rect">
            <a:avLst/>
          </a:prstGeom>
          <a:noFill/>
          <a:ln>
            <a:noFill/>
          </a:ln>
        </p:spPr>
        <p:txBody>
          <a:bodyPr anchorCtr="0" anchor="t" bIns="8725" lIns="17450" spcFirstLastPara="1" rIns="17450" wrap="square" tIns="8725">
            <a:noAutofit/>
          </a:bodyPr>
          <a:lstStyle/>
          <a:p>
            <a:pPr indent="0" lvl="0" marL="0" marR="0" rtl="0" algn="l">
              <a:lnSpc>
                <a:spcPct val="90000"/>
              </a:lnSpc>
              <a:spcBef>
                <a:spcPts val="0"/>
              </a:spcBef>
              <a:spcAft>
                <a:spcPts val="0"/>
              </a:spcAft>
              <a:buClr>
                <a:schemeClr val="lt1"/>
              </a:buClr>
              <a:buSzPts val="400"/>
              <a:buFont typeface="Arial"/>
              <a:buNone/>
            </a:pPr>
            <a:r>
              <a:t/>
            </a:r>
            <a:endParaRPr b="0" i="0" sz="400" u="none" cap="none" strike="noStrike">
              <a:solidFill>
                <a:schemeClr val="lt1"/>
              </a:solidFill>
              <a:latin typeface="Calibri"/>
              <a:ea typeface="Calibri"/>
              <a:cs typeface="Calibri"/>
              <a:sym typeface="Calibri"/>
            </a:endParaRPr>
          </a:p>
        </p:txBody>
      </p:sp>
      <p:sp>
        <p:nvSpPr>
          <p:cNvPr id="11" name="Google Shape;11;p1"/>
          <p:cNvSpPr/>
          <p:nvPr/>
        </p:nvSpPr>
        <p:spPr>
          <a:xfrm flipH="1" rot="5400000">
            <a:off x="-1355560" y="2530602"/>
            <a:ext cx="5143500" cy="82296"/>
          </a:xfrm>
          <a:prstGeom prst="rect">
            <a:avLst/>
          </a:prstGeom>
          <a:gradFill>
            <a:gsLst>
              <a:gs pos="0">
                <a:srgbClr val="00FFFF"/>
              </a:gs>
              <a:gs pos="7000">
                <a:srgbClr val="00FFFF"/>
              </a:gs>
              <a:gs pos="79000">
                <a:srgbClr val="F8C93E"/>
              </a:gs>
              <a:gs pos="100000">
                <a:srgbClr val="F8C93E"/>
              </a:gs>
            </a:gsLst>
            <a:lin ang="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nvGrpSpPr>
          <p:cNvPr id="12" name="Google Shape;12;p1"/>
          <p:cNvGrpSpPr/>
          <p:nvPr/>
        </p:nvGrpSpPr>
        <p:grpSpPr>
          <a:xfrm>
            <a:off x="8586872" y="158807"/>
            <a:ext cx="391937" cy="397790"/>
            <a:chOff x="11140977" y="745237"/>
            <a:chExt cx="522582" cy="530387"/>
          </a:xfrm>
        </p:grpSpPr>
        <p:sp>
          <p:nvSpPr>
            <p:cNvPr id="13" name="Google Shape;13;p1"/>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sp>
          <p:nvSpPr>
            <p:cNvPr id="14" name="Google Shape;14;p1"/>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anchorCtr="0" anchor="ctr" bIns="8725" lIns="17450" spcFirstLastPara="1" rIns="17450" wrap="square" tIns="8725">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chemeClr val="lt1"/>
                </a:solidFill>
                <a:latin typeface="Calibri"/>
                <a:ea typeface="Calibri"/>
                <a:cs typeface="Calibri"/>
                <a:sym typeface="Calibri"/>
              </a:endParaRPr>
            </a:p>
          </p:txBody>
        </p:sp>
      </p:grpSp>
      <p:sp>
        <p:nvSpPr>
          <p:cNvPr id="15" name="Google Shape;15;p1"/>
          <p:cNvSpPr txBox="1"/>
          <p:nvPr/>
        </p:nvSpPr>
        <p:spPr>
          <a:xfrm>
            <a:off x="4012442" y="4816361"/>
            <a:ext cx="4924143" cy="110607"/>
          </a:xfrm>
          <a:prstGeom prst="rect">
            <a:avLst/>
          </a:prstGeom>
          <a:noFill/>
          <a:ln>
            <a:noFill/>
          </a:ln>
        </p:spPr>
        <p:txBody>
          <a:bodyPr anchorCtr="0" anchor="t" bIns="8725" lIns="17450" spcFirstLastPara="1" rIns="17450" wrap="square" tIns="8725">
            <a:sp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F2F2F2"/>
                </a:solidFill>
                <a:latin typeface="Arial"/>
                <a:ea typeface="Arial"/>
                <a:cs typeface="Arial"/>
                <a:sym typeface="Arial"/>
              </a:rPr>
              <a:t>COLLEGE OF ENGINEERING AND COMPUTING</a:t>
            </a:r>
            <a:endParaRPr b="0" i="0" sz="300" u="none" cap="none" strike="noStrike">
              <a:solidFill>
                <a:srgbClr val="000000"/>
              </a:solidFill>
              <a:latin typeface="Arial"/>
              <a:ea typeface="Arial"/>
              <a:cs typeface="Arial"/>
              <a:sym typeface="Arial"/>
            </a:endParaRPr>
          </a:p>
        </p:txBody>
      </p:sp>
      <p:pic>
        <p:nvPicPr>
          <p:cNvPr descr="A close up of a sign&#10;&#10;Description automatically generated" id="16" name="Google Shape;16;p1"/>
          <p:cNvPicPr preferRelativeResize="0"/>
          <p:nvPr/>
        </p:nvPicPr>
        <p:blipFill rotWithShape="1">
          <a:blip r:embed="rId2">
            <a:alphaModFix/>
          </a:blip>
          <a:srcRect b="0" l="0" r="0" t="0"/>
          <a:stretch/>
        </p:blipFill>
        <p:spPr>
          <a:xfrm>
            <a:off x="228606" y="4566839"/>
            <a:ext cx="568976" cy="4885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4" name="Shape 5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2"/>
          <p:cNvSpPr txBox="1"/>
          <p:nvPr/>
        </p:nvSpPr>
        <p:spPr>
          <a:xfrm>
            <a:off x="1522950" y="160763"/>
            <a:ext cx="6098100" cy="387000"/>
          </a:xfrm>
          <a:prstGeom prst="rect">
            <a:avLst/>
          </a:prstGeom>
          <a:noFill/>
          <a:ln>
            <a:noFill/>
          </a:ln>
        </p:spPr>
        <p:txBody>
          <a:bodyPr anchorCtr="0" anchor="t" bIns="8725" lIns="17450" spcFirstLastPara="1" rIns="17450" wrap="square" tIns="8725">
            <a:spAutoFit/>
          </a:bodyPr>
          <a:lstStyle/>
          <a:p>
            <a:pPr indent="0" lvl="0" marL="0" marR="0" rtl="0" algn="ctr">
              <a:spcBef>
                <a:spcPts val="0"/>
              </a:spcBef>
              <a:spcAft>
                <a:spcPts val="0"/>
              </a:spcAft>
              <a:buNone/>
            </a:pPr>
            <a:r>
              <a:rPr b="1" lang="en">
                <a:solidFill>
                  <a:schemeClr val="lt1"/>
                </a:solidFill>
              </a:rPr>
              <a:t>Knight Foundation School of Computing and Information Sciences</a:t>
            </a:r>
            <a:endParaRPr b="1">
              <a:solidFill>
                <a:schemeClr val="lt1"/>
              </a:solidFill>
            </a:endParaRPr>
          </a:p>
          <a:p>
            <a:pPr indent="0" lvl="0" marL="0" marR="0" rtl="0" algn="ctr">
              <a:spcBef>
                <a:spcPts val="0"/>
              </a:spcBef>
              <a:spcAft>
                <a:spcPts val="0"/>
              </a:spcAft>
              <a:buNone/>
            </a:pPr>
            <a:r>
              <a:rPr i="1" lang="en" sz="1000">
                <a:solidFill>
                  <a:schemeClr val="lt1"/>
                </a:solidFill>
              </a:rPr>
              <a:t>Fall 2022</a:t>
            </a:r>
            <a:r>
              <a:rPr i="1" lang="en" sz="1000">
                <a:solidFill>
                  <a:schemeClr val="lt1"/>
                </a:solidFill>
                <a:latin typeface="Arial"/>
                <a:ea typeface="Arial"/>
                <a:cs typeface="Arial"/>
                <a:sym typeface="Arial"/>
              </a:rPr>
              <a:t> </a:t>
            </a:r>
            <a:r>
              <a:rPr i="1" lang="en" sz="1000">
                <a:solidFill>
                  <a:schemeClr val="lt1"/>
                </a:solidFill>
              </a:rPr>
              <a:t>Capstone 1 </a:t>
            </a:r>
            <a:r>
              <a:rPr i="1" lang="en" sz="1000">
                <a:solidFill>
                  <a:schemeClr val="lt1"/>
                </a:solidFill>
                <a:latin typeface="Arial"/>
                <a:ea typeface="Arial"/>
                <a:cs typeface="Arial"/>
                <a:sym typeface="Arial"/>
              </a:rPr>
              <a:t>Project </a:t>
            </a:r>
            <a:endParaRPr sz="300"/>
          </a:p>
        </p:txBody>
      </p:sp>
      <p:sp>
        <p:nvSpPr>
          <p:cNvPr id="74" name="Google Shape;74;p12"/>
          <p:cNvSpPr txBox="1"/>
          <p:nvPr/>
        </p:nvSpPr>
        <p:spPr>
          <a:xfrm>
            <a:off x="2707050" y="623963"/>
            <a:ext cx="3729900" cy="603000"/>
          </a:xfrm>
          <a:prstGeom prst="rect">
            <a:avLst/>
          </a:prstGeom>
          <a:noFill/>
          <a:ln>
            <a:noFill/>
          </a:ln>
        </p:spPr>
        <p:txBody>
          <a:bodyPr anchorCtr="0" anchor="t" bIns="7050" lIns="14125" spcFirstLastPara="1" rIns="14125" wrap="square" tIns="7050">
            <a:spAutoFit/>
          </a:bodyPr>
          <a:lstStyle/>
          <a:p>
            <a:pPr indent="0" lvl="0" marL="0" rtl="0" algn="ctr">
              <a:spcBef>
                <a:spcPts val="0"/>
              </a:spcBef>
              <a:spcAft>
                <a:spcPts val="0"/>
              </a:spcAft>
              <a:buClr>
                <a:srgbClr val="00FFFF"/>
              </a:buClr>
              <a:buSzPts val="1900"/>
              <a:buFont typeface="Arial"/>
              <a:buNone/>
            </a:pPr>
            <a:r>
              <a:rPr b="1" lang="en" sz="1500">
                <a:solidFill>
                  <a:srgbClr val="00FFFF"/>
                </a:solidFill>
              </a:rPr>
              <a:t>Vocabulary-In-Reading Study</a:t>
            </a:r>
            <a:endParaRPr b="1" sz="1500">
              <a:solidFill>
                <a:srgbClr val="00FFFF"/>
              </a:solidFill>
            </a:endParaRPr>
          </a:p>
          <a:p>
            <a:pPr indent="0" lvl="0" marL="0" rtl="0" algn="ctr">
              <a:spcBef>
                <a:spcPts val="0"/>
              </a:spcBef>
              <a:spcAft>
                <a:spcPts val="0"/>
              </a:spcAft>
              <a:buClr>
                <a:srgbClr val="00FFFF"/>
              </a:buClr>
              <a:buSzPts val="1900"/>
              <a:buFont typeface="Arial"/>
              <a:buNone/>
            </a:pPr>
            <a:r>
              <a:t/>
            </a:r>
            <a:endParaRPr b="1" sz="200">
              <a:solidFill>
                <a:srgbClr val="00FFFF"/>
              </a:solidFill>
            </a:endParaRPr>
          </a:p>
          <a:p>
            <a:pPr indent="0" lvl="0" marL="0" marR="0" rtl="0" algn="ctr">
              <a:spcBef>
                <a:spcPts val="0"/>
              </a:spcBef>
              <a:spcAft>
                <a:spcPts val="0"/>
              </a:spcAft>
              <a:buClr>
                <a:schemeClr val="lt1"/>
              </a:buClr>
              <a:buSzPts val="700"/>
              <a:buFont typeface="Arial"/>
              <a:buNone/>
            </a:pPr>
            <a:r>
              <a:rPr b="1" lang="en" sz="700">
                <a:solidFill>
                  <a:schemeClr val="lt1"/>
                </a:solidFill>
                <a:latin typeface="Arial"/>
                <a:ea typeface="Arial"/>
                <a:cs typeface="Arial"/>
                <a:sym typeface="Arial"/>
              </a:rPr>
              <a:t>Students: </a:t>
            </a:r>
            <a:r>
              <a:rPr lang="en" sz="700">
                <a:solidFill>
                  <a:schemeClr val="lt1"/>
                </a:solidFill>
              </a:rPr>
              <a:t>Adrian Bustos, Denae Miller, Evers Perez, Gino Surace, Gentman Tan</a:t>
            </a:r>
            <a:endParaRPr sz="700">
              <a:solidFill>
                <a:schemeClr val="lt1"/>
              </a:solidFill>
            </a:endParaRPr>
          </a:p>
          <a:p>
            <a:pPr indent="0" lvl="0" marL="0" marR="0" rtl="0" algn="ctr">
              <a:spcBef>
                <a:spcPts val="0"/>
              </a:spcBef>
              <a:spcAft>
                <a:spcPts val="0"/>
              </a:spcAft>
              <a:buClr>
                <a:schemeClr val="lt1"/>
              </a:buClr>
              <a:buSzPts val="700"/>
              <a:buFont typeface="Arial"/>
              <a:buNone/>
            </a:pPr>
            <a:r>
              <a:rPr b="1" lang="en" sz="700">
                <a:solidFill>
                  <a:schemeClr val="lt1"/>
                </a:solidFill>
                <a:latin typeface="Arial"/>
                <a:ea typeface="Arial"/>
                <a:cs typeface="Arial"/>
                <a:sym typeface="Arial"/>
              </a:rPr>
              <a:t>Mentor:</a:t>
            </a:r>
            <a:r>
              <a:rPr b="1" i="1" lang="en" sz="700">
                <a:solidFill>
                  <a:schemeClr val="lt1"/>
                </a:solidFill>
                <a:latin typeface="Arial"/>
                <a:ea typeface="Arial"/>
                <a:cs typeface="Arial"/>
                <a:sym typeface="Arial"/>
              </a:rPr>
              <a:t> </a:t>
            </a:r>
            <a:r>
              <a:rPr i="1" lang="en" sz="700">
                <a:solidFill>
                  <a:schemeClr val="lt1"/>
                </a:solidFill>
              </a:rPr>
              <a:t>Dr. Eric Dwyer</a:t>
            </a:r>
            <a:endParaRPr i="1" sz="700">
              <a:solidFill>
                <a:schemeClr val="lt1"/>
              </a:solidFill>
            </a:endParaRPr>
          </a:p>
          <a:p>
            <a:pPr indent="0" lvl="0" marL="0" marR="0" rtl="0" algn="ctr">
              <a:spcBef>
                <a:spcPts val="0"/>
              </a:spcBef>
              <a:spcAft>
                <a:spcPts val="0"/>
              </a:spcAft>
              <a:buClr>
                <a:schemeClr val="lt1"/>
              </a:buClr>
              <a:buSzPts val="700"/>
              <a:buFont typeface="Arial"/>
              <a:buNone/>
            </a:pPr>
            <a:r>
              <a:rPr b="1" lang="en" sz="700">
                <a:solidFill>
                  <a:schemeClr val="lt1"/>
                </a:solidFill>
                <a:latin typeface="Arial"/>
                <a:ea typeface="Arial"/>
                <a:cs typeface="Arial"/>
                <a:sym typeface="Arial"/>
              </a:rPr>
              <a:t>Instructor/Faculty:</a:t>
            </a:r>
            <a:r>
              <a:rPr b="1" i="1" lang="en" sz="700">
                <a:solidFill>
                  <a:schemeClr val="lt1"/>
                </a:solidFill>
                <a:latin typeface="Arial"/>
                <a:ea typeface="Arial"/>
                <a:cs typeface="Arial"/>
                <a:sym typeface="Arial"/>
              </a:rPr>
              <a:t> </a:t>
            </a:r>
            <a:r>
              <a:rPr b="1" i="1" lang="en" sz="700">
                <a:solidFill>
                  <a:schemeClr val="lt1"/>
                </a:solidFill>
              </a:rPr>
              <a:t>Dr. </a:t>
            </a:r>
            <a:r>
              <a:rPr i="1" lang="en" sz="700">
                <a:solidFill>
                  <a:schemeClr val="lt1"/>
                </a:solidFill>
              </a:rPr>
              <a:t>Seyedmasoud Sadjadi</a:t>
            </a:r>
            <a:r>
              <a:rPr lang="en" sz="700">
                <a:solidFill>
                  <a:schemeClr val="lt1"/>
                </a:solidFill>
              </a:rPr>
              <a:t>,</a:t>
            </a:r>
            <a:r>
              <a:rPr i="1" lang="en" sz="700">
                <a:solidFill>
                  <a:schemeClr val="lt1"/>
                </a:solidFill>
              </a:rPr>
              <a:t> </a:t>
            </a:r>
            <a:r>
              <a:rPr lang="en" sz="700">
                <a:solidFill>
                  <a:schemeClr val="lt1"/>
                </a:solidFill>
              </a:rPr>
              <a:t>Florida International University</a:t>
            </a:r>
            <a:endParaRPr i="1" sz="700">
              <a:solidFill>
                <a:schemeClr val="lt1"/>
              </a:solidFill>
            </a:endParaRPr>
          </a:p>
        </p:txBody>
      </p:sp>
      <p:sp>
        <p:nvSpPr>
          <p:cNvPr id="75" name="Google Shape;75;p12"/>
          <p:cNvSpPr txBox="1"/>
          <p:nvPr/>
        </p:nvSpPr>
        <p:spPr>
          <a:xfrm>
            <a:off x="1679620" y="4836993"/>
            <a:ext cx="4467600" cy="168300"/>
          </a:xfrm>
          <a:prstGeom prst="rect">
            <a:avLst/>
          </a:prstGeom>
          <a:noFill/>
          <a:ln>
            <a:noFill/>
          </a:ln>
        </p:spPr>
        <p:txBody>
          <a:bodyPr anchorCtr="0" anchor="t" bIns="7050" lIns="14125" spcFirstLastPara="1" rIns="14125" wrap="square" tIns="7050">
            <a:spAutoFit/>
          </a:bodyPr>
          <a:lstStyle/>
          <a:p>
            <a:pPr indent="0" lvl="0" marL="0" marR="0" rtl="0" algn="l">
              <a:spcBef>
                <a:spcPts val="0"/>
              </a:spcBef>
              <a:spcAft>
                <a:spcPts val="0"/>
              </a:spcAft>
              <a:buClr>
                <a:srgbClr val="3333CC"/>
              </a:buClr>
              <a:buSzPts val="500"/>
              <a:buFont typeface="Arial"/>
              <a:buNone/>
            </a:pPr>
            <a:r>
              <a:rPr lang="en" sz="500">
                <a:solidFill>
                  <a:schemeClr val="lt2"/>
                </a:solidFill>
                <a:latin typeface="Arial"/>
                <a:ea typeface="Arial"/>
                <a:cs typeface="Arial"/>
                <a:sym typeface="Arial"/>
              </a:rPr>
              <a:t>The material presented in this poster is based upon the work supported by </a:t>
            </a:r>
            <a:r>
              <a:rPr lang="en" sz="500">
                <a:solidFill>
                  <a:schemeClr val="lt2"/>
                </a:solidFill>
              </a:rPr>
              <a:t>Dr. Eric Dwyer</a:t>
            </a:r>
            <a:r>
              <a:rPr lang="en" sz="500">
                <a:solidFill>
                  <a:schemeClr val="lt2"/>
                </a:solidFill>
                <a:latin typeface="Arial"/>
                <a:ea typeface="Arial"/>
                <a:cs typeface="Arial"/>
                <a:sym typeface="Arial"/>
              </a:rPr>
              <a:t>. We thank </a:t>
            </a:r>
            <a:r>
              <a:rPr lang="en" sz="500">
                <a:solidFill>
                  <a:schemeClr val="lt2"/>
                </a:solidFill>
              </a:rPr>
              <a:t>Dr. Dwyer</a:t>
            </a:r>
            <a:r>
              <a:rPr lang="en" sz="500">
                <a:solidFill>
                  <a:schemeClr val="lt2"/>
                </a:solidFill>
                <a:latin typeface="Arial"/>
                <a:ea typeface="Arial"/>
                <a:cs typeface="Arial"/>
                <a:sym typeface="Arial"/>
              </a:rPr>
              <a:t> for his assistance and mentorship that </a:t>
            </a:r>
            <a:r>
              <a:rPr lang="en" sz="500">
                <a:solidFill>
                  <a:schemeClr val="lt2"/>
                </a:solidFill>
              </a:rPr>
              <a:t>we </a:t>
            </a:r>
            <a:r>
              <a:rPr lang="en" sz="500">
                <a:solidFill>
                  <a:schemeClr val="lt2"/>
                </a:solidFill>
                <a:latin typeface="Arial"/>
                <a:ea typeface="Arial"/>
                <a:cs typeface="Arial"/>
                <a:sym typeface="Arial"/>
              </a:rPr>
              <a:t>received throughout the project.</a:t>
            </a:r>
            <a:endParaRPr sz="300"/>
          </a:p>
        </p:txBody>
      </p:sp>
      <p:sp>
        <p:nvSpPr>
          <p:cNvPr id="76" name="Google Shape;76;p12"/>
          <p:cNvSpPr txBox="1"/>
          <p:nvPr/>
        </p:nvSpPr>
        <p:spPr>
          <a:xfrm>
            <a:off x="1679620" y="4691256"/>
            <a:ext cx="953700" cy="106500"/>
          </a:xfrm>
          <a:prstGeom prst="rect">
            <a:avLst/>
          </a:prstGeom>
          <a:noFill/>
          <a:ln>
            <a:noFill/>
          </a:ln>
        </p:spPr>
        <p:txBody>
          <a:bodyPr anchorCtr="0" anchor="t" bIns="7050" lIns="14125" spcFirstLastPara="1" rIns="14125" wrap="square" tIns="7050">
            <a:spAutoFit/>
          </a:bodyPr>
          <a:lstStyle/>
          <a:p>
            <a:pPr indent="0" lvl="0" marL="0" marR="0" rtl="0" algn="ctr">
              <a:spcBef>
                <a:spcPts val="0"/>
              </a:spcBef>
              <a:spcAft>
                <a:spcPts val="0"/>
              </a:spcAft>
              <a:buNone/>
            </a:pPr>
            <a:r>
              <a:rPr b="1" lang="en" sz="600">
                <a:solidFill>
                  <a:srgbClr val="00FFFF"/>
                </a:solidFill>
                <a:latin typeface="Arial"/>
                <a:ea typeface="Arial"/>
                <a:cs typeface="Arial"/>
                <a:sym typeface="Arial"/>
              </a:rPr>
              <a:t>ACKNOWLEDGEMENT</a:t>
            </a:r>
            <a:endParaRPr sz="300"/>
          </a:p>
        </p:txBody>
      </p:sp>
      <p:sp>
        <p:nvSpPr>
          <p:cNvPr id="77" name="Google Shape;77;p12"/>
          <p:cNvSpPr txBox="1"/>
          <p:nvPr/>
        </p:nvSpPr>
        <p:spPr>
          <a:xfrm>
            <a:off x="4143297" y="1418667"/>
            <a:ext cx="857400" cy="137400"/>
          </a:xfrm>
          <a:prstGeom prst="rect">
            <a:avLst/>
          </a:prstGeom>
          <a:noFill/>
          <a:ln>
            <a:noFill/>
          </a:ln>
        </p:spPr>
        <p:txBody>
          <a:bodyPr anchorCtr="0" anchor="t" bIns="7050" lIns="14125" spcFirstLastPara="1" rIns="14125" wrap="square" tIns="7050">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Initial Work</a:t>
            </a:r>
            <a:endParaRPr b="0" i="0" sz="800" u="none" cap="none" strike="noStrike">
              <a:solidFill>
                <a:schemeClr val="lt1"/>
              </a:solidFill>
              <a:latin typeface="Arial"/>
              <a:ea typeface="Arial"/>
              <a:cs typeface="Arial"/>
              <a:sym typeface="Arial"/>
            </a:endParaRPr>
          </a:p>
        </p:txBody>
      </p:sp>
      <p:sp>
        <p:nvSpPr>
          <p:cNvPr id="78" name="Google Shape;78;p12"/>
          <p:cNvSpPr txBox="1"/>
          <p:nvPr/>
        </p:nvSpPr>
        <p:spPr>
          <a:xfrm>
            <a:off x="609000" y="2896242"/>
            <a:ext cx="2019000" cy="137400"/>
          </a:xfrm>
          <a:prstGeom prst="rect">
            <a:avLst/>
          </a:prstGeom>
          <a:noFill/>
          <a:ln>
            <a:noFill/>
          </a:ln>
        </p:spPr>
        <p:txBody>
          <a:bodyPr anchorCtr="0" anchor="t" bIns="9125" lIns="18275" spcFirstLastPara="1" rIns="18275" wrap="square" tIns="912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Improved Search Function</a:t>
            </a:r>
            <a:endParaRPr b="1" i="0" sz="800" u="none" cap="none" strike="noStrike">
              <a:solidFill>
                <a:schemeClr val="lt1"/>
              </a:solidFill>
              <a:latin typeface="Arial"/>
              <a:ea typeface="Arial"/>
              <a:cs typeface="Arial"/>
              <a:sym typeface="Arial"/>
            </a:endParaRPr>
          </a:p>
        </p:txBody>
      </p:sp>
      <p:sp>
        <p:nvSpPr>
          <p:cNvPr id="79" name="Google Shape;79;p12"/>
          <p:cNvSpPr txBox="1"/>
          <p:nvPr/>
        </p:nvSpPr>
        <p:spPr>
          <a:xfrm>
            <a:off x="3916500" y="2891850"/>
            <a:ext cx="1311000" cy="137400"/>
          </a:xfrm>
          <a:prstGeom prst="rect">
            <a:avLst/>
          </a:prstGeom>
          <a:noFill/>
          <a:ln>
            <a:noFill/>
          </a:ln>
        </p:spPr>
        <p:txBody>
          <a:bodyPr anchorCtr="0" anchor="t" bIns="9125" lIns="18275" spcFirstLastPara="1" rIns="18275" wrap="square" tIns="912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New Features</a:t>
            </a:r>
            <a:endParaRPr b="1" i="0" sz="800" u="none" cap="none" strike="noStrike">
              <a:solidFill>
                <a:schemeClr val="lt1"/>
              </a:solidFill>
              <a:latin typeface="Arial"/>
              <a:ea typeface="Arial"/>
              <a:cs typeface="Arial"/>
              <a:sym typeface="Arial"/>
            </a:endParaRPr>
          </a:p>
        </p:txBody>
      </p:sp>
      <p:sp>
        <p:nvSpPr>
          <p:cNvPr id="80" name="Google Shape;80;p12"/>
          <p:cNvSpPr txBox="1"/>
          <p:nvPr/>
        </p:nvSpPr>
        <p:spPr>
          <a:xfrm>
            <a:off x="6846900" y="2896242"/>
            <a:ext cx="1357200" cy="137400"/>
          </a:xfrm>
          <a:prstGeom prst="rect">
            <a:avLst/>
          </a:prstGeom>
          <a:noFill/>
          <a:ln>
            <a:noFill/>
          </a:ln>
        </p:spPr>
        <p:txBody>
          <a:bodyPr anchorCtr="0" anchor="t" bIns="7050" lIns="14125" spcFirstLastPara="1" rIns="14125" wrap="square" tIns="7050">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Further Improvements</a:t>
            </a:r>
            <a:endParaRPr b="0" i="0" sz="500" u="none" cap="none" strike="noStrike">
              <a:solidFill>
                <a:schemeClr val="lt1"/>
              </a:solidFill>
              <a:latin typeface="Arial"/>
              <a:ea typeface="Arial"/>
              <a:cs typeface="Arial"/>
              <a:sym typeface="Arial"/>
            </a:endParaRPr>
          </a:p>
        </p:txBody>
      </p:sp>
      <p:pic>
        <p:nvPicPr>
          <p:cNvPr id="81" name="Google Shape;81;p12"/>
          <p:cNvPicPr preferRelativeResize="0"/>
          <p:nvPr/>
        </p:nvPicPr>
        <p:blipFill rotWithShape="1">
          <a:blip r:embed="rId4">
            <a:alphaModFix/>
          </a:blip>
          <a:srcRect b="0" l="0" r="0" t="0"/>
          <a:stretch/>
        </p:blipFill>
        <p:spPr>
          <a:xfrm>
            <a:off x="47623" y="96498"/>
            <a:ext cx="857250" cy="515533"/>
          </a:xfrm>
          <a:prstGeom prst="rect">
            <a:avLst/>
          </a:prstGeom>
          <a:noFill/>
          <a:ln>
            <a:noFill/>
          </a:ln>
        </p:spPr>
      </p:pic>
      <p:sp>
        <p:nvSpPr>
          <p:cNvPr id="82" name="Google Shape;82;p12"/>
          <p:cNvSpPr txBox="1"/>
          <p:nvPr/>
        </p:nvSpPr>
        <p:spPr>
          <a:xfrm>
            <a:off x="3402150" y="1598958"/>
            <a:ext cx="2339700" cy="1159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00"/>
              <a:buFont typeface="Arial"/>
              <a:buNone/>
            </a:pPr>
            <a:r>
              <a:rPr lang="en" sz="700">
                <a:solidFill>
                  <a:schemeClr val="lt1"/>
                </a:solidFill>
              </a:rPr>
              <a:t>Once we </a:t>
            </a:r>
            <a:r>
              <a:rPr lang="en" sz="700">
                <a:solidFill>
                  <a:schemeClr val="lt1"/>
                </a:solidFill>
              </a:rPr>
              <a:t>received</a:t>
            </a:r>
            <a:r>
              <a:rPr lang="en" sz="700">
                <a:solidFill>
                  <a:schemeClr val="lt1"/>
                </a:solidFill>
              </a:rPr>
              <a:t> the source files and documentation of the previous group, we began watching the tutorials they had created, to install the proper framework needed to run the app correctly. After that, we analyzed the code provided and the technologies used by the app. Finally to aid in our development, and that of future iterations, we set up a Github account and repository to </a:t>
            </a:r>
            <a:r>
              <a:rPr lang="en" sz="700">
                <a:solidFill>
                  <a:schemeClr val="lt1"/>
                </a:solidFill>
              </a:rPr>
              <a:t>easily</a:t>
            </a:r>
            <a:r>
              <a:rPr lang="en" sz="700">
                <a:solidFill>
                  <a:schemeClr val="lt1"/>
                </a:solidFill>
              </a:rPr>
              <a:t> pass ownership to the product owner after the project ends.</a:t>
            </a:r>
            <a:endParaRPr sz="700">
              <a:solidFill>
                <a:schemeClr val="lt1"/>
              </a:solidFill>
            </a:endParaRPr>
          </a:p>
          <a:p>
            <a:pPr indent="0" lvl="0" marL="0" rtl="0" algn="l">
              <a:spcBef>
                <a:spcPts val="0"/>
              </a:spcBef>
              <a:spcAft>
                <a:spcPts val="0"/>
              </a:spcAft>
              <a:buClr>
                <a:schemeClr val="dk1"/>
              </a:buClr>
              <a:buSzPts val="900"/>
              <a:buFont typeface="Arial"/>
              <a:buNone/>
            </a:pPr>
            <a:r>
              <a:t/>
            </a:r>
            <a:endParaRPr sz="700">
              <a:solidFill>
                <a:schemeClr val="lt1"/>
              </a:solidFill>
            </a:endParaRPr>
          </a:p>
        </p:txBody>
      </p:sp>
      <p:sp>
        <p:nvSpPr>
          <p:cNvPr id="83" name="Google Shape;83;p12"/>
          <p:cNvSpPr txBox="1"/>
          <p:nvPr/>
        </p:nvSpPr>
        <p:spPr>
          <a:xfrm>
            <a:off x="448650" y="3101988"/>
            <a:ext cx="2339700" cy="1262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lt1"/>
                </a:solidFill>
              </a:rPr>
              <a:t>Several changes were made to the search function this iteration. An issue where words would be placed in the wrong category when they appeared in multiple lists was corrected. We assigned each category a priority. When searched for, words are given the</a:t>
            </a:r>
            <a:r>
              <a:rPr lang="en" sz="700">
                <a:solidFill>
                  <a:schemeClr val="lt1"/>
                </a:solidFill>
              </a:rPr>
              <a:t> highest priority category possible. Also, the ability to search for the beginning of a word and to find matching words was implemented. Finally, redundant search methods in the back-end were pruned and merged into one, improving time-efficiency. </a:t>
            </a:r>
            <a:endParaRPr sz="700">
              <a:solidFill>
                <a:schemeClr val="lt1"/>
              </a:solidFill>
            </a:endParaRPr>
          </a:p>
        </p:txBody>
      </p:sp>
      <p:sp>
        <p:nvSpPr>
          <p:cNvPr id="84" name="Google Shape;84;p12"/>
          <p:cNvSpPr txBox="1"/>
          <p:nvPr/>
        </p:nvSpPr>
        <p:spPr>
          <a:xfrm>
            <a:off x="6676675" y="1659713"/>
            <a:ext cx="2141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t/>
            </a:r>
            <a:endParaRPr sz="700">
              <a:solidFill>
                <a:schemeClr val="lt1"/>
              </a:solidFill>
            </a:endParaRPr>
          </a:p>
        </p:txBody>
      </p:sp>
      <p:sp>
        <p:nvSpPr>
          <p:cNvPr id="85" name="Google Shape;85;p12"/>
          <p:cNvSpPr txBox="1"/>
          <p:nvPr/>
        </p:nvSpPr>
        <p:spPr>
          <a:xfrm>
            <a:off x="448638" y="1598958"/>
            <a:ext cx="2339700" cy="1159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700">
                <a:solidFill>
                  <a:schemeClr val="lt1"/>
                </a:solidFill>
              </a:rPr>
              <a:t>Vocabulary-In-Reading Study, or VIRS, is a program designed to help teachers better select text when teaching ESOL students. Text can be uploaded to the app where it’s analyzed and compared to lists of the most frequently used words in the english language, broken down into various categories. For this project we were asked to streamline the search function, correct an issue with word categorization during analysis, and implement several GUI changes.</a:t>
            </a:r>
            <a:endParaRPr sz="7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lt1"/>
              </a:solidFill>
            </a:endParaRPr>
          </a:p>
          <a:p>
            <a:pPr indent="0" lvl="0" marL="0" marR="0" rtl="0" algn="l">
              <a:lnSpc>
                <a:spcPct val="100000"/>
              </a:lnSpc>
              <a:spcBef>
                <a:spcPts val="0"/>
              </a:spcBef>
              <a:spcAft>
                <a:spcPts val="0"/>
              </a:spcAft>
              <a:buClr>
                <a:srgbClr val="000000"/>
              </a:buClr>
              <a:buSzPts val="900"/>
              <a:buFont typeface="Arial"/>
              <a:buNone/>
            </a:pPr>
            <a:r>
              <a:t/>
            </a:r>
            <a:endParaRPr sz="700">
              <a:solidFill>
                <a:schemeClr val="lt1"/>
              </a:solidFill>
            </a:endParaRPr>
          </a:p>
        </p:txBody>
      </p:sp>
      <p:sp>
        <p:nvSpPr>
          <p:cNvPr id="86" name="Google Shape;86;p12"/>
          <p:cNvSpPr txBox="1"/>
          <p:nvPr/>
        </p:nvSpPr>
        <p:spPr>
          <a:xfrm>
            <a:off x="6355662" y="1595375"/>
            <a:ext cx="2339700" cy="1159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700">
                <a:solidFill>
                  <a:schemeClr val="lt1"/>
                </a:solidFill>
              </a:rPr>
              <a:t>Several of the features requested centered around improving the usability and visuals of the app. The simplest was changing the colors used when displaying the category of a word in analyzed text. We also adjusted positioning of buttons on the site to allow for convenient browsing. The statistical analysis feature of website was fixed for accuracy. </a:t>
            </a:r>
            <a:r>
              <a:rPr lang="en" sz="700">
                <a:solidFill>
                  <a:schemeClr val="lt1"/>
                </a:solidFill>
              </a:rPr>
              <a:t>Additionally, w</a:t>
            </a:r>
            <a:r>
              <a:rPr lang="en" sz="700">
                <a:solidFill>
                  <a:schemeClr val="lt1"/>
                </a:solidFill>
              </a:rPr>
              <a:t>hen searching for a word directly, a hoverbox appears when filtering by category, giving details as to what each category contains.</a:t>
            </a:r>
            <a:endParaRPr sz="700">
              <a:solidFill>
                <a:schemeClr val="lt1"/>
              </a:solidFill>
              <a:highlight>
                <a:srgbClr val="FF0000"/>
              </a:highlight>
            </a:endParaRPr>
          </a:p>
        </p:txBody>
      </p:sp>
      <p:sp>
        <p:nvSpPr>
          <p:cNvPr id="87" name="Google Shape;87;p12"/>
          <p:cNvSpPr txBox="1"/>
          <p:nvPr/>
        </p:nvSpPr>
        <p:spPr>
          <a:xfrm>
            <a:off x="3402150" y="3101988"/>
            <a:ext cx="2339700" cy="1262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36575">
            <a:noAutofit/>
          </a:bodyPr>
          <a:lstStyle/>
          <a:p>
            <a:pPr indent="0" lvl="0" marL="0" rtl="0" algn="l">
              <a:spcBef>
                <a:spcPts val="0"/>
              </a:spcBef>
              <a:spcAft>
                <a:spcPts val="0"/>
              </a:spcAft>
              <a:buClr>
                <a:schemeClr val="dk1"/>
              </a:buClr>
              <a:buSzPts val="1100"/>
              <a:buFont typeface="Arial"/>
              <a:buNone/>
            </a:pPr>
            <a:r>
              <a:rPr lang="en" sz="700">
                <a:solidFill>
                  <a:schemeClr val="lt1"/>
                </a:solidFill>
              </a:rPr>
              <a:t>Two new features were successfully added to the app under our supervision. The first is the “Cite Us” function, a button that when clicked, copies a research citation of the site to the users clipboard. The second feature is a new page containing download links for each word category. Lastly, one more feature was planned and started, but we were unable to </a:t>
            </a:r>
            <a:r>
              <a:rPr lang="en" sz="700">
                <a:solidFill>
                  <a:schemeClr val="lt1"/>
                </a:solidFill>
              </a:rPr>
              <a:t>realize </a:t>
            </a:r>
            <a:r>
              <a:rPr lang="en" sz="700">
                <a:solidFill>
                  <a:schemeClr val="lt1"/>
                </a:solidFill>
              </a:rPr>
              <a:t>its implementation on time: filtration of words by grade level. Only a drop-down menu, with grade levels was made, without necessary backend code to run function.</a:t>
            </a:r>
            <a:endParaRPr sz="700">
              <a:solidFill>
                <a:schemeClr val="lt1"/>
              </a:solidFill>
            </a:endParaRPr>
          </a:p>
        </p:txBody>
      </p:sp>
      <p:sp>
        <p:nvSpPr>
          <p:cNvPr id="88" name="Google Shape;88;p12"/>
          <p:cNvSpPr txBox="1"/>
          <p:nvPr/>
        </p:nvSpPr>
        <p:spPr>
          <a:xfrm>
            <a:off x="6355662" y="3101988"/>
            <a:ext cx="2339700" cy="1262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lt1"/>
                </a:solidFill>
              </a:rPr>
              <a:t>One </a:t>
            </a:r>
            <a:r>
              <a:rPr lang="en" sz="700">
                <a:solidFill>
                  <a:schemeClr val="lt1"/>
                </a:solidFill>
              </a:rPr>
              <a:t>possible </a:t>
            </a:r>
            <a:r>
              <a:rPr lang="en" sz="700">
                <a:solidFill>
                  <a:schemeClr val="lt1"/>
                </a:solidFill>
              </a:rPr>
              <a:t>avenue to further improve the app would be to update its framework. Parts of the app’s code run on Angular and Spring, which have </a:t>
            </a:r>
            <a:r>
              <a:rPr lang="en" sz="700">
                <a:solidFill>
                  <a:schemeClr val="lt1"/>
                </a:solidFill>
              </a:rPr>
              <a:t>received</a:t>
            </a:r>
            <a:r>
              <a:rPr lang="en" sz="700">
                <a:solidFill>
                  <a:schemeClr val="lt1"/>
                </a:solidFill>
              </a:rPr>
              <a:t> updates since its launch. Further development of the app requires the installation of out of date software. Another possibility is to look for ways to </a:t>
            </a:r>
            <a:r>
              <a:rPr lang="en" sz="700">
                <a:solidFill>
                  <a:schemeClr val="lt1"/>
                </a:solidFill>
              </a:rPr>
              <a:t>increase the security of the app. Two suggestions: (1) harden the database against SQL injection and (2) implement measures, which ensures users can’t gain unauthorized access to an admin account. </a:t>
            </a:r>
            <a:endParaRPr sz="700">
              <a:solidFill>
                <a:schemeClr val="lt1"/>
              </a:solidFill>
            </a:endParaRPr>
          </a:p>
        </p:txBody>
      </p:sp>
      <p:sp>
        <p:nvSpPr>
          <p:cNvPr id="89" name="Google Shape;89;p12"/>
          <p:cNvSpPr txBox="1"/>
          <p:nvPr/>
        </p:nvSpPr>
        <p:spPr>
          <a:xfrm>
            <a:off x="6720162" y="1418675"/>
            <a:ext cx="1610700" cy="137400"/>
          </a:xfrm>
          <a:prstGeom prst="rect">
            <a:avLst/>
          </a:prstGeom>
          <a:noFill/>
          <a:ln>
            <a:noFill/>
          </a:ln>
        </p:spPr>
        <p:txBody>
          <a:bodyPr anchorCtr="0" anchor="t" bIns="7050" lIns="14125" spcFirstLastPara="1" rIns="14125" wrap="square" tIns="7050">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GUI and QoL Improvements</a:t>
            </a:r>
            <a:endParaRPr b="0" i="0" sz="800" u="none" cap="none" strike="noStrike">
              <a:solidFill>
                <a:schemeClr val="lt1"/>
              </a:solidFill>
              <a:latin typeface="Arial"/>
              <a:ea typeface="Arial"/>
              <a:cs typeface="Arial"/>
              <a:sym typeface="Arial"/>
            </a:endParaRPr>
          </a:p>
        </p:txBody>
      </p:sp>
      <p:sp>
        <p:nvSpPr>
          <p:cNvPr id="90" name="Google Shape;90;p12"/>
          <p:cNvSpPr txBox="1"/>
          <p:nvPr/>
        </p:nvSpPr>
        <p:spPr>
          <a:xfrm>
            <a:off x="1189788" y="1418667"/>
            <a:ext cx="857400" cy="137400"/>
          </a:xfrm>
          <a:prstGeom prst="rect">
            <a:avLst/>
          </a:prstGeom>
          <a:noFill/>
          <a:ln>
            <a:noFill/>
          </a:ln>
        </p:spPr>
        <p:txBody>
          <a:bodyPr anchorCtr="0" anchor="t" bIns="7050" lIns="14125" spcFirstLastPara="1" rIns="14125" wrap="square" tIns="7050">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Introduction</a:t>
            </a:r>
            <a:endParaRPr b="0" i="0" sz="800" u="none" cap="none" strike="noStrike">
              <a:solidFill>
                <a:schemeClr val="lt1"/>
              </a:solidFill>
              <a:latin typeface="Arial"/>
              <a:ea typeface="Arial"/>
              <a:cs typeface="Arial"/>
              <a:sym typeface="Arial"/>
            </a:endParaRPr>
          </a:p>
        </p:txBody>
      </p:sp>
      <p:pic>
        <p:nvPicPr>
          <p:cNvPr id="91" name="Google Shape;91;p12"/>
          <p:cNvPicPr preferRelativeResize="0"/>
          <p:nvPr/>
        </p:nvPicPr>
        <p:blipFill rotWithShape="1">
          <a:blip r:embed="rId5">
            <a:alphaModFix/>
          </a:blip>
          <a:srcRect b="0" l="0" r="0" t="0"/>
          <a:stretch/>
        </p:blipFill>
        <p:spPr>
          <a:xfrm>
            <a:off x="8239125" y="96500"/>
            <a:ext cx="766125" cy="76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