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1" r:id="rId6"/>
    <p:sldId id="260" r:id="rId7"/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6B332-972F-4930-B189-E53A7EE3A52A}" v="7" dt="2025-04-09T22:59:53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216D-0F3B-295A-F05C-A650BAAA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99D11-72DD-DEF5-431A-99EF32B8D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285D6-A407-0310-8244-A807BCB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02EDD-30C7-401D-7C4D-0F25DCB2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1726F-F067-2ED5-C010-D5B58C02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21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9E000-F4AB-2A87-E895-597C3B1C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0F6C1E-C95B-D40C-0A44-A59E19FD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7EC5C-75BA-CBFC-25DE-7CD2B845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CBAD5-3EC0-E9AA-D90A-D7FFE744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01C83-FAA4-312A-627F-A638D462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14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270FE6-2C4C-9684-B3AD-D62B0E3E4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93DB9-1825-1426-4540-95FDA707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5E209-2B63-AB46-8D42-C5455DD6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FFC17-D337-B1D8-D364-56340EF1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F1AF4-9EB6-2280-29FD-84018DB8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4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84C1-4193-850B-6457-266608C9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FEAA6-E3A7-22EE-C060-28C7F4D9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340B5-89AA-FA76-F9E3-81466D46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28F65-1FAC-CF57-F336-DFC25E9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25027-3A0F-FFD3-6D4F-8A20BF35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7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264-3CED-4AAF-4EEE-463A6011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DFF60-39E9-28D3-5B04-BE329062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F622E-CCF9-AF27-4397-61E07E85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FFB470-8D0F-2390-42B8-F2A78079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D614B-6A5F-5957-FFAF-4D6BD9B1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0D729-2466-CE4C-2B0A-B3E32A44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3D152-259C-4AB3-F568-B2BFD2707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79DD3F-D798-CB64-7B11-A363A3FF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92410-0A48-DE40-A03D-AEE2D711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D0CD90-DCD9-3BEB-6A87-6C25A7F4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4E9DFE-AF88-7587-9ECD-E96C1D6D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43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4A70D-0F09-B7DF-3878-80E597B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6B78A-C863-B30F-7BD8-0BAE05B6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F0D83D-3DC8-3966-91CF-D485F2FB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10910A-1F28-C0CB-9C32-ACED11F2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1C8825-8301-0EC0-D758-B4D02549D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24513D-2968-A744-9D7F-1E4EB967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91DC43-469A-7AC1-EDFF-573D16B6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4C43B6-6CBB-0FCE-FDDA-02E39D0F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1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F7CF-CD3C-922C-595D-8EFD79CD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1CA7B-1271-7E32-F8FF-7E011A10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D3082A-F803-C16C-61FB-37F5388F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C34C09-ACCD-B005-1CC5-60679DA3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13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A0FA88-DF68-5C2A-F350-9F899012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21189B-687C-9CAB-9C0D-77961C56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29B150-F6A0-64BE-6F9D-E3F28252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40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95D7-209E-BCCB-D63A-D300F7B9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B56D-84D0-8F67-D1F6-0208E664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AF05E2-7967-291C-4C32-14961E2B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506BED-F8B6-6E10-9735-15980B9C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4AB10-1647-B902-A509-B0E91D33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A21F22-70DD-D757-1987-D4C2ABB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43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500BD-1381-60C2-B0B6-A62257C7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8EB47F-933E-6A9B-CA81-D52A6DF42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D9E04F-DF9E-670C-B16F-BC87B99C4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9D124F-D907-3A37-B419-FB017A0D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21474-5B2B-523E-8CC9-84207EE7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8E14FE-A522-EB89-37E8-300DDA50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1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26E20E-9920-3D7D-1BB1-5D329C2A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230EB-432B-FB5D-A06F-7EA8475B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3E017-A578-0997-3BCF-98415D41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D6BDB-0383-49F2-846C-77A6C74EE357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564F8-B856-43CF-6E40-F5C91E0E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34B09-676E-CDD0-3FD9-221F2BE40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DF1ED-6993-4819-A1FB-03FF55BDFE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95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E6EA3EE-8055-97C5-23B3-5F382C5BFC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1" y="0"/>
            <a:chExt cx="12192000" cy="68580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D430E97F-16FA-1A17-D4E9-90323C738D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" y="0"/>
              <a:ext cx="12191980" cy="6857985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8212AB3E-6AEF-EA02-0AD4-B56260E403A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" y="0"/>
              <a:ext cx="6010402" cy="68580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E59ACD35-851C-2310-403B-973B1D7A93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84" y="1794815"/>
            <a:ext cx="518204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800" dirty="0" err="1"/>
              <a:t>Diagrama</a:t>
            </a:r>
            <a:r>
              <a:rPr lang="en-US" sz="4800" dirty="0"/>
              <a:t>, </a:t>
            </a:r>
            <a:r>
              <a:rPr lang="en-US" sz="4800" dirty="0" err="1"/>
              <a:t>modelo</a:t>
            </a:r>
            <a:r>
              <a:rPr lang="en-US" sz="4800" dirty="0"/>
              <a:t> y </a:t>
            </a:r>
            <a:r>
              <a:rPr lang="en-US" sz="4800" dirty="0" err="1"/>
              <a:t>diccionario</a:t>
            </a:r>
            <a:r>
              <a:rPr lang="en-US" sz="4800" dirty="0"/>
              <a:t> de </a:t>
            </a:r>
            <a:r>
              <a:rPr lang="en-US" sz="4800"/>
              <a:t>datos</a:t>
            </a:r>
            <a:endParaRPr sz="480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795069-D607-4516-810B-E899D7C4A8C9}"/>
              </a:ext>
            </a:extLst>
          </p:cNvPr>
          <p:cNvSpPr txBox="1"/>
          <p:nvPr/>
        </p:nvSpPr>
        <p:spPr>
          <a:xfrm>
            <a:off x="435673" y="4324308"/>
            <a:ext cx="5139055" cy="94932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spc="-80" dirty="0">
                <a:latin typeface="Georgia"/>
                <a:cs typeface="Georgia"/>
              </a:rPr>
              <a:t>Jose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Emiliano</a:t>
            </a:r>
            <a:r>
              <a:rPr sz="2000" spc="-40" dirty="0">
                <a:latin typeface="Georgia"/>
                <a:cs typeface="Georgia"/>
              </a:rPr>
              <a:t> Frias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Felix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#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1962531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spc="-20" dirty="0">
                <a:latin typeface="Georgia"/>
                <a:cs typeface="Georgia"/>
              </a:rPr>
              <a:t>Ángeles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50" dirty="0">
                <a:latin typeface="Georgia"/>
                <a:cs typeface="Georgia"/>
              </a:rPr>
              <a:t>Monserrat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Carranza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Chimal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#2127311</a:t>
            </a:r>
            <a:endParaRPr sz="2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868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F217-C398-2FE0-7FD8-752D4D8C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7965"/>
            <a:ext cx="10515600" cy="777875"/>
          </a:xfrm>
        </p:spPr>
        <p:txBody>
          <a:bodyPr/>
          <a:lstStyle/>
          <a:p>
            <a:pPr algn="ctr"/>
            <a:r>
              <a:rPr lang="es-MX" dirty="0"/>
              <a:t>Modelo Relacional</a:t>
            </a:r>
          </a:p>
        </p:txBody>
      </p:sp>
      <p:pic>
        <p:nvPicPr>
          <p:cNvPr id="7" name="Marcador de contenido 6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223AC523-3B45-8566-3805-1D2203382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82" y="1005840"/>
            <a:ext cx="8227034" cy="5375105"/>
          </a:xfrm>
        </p:spPr>
      </p:pic>
    </p:spTree>
    <p:extLst>
      <p:ext uri="{BB962C8B-B14F-4D97-AF65-F5344CB8AC3E}">
        <p14:creationId xmlns:p14="http://schemas.microsoft.com/office/powerpoint/2010/main" val="20113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48303-FE59-FF13-C257-864C8E39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52863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Diagrama </a:t>
            </a:r>
            <a:r>
              <a:rPr lang="es-MX" dirty="0" err="1"/>
              <a:t>WorkBench</a:t>
            </a:r>
            <a:endParaRPr lang="es-MX" dirty="0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CC8DB654-285D-833E-1711-90C9439D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61" y="878300"/>
            <a:ext cx="4967478" cy="5795392"/>
          </a:xfrm>
        </p:spPr>
      </p:pic>
    </p:spTree>
    <p:extLst>
      <p:ext uri="{BB962C8B-B14F-4D97-AF65-F5344CB8AC3E}">
        <p14:creationId xmlns:p14="http://schemas.microsoft.com/office/powerpoint/2010/main" val="195543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09BF89-2D7C-21DE-6F6C-BFB00DC37B2E}"/>
              </a:ext>
            </a:extLst>
          </p:cNvPr>
          <p:cNvSpPr txBox="1"/>
          <p:nvPr/>
        </p:nvSpPr>
        <p:spPr>
          <a:xfrm>
            <a:off x="4719969" y="813434"/>
            <a:ext cx="275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Usuarios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66AA3D6F-C8D2-70FC-132B-3943B6A9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66684"/>
              </p:ext>
            </p:extLst>
          </p:nvPr>
        </p:nvGraphicFramePr>
        <p:xfrm>
          <a:off x="3285637" y="1674984"/>
          <a:ext cx="5620725" cy="436958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539671">
                  <a:extLst>
                    <a:ext uri="{9D8B030D-6E8A-4147-A177-3AD203B41FA5}">
                      <a16:colId xmlns:a16="http://schemas.microsoft.com/office/drawing/2014/main" val="3591666150"/>
                    </a:ext>
                  </a:extLst>
                </a:gridCol>
                <a:gridCol w="1017383">
                  <a:extLst>
                    <a:ext uri="{9D8B030D-6E8A-4147-A177-3AD203B41FA5}">
                      <a16:colId xmlns:a16="http://schemas.microsoft.com/office/drawing/2014/main" val="2457761635"/>
                    </a:ext>
                  </a:extLst>
                </a:gridCol>
                <a:gridCol w="3063671">
                  <a:extLst>
                    <a:ext uri="{9D8B030D-6E8A-4147-A177-3AD203B41FA5}">
                      <a16:colId xmlns:a16="http://schemas.microsoft.com/office/drawing/2014/main" val="307775409"/>
                    </a:ext>
                  </a:extLst>
                </a:gridCol>
              </a:tblGrid>
              <a:tr h="236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Atributo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Tipo / Dominio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</a:rPr>
                        <a:t>Descripción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3882145723"/>
                  </a:ext>
                </a:extLst>
              </a:tr>
              <a:tr h="231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ID_USUARIO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INT (AI, PK)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</a:rPr>
                        <a:t>Identificador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único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 del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780757224"/>
                  </a:ext>
                </a:extLst>
              </a:tr>
              <a:tr h="236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NOMBRE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VARCHAR(50)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Nombre del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928115025"/>
                  </a:ext>
                </a:extLst>
              </a:tr>
              <a:tr h="296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APELLIDO_PATERNO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VARCHAR(50)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</a:rPr>
                        <a:t>Apellido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paterno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 del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8143619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APELLIDO_MATERNO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VARCHAR(50)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Apellido materno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1546133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CORREO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VARCHAR(80)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Correo electrónico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355708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FECHA_NACIMINENTO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DATE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  <a:latin typeface="+mj-lt"/>
                        </a:rPr>
                        <a:t>Fecha de nacimiento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1645594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SEXO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TINYINT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0: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Femenino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, 1: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Masculino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2744671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USERNAME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VARCHAR(50)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  <a:latin typeface="+mj-lt"/>
                        </a:rPr>
                        <a:t>Nombre de usuario único para iniciar sesión.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261664653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PASSWORD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VARCHAR(60)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Contraseña cifrada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83315351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FOTO_PERFIL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LONGBLOB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  <a:latin typeface="+mj-lt"/>
                        </a:rPr>
                        <a:t>Imagen de perfil en formato binario.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284366096"/>
                  </a:ext>
                </a:extLst>
              </a:tr>
              <a:tr h="236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ESTATUS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TINYINT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0: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Inactivo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, 1: </a:t>
                      </a:r>
                      <a:r>
                        <a:rPr lang="en-US" sz="1100" dirty="0" err="1">
                          <a:effectLst/>
                          <a:latin typeface="+mj-lt"/>
                        </a:rPr>
                        <a:t>Activo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4022381237"/>
                  </a:ext>
                </a:extLst>
              </a:tr>
              <a:tr h="236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PRIVACIDAD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TINYINT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0: Público, 1: Privado.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1493793022"/>
                  </a:ext>
                </a:extLst>
              </a:tr>
              <a:tr h="239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FECHA_REGISTRO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+mj-lt"/>
                        </a:rPr>
                        <a:t>DATETIME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  <a:latin typeface="+mj-lt"/>
                        </a:rPr>
                        <a:t>Fecha y hora de creación del usuario.</a:t>
                      </a:r>
                      <a:endParaRPr lang="es-MX" sz="110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1227003808"/>
                  </a:ext>
                </a:extLst>
              </a:tr>
              <a:tr h="26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TIPO_IMG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VARCHAR(50)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+mj-lt"/>
                        </a:rPr>
                        <a:t>Tipo de imagen de perfil (ej. </a:t>
                      </a:r>
                      <a:r>
                        <a:rPr lang="es-MX" sz="1100" dirty="0" err="1">
                          <a:effectLst/>
                          <a:latin typeface="+mj-lt"/>
                        </a:rPr>
                        <a:t>image</a:t>
                      </a:r>
                      <a:r>
                        <a:rPr lang="es-MX" sz="1100" dirty="0">
                          <a:effectLst/>
                          <a:latin typeface="+mj-lt"/>
                        </a:rPr>
                        <a:t>/</a:t>
                      </a:r>
                      <a:r>
                        <a:rPr lang="es-MX" sz="1100" dirty="0" err="1">
                          <a:effectLst/>
                          <a:latin typeface="+mj-lt"/>
                        </a:rPr>
                        <a:t>jpeg</a:t>
                      </a:r>
                      <a:r>
                        <a:rPr lang="es-MX" sz="1100" dirty="0">
                          <a:effectLst/>
                          <a:latin typeface="+mj-lt"/>
                        </a:rPr>
                        <a:t>, </a:t>
                      </a:r>
                      <a:r>
                        <a:rPr lang="es-MX" sz="1100" dirty="0" err="1">
                          <a:effectLst/>
                          <a:latin typeface="+mj-lt"/>
                        </a:rPr>
                        <a:t>image</a:t>
                      </a:r>
                      <a:r>
                        <a:rPr lang="es-MX" sz="1100" dirty="0">
                          <a:effectLst/>
                          <a:latin typeface="+mj-lt"/>
                        </a:rPr>
                        <a:t>/png).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49640779"/>
                  </a:ext>
                </a:extLst>
              </a:tr>
              <a:tr h="26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SEGUIDORES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Numero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seguidores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que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tiene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2439568295"/>
                  </a:ext>
                </a:extLst>
              </a:tr>
              <a:tr h="26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SEGUIDOS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Numero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seguidos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que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tiene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3801845874"/>
                  </a:ext>
                </a:extLst>
              </a:tr>
              <a:tr h="263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PUBLICACIONES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INT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Numero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publicaciones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creadas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por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usuario</a:t>
                      </a:r>
                      <a:r>
                        <a:rPr lang="en-US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</a:t>
                      </a:r>
                      <a:endParaRPr lang="es-MX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04" marR="62604" marT="0" marB="0"/>
                </a:tc>
                <a:extLst>
                  <a:ext uri="{0D108BD9-81ED-4DB2-BD59-A6C34878D82A}">
                    <a16:rowId xmlns:a16="http://schemas.microsoft.com/office/drawing/2014/main" val="3295494023"/>
                  </a:ext>
                </a:extLst>
              </a:tr>
            </a:tbl>
          </a:graphicData>
        </a:graphic>
      </p:graphicFrame>
      <p:sp>
        <p:nvSpPr>
          <p:cNvPr id="23" name="Rectangle 2">
            <a:extLst>
              <a:ext uri="{FF2B5EF4-FFF2-40B4-BE49-F238E27FC236}">
                <a16:creationId xmlns:a16="http://schemas.microsoft.com/office/drawing/2014/main" id="{0D133938-BDC2-D7DF-5667-9A9645C73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1631081"/>
            <a:ext cx="184731" cy="84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470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1400" b="1" i="0" u="none" strike="noStrike" cap="none" normalizeH="0" baseline="0" dirty="0">
              <a:ln>
                <a:noFill/>
              </a:ln>
              <a:solidFill>
                <a:srgbClr val="365F9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37C482-9861-34D9-B05F-137FCEE1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748823"/>
              </p:ext>
            </p:extLst>
          </p:nvPr>
        </p:nvGraphicFramePr>
        <p:xfrm>
          <a:off x="3597297" y="2286904"/>
          <a:ext cx="5103762" cy="1112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1526362237"/>
                    </a:ext>
                  </a:extLst>
                </a:gridCol>
                <a:gridCol w="1116648">
                  <a:extLst>
                    <a:ext uri="{9D8B030D-6E8A-4147-A177-3AD203B41FA5}">
                      <a16:colId xmlns:a16="http://schemas.microsoft.com/office/drawing/2014/main" val="4151424211"/>
                    </a:ext>
                  </a:extLst>
                </a:gridCol>
                <a:gridCol w="2941904">
                  <a:extLst>
                    <a:ext uri="{9D8B030D-6E8A-4147-A177-3AD203B41FA5}">
                      <a16:colId xmlns:a16="http://schemas.microsoft.com/office/drawing/2014/main" val="3418636506"/>
                    </a:ext>
                  </a:extLst>
                </a:gridCol>
              </a:tblGrid>
              <a:tr h="2229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Atributo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Tipo / Dominio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564683"/>
                  </a:ext>
                </a:extLst>
              </a:tr>
              <a:tr h="2229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ID_TABLERO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 (AI, PK)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Identificador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único</a:t>
                      </a:r>
                      <a:r>
                        <a:rPr lang="en-US" sz="1100" dirty="0">
                          <a:effectLst/>
                        </a:rPr>
                        <a:t> del </a:t>
                      </a:r>
                      <a:r>
                        <a:rPr lang="en-US" sz="1100" dirty="0" err="1">
                          <a:effectLst/>
                        </a:rPr>
                        <a:t>tablero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715585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Identificador del usuario que creó el tablero.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419173"/>
                  </a:ext>
                </a:extLst>
              </a:tr>
              <a:tr h="2229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TITULO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VARCHAR(50)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Título o nombre del tablero.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212304"/>
                  </a:ext>
                </a:extLst>
              </a:tr>
              <a:tr h="2229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DESCRIPCION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VARCHAR(100)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Descripcion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tablero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63941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D68EC0A-08BA-556C-3602-51B2DE42E3AC}"/>
              </a:ext>
            </a:extLst>
          </p:cNvPr>
          <p:cNvSpPr txBox="1"/>
          <p:nvPr/>
        </p:nvSpPr>
        <p:spPr>
          <a:xfrm>
            <a:off x="4719965" y="1497743"/>
            <a:ext cx="275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Tableros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33B928-C2F3-CC8C-33EB-9E6477263A5C}"/>
              </a:ext>
            </a:extLst>
          </p:cNvPr>
          <p:cNvSpPr txBox="1"/>
          <p:nvPr/>
        </p:nvSpPr>
        <p:spPr>
          <a:xfrm>
            <a:off x="4437194" y="3576263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Detalle Tableros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98290C5-22CC-86C8-C560-C58F47F09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15569"/>
              </p:ext>
            </p:extLst>
          </p:nvPr>
        </p:nvGraphicFramePr>
        <p:xfrm>
          <a:off x="3265842" y="4446700"/>
          <a:ext cx="5660312" cy="971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710706584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1200139417"/>
                    </a:ext>
                  </a:extLst>
                </a:gridCol>
                <a:gridCol w="3293667">
                  <a:extLst>
                    <a:ext uri="{9D8B030D-6E8A-4147-A177-3AD203B41FA5}">
                      <a16:colId xmlns:a16="http://schemas.microsoft.com/office/drawing/2014/main" val="1399901706"/>
                    </a:ext>
                  </a:extLst>
                </a:gridCol>
              </a:tblGrid>
              <a:tr h="24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Tipo / Dominio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177387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ID_DETALLE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 (AI, PK)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Identificador único del detalle de tablero.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5962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ID_TABLERO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Identificador del tablero (relación con tableros).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099692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ID_PUBLICACION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Identificador de la publicación asociada al tablero.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18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6339D14-F001-02D2-90EB-B277125C6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012673"/>
              </p:ext>
            </p:extLst>
          </p:nvPr>
        </p:nvGraphicFramePr>
        <p:xfrm>
          <a:off x="3121653" y="5453234"/>
          <a:ext cx="5948680" cy="726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660">
                  <a:extLst>
                    <a:ext uri="{9D8B030D-6E8A-4147-A177-3AD203B41FA5}">
                      <a16:colId xmlns:a16="http://schemas.microsoft.com/office/drawing/2014/main" val="1359614186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3909932779"/>
                    </a:ext>
                  </a:extLst>
                </a:gridCol>
                <a:gridCol w="3137535">
                  <a:extLst>
                    <a:ext uri="{9D8B030D-6E8A-4147-A177-3AD203B41FA5}">
                      <a16:colId xmlns:a16="http://schemas.microsoft.com/office/drawing/2014/main" val="2000220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Tipo / Dominio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52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ID_SEGUIDOR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 (PK)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Identificador único de la relación de seguimiento.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83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ID_USUARIO_SEGUIDO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Usuario que está siendo seguido.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74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ID_USUARIO_SEGUIDOR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Usuario que sigue a otro usuario.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53810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F332B73-A5A6-4B1A-7C01-73CEB4D2D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36676"/>
              </p:ext>
            </p:extLst>
          </p:nvPr>
        </p:nvGraphicFramePr>
        <p:xfrm>
          <a:off x="3752691" y="3328895"/>
          <a:ext cx="4686618" cy="86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598241923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052798233"/>
                    </a:ext>
                  </a:extLst>
                </a:gridCol>
                <a:gridCol w="2319973">
                  <a:extLst>
                    <a:ext uri="{9D8B030D-6E8A-4147-A177-3AD203B41FA5}">
                      <a16:colId xmlns:a16="http://schemas.microsoft.com/office/drawing/2014/main" val="3578961651"/>
                    </a:ext>
                  </a:extLst>
                </a:gridCol>
              </a:tblGrid>
              <a:tr h="215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Tipo / Dominio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570601"/>
                  </a:ext>
                </a:extLst>
              </a:tr>
              <a:tr h="215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ID_REACCION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 (PK)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Identificador único de la reacción.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731950"/>
                  </a:ext>
                </a:extLst>
              </a:tr>
              <a:tr h="215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Usuario que realiza la reacción.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294305"/>
                  </a:ext>
                </a:extLst>
              </a:tr>
              <a:tr h="215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ID_PUBLICACION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Publicación que recibió la reacción.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99842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C196A4B-8101-32FF-A4EF-B58E8ED229EC}"/>
              </a:ext>
            </a:extLst>
          </p:cNvPr>
          <p:cNvSpPr txBox="1"/>
          <p:nvPr/>
        </p:nvSpPr>
        <p:spPr>
          <a:xfrm>
            <a:off x="4336608" y="4578276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Seguidores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D0CD7-9D82-0D63-074D-097C0F288E83}"/>
              </a:ext>
            </a:extLst>
          </p:cNvPr>
          <p:cNvSpPr txBox="1"/>
          <p:nvPr/>
        </p:nvSpPr>
        <p:spPr>
          <a:xfrm>
            <a:off x="4437192" y="2501811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Reacciones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07ABA17-163B-7E66-6A59-AAD908D4F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38732"/>
              </p:ext>
            </p:extLst>
          </p:nvPr>
        </p:nvGraphicFramePr>
        <p:xfrm>
          <a:off x="3545516" y="1125532"/>
          <a:ext cx="5100955" cy="109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3949260326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3674524625"/>
                    </a:ext>
                  </a:extLst>
                </a:gridCol>
                <a:gridCol w="2756535">
                  <a:extLst>
                    <a:ext uri="{9D8B030D-6E8A-4147-A177-3AD203B41FA5}">
                      <a16:colId xmlns:a16="http://schemas.microsoft.com/office/drawing/2014/main" val="2429776305"/>
                    </a:ext>
                  </a:extLst>
                </a:gridCol>
              </a:tblGrid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Tipo / Dominio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Descripción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053925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ID_COMENTARIO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 (PK)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Identificador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único</a:t>
                      </a:r>
                      <a:r>
                        <a:rPr lang="en-US" sz="1100" dirty="0">
                          <a:effectLst/>
                        </a:rPr>
                        <a:t> del </a:t>
                      </a:r>
                      <a:r>
                        <a:rPr lang="en-US" sz="1100" dirty="0" err="1">
                          <a:effectLst/>
                        </a:rPr>
                        <a:t>comentario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6084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Usuario que hizo el comentario.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963485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COMENTARIO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Contenido del comentario.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798536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ID_PUBLIACION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Identificador de la publicación comentada.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93718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9C8D69A3-8B79-BA49-5CA9-A460691356B7}"/>
              </a:ext>
            </a:extLst>
          </p:cNvPr>
          <p:cNvSpPr txBox="1"/>
          <p:nvPr/>
        </p:nvSpPr>
        <p:spPr>
          <a:xfrm>
            <a:off x="4437191" y="350318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Comentarios</a:t>
            </a:r>
          </a:p>
        </p:txBody>
      </p:sp>
    </p:spTree>
    <p:extLst>
      <p:ext uri="{BB962C8B-B14F-4D97-AF65-F5344CB8AC3E}">
        <p14:creationId xmlns:p14="http://schemas.microsoft.com/office/powerpoint/2010/main" val="287507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B1DB78-8569-BE44-B8FB-DB2B04E32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839276"/>
              </p:ext>
            </p:extLst>
          </p:nvPr>
        </p:nvGraphicFramePr>
        <p:xfrm>
          <a:off x="3053396" y="1793367"/>
          <a:ext cx="6085206" cy="2164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648">
                  <a:extLst>
                    <a:ext uri="{9D8B030D-6E8A-4147-A177-3AD203B41FA5}">
                      <a16:colId xmlns:a16="http://schemas.microsoft.com/office/drawing/2014/main" val="842371299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798126854"/>
                    </a:ext>
                  </a:extLst>
                </a:gridCol>
                <a:gridCol w="3628073">
                  <a:extLst>
                    <a:ext uri="{9D8B030D-6E8A-4147-A177-3AD203B41FA5}">
                      <a16:colId xmlns:a16="http://schemas.microsoft.com/office/drawing/2014/main" val="120365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Atributo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Tipo / Dominio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Descripción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143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ID_PUBLICACIO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INT (AI, PK)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Identificador único de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01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DESCRIPCION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VARCHAR(200)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Texto descriptivo o comentario de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86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ID_MULTIMEDIA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</a:rPr>
                        <a:t>Relación con el contenido multimedia (tabla multimedia).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66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ID_USUARIO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Usuario que realiza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8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CATEGORIA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Categoría de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7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ESTATUS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TINYINT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desactivada, 1 activada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49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FECHA_CREACION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>
                          <a:effectLst/>
                        </a:rPr>
                        <a:t>Fecha y hora de creación de la publicación.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74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CONTADOR_LIKES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s-MX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Número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reacciones</a:t>
                      </a:r>
                      <a:r>
                        <a:rPr lang="en-US" sz="1100" dirty="0">
                          <a:effectLst/>
                        </a:rPr>
                        <a:t> (likes).</a:t>
                      </a:r>
                      <a:endParaRPr lang="es-MX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314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IMAGEN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LONGBLOB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Imagen de la publicación.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50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TIPO_IMG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VARCHAR(50)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Tipo de imagen referente a la imagen de la publicación.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05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RUTA_VIDEO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VARCHAR(255)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MX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Ruta del video guardado en el servidor.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66116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9D24972E-0E22-D02A-2FF4-99BC4734EDF7}"/>
              </a:ext>
            </a:extLst>
          </p:cNvPr>
          <p:cNvSpPr txBox="1"/>
          <p:nvPr/>
        </p:nvSpPr>
        <p:spPr>
          <a:xfrm>
            <a:off x="4437195" y="924062"/>
            <a:ext cx="331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Diccionario de datos</a:t>
            </a:r>
          </a:p>
          <a:p>
            <a:pPr algn="ctr"/>
            <a:r>
              <a:rPr lang="es-MX" sz="2000" dirty="0">
                <a:latin typeface="Arial Rounded MT Bold" panose="020F0704030504030204" pitchFamily="34" charset="0"/>
              </a:rPr>
              <a:t>Tabla publicaciones</a:t>
            </a:r>
          </a:p>
        </p:txBody>
      </p:sp>
    </p:spTree>
    <p:extLst>
      <p:ext uri="{BB962C8B-B14F-4D97-AF65-F5344CB8AC3E}">
        <p14:creationId xmlns:p14="http://schemas.microsoft.com/office/powerpoint/2010/main" val="2088724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FAC884ED8829449DDB5298792EF9E9" ma:contentTypeVersion="17" ma:contentTypeDescription="Create a new document." ma:contentTypeScope="" ma:versionID="abbefb3abe474a74b2ae3f2b572623c7">
  <xsd:schema xmlns:xsd="http://www.w3.org/2001/XMLSchema" xmlns:xs="http://www.w3.org/2001/XMLSchema" xmlns:p="http://schemas.microsoft.com/office/2006/metadata/properties" xmlns:ns3="eaf50702-a567-4350-bed4-a945bac35db8" xmlns:ns4="f9bdff43-91c0-4132-ac41-aa990c0be8a7" targetNamespace="http://schemas.microsoft.com/office/2006/metadata/properties" ma:root="true" ma:fieldsID="8553d6ae4c5f5e6b3a3bfcf1e3ea60f4" ns3:_="" ns4:_="">
    <xsd:import namespace="eaf50702-a567-4350-bed4-a945bac35db8"/>
    <xsd:import namespace="f9bdff43-91c0-4132-ac41-aa990c0be8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50702-a567-4350-bed4-a945bac35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dff43-91c0-4132-ac41-aa990c0be8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f50702-a567-4350-bed4-a945bac35db8" xsi:nil="true"/>
  </documentManagement>
</p:properties>
</file>

<file path=customXml/itemProps1.xml><?xml version="1.0" encoding="utf-8"?>
<ds:datastoreItem xmlns:ds="http://schemas.openxmlformats.org/officeDocument/2006/customXml" ds:itemID="{FFC51F19-7CE7-48BE-BEEC-5AB1509A0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0F3640-22D1-4E65-B622-4BA5B6C93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f50702-a567-4350-bed4-a945bac35db8"/>
    <ds:schemaRef ds:uri="f9bdff43-91c0-4132-ac41-aa990c0be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D92144-E59C-4623-8580-A0368455539E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af50702-a567-4350-bed4-a945bac35db8"/>
    <ds:schemaRef ds:uri="f9bdff43-91c0-4132-ac41-aa990c0be8a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619</Words>
  <Application>Microsoft Office PowerPoint</Application>
  <PresentationFormat>Panorámica</PresentationFormat>
  <Paragraphs>175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Arial Rounded MT Bold</vt:lpstr>
      <vt:lpstr>Calibri</vt:lpstr>
      <vt:lpstr>Cambria</vt:lpstr>
      <vt:lpstr>Georgia</vt:lpstr>
      <vt:lpstr>Tema de Office</vt:lpstr>
      <vt:lpstr>Diagrama, modelo y diccionario de datos</vt:lpstr>
      <vt:lpstr>Modelo Relacional</vt:lpstr>
      <vt:lpstr>Diagrama WorkBench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EMILIANO FRIAS FELIX</dc:creator>
  <cp:lastModifiedBy>JOSE EMILIANO FRIAS FELIX</cp:lastModifiedBy>
  <cp:revision>8</cp:revision>
  <dcterms:created xsi:type="dcterms:W3CDTF">2025-04-09T21:21:48Z</dcterms:created>
  <dcterms:modified xsi:type="dcterms:W3CDTF">2025-04-11T01:42:48Z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0x0101009BFAC884ED8829449DDB5298792EF9E9</vt:lpwstr>
  </property>
</Properties>
</file>