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0" r:id="rId2"/>
    <p:sldId id="30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78"/>
    <p:restoredTop sz="76752"/>
  </p:normalViewPr>
  <p:slideViewPr>
    <p:cSldViewPr snapToGrid="0" snapToObjects="1">
      <p:cViewPr varScale="1">
        <p:scale>
          <a:sx n="81" d="100"/>
          <a:sy n="81" d="100"/>
        </p:scale>
        <p:origin x="1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BA44E-002C-8641-B24D-E40375290604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9441E-1574-5346-92F3-77B0279E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2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Would</a:t>
            </a:r>
            <a:r>
              <a:rPr lang="en-US" baseline="0" dirty="0" smtClean="0"/>
              <a:t> like to anticipate the threats and consequences for exposure to the hazards of a given substance or group of substances and relate these to different control options </a:t>
            </a:r>
          </a:p>
          <a:p>
            <a:endParaRPr lang="en-US" baseline="0" dirty="0" smtClean="0"/>
          </a:p>
          <a:p>
            <a:r>
              <a:rPr lang="en-US" dirty="0" smtClean="0"/>
              <a:t>Goal is successful experiment and minimization of </a:t>
            </a:r>
            <a:r>
              <a:rPr lang="en-US" b="1" dirty="0" smtClean="0"/>
              <a:t>exposure</a:t>
            </a:r>
          </a:p>
          <a:p>
            <a:r>
              <a:rPr lang="en-US" dirty="0" smtClean="0"/>
              <a:t>Exposure happens with loss of control leading to an adverse outcome </a:t>
            </a:r>
          </a:p>
          <a:p>
            <a:r>
              <a:rPr lang="en-US" dirty="0" smtClean="0"/>
              <a:t>Exposure potential = inherent hazard X local risk (likelihood) </a:t>
            </a:r>
          </a:p>
          <a:p>
            <a:r>
              <a:rPr lang="en-US" dirty="0" smtClean="0"/>
              <a:t>Minimize exposure by mitigating threats and consequences </a:t>
            </a:r>
          </a:p>
          <a:p>
            <a:r>
              <a:rPr lang="en-US" dirty="0" smtClean="0"/>
              <a:t>Mitigate threats by monitoring and controlling conditions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9441E-1574-5346-92F3-77B0279E58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6E0-ACD7-2040-B836-83F73B2051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7AB1-D5EB-0F4D-9A0A-D2E83727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6E0-ACD7-2040-B836-83F73B2051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7AB1-D5EB-0F4D-9A0A-D2E83727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9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6E0-ACD7-2040-B836-83F73B2051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7AB1-D5EB-0F4D-9A0A-D2E83727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7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6E0-ACD7-2040-B836-83F73B2051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7AB1-D5EB-0F4D-9A0A-D2E83727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5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6E0-ACD7-2040-B836-83F73B2051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7AB1-D5EB-0F4D-9A0A-D2E83727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6E0-ACD7-2040-B836-83F73B2051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7AB1-D5EB-0F4D-9A0A-D2E83727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1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6E0-ACD7-2040-B836-83F73B2051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7AB1-D5EB-0F4D-9A0A-D2E83727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6E0-ACD7-2040-B836-83F73B2051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7AB1-D5EB-0F4D-9A0A-D2E83727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6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6E0-ACD7-2040-B836-83F73B2051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7AB1-D5EB-0F4D-9A0A-D2E83727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5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6E0-ACD7-2040-B836-83F73B2051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7AB1-D5EB-0F4D-9A0A-D2E83727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6E0-ACD7-2040-B836-83F73B2051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7AB1-D5EB-0F4D-9A0A-D2E83727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0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56E0-ACD7-2040-B836-83F73B205101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87AB1-D5EB-0F4D-9A0A-D2E83727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1353800" cy="461352"/>
          </a:xfrm>
        </p:spPr>
        <p:txBody>
          <a:bodyPr/>
          <a:lstStyle/>
          <a:p>
            <a:pPr algn="ctr"/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99" y="963977"/>
            <a:ext cx="11551228" cy="5769332"/>
          </a:xfrm>
        </p:spPr>
        <p:txBody>
          <a:bodyPr/>
          <a:lstStyle/>
          <a:p>
            <a:r>
              <a:rPr lang="en-US" dirty="0" smtClean="0"/>
              <a:t>Bench chemists performing procedures</a:t>
            </a:r>
          </a:p>
          <a:p>
            <a:pPr lvl="1"/>
            <a:r>
              <a:rPr lang="en-US" dirty="0" smtClean="0"/>
              <a:t>Direct users of hazardous chemicals</a:t>
            </a:r>
          </a:p>
          <a:p>
            <a:pPr lvl="1"/>
            <a:r>
              <a:rPr lang="en-US" dirty="0" smtClean="0"/>
              <a:t>Neighbors of hazardous processes</a:t>
            </a:r>
          </a:p>
          <a:p>
            <a:r>
              <a:rPr lang="en-US" dirty="0" smtClean="0"/>
              <a:t>Lab supervisors with direct legal responsibility </a:t>
            </a:r>
          </a:p>
          <a:p>
            <a:pPr lvl="1"/>
            <a:r>
              <a:rPr lang="en-US" dirty="0" smtClean="0"/>
              <a:t>Lab group leaders</a:t>
            </a:r>
          </a:p>
          <a:p>
            <a:pPr lvl="1"/>
            <a:r>
              <a:rPr lang="en-US" dirty="0" smtClean="0"/>
              <a:t>Core facility managers</a:t>
            </a:r>
          </a:p>
          <a:p>
            <a:r>
              <a:rPr lang="en-US" dirty="0" smtClean="0"/>
              <a:t>Institutional and public bodies that support laboratory science</a:t>
            </a:r>
          </a:p>
          <a:p>
            <a:pPr lvl="1"/>
            <a:r>
              <a:rPr lang="en-US" dirty="0" smtClean="0"/>
              <a:t>Facility designers and operators</a:t>
            </a:r>
          </a:p>
          <a:p>
            <a:pPr lvl="1"/>
            <a:r>
              <a:rPr lang="en-US" dirty="0" smtClean="0"/>
              <a:t>Safety service providers, including emergency planning and response and waste disposal staff, usually associated with EHS departments and regulators</a:t>
            </a:r>
          </a:p>
          <a:p>
            <a:pPr lvl="1"/>
            <a:r>
              <a:rPr lang="en-US" dirty="0" smtClean="0"/>
              <a:t>OSP Liaisons with community and granting agency</a:t>
            </a:r>
          </a:p>
          <a:p>
            <a:r>
              <a:rPr lang="en-US" dirty="0" smtClean="0"/>
              <a:t>The larger scientific community</a:t>
            </a:r>
          </a:p>
          <a:p>
            <a:pPr lvl="1"/>
            <a:r>
              <a:rPr lang="en-US" dirty="0" smtClean="0"/>
              <a:t>Use of Lessons Learned</a:t>
            </a:r>
          </a:p>
          <a:p>
            <a:pPr lvl="1"/>
            <a:r>
              <a:rPr lang="en-US" dirty="0" smtClean="0"/>
              <a:t>Public confidence to support funding of lab sciences</a:t>
            </a:r>
          </a:p>
        </p:txBody>
      </p:sp>
    </p:spTree>
    <p:extLst>
      <p:ext uri="{BB962C8B-B14F-4D97-AF65-F5344CB8AC3E}">
        <p14:creationId xmlns:p14="http://schemas.microsoft.com/office/powerpoint/2010/main" val="5498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9067800" cy="990600"/>
          </a:xfrm>
        </p:spPr>
        <p:txBody>
          <a:bodyPr/>
          <a:lstStyle/>
          <a:p>
            <a:r>
              <a:rPr lang="en-US" sz="3600" b="1" dirty="0">
                <a:solidFill>
                  <a:schemeClr val="accent2"/>
                </a:solidFill>
                <a:ea typeface="Arial"/>
                <a:cs typeface="Arial"/>
              </a:rPr>
              <a:t>The Evolution of </a:t>
            </a:r>
            <a:br>
              <a:rPr lang="en-US" sz="3600" b="1" dirty="0">
                <a:solidFill>
                  <a:schemeClr val="accent2"/>
                </a:solidFill>
                <a:ea typeface="Arial"/>
                <a:cs typeface="Arial"/>
              </a:rPr>
            </a:br>
            <a:r>
              <a:rPr lang="en-US" sz="3600" b="1" dirty="0">
                <a:solidFill>
                  <a:schemeClr val="accent2"/>
                </a:solidFill>
                <a:ea typeface="Arial"/>
                <a:cs typeface="Arial"/>
              </a:rPr>
              <a:t>Chemical Safety Information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1522412"/>
            <a:ext cx="9144000" cy="158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654" y="1905000"/>
            <a:ext cx="6146947" cy="3810000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>
            <a:off x="7772400" y="2133600"/>
            <a:ext cx="2895600" cy="3200400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latin typeface="Arial"/>
              </a:rPr>
              <a:t>Increasingly user-specific and well-defined; also increasing voluminous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1" y="44958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1970's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1" y="389786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1980's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2601" y="33528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2000's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2601" y="27432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1990's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7136" y="5890736"/>
            <a:ext cx="9631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GHS might serve as a periodic table style ontology by organizing recognized chemical hazards into coherent groups, but needs to be connected to the existing chemical safety corpus to realize this </a:t>
            </a:r>
            <a:r>
              <a:rPr lang="en-US" dirty="0" err="1" smtClean="0"/>
              <a:t>oppotunity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9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8360</TotalTime>
  <Words>203</Words>
  <Application>Microsoft Macintosh PowerPoint</Application>
  <PresentationFormat>Widescreen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Stakeholders</vt:lpstr>
      <vt:lpstr>The Evolution of  Chemical Safety Information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Safety Terminology</dc:title>
  <dc:creator>Leah Rae McEwen</dc:creator>
  <cp:lastModifiedBy>Ralph Stuart</cp:lastModifiedBy>
  <cp:revision>87</cp:revision>
  <dcterms:created xsi:type="dcterms:W3CDTF">2016-11-22T13:23:37Z</dcterms:created>
  <dcterms:modified xsi:type="dcterms:W3CDTF">2016-11-28T13:54:09Z</dcterms:modified>
</cp:coreProperties>
</file>